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22" r:id="rId24"/>
    <p:sldId id="318" r:id="rId25"/>
    <p:sldId id="320" r:id="rId26"/>
    <p:sldId id="324" r:id="rId27"/>
    <p:sldId id="321" r:id="rId28"/>
    <p:sldId id="294" r:id="rId29"/>
    <p:sldId id="295" r:id="rId30"/>
    <p:sldId id="325" r:id="rId31"/>
    <p:sldId id="326" r:id="rId32"/>
    <p:sldId id="327" r:id="rId33"/>
    <p:sldId id="297" r:id="rId34"/>
    <p:sldId id="271" r:id="rId35"/>
    <p:sldId id="298" r:id="rId36"/>
    <p:sldId id="300" r:id="rId37"/>
    <p:sldId id="262" r:id="rId38"/>
    <p:sldId id="328" r:id="rId39"/>
    <p:sldId id="330" r:id="rId40"/>
    <p:sldId id="331" r:id="rId41"/>
    <p:sldId id="301" r:id="rId42"/>
    <p:sldId id="302" r:id="rId43"/>
    <p:sldId id="303" r:id="rId44"/>
    <p:sldId id="304" r:id="rId45"/>
    <p:sldId id="305" r:id="rId46"/>
    <p:sldId id="279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22"/>
            <p14:sldId id="318"/>
            <p14:sldId id="320"/>
            <p14:sldId id="324"/>
            <p14:sldId id="321"/>
            <p14:sldId id="294"/>
            <p14:sldId id="295"/>
            <p14:sldId id="325"/>
            <p14:sldId id="326"/>
            <p14:sldId id="327"/>
            <p14:sldId id="297"/>
            <p14:sldId id="271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63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5.jpg"/><Relationship Id="rId4" Type="http://schemas.openxmlformats.org/officeDocument/2006/relationships/image" Target="../media/image29.png"/><Relationship Id="rId9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Géneros</a:t>
            </a:r>
          </a:p>
          <a:p>
            <a:pPr marL="0" indent="0">
              <a:buNone/>
            </a:pPr>
            <a:endParaRPr lang="es-GT" sz="2600" dirty="0"/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F7C-8A88-4F01-907A-DA9CFF72A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211" y="1608827"/>
            <a:ext cx="9720000" cy="4680000"/>
          </a:xfrm>
          <a:prstGeom prst="rect">
            <a:avLst/>
          </a:prstGeom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5D7A439-14B2-4BCA-844B-3587FA53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Segunda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24CF1D0-27DA-4394-8FF3-CEA5EE91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1243" y="399404"/>
            <a:ext cx="1464297" cy="10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5E87-E219-4A71-82A0-54857486E5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8653" y="1007435"/>
            <a:ext cx="8954694" cy="528578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C89B655-3A11-42BA-9A60-F32EE2AF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3259-CB45-4189-A59C-7EF61FF87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7" y="1011918"/>
            <a:ext cx="9053306" cy="53082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7ED43A5-917E-424E-A524-A8A65731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37CA4-F722-49E1-B2A4-05A47F337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9" y="993988"/>
            <a:ext cx="9501542" cy="5344059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87E33F8A-F059-4768-A605-7CDDF332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332E-2FD0-4504-B2C7-05E335E40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70" y="998470"/>
            <a:ext cx="9878059" cy="5267859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E17E80E-35BD-469F-8143-BCFBBFC5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indent="0" algn="just">
              <a:buNone/>
            </a:pPr>
            <a:r>
              <a:rPr lang="es-GT" sz="2400" b="1" dirty="0"/>
              <a:t>Retos:</a:t>
            </a:r>
            <a:endParaRPr lang="en-US" sz="2400" dirty="0"/>
          </a:p>
          <a:p>
            <a:pPr lvl="0" algn="just"/>
            <a:r>
              <a:rPr lang="es-GT" sz="2400" dirty="0"/>
              <a:t>Ninguno de los miembros del grupo ha utilizado la herramienta de react.js.</a:t>
            </a:r>
            <a:endParaRPr lang="en-US" sz="2400" dirty="0"/>
          </a:p>
          <a:p>
            <a:pPr lvl="0" algn="just"/>
            <a:r>
              <a:rPr lang="es-GT" sz="2400" dirty="0"/>
              <a:t>Ninguno de los miembros posee experiencia previa para montar un modelo similar al que se está implementando.</a:t>
            </a:r>
            <a:endParaRPr lang="en-US" sz="2400" dirty="0"/>
          </a:p>
          <a:p>
            <a:pPr lvl="0" algn="just"/>
            <a:r>
              <a:rPr lang="es-GT" sz="2400" dirty="0"/>
              <a:t>Ninguno posee conocimientos para implementar un videochat en línea.</a:t>
            </a:r>
            <a:endParaRPr lang="en-US" sz="2400" dirty="0"/>
          </a:p>
          <a:p>
            <a:pPr lvl="0" algn="just"/>
            <a:r>
              <a:rPr lang="es-GT" sz="2400" dirty="0"/>
              <a:t>Primera experiencia al desarrollar un proyecto que exige documentación.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28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5F457C7-CEDB-41BE-963A-E59F3BAA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Servicios: (estimado para dos años)</a:t>
            </a:r>
            <a:endParaRPr lang="en-US" sz="2400" dirty="0"/>
          </a:p>
          <a:p>
            <a:pPr lvl="1"/>
            <a:r>
              <a:rPr lang="es-GT" sz="2400" dirty="0"/>
              <a:t>Consumo de Electricidad 					Q12,000.00</a:t>
            </a:r>
            <a:endParaRPr lang="en-US" sz="2400" dirty="0"/>
          </a:p>
          <a:p>
            <a:pPr lvl="1"/>
            <a:r>
              <a:rPr lang="es-GT" sz="2400" dirty="0"/>
              <a:t>Amazon Web </a:t>
            </a:r>
            <a:r>
              <a:rPr lang="es-GT" sz="2400" dirty="0" err="1"/>
              <a:t>Services</a:t>
            </a:r>
            <a:r>
              <a:rPr lang="es-GT" sz="2400" dirty="0"/>
              <a:t> Store </a:t>
            </a:r>
            <a:r>
              <a:rPr lang="es-GT" sz="2400" dirty="0" err="1"/>
              <a:t>services</a:t>
            </a:r>
            <a:r>
              <a:rPr lang="es-GT" sz="2400" dirty="0"/>
              <a:t> 				Q1,000.00</a:t>
            </a:r>
            <a:endParaRPr lang="en-US" sz="2400" dirty="0"/>
          </a:p>
          <a:p>
            <a:pPr lvl="1"/>
            <a:r>
              <a:rPr lang="es-GT" sz="2400" dirty="0"/>
              <a:t>Alquilar oficina 							Q10,000.00</a:t>
            </a:r>
            <a:endParaRPr lang="en-US" sz="2400" dirty="0"/>
          </a:p>
          <a:p>
            <a:pPr lvl="1"/>
            <a:r>
              <a:rPr lang="es-GT" sz="2400" dirty="0"/>
              <a:t>Alquilar servidor							Q12,000.00</a:t>
            </a:r>
            <a:endParaRPr lang="en-US" sz="2400" dirty="0"/>
          </a:p>
          <a:p>
            <a:pPr lvl="1"/>
            <a:r>
              <a:rPr lang="es-GT" sz="2400" dirty="0"/>
              <a:t>Internet 								Q7,200.00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Q42,200.00</a:t>
            </a:r>
            <a:endParaRPr lang="es-GT" sz="2400" b="1" u="sng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29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F71F9B5-01D2-43A3-9302-3EE719C9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Transporte:</a:t>
            </a:r>
            <a:endParaRPr lang="en-US" sz="2400" dirty="0"/>
          </a:p>
          <a:p>
            <a:pPr lvl="1"/>
            <a:r>
              <a:rPr lang="es-GT" sz="2400" dirty="0"/>
              <a:t>Automóvil						Q30,000.00</a:t>
            </a:r>
            <a:endParaRPr lang="en-US" sz="2400" dirty="0"/>
          </a:p>
          <a:p>
            <a:pPr lvl="1"/>
            <a:r>
              <a:rPr lang="es-GT" sz="2400" dirty="0"/>
              <a:t>Motocicleta 						Q10,000.00</a:t>
            </a:r>
            <a:endParaRPr lang="en-US" sz="2400" dirty="0"/>
          </a:p>
          <a:p>
            <a:pPr lvl="1"/>
            <a:r>
              <a:rPr lang="es-GT" sz="2400" dirty="0"/>
              <a:t>Gasolina (estimado para 2 años)				Q2,000.00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Q42,000.00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8D032E8-2BCE-416C-993F-BAE87595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Dispositivos eléctricos:</a:t>
            </a:r>
            <a:endParaRPr lang="en-US" sz="2400" dirty="0"/>
          </a:p>
          <a:p>
            <a:pPr lvl="1"/>
            <a:r>
              <a:rPr lang="es-GT" sz="2400" dirty="0"/>
              <a:t>Regletas 							Q200.00</a:t>
            </a:r>
            <a:endParaRPr lang="en-US" sz="2400" dirty="0"/>
          </a:p>
          <a:p>
            <a:pPr lvl="1"/>
            <a:r>
              <a:rPr lang="es-GT" sz="2400" dirty="0" err="1"/>
              <a:t>Routers</a:t>
            </a:r>
            <a:r>
              <a:rPr lang="es-GT" sz="2400" dirty="0"/>
              <a:t> 							Q600.00</a:t>
            </a:r>
            <a:endParaRPr lang="en-US" sz="2400" dirty="0"/>
          </a:p>
          <a:p>
            <a:pPr lvl="1"/>
            <a:r>
              <a:rPr lang="es-GT" sz="2400" dirty="0"/>
              <a:t>Dispositivos de almacenamiento externo 		Q800.00</a:t>
            </a:r>
            <a:endParaRPr lang="en-US" sz="2400" dirty="0"/>
          </a:p>
          <a:p>
            <a:pPr lvl="1"/>
            <a:r>
              <a:rPr lang="es-GT" sz="2400" dirty="0"/>
              <a:t>Computadoras 						Q15,000.00</a:t>
            </a:r>
            <a:endParaRPr lang="en-US" sz="2400" dirty="0"/>
          </a:p>
          <a:p>
            <a:pPr lvl="1"/>
            <a:r>
              <a:rPr lang="es-GT" sz="2400" dirty="0"/>
              <a:t>Teléfonos 						Q6,000.00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Q22,600.00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20EB5D1-CDCC-4B89-9B68-59EB0BC4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Personal:</a:t>
            </a:r>
            <a:endParaRPr lang="en-US" sz="2400" dirty="0"/>
          </a:p>
          <a:p>
            <a:pPr lvl="1"/>
            <a:r>
              <a:rPr lang="es-GT" sz="2400" dirty="0" err="1"/>
              <a:t>Testers</a:t>
            </a:r>
            <a:r>
              <a:rPr lang="es-GT" sz="2400" dirty="0"/>
              <a:t> 								Q1,200.00</a:t>
            </a:r>
          </a:p>
          <a:p>
            <a:pPr lvl="1"/>
            <a:endParaRPr lang="en-US" sz="2400" dirty="0"/>
          </a:p>
          <a:p>
            <a:pPr marL="266700" lvl="1" indent="0">
              <a:buNone/>
            </a:pPr>
            <a:r>
              <a:rPr lang="en-US" sz="2400" b="1" u="sng" dirty="0"/>
              <a:t>Subtotal</a:t>
            </a:r>
            <a:r>
              <a:rPr lang="en-US" sz="2400" dirty="0"/>
              <a:t>:								Q1,200.00</a:t>
            </a:r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r>
              <a:rPr lang="en-US" sz="2400" b="1" u="sng" dirty="0"/>
              <a:t>TOTAL</a:t>
            </a:r>
            <a:r>
              <a:rPr lang="en-US" sz="2400" dirty="0"/>
              <a:t>:								Q108,000.00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ADE53C2-C196-4F0E-AAC2-A33A9D5C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OLX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1400" y="6001809"/>
            <a:ext cx="1980000" cy="252000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6ED018D-30D7-4D2D-AB7C-0C1FD595F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Widescreen</PresentationFormat>
  <Paragraphs>203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Segunda sección</vt:lpstr>
      <vt:lpstr>Encuestas</vt:lpstr>
      <vt:lpstr>Encuestas</vt:lpstr>
      <vt:lpstr>Encuestas</vt:lpstr>
      <vt:lpstr>Encuestas</vt:lpstr>
      <vt:lpstr>Factibilidad Técnica</vt:lpstr>
      <vt:lpstr>Factibilidad Económica</vt:lpstr>
      <vt:lpstr>Factibilidad Económica</vt:lpstr>
      <vt:lpstr>Factibilidad Económica</vt:lpstr>
      <vt:lpstr>Factibilidad Económica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2019-11-11T03:00:34Z</dcterms:modified>
</cp:coreProperties>
</file>