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86" r:id="rId2"/>
    <p:sldId id="287" r:id="rId3"/>
    <p:sldId id="289" r:id="rId4"/>
    <p:sldId id="260" r:id="rId5"/>
    <p:sldId id="276" r:id="rId6"/>
    <p:sldId id="290" r:id="rId7"/>
    <p:sldId id="288" r:id="rId8"/>
    <p:sldId id="264" r:id="rId9"/>
    <p:sldId id="291" r:id="rId10"/>
    <p:sldId id="296" r:id="rId11"/>
    <p:sldId id="306" r:id="rId12"/>
    <p:sldId id="293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322" r:id="rId24"/>
    <p:sldId id="318" r:id="rId25"/>
    <p:sldId id="320" r:id="rId26"/>
    <p:sldId id="324" r:id="rId27"/>
    <p:sldId id="321" r:id="rId28"/>
    <p:sldId id="294" r:id="rId29"/>
    <p:sldId id="295" r:id="rId30"/>
    <p:sldId id="325" r:id="rId31"/>
    <p:sldId id="326" r:id="rId32"/>
    <p:sldId id="327" r:id="rId33"/>
    <p:sldId id="297" r:id="rId34"/>
    <p:sldId id="271" r:id="rId35"/>
    <p:sldId id="298" r:id="rId36"/>
    <p:sldId id="300" r:id="rId37"/>
    <p:sldId id="262" r:id="rId38"/>
    <p:sldId id="328" r:id="rId39"/>
    <p:sldId id="330" r:id="rId40"/>
    <p:sldId id="331" r:id="rId41"/>
    <p:sldId id="301" r:id="rId42"/>
    <p:sldId id="302" r:id="rId43"/>
    <p:sldId id="303" r:id="rId44"/>
    <p:sldId id="304" r:id="rId45"/>
    <p:sldId id="305" r:id="rId46"/>
    <p:sldId id="279" r:id="rId47"/>
    <p:sldId id="28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9B13E6-D3E6-4C02-A68C-0E4E165E0CF1}">
          <p14:sldIdLst>
            <p14:sldId id="286"/>
            <p14:sldId id="287"/>
            <p14:sldId id="289"/>
            <p14:sldId id="260"/>
            <p14:sldId id="276"/>
            <p14:sldId id="290"/>
            <p14:sldId id="288"/>
            <p14:sldId id="264"/>
            <p14:sldId id="291"/>
            <p14:sldId id="296"/>
            <p14:sldId id="306"/>
            <p14:sldId id="293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322"/>
            <p14:sldId id="318"/>
            <p14:sldId id="320"/>
            <p14:sldId id="324"/>
            <p14:sldId id="321"/>
            <p14:sldId id="294"/>
            <p14:sldId id="295"/>
            <p14:sldId id="325"/>
            <p14:sldId id="326"/>
            <p14:sldId id="327"/>
            <p14:sldId id="297"/>
            <p14:sldId id="271"/>
            <p14:sldId id="298"/>
            <p14:sldId id="300"/>
            <p14:sldId id="262"/>
            <p14:sldId id="328"/>
            <p14:sldId id="330"/>
            <p14:sldId id="331"/>
            <p14:sldId id="301"/>
            <p14:sldId id="302"/>
            <p14:sldId id="303"/>
            <p14:sldId id="304"/>
            <p14:sldId id="305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10/26/2019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5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81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5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163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39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4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ernandez-kevin.gitbook.io/netz/" TargetMode="Externa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microsoft.com/office/2007/relationships/hdphoto" Target="../media/hdphoto2.wdp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Quantic Lions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Future is now</a:t>
            </a:r>
            <a:endParaRPr lang="en-US" noProof="1"/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Se realizó una encuesta (hecha en Google </a:t>
            </a:r>
            <a:r>
              <a:rPr lang="es-GT" sz="2600" dirty="0" err="1"/>
              <a:t>forms</a:t>
            </a:r>
            <a:r>
              <a:rPr lang="es-GT" sz="2600" dirty="0"/>
              <a:t>) a un total de 53 personas cuyas edades se encontraban dentro del rango de 18 a 44 años.</a:t>
            </a:r>
            <a:endParaRPr lang="en-US" sz="2600" dirty="0"/>
          </a:p>
          <a:p>
            <a:r>
              <a:rPr lang="es-GT" sz="2600" dirty="0"/>
              <a:t>Primera sección: evalúa si la gente le parecía interesante y estaban de acuerdo con una aplicación que conecta a los financistas y emprendedores.</a:t>
            </a:r>
          </a:p>
          <a:p>
            <a:r>
              <a:rPr lang="es-GT" sz="2600" dirty="0"/>
              <a:t>Segunda sección: evalúa si las personas creen útil tener la opción de poder ofrecer o adquirir recursos que otras personas no usan para sacarle provecho de acuerdo con sus fines personales.</a:t>
            </a:r>
          </a:p>
          <a:p>
            <a:r>
              <a:rPr lang="es-GT" sz="2600" dirty="0"/>
              <a:t>Adicionalmente, se les pedía a las personas ingresar su género y su edad.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10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800" dirty="0"/>
              <a:t>14 preguntas.</a:t>
            </a:r>
          </a:p>
          <a:p>
            <a:r>
              <a:rPr lang="es-GT" sz="2800" dirty="0"/>
              <a:t>1 pregunta de la edad de la persona.</a:t>
            </a:r>
          </a:p>
          <a:p>
            <a:r>
              <a:rPr lang="es-GT" sz="2800" dirty="0"/>
              <a:t>1 pregunta del género de la persona.</a:t>
            </a:r>
          </a:p>
          <a:p>
            <a:r>
              <a:rPr lang="es-GT" sz="2800" dirty="0"/>
              <a:t>8</a:t>
            </a:r>
            <a:r>
              <a:rPr lang="es-GT" sz="2800"/>
              <a:t> </a:t>
            </a:r>
            <a:r>
              <a:rPr lang="es-GT" sz="2800" dirty="0"/>
              <a:t>preguntas relacionadas a la primera parte de la encuesta.</a:t>
            </a:r>
          </a:p>
          <a:p>
            <a:r>
              <a:rPr lang="es-GT" sz="2800" dirty="0"/>
              <a:t>4 preguntas relacionadas a la segunda parte de la encuesta.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9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Edad</a:t>
            </a:r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EBB5C-834A-470C-9772-8AE01CC6A8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2480" y="1974105"/>
            <a:ext cx="10492740" cy="37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Géneros</a:t>
            </a:r>
          </a:p>
          <a:p>
            <a:pPr marL="0" indent="0">
              <a:buNone/>
            </a:pPr>
            <a:endParaRPr lang="es-GT" sz="2600" dirty="0"/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36F7C-8A88-4F01-907A-DA9CFF72AD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9211" y="1608827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/>
              <a:t>Primera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14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C3250-9A25-4CF9-B3F5-2110D82C53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8" y="1118122"/>
            <a:ext cx="9734624" cy="51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2BCC1-4AF6-49DE-AE9A-F78722BC84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2853" y="970877"/>
            <a:ext cx="9866293" cy="53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7445C-9773-4992-9629-C40BA3264A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1441" y="930675"/>
            <a:ext cx="9609118" cy="54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0C481-1E78-48EA-A4C3-D40439DAA3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8066" y="987825"/>
            <a:ext cx="10275868" cy="53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17F88-797B-4F3E-BF52-DECFB6417E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3866" y="959250"/>
            <a:ext cx="8904268" cy="53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GT" sz="3200" dirty="0"/>
              <a:t>Quienes Somos</a:t>
            </a:r>
            <a:r>
              <a:rPr lang="en-US" sz="3200" dirty="0"/>
              <a:t> </a:t>
            </a:r>
            <a:endParaRPr lang="es-GT" sz="3200" dirty="0"/>
          </a:p>
          <a:p>
            <a:pPr marL="342900" indent="-342900">
              <a:buAutoNum type="arabicPeriod"/>
            </a:pPr>
            <a:r>
              <a:rPr lang="es-GT" sz="3200" dirty="0"/>
              <a:t>El Problema</a:t>
            </a:r>
          </a:p>
          <a:p>
            <a:pPr marL="276225" lvl="1" indent="0">
              <a:buNone/>
            </a:pPr>
            <a:r>
              <a:rPr lang="en-US" sz="2800" dirty="0"/>
              <a:t>2.1  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queremos</a:t>
            </a:r>
            <a:r>
              <a:rPr lang="en-US" sz="2800" dirty="0"/>
              <a:t> </a:t>
            </a:r>
            <a:r>
              <a:rPr lang="en-US" sz="2800" dirty="0" err="1"/>
              <a:t>combatir</a:t>
            </a:r>
            <a:r>
              <a:rPr lang="en-US" sz="2800" dirty="0"/>
              <a:t>?</a:t>
            </a:r>
          </a:p>
          <a:p>
            <a:pPr marL="276225" lvl="1" indent="0">
              <a:buNone/>
            </a:pPr>
            <a:r>
              <a:rPr lang="en-US" sz="2800" dirty="0"/>
              <a:t>2.2  ¿</a:t>
            </a:r>
            <a:r>
              <a:rPr lang="en-US" sz="2800" dirty="0" err="1"/>
              <a:t>Cómo</a:t>
            </a:r>
            <a:r>
              <a:rPr lang="en-US" sz="2800" dirty="0"/>
              <a:t> lo </a:t>
            </a:r>
            <a:r>
              <a:rPr lang="en-US" sz="2800" dirty="0" err="1"/>
              <a:t>lograremos</a:t>
            </a:r>
            <a:r>
              <a:rPr lang="en-US" sz="2800" dirty="0"/>
              <a:t>?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Competencia</a:t>
            </a:r>
            <a:endParaRPr lang="en-US" sz="3200" dirty="0"/>
          </a:p>
          <a:p>
            <a:pPr marL="276225" lvl="1" indent="0">
              <a:buNone/>
            </a:pPr>
            <a:r>
              <a:rPr lang="en-US" sz="2800" dirty="0"/>
              <a:t>3.1  </a:t>
            </a:r>
            <a:r>
              <a:rPr lang="en-US" sz="2800" dirty="0" err="1"/>
              <a:t>Estudio</a:t>
            </a:r>
            <a:r>
              <a:rPr lang="en-US" sz="2800" dirty="0"/>
              <a:t> de </a:t>
            </a:r>
            <a:r>
              <a:rPr lang="en-US" sz="2800" dirty="0" err="1"/>
              <a:t>Factibilidad</a:t>
            </a:r>
            <a:endParaRPr lang="en-US" sz="2800" dirty="0"/>
          </a:p>
          <a:p>
            <a:pPr marL="276225" lvl="1" indent="0">
              <a:buNone/>
            </a:pPr>
            <a:r>
              <a:rPr lang="en-US" sz="2800" dirty="0"/>
              <a:t>3.2  </a:t>
            </a:r>
            <a:r>
              <a:rPr lang="en-US" sz="2800" dirty="0" err="1"/>
              <a:t>Competidores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tenemos</a:t>
            </a:r>
            <a:r>
              <a:rPr lang="en-US" sz="3200" dirty="0"/>
              <a:t> de </a:t>
            </a:r>
            <a:r>
              <a:rPr lang="en-US" sz="3200" dirty="0" err="1"/>
              <a:t>diferente</a:t>
            </a:r>
            <a:r>
              <a:rPr lang="en-US" sz="3200" dirty="0"/>
              <a:t>?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0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F1E9B-E492-455E-899B-AEDB286EBA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64025"/>
            <a:ext cx="9973553" cy="52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0B629-F0E0-4F42-B30A-07C258C10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1916" y="1006874"/>
            <a:ext cx="9628168" cy="52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6E5A6-316E-4927-A1AC-B03C336730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06875"/>
            <a:ext cx="9973553" cy="52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0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/>
              <a:t>Segunda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23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F5E87-E219-4A71-82A0-54857486E5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8653" y="1007435"/>
            <a:ext cx="8954694" cy="52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17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A3259-CB45-4189-A59C-7EF61FF87B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47" y="1011918"/>
            <a:ext cx="9053306" cy="53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75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37CA4-F722-49E1-B2A4-05A47F3373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9" y="993988"/>
            <a:ext cx="9501542" cy="53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5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8332E-2FD0-4504-B2C7-05E335E402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6970" y="998470"/>
            <a:ext cx="9878059" cy="52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indent="0">
              <a:buNone/>
            </a:pPr>
            <a:r>
              <a:rPr lang="es-GT" sz="2400" b="1" dirty="0"/>
              <a:t>Retos:</a:t>
            </a:r>
            <a:endParaRPr lang="en-US" sz="2400" dirty="0"/>
          </a:p>
          <a:p>
            <a:pPr lvl="0"/>
            <a:r>
              <a:rPr lang="es-GT" sz="2400" dirty="0"/>
              <a:t>Ninguno de los miembros del grupo ha utilizado la herramienta de react.js.</a:t>
            </a:r>
            <a:endParaRPr lang="en-US" sz="2400" dirty="0"/>
          </a:p>
          <a:p>
            <a:pPr lvl="0"/>
            <a:r>
              <a:rPr lang="es-GT" sz="2400" dirty="0"/>
              <a:t>Ninguno de los miembros posee experiencia previa para montar un modelo similar al que se está implementando.</a:t>
            </a:r>
            <a:endParaRPr lang="en-US" sz="2400" dirty="0"/>
          </a:p>
          <a:p>
            <a:pPr lvl="0"/>
            <a:r>
              <a:rPr lang="es-GT" sz="2400" dirty="0"/>
              <a:t>Ninguno posee conocimientos para implementar un videochat en línea.</a:t>
            </a:r>
            <a:endParaRPr lang="en-US" sz="2400" dirty="0"/>
          </a:p>
          <a:p>
            <a:pPr lvl="0"/>
            <a:r>
              <a:rPr lang="es-GT" sz="2400" dirty="0"/>
              <a:t>Primera experiencia al desarrollar un proyecto que exige documentación.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28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Técnica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4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Servicios: (estimado para dos años)</a:t>
            </a:r>
            <a:endParaRPr lang="en-US" sz="2400" dirty="0"/>
          </a:p>
          <a:p>
            <a:pPr lvl="1"/>
            <a:r>
              <a:rPr lang="es-GT" sz="2400" dirty="0"/>
              <a:t>Consumo de Electricidad 					Q12,000.00</a:t>
            </a:r>
            <a:endParaRPr lang="en-US" sz="2400" dirty="0"/>
          </a:p>
          <a:p>
            <a:pPr lvl="1"/>
            <a:r>
              <a:rPr lang="es-GT" sz="2400" dirty="0"/>
              <a:t>Amazon Web </a:t>
            </a:r>
            <a:r>
              <a:rPr lang="es-GT" sz="2400" dirty="0" err="1"/>
              <a:t>Services</a:t>
            </a:r>
            <a:r>
              <a:rPr lang="es-GT" sz="2400" dirty="0"/>
              <a:t> Store </a:t>
            </a:r>
            <a:r>
              <a:rPr lang="es-GT" sz="2400" dirty="0" err="1"/>
              <a:t>services</a:t>
            </a:r>
            <a:r>
              <a:rPr lang="es-GT" sz="2400" dirty="0"/>
              <a:t> 				Q1,000.00</a:t>
            </a:r>
            <a:endParaRPr lang="en-US" sz="2400" dirty="0"/>
          </a:p>
          <a:p>
            <a:pPr lvl="1"/>
            <a:r>
              <a:rPr lang="es-GT" sz="2400" dirty="0"/>
              <a:t>Alquilar oficina 							Q10,000.00</a:t>
            </a:r>
            <a:endParaRPr lang="en-US" sz="2400" dirty="0"/>
          </a:p>
          <a:p>
            <a:pPr lvl="1"/>
            <a:r>
              <a:rPr lang="es-GT" sz="2400" dirty="0"/>
              <a:t>Alquilar servidor							Q12,000.00</a:t>
            </a:r>
            <a:endParaRPr lang="en-US" sz="2400" dirty="0"/>
          </a:p>
          <a:p>
            <a:pPr lvl="1"/>
            <a:r>
              <a:rPr lang="es-GT" sz="2400" dirty="0"/>
              <a:t>Internet 								Q7,200.00</a:t>
            </a:r>
          </a:p>
          <a:p>
            <a:pPr marL="266700" lvl="1" indent="0">
              <a:buNone/>
            </a:pPr>
            <a:endParaRPr lang="es-GT" sz="2400" dirty="0"/>
          </a:p>
          <a:p>
            <a:pPr marL="266700" lvl="1" indent="0">
              <a:buNone/>
            </a:pPr>
            <a:r>
              <a:rPr lang="es-GT" sz="2400" b="1" u="sng" dirty="0"/>
              <a:t>Subtotal</a:t>
            </a:r>
            <a:r>
              <a:rPr lang="es-GT" sz="2400" dirty="0"/>
              <a:t>:								Q42,200.00</a:t>
            </a:r>
            <a:endParaRPr lang="es-GT" sz="2400" b="1" u="sng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29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4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GT" sz="3200" dirty="0"/>
              <a:t>Producto</a:t>
            </a:r>
          </a:p>
          <a:p>
            <a:pPr marL="276225" lvl="1" indent="0">
              <a:buNone/>
            </a:pPr>
            <a:r>
              <a:rPr lang="en-US" sz="3000" dirty="0"/>
              <a:t>5.1  </a:t>
            </a:r>
            <a:r>
              <a:rPr lang="en-US" sz="3000" dirty="0" err="1"/>
              <a:t>Funcionalidad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5.2  </a:t>
            </a:r>
            <a:r>
              <a:rPr lang="en-US" sz="3000" dirty="0" err="1"/>
              <a:t>Diagramas</a:t>
            </a:r>
            <a:endParaRPr lang="en-US" sz="3000" dirty="0"/>
          </a:p>
          <a:p>
            <a:pPr marL="542925" lvl="2" indent="0">
              <a:buNone/>
            </a:pPr>
            <a:r>
              <a:rPr lang="en-US" sz="2800" dirty="0"/>
              <a:t>5.2.1  Caso de </a:t>
            </a:r>
            <a:r>
              <a:rPr lang="en-US" sz="2800" dirty="0" err="1"/>
              <a:t>Uso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5.2.2  De </a:t>
            </a:r>
            <a:r>
              <a:rPr lang="en-US" sz="2800" dirty="0" err="1"/>
              <a:t>Secuencia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5.2.3  De </a:t>
            </a:r>
            <a:r>
              <a:rPr lang="en-US" sz="2800" dirty="0" err="1"/>
              <a:t>Arquitectura</a:t>
            </a: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Implementación</a:t>
            </a:r>
            <a:endParaRPr lang="en-US" sz="3200" dirty="0"/>
          </a:p>
          <a:p>
            <a:pPr marL="276225" lvl="1" indent="0">
              <a:buNone/>
            </a:pPr>
            <a:r>
              <a:rPr lang="en-US" sz="3000" dirty="0"/>
              <a:t>6.1  </a:t>
            </a:r>
            <a:r>
              <a:rPr lang="en-US" sz="3000" dirty="0" err="1"/>
              <a:t>Diagrama</a:t>
            </a:r>
            <a:r>
              <a:rPr lang="en-US" sz="3000" dirty="0"/>
              <a:t> </a:t>
            </a:r>
            <a:r>
              <a:rPr lang="en-US" sz="3000" dirty="0" err="1"/>
              <a:t>Entidad</a:t>
            </a:r>
            <a:r>
              <a:rPr lang="en-US" sz="3000" dirty="0"/>
              <a:t> </a:t>
            </a:r>
            <a:r>
              <a:rPr lang="en-US" sz="3000" dirty="0" err="1"/>
              <a:t>Relación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6.2  Scripts, </a:t>
            </a:r>
            <a:r>
              <a:rPr lang="en-US" sz="3000" dirty="0" err="1"/>
              <a:t>Consultas</a:t>
            </a:r>
            <a:r>
              <a:rPr lang="en-US" sz="3000" dirty="0"/>
              <a:t>, Backend y Frontend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Demo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Conclusiones</a:t>
            </a:r>
            <a:endParaRPr lang="en-US" sz="3200" dirty="0"/>
          </a:p>
          <a:p>
            <a:pPr marL="790575" lvl="1" indent="-514350">
              <a:buFont typeface="+mj-lt"/>
              <a:buAutoNum type="arabicPeriod" startAt="5"/>
            </a:pPr>
            <a:endParaRPr lang="en-US" sz="30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5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Transporte:</a:t>
            </a:r>
            <a:endParaRPr lang="en-US" sz="2400" dirty="0"/>
          </a:p>
          <a:p>
            <a:pPr lvl="1"/>
            <a:r>
              <a:rPr lang="es-GT" sz="2400" dirty="0"/>
              <a:t>Automóvil						Q30,000.00</a:t>
            </a:r>
            <a:endParaRPr lang="en-US" sz="2400" dirty="0"/>
          </a:p>
          <a:p>
            <a:pPr lvl="1"/>
            <a:r>
              <a:rPr lang="es-GT" sz="2400" dirty="0"/>
              <a:t>Motocicleta 						Q10,000.00</a:t>
            </a:r>
            <a:endParaRPr lang="en-US" sz="2400" dirty="0"/>
          </a:p>
          <a:p>
            <a:pPr lvl="1"/>
            <a:r>
              <a:rPr lang="es-GT" sz="2400" dirty="0"/>
              <a:t>Gasolina (estimado para 2 años)				Q2,000.00</a:t>
            </a:r>
          </a:p>
          <a:p>
            <a:pPr marL="266700" lvl="1" indent="0">
              <a:buNone/>
            </a:pPr>
            <a:endParaRPr lang="es-GT" sz="2400" dirty="0"/>
          </a:p>
          <a:p>
            <a:pPr marL="266700" lvl="1" indent="0">
              <a:buNone/>
            </a:pPr>
            <a:r>
              <a:rPr lang="es-GT" sz="2400" b="1" u="sng" dirty="0"/>
              <a:t>Subtotal</a:t>
            </a:r>
            <a:r>
              <a:rPr lang="es-GT" sz="2400" dirty="0"/>
              <a:t>:							Q42,000.00</a:t>
            </a:r>
            <a:endParaRPr lang="en-US" sz="2400" b="1" u="sng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30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14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Dispositivos eléctricos:</a:t>
            </a:r>
            <a:endParaRPr lang="en-US" sz="2400" dirty="0"/>
          </a:p>
          <a:p>
            <a:pPr lvl="1"/>
            <a:r>
              <a:rPr lang="es-GT" sz="2400" dirty="0"/>
              <a:t>Regletas 							Q200.00</a:t>
            </a:r>
            <a:endParaRPr lang="en-US" sz="2400" dirty="0"/>
          </a:p>
          <a:p>
            <a:pPr lvl="1"/>
            <a:r>
              <a:rPr lang="es-GT" sz="2400" dirty="0" err="1"/>
              <a:t>Routers</a:t>
            </a:r>
            <a:r>
              <a:rPr lang="es-GT" sz="2400" dirty="0"/>
              <a:t> 							Q600.00</a:t>
            </a:r>
            <a:endParaRPr lang="en-US" sz="2400" dirty="0"/>
          </a:p>
          <a:p>
            <a:pPr lvl="1"/>
            <a:r>
              <a:rPr lang="es-GT" sz="2400" dirty="0"/>
              <a:t>Dispositivos de almacenamiento externo 		Q800.00</a:t>
            </a:r>
            <a:endParaRPr lang="en-US" sz="2400" dirty="0"/>
          </a:p>
          <a:p>
            <a:pPr lvl="1"/>
            <a:r>
              <a:rPr lang="es-GT" sz="2400" dirty="0"/>
              <a:t>Computadoras 						Q15,000.00</a:t>
            </a:r>
            <a:endParaRPr lang="en-US" sz="2400" dirty="0"/>
          </a:p>
          <a:p>
            <a:pPr lvl="1"/>
            <a:r>
              <a:rPr lang="es-GT" sz="2400" dirty="0"/>
              <a:t>Teléfonos 						Q6,000.00</a:t>
            </a:r>
          </a:p>
          <a:p>
            <a:pPr marL="266700" lvl="1" indent="0">
              <a:buNone/>
            </a:pPr>
            <a:endParaRPr lang="es-GT" sz="2400" dirty="0"/>
          </a:p>
          <a:p>
            <a:pPr marL="266700" lvl="1" indent="0">
              <a:buNone/>
            </a:pPr>
            <a:r>
              <a:rPr lang="es-GT" sz="2400" b="1" u="sng" dirty="0"/>
              <a:t>Subtotal</a:t>
            </a:r>
            <a:r>
              <a:rPr lang="es-GT" sz="2400" dirty="0"/>
              <a:t>:							Q22,600.00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0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Personal:</a:t>
            </a:r>
            <a:endParaRPr lang="en-US" sz="2400" dirty="0"/>
          </a:p>
          <a:p>
            <a:pPr lvl="1"/>
            <a:r>
              <a:rPr lang="es-GT" sz="2400" dirty="0" err="1"/>
              <a:t>Testers</a:t>
            </a:r>
            <a:r>
              <a:rPr lang="es-GT" sz="2400" dirty="0"/>
              <a:t> 								Q1,200.00</a:t>
            </a:r>
          </a:p>
          <a:p>
            <a:pPr lvl="1"/>
            <a:endParaRPr lang="en-US" sz="2400" dirty="0"/>
          </a:p>
          <a:p>
            <a:pPr marL="266700" lvl="1" indent="0">
              <a:buNone/>
            </a:pPr>
            <a:r>
              <a:rPr lang="en-US" sz="2400" b="1" u="sng" dirty="0"/>
              <a:t>Subtotal</a:t>
            </a:r>
            <a:r>
              <a:rPr lang="en-US" sz="2400" dirty="0"/>
              <a:t>:								Q1,200.00</a:t>
            </a:r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r>
              <a:rPr lang="en-US" sz="2400" b="1" u="sng" dirty="0"/>
              <a:t>TOTAL</a:t>
            </a:r>
            <a:r>
              <a:rPr lang="en-US" sz="2400" dirty="0"/>
              <a:t>:								Q108,000.00</a:t>
            </a:r>
            <a:endParaRPr lang="en-US" sz="2400" b="1" u="sng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32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11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FC198-83AA-48E0-B422-5C8D9FA5E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Kickstarter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AA189-692E-42AB-8FA0-345CF3ABCF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91FC01-12C7-4596-841B-FEAA1063FE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GT" dirty="0"/>
              <a:t>OLX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33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3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Competidores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1400" y="6001809"/>
            <a:ext cx="1980000" cy="252000"/>
          </a:xfrm>
        </p:spPr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87FCC-C985-4E22-87B0-249CE8F023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F4D0530-8F08-463A-A616-6F86742231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pic>
        <p:nvPicPr>
          <p:cNvPr id="20" name="Picture 19" descr="Contoso Logo">
            <a:extLst>
              <a:ext uri="{FF2B5EF4-FFF2-40B4-BE49-F238E27FC236}">
                <a16:creationId xmlns:a16="http://schemas.microsoft.com/office/drawing/2014/main" id="{B85BD58D-4C8E-4FE7-817D-DA724AEA627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021" y="1880388"/>
            <a:ext cx="1308679" cy="5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¿Qué tenemos de diferente?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35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95898E6F-EF29-4FC0-85E6-614E6C2BC42F}"/>
              </a:ext>
            </a:extLst>
          </p:cNvPr>
          <p:cNvSpPr txBox="1">
            <a:spLocks/>
          </p:cNvSpPr>
          <p:nvPr/>
        </p:nvSpPr>
        <p:spPr>
          <a:xfrm>
            <a:off x="6731560" y="2029904"/>
            <a:ext cx="5022850" cy="36946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Servicio</a:t>
            </a:r>
            <a:r>
              <a:rPr lang="en-US" sz="2400" dirty="0"/>
              <a:t> de </a:t>
            </a:r>
            <a:r>
              <a:rPr lang="en-US" sz="2400" dirty="0" err="1"/>
              <a:t>Videochat</a:t>
            </a:r>
            <a:endParaRPr lang="en-US" sz="2400" noProof="1"/>
          </a:p>
          <a:p>
            <a:r>
              <a:rPr lang="en-US" sz="2400" noProof="1"/>
              <a:t>Los interesados realizan sus negocios sin nuestra intervención</a:t>
            </a:r>
          </a:p>
          <a:p>
            <a:r>
              <a:rPr lang="en-US" sz="2400" noProof="1"/>
              <a:t>Únicamente conectamos a las personas</a:t>
            </a:r>
          </a:p>
          <a:p>
            <a:r>
              <a:rPr lang="en-US" sz="2400" noProof="1"/>
              <a:t>No exigimos un valor a recaudar</a:t>
            </a:r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518342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dirty="0"/>
              <a:t>NETZ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36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Network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080253" y="3137161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6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98AA18F-10E6-41EE-A5F4-270425D21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0" t="6460" r="7134" b="3905"/>
          <a:stretch/>
        </p:blipFill>
        <p:spPr>
          <a:xfrm>
            <a:off x="1835405" y="91294"/>
            <a:ext cx="7965820" cy="65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38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DBB781D-5F6C-4C35-874B-A5266BA7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35" y="326335"/>
            <a:ext cx="6388329" cy="62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8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39</a:t>
            </a:fld>
            <a:endParaRPr lang="en-US" b="1" i="1" noProof="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C2CA8BD-A145-454B-97CF-E1268BFA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876" y="398612"/>
            <a:ext cx="6108248" cy="60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nosotros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GT" noProof="1"/>
              <a:t>“el futuro está en una computadora y en una mente”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69150" y="3917024"/>
            <a:ext cx="5022850" cy="2728912"/>
          </a:xfrm>
        </p:spPr>
        <p:txBody>
          <a:bodyPr/>
          <a:lstStyle/>
          <a:p>
            <a:r>
              <a:rPr lang="en-US" dirty="0"/>
              <a:t>Desarrollo de </a:t>
            </a:r>
            <a:r>
              <a:rPr lang="en-US" dirty="0" err="1"/>
              <a:t>aplicaciones</a:t>
            </a:r>
            <a:r>
              <a:rPr lang="en-US" dirty="0"/>
              <a:t> web.</a:t>
            </a:r>
            <a:endParaRPr lang="en-US" noProof="1"/>
          </a:p>
          <a:p>
            <a:r>
              <a:rPr lang="en-US" noProof="1"/>
              <a:t>Diseño e implementación de Bases de Datos.</a:t>
            </a:r>
          </a:p>
          <a:p>
            <a:r>
              <a:rPr lang="en-US" noProof="1"/>
              <a:t>Project Management.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CB2DD-C9C7-41C3-9A7F-9F963D054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40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84D8E6-BAEF-4C83-BD1B-FD4A750B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01" y="303524"/>
            <a:ext cx="5675397" cy="62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3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2056EDA-9B08-498B-939D-980564242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79" y="0"/>
            <a:ext cx="5793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66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¿Cómo está estructurado?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7F7F8-90DF-4E4D-B160-A172C6B37DF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8"/>
          <a:stretch/>
        </p:blipFill>
        <p:spPr bwMode="auto">
          <a:xfrm>
            <a:off x="1163955" y="1102659"/>
            <a:ext cx="9864090" cy="4932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946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Implementación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43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373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DEMO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44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857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Documentación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45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8177FA8-2EBB-4C9B-BD6C-59C5F8C746E3}"/>
              </a:ext>
            </a:extLst>
          </p:cNvPr>
          <p:cNvSpPr txBox="1">
            <a:spLocks/>
          </p:cNvSpPr>
          <p:nvPr/>
        </p:nvSpPr>
        <p:spPr>
          <a:xfrm>
            <a:off x="6731560" y="815836"/>
            <a:ext cx="5022850" cy="2728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400" noProof="1"/>
              <a:t>Gitbook: </a:t>
            </a:r>
            <a:r>
              <a:rPr lang="en-US" sz="2400" noProof="1">
                <a:hlinkClick r:id="rId2"/>
              </a:rPr>
              <a:t>API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312723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2940" y="622315"/>
            <a:ext cx="5022591" cy="5366108"/>
          </a:xfrm>
        </p:spPr>
        <p:txBody>
          <a:bodyPr/>
          <a:lstStyle/>
          <a:p>
            <a:r>
              <a:rPr lang="en-US" noProof="1"/>
              <a:t>La comunicación es </a:t>
            </a:r>
            <a:r>
              <a:rPr lang="en-US" i="1" u="sng" noProof="1"/>
              <a:t>CLAVE</a:t>
            </a:r>
            <a:r>
              <a:rPr lang="en-US" noProof="1"/>
              <a:t>. Nos dimos cuenta el valor que realmente tiene una documentación, especialmente para el modelo que utilizamos.</a:t>
            </a:r>
          </a:p>
          <a:p>
            <a:r>
              <a:rPr lang="en-US" noProof="1"/>
              <a:t>Las reuniones son muy necesarias para analizar el avance y discutir las decisiones a tomar, pero se require invertir tiempo y voluntad. El beneficio más grande que tiene es que se llega a las mejores soluciones posibles de acuerdo a la situación.</a:t>
            </a:r>
            <a:endParaRPr lang="en-US" dirty="0"/>
          </a:p>
          <a:p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adquiere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las </a:t>
            </a:r>
            <a:r>
              <a:rPr lang="en-US" dirty="0" err="1"/>
              <a:t>herramientas</a:t>
            </a:r>
            <a:r>
              <a:rPr lang="en-US" dirty="0"/>
              <a:t>, hay </a:t>
            </a:r>
            <a:r>
              <a:rPr lang="en-US" dirty="0" err="1"/>
              <a:t>caminos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eficientes</a:t>
            </a:r>
            <a:r>
              <a:rPr lang="en-US" dirty="0"/>
              <a:t> o simples que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r>
              <a:rPr lang="en-US" noProof="1"/>
              <a:t>Balancear el tiempo de research y de implementación, es importante para evitar retrasos.</a:t>
            </a:r>
          </a:p>
          <a:p>
            <a:r>
              <a:rPr lang="en-US" noProof="1"/>
              <a:t>Estimar bien el tiempo. Realizar proyecciones y analizar si el objetivo es alcanzable.</a:t>
            </a:r>
          </a:p>
          <a:p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56BCF-F5DC-405E-B0C4-9F3A4A77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1429" y="903097"/>
            <a:ext cx="4025781" cy="2720745"/>
            <a:chOff x="7699827" y="846814"/>
            <a:chExt cx="4025781" cy="272074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E6140-6017-4608-9F8C-1710BEC78841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9EFAE-EE06-40C0-83E3-44B8ED58AC49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B28DD1-0EE9-4CC7-9309-F13B17180B02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E12A78-3E64-4C6B-9FC1-C887F55DCA0D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3E1D98-3B8C-4113-8845-D7D4157B4AF8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AB1D4A-675C-405C-A092-06958EB060C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BE4952-C982-4D84-81BA-981BE3EAD533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F6387F-11A5-42B2-8CC8-333FD5CE0182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A76B3C-48D9-4068-8BA3-3903F620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3AA8824-BE92-4856-86D2-FAB3C1830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Allan Mattsson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+1 555-0100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allan@contoso.com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www.contoso.com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400284" y="5059754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11400284" y="5468514"/>
            <a:ext cx="218900" cy="218900"/>
          </a:xfrm>
          <a:prstGeom prst="rect">
            <a:avLst/>
          </a:prstGeom>
        </p:spPr>
      </p:pic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black">
          <a:xfrm>
            <a:off x="11400284" y="5836232"/>
            <a:ext cx="218900" cy="218900"/>
          </a:xfrm>
          <a:prstGeom prst="rect">
            <a:avLst/>
          </a:prstGeom>
        </p:spPr>
      </p:pic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black">
          <a:xfrm>
            <a:off x="11383425" y="6203950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0400" y="3557684"/>
            <a:ext cx="2830441" cy="395805"/>
          </a:xfrm>
        </p:spPr>
        <p:txBody>
          <a:bodyPr/>
          <a:lstStyle/>
          <a:p>
            <a:r>
              <a:rPr lang="en-US" dirty="0"/>
              <a:t>Eddy Cabrera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20400" y="4082173"/>
            <a:ext cx="2830441" cy="245885"/>
          </a:xfrm>
        </p:spPr>
        <p:txBody>
          <a:bodyPr/>
          <a:lstStyle/>
          <a:p>
            <a:r>
              <a:rPr lang="en-US" dirty="0"/>
              <a:t>Co-Founder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20400" y="4452773"/>
            <a:ext cx="2830441" cy="1250615"/>
          </a:xfrm>
        </p:spPr>
        <p:txBody>
          <a:bodyPr/>
          <a:lstStyle/>
          <a:p>
            <a:r>
              <a:rPr lang="es-GT" dirty="0"/>
              <a:t>Short Bio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51FB9-BCC5-4442-9556-DBB18FED0D1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51099" y="3557684"/>
            <a:ext cx="2830441" cy="395805"/>
          </a:xfrm>
        </p:spPr>
        <p:txBody>
          <a:bodyPr/>
          <a:lstStyle/>
          <a:p>
            <a:r>
              <a:rPr lang="es-GT" dirty="0"/>
              <a:t>Kevin Hernández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A787D1-2FFC-40EA-8ED4-BE76285710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51099" y="4082173"/>
            <a:ext cx="2830441" cy="245885"/>
          </a:xfrm>
        </p:spPr>
        <p:txBody>
          <a:bodyPr/>
          <a:lstStyle/>
          <a:p>
            <a:r>
              <a:rPr lang="es-GT" dirty="0"/>
              <a:t>Co-</a:t>
            </a:r>
            <a:r>
              <a:rPr lang="es-GT" dirty="0" err="1"/>
              <a:t>Founder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4A4953-E596-46FE-83B2-13BCBFD837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51099" y="4452773"/>
            <a:ext cx="2830441" cy="1250615"/>
          </a:xfrm>
        </p:spPr>
        <p:txBody>
          <a:bodyPr/>
          <a:lstStyle/>
          <a:p>
            <a:r>
              <a:rPr lang="es-GT" dirty="0"/>
              <a:t>Estudiante de Ingeniería de Sistemas de Tercer año en la Universidad Galileo.</a:t>
            </a:r>
          </a:p>
          <a:p>
            <a:r>
              <a:rPr lang="es-GT" dirty="0"/>
              <a:t>Diseñador, programador y músico.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51BD9F4-6ECF-4F3E-B53A-8C67F4108F9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1099" y="1952049"/>
            <a:ext cx="1476951" cy="1476951"/>
          </a:xfrm>
        </p:spPr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AB3F021A-E175-44A5-8E60-41BA343E4F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20400" y="1952049"/>
            <a:ext cx="1476951" cy="1476951"/>
          </a:xfrm>
        </p:spPr>
      </p:sp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El Problema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E349D8-903B-4957-A3D3-B1DD0AF2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0F4C4A-8372-4BED-A7D1-20CE5DAA4F9A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7081C5-C883-4FA5-9947-E423A5C97508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EB95F5-FE27-4FC1-AA40-ACC84C35B48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E24DB1-BB84-445C-929A-3FA9FC2E02F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691B7-592E-472A-A822-44E5363CD353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376657-1B9C-467B-8536-F19F4D75F00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2FE32A-F6B0-4098-BEB8-A2523382068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9D7650-915D-452F-A34F-19BA67FE893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71568B-B925-401C-B523-2FE6D63DA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226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7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¿Qué queremos combatir?</a:t>
            </a:r>
            <a:endParaRPr lang="en-US" dirty="0"/>
          </a:p>
        </p:txBody>
      </p:sp>
      <p:pic>
        <p:nvPicPr>
          <p:cNvPr id="4" name="Picture Placeholder 40" descr="Lightbulb and gear">
            <a:extLst>
              <a:ext uri="{FF2B5EF4-FFF2-40B4-BE49-F238E27FC236}">
                <a16:creationId xmlns:a16="http://schemas.microsoft.com/office/drawing/2014/main" id="{91081772-D4D8-4735-8DE8-4C71D80E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72678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5" name="Picture Placeholder 42" descr="Coins">
            <a:extLst>
              <a:ext uri="{FF2B5EF4-FFF2-40B4-BE49-F238E27FC236}">
                <a16:creationId xmlns:a16="http://schemas.microsoft.com/office/drawing/2014/main" id="{B7596784-C52A-4CD8-839C-E38CD02D07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042881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7" name="Picture Placeholder 42" descr="Pause">
            <a:extLst>
              <a:ext uri="{FF2B5EF4-FFF2-40B4-BE49-F238E27FC236}">
                <a16:creationId xmlns:a16="http://schemas.microsoft.com/office/drawing/2014/main" id="{4377B447-FC28-477B-A6E1-FF19B34BE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13084" y="1732337"/>
            <a:ext cx="2106237" cy="2106237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E604BA9-BC8B-4834-A204-17B17A88C544}"/>
              </a:ext>
            </a:extLst>
          </p:cNvPr>
          <p:cNvSpPr txBox="1">
            <a:spLocks/>
          </p:cNvSpPr>
          <p:nvPr/>
        </p:nvSpPr>
        <p:spPr>
          <a:xfrm>
            <a:off x="1130016" y="4346910"/>
            <a:ext cx="2191560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Las ideas </a:t>
            </a:r>
            <a:r>
              <a:rPr lang="en-US" sz="2400" dirty="0" err="1"/>
              <a:t>pasan</a:t>
            </a:r>
            <a:r>
              <a:rPr lang="en-US" sz="2400" dirty="0"/>
              <a:t> </a:t>
            </a:r>
            <a:r>
              <a:rPr lang="en-US" sz="2400" dirty="0" err="1"/>
              <a:t>desapercibidas</a:t>
            </a:r>
            <a:endParaRPr lang="en-US" sz="240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DEDBB42-A2FA-4F3F-96E0-AF253AA4118B}"/>
              </a:ext>
            </a:extLst>
          </p:cNvPr>
          <p:cNvSpPr txBox="1">
            <a:spLocks/>
          </p:cNvSpPr>
          <p:nvPr/>
        </p:nvSpPr>
        <p:spPr>
          <a:xfrm>
            <a:off x="4592822" y="4346910"/>
            <a:ext cx="3006354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/>
              <a:t>No hay desarrollo por falta de recursos</a:t>
            </a:r>
            <a:endParaRPr lang="en-US" sz="2400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A8E22D-44F3-4521-9C86-CDFD85E64348}"/>
              </a:ext>
            </a:extLst>
          </p:cNvPr>
          <p:cNvSpPr txBox="1">
            <a:spLocks/>
          </p:cNvSpPr>
          <p:nvPr/>
        </p:nvSpPr>
        <p:spPr>
          <a:xfrm>
            <a:off x="8469200" y="4346909"/>
            <a:ext cx="2994003" cy="98563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2400" dirty="0"/>
              <a:t>El recurso existe, pero no se saca ningún provecho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34422-18D6-4143-ACA8-0F4E30A4DEC5}"/>
              </a:ext>
            </a:extLst>
          </p:cNvPr>
          <p:cNvSpPr/>
          <p:nvPr/>
        </p:nvSpPr>
        <p:spPr>
          <a:xfrm>
            <a:off x="903043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FF0100-EF80-4885-9B59-9C73F5814484}"/>
              </a:ext>
            </a:extLst>
          </p:cNvPr>
          <p:cNvSpPr/>
          <p:nvPr/>
        </p:nvSpPr>
        <p:spPr>
          <a:xfrm>
            <a:off x="4835999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094A-3364-4387-B14A-2B98DFA144E3}"/>
              </a:ext>
            </a:extLst>
          </p:cNvPr>
          <p:cNvSpPr/>
          <p:nvPr/>
        </p:nvSpPr>
        <p:spPr>
          <a:xfrm>
            <a:off x="8679307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5723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La </a:t>
            </a:r>
            <a:r>
              <a:rPr lang="en-US" dirty="0" err="1"/>
              <a:t>solución</a:t>
            </a:r>
            <a:br>
              <a:rPr lang="en-US" dirty="0"/>
            </a:br>
            <a:r>
              <a:rPr lang="en-US" i="1" dirty="0"/>
              <a:t>NETZ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en-US" dirty="0" err="1"/>
              <a:t>Conectar</a:t>
            </a:r>
            <a:r>
              <a:rPr lang="en-US" dirty="0"/>
              <a:t>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emprendedora</a:t>
            </a:r>
            <a:r>
              <a:rPr lang="en-US" dirty="0"/>
              <a:t> con </a:t>
            </a:r>
            <a:r>
              <a:rPr lang="en-US" dirty="0" err="1"/>
              <a:t>gente</a:t>
            </a:r>
            <a:r>
              <a:rPr lang="en-US" dirty="0"/>
              <a:t> que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innovación</a:t>
            </a:r>
            <a:r>
              <a:rPr lang="en-US" dirty="0"/>
              <a:t>.</a:t>
            </a:r>
          </a:p>
          <a:p>
            <a:r>
              <a:rPr lang="es-ES" dirty="0"/>
              <a:t>Provee una plataforma en donde las personas saquen provecho a sus recursos</a:t>
            </a:r>
          </a:p>
          <a:p>
            <a:r>
              <a:rPr lang="en-US" noProof="1"/>
              <a:t>Palabras clave: conectar y proveer.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72C87C-AB7E-4DC0-A326-6C610C89E9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Competencia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6E2E2B-385C-4EE8-A20D-129F9A76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1123F1-75FB-4C5B-B321-F098D8405F3E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ECF17-86A2-41C4-A15D-463D07A2C737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E72CE-8743-4DE0-B6F3-EBACB9668B50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2BE7B5-CD78-4988-A850-72C94B8B936B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2A983F-A0C5-4341-8235-3BEA65C8EDBD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721631-652B-433E-BF10-175A55469973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6FBE2D-20C0-4B32-873E-7F301BC67055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6FDEDE-FA2A-4BE7-A924-18643BE2BC9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D9A499-6979-4BAC-937F-247015FF8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47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Widescreen</PresentationFormat>
  <Paragraphs>209</Paragraphs>
  <Slides>47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Corbel</vt:lpstr>
      <vt:lpstr>Times New Roman</vt:lpstr>
      <vt:lpstr>Office Theme</vt:lpstr>
      <vt:lpstr>Quantic Lions</vt:lpstr>
      <vt:lpstr>Agenda</vt:lpstr>
      <vt:lpstr>Agenda</vt:lpstr>
      <vt:lpstr>Sobre nosotros</vt:lpstr>
      <vt:lpstr>Equipo</vt:lpstr>
      <vt:lpstr>El Problema</vt:lpstr>
      <vt:lpstr>¿Qué queremos combatir?</vt:lpstr>
      <vt:lpstr>La solución NETZ</vt:lpstr>
      <vt:lpstr>Competencia</vt:lpstr>
      <vt:lpstr>Factibilidad Funcional</vt:lpstr>
      <vt:lpstr>Factibilidad Funcional</vt:lpstr>
      <vt:lpstr>Encuestas</vt:lpstr>
      <vt:lpstr>Encuestas</vt:lpstr>
      <vt:lpstr>Primera sección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Segunda sección</vt:lpstr>
      <vt:lpstr>Encuestas</vt:lpstr>
      <vt:lpstr>Encuestas</vt:lpstr>
      <vt:lpstr>Encuestas</vt:lpstr>
      <vt:lpstr>Encuestas</vt:lpstr>
      <vt:lpstr>Factibilidad Técnica</vt:lpstr>
      <vt:lpstr>Factibilidad Económica</vt:lpstr>
      <vt:lpstr>Factibilidad Económica</vt:lpstr>
      <vt:lpstr>Factibilidad Económica</vt:lpstr>
      <vt:lpstr>Factibilidad Económica</vt:lpstr>
      <vt:lpstr>Competidores</vt:lpstr>
      <vt:lpstr>Competidores</vt:lpstr>
      <vt:lpstr>¿Qué tenemos de diferente?</vt:lpstr>
      <vt:lpstr>NETZ</vt:lpstr>
      <vt:lpstr>¿Qué Hace?</vt:lpstr>
      <vt:lpstr>PowerPoint Presentation</vt:lpstr>
      <vt:lpstr>PowerPoint Presentation</vt:lpstr>
      <vt:lpstr>PowerPoint Presentation</vt:lpstr>
      <vt:lpstr>¿Qué Hace?</vt:lpstr>
      <vt:lpstr>¿Cómo está estructurado?</vt:lpstr>
      <vt:lpstr>Implementación</vt:lpstr>
      <vt:lpstr>DEMO</vt:lpstr>
      <vt:lpstr>Documentación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2019-10-26T00:19:13Z</dcterms:created>
  <dcterms:modified xsi:type="dcterms:W3CDTF">2019-10-27T00:27:40Z</dcterms:modified>
</cp:coreProperties>
</file>