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6" r:id="rId2"/>
    <p:sldId id="287" r:id="rId3"/>
    <p:sldId id="289" r:id="rId4"/>
    <p:sldId id="260" r:id="rId5"/>
    <p:sldId id="276" r:id="rId6"/>
    <p:sldId id="290" r:id="rId7"/>
    <p:sldId id="288" r:id="rId8"/>
    <p:sldId id="333" r:id="rId9"/>
    <p:sldId id="264" r:id="rId10"/>
    <p:sldId id="291" r:id="rId11"/>
    <p:sldId id="296" r:id="rId12"/>
    <p:sldId id="306" r:id="rId13"/>
    <p:sldId id="293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297" r:id="rId24"/>
    <p:sldId id="332" r:id="rId25"/>
    <p:sldId id="298" r:id="rId26"/>
    <p:sldId id="300" r:id="rId27"/>
    <p:sldId id="262" r:id="rId28"/>
    <p:sldId id="328" r:id="rId29"/>
    <p:sldId id="330" r:id="rId30"/>
    <p:sldId id="331" r:id="rId31"/>
    <p:sldId id="301" r:id="rId32"/>
    <p:sldId id="302" r:id="rId33"/>
    <p:sldId id="303" r:id="rId34"/>
    <p:sldId id="304" r:id="rId35"/>
    <p:sldId id="305" r:id="rId36"/>
    <p:sldId id="279" r:id="rId37"/>
    <p:sldId id="28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13E6-D3E6-4C02-A68C-0E4E165E0CF1}">
          <p14:sldIdLst>
            <p14:sldId id="286"/>
            <p14:sldId id="287"/>
            <p14:sldId id="289"/>
            <p14:sldId id="260"/>
            <p14:sldId id="276"/>
            <p14:sldId id="290"/>
            <p14:sldId id="288"/>
            <p14:sldId id="333"/>
            <p14:sldId id="264"/>
            <p14:sldId id="291"/>
            <p14:sldId id="296"/>
            <p14:sldId id="306"/>
            <p14:sldId id="293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297"/>
            <p14:sldId id="332"/>
            <p14:sldId id="298"/>
            <p14:sldId id="300"/>
            <p14:sldId id="262"/>
            <p14:sldId id="328"/>
            <p14:sldId id="330"/>
            <p14:sldId id="331"/>
            <p14:sldId id="301"/>
            <p14:sldId id="302"/>
            <p14:sldId id="303"/>
            <p14:sldId id="304"/>
            <p14:sldId id="30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0" d="100"/>
          <a:sy n="80" d="100"/>
        </p:scale>
        <p:origin x="53" y="17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11/10/2019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5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4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5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81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3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hernandez-kevin.gitbook.io/netz/" TargetMode="Externa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16816"/>
            <a:ext cx="12192000" cy="670401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05" y="4808315"/>
            <a:ext cx="5167824" cy="691666"/>
          </a:xfrm>
        </p:spPr>
        <p:txBody>
          <a:bodyPr/>
          <a:lstStyle/>
          <a:p>
            <a:pPr algn="ctr"/>
            <a:r>
              <a:rPr lang="en-US" dirty="0"/>
              <a:t>The Future is now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E1191EA6-1783-4D44-8A3E-65F4FCA2B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84" y="218396"/>
            <a:ext cx="5812925" cy="43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Competencia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10</a:t>
            </a:fld>
            <a:endParaRPr lang="en-US" b="1" i="1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6E2E2B-385C-4EE8-A20D-129F9A7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1123F1-75FB-4C5B-B321-F098D8405F3E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ECF17-86A2-41C4-A15D-463D07A2C737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E72CE-8743-4DE0-B6F3-EBACB9668B50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BE7B5-CD78-4988-A850-72C94B8B936B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2A983F-A0C5-4341-8235-3BEA65C8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21631-652B-433E-BF10-175A55469973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6FBE2D-20C0-4B32-873E-7F301BC67055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6FDEDE-FA2A-4BE7-A924-18643BE2BC9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9A499-6979-4BAC-937F-247015FF8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120CFFD-2FA4-45B5-B8FD-D3BD95BE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7437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600" dirty="0"/>
              <a:t>Se realizó una encuesta (hecha en Google </a:t>
            </a:r>
            <a:r>
              <a:rPr lang="es-GT" sz="2600" dirty="0" err="1"/>
              <a:t>forms</a:t>
            </a:r>
            <a:r>
              <a:rPr lang="es-GT" sz="2600" dirty="0"/>
              <a:t>) a un total de 53 personas cuyas edades se encontraban dentro del rango de 18 a 44 años.</a:t>
            </a:r>
            <a:endParaRPr lang="en-US" sz="2600" dirty="0"/>
          </a:p>
          <a:p>
            <a:pPr algn="just"/>
            <a:r>
              <a:rPr lang="es-GT" sz="2600" dirty="0"/>
              <a:t>Primera sección: evalúa si la gente le parecía interesante y estaban de acuerdo con una aplicación que conecta a los financistas y emprendedores.</a:t>
            </a:r>
          </a:p>
          <a:p>
            <a:pPr algn="just"/>
            <a:r>
              <a:rPr lang="es-GT" sz="2600" dirty="0"/>
              <a:t>Segunda sección: evalúa si las personas creen útil tener la opción de poder ofrecer o adquirir recursos que otras personas no usan para sacarle provecho de acuerdo con sus fines personales.</a:t>
            </a:r>
          </a:p>
          <a:p>
            <a:pPr algn="just"/>
            <a:r>
              <a:rPr lang="es-GT" sz="2600" dirty="0"/>
              <a:t>Adicionalmente, se les pedía a las personas ingresar su género y su edad.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964B677-637F-4282-B140-A689A50C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35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800" dirty="0"/>
              <a:t>14 preguntas.</a:t>
            </a:r>
          </a:p>
          <a:p>
            <a:pPr algn="just"/>
            <a:r>
              <a:rPr lang="es-GT" sz="2800" dirty="0"/>
              <a:t>1 pregunta de la edad de la persona.</a:t>
            </a:r>
          </a:p>
          <a:p>
            <a:pPr algn="just"/>
            <a:r>
              <a:rPr lang="es-GT" sz="2800" dirty="0"/>
              <a:t>1 pregunta del género de la persona.</a:t>
            </a:r>
          </a:p>
          <a:p>
            <a:pPr algn="just"/>
            <a:r>
              <a:rPr lang="es-GT" sz="2800" dirty="0"/>
              <a:t>8 preguntas relacionadas a la primera parte de la encuesta.</a:t>
            </a:r>
          </a:p>
          <a:p>
            <a:pPr algn="just"/>
            <a:r>
              <a:rPr lang="es-GT" sz="2800" dirty="0"/>
              <a:t>4 preguntas relacionadas a la segunda parte de la encuesta.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12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04AB805-66F0-4C7C-BB33-879EA9A8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Edad</a:t>
            </a:r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EBB5C-834A-470C-9772-8AE01CC6A8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" y="1974105"/>
            <a:ext cx="10492740" cy="3731895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3B5C5397-93F8-4B25-88E1-8ED5EAD0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Primera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14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AC15CF7-7681-42A6-A0DA-121E247F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581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C3250-9A25-4CF9-B3F5-2110D82C5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8" y="1118122"/>
            <a:ext cx="9734624" cy="5139241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2091745-BE22-47E7-B63B-A0CC403A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9"/>
            <a:ext cx="1603920" cy="11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BCC1-4AF6-49DE-AE9A-F78722BC84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2853" y="970877"/>
            <a:ext cx="9866293" cy="5382298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861609E-B46A-4073-A2F5-8A927003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9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7445C-9773-4992-9629-C40BA3264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441" y="930675"/>
            <a:ext cx="9609118" cy="54225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29FAC23-EC4E-4327-8B64-29331375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C481-1E78-48EA-A4C3-D40439DAA3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066" y="987825"/>
            <a:ext cx="10275868" cy="53653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A50A88-3A1D-4930-9794-BDAD5C85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17F88-797B-4F3E-BF52-DECFB6417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866" y="959250"/>
            <a:ext cx="8904268" cy="53844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9CB6B-B5C4-4590-A2B3-3F7636BD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GT" sz="3200" dirty="0"/>
              <a:t>Quienes Somos</a:t>
            </a:r>
            <a:r>
              <a:rPr lang="en-US" sz="3200" dirty="0"/>
              <a:t> </a:t>
            </a:r>
            <a:endParaRPr lang="es-GT" sz="3200" dirty="0"/>
          </a:p>
          <a:p>
            <a:pPr marL="342900" indent="-342900">
              <a:buAutoNum type="arabicPeriod"/>
            </a:pPr>
            <a:r>
              <a:rPr lang="es-GT" sz="3200" dirty="0"/>
              <a:t>El Problema</a:t>
            </a:r>
          </a:p>
          <a:p>
            <a:pPr marL="276225" lvl="1" indent="0">
              <a:buNone/>
            </a:pPr>
            <a:r>
              <a:rPr lang="en-US" sz="2800" dirty="0"/>
              <a:t>2.1  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queremos</a:t>
            </a:r>
            <a:r>
              <a:rPr lang="en-US" sz="2800" dirty="0"/>
              <a:t> </a:t>
            </a:r>
            <a:r>
              <a:rPr lang="en-US" sz="2800" dirty="0" err="1"/>
              <a:t>combatir</a:t>
            </a:r>
            <a:r>
              <a:rPr lang="en-US" sz="2800" dirty="0"/>
              <a:t>?</a:t>
            </a:r>
          </a:p>
          <a:p>
            <a:pPr marL="276225" lvl="1" indent="0">
              <a:buNone/>
            </a:pPr>
            <a:r>
              <a:rPr lang="en-US" sz="2800" dirty="0"/>
              <a:t>2.2  ¿</a:t>
            </a:r>
            <a:r>
              <a:rPr lang="en-US" sz="2800" dirty="0" err="1"/>
              <a:t>Cómo</a:t>
            </a:r>
            <a:r>
              <a:rPr lang="en-US" sz="2800" dirty="0"/>
              <a:t> lo </a:t>
            </a:r>
            <a:r>
              <a:rPr lang="en-US" sz="2800" dirty="0" err="1"/>
              <a:t>lograremos</a:t>
            </a:r>
            <a:r>
              <a:rPr lang="en-US" sz="2800" dirty="0"/>
              <a:t>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Competencia</a:t>
            </a:r>
            <a:endParaRPr lang="en-US" sz="3200" dirty="0"/>
          </a:p>
          <a:p>
            <a:pPr marL="276225" lvl="1" indent="0">
              <a:buNone/>
            </a:pPr>
            <a:r>
              <a:rPr lang="en-US" sz="2800" dirty="0"/>
              <a:t>3.1  </a:t>
            </a:r>
            <a:r>
              <a:rPr lang="en-US" sz="2800" dirty="0" err="1"/>
              <a:t>Estudio</a:t>
            </a:r>
            <a:r>
              <a:rPr lang="en-US" sz="2800" dirty="0"/>
              <a:t> de </a:t>
            </a:r>
            <a:r>
              <a:rPr lang="en-US" sz="2800" dirty="0" err="1"/>
              <a:t>Factibilidad</a:t>
            </a:r>
            <a:endParaRPr lang="en-US" sz="2800" dirty="0"/>
          </a:p>
          <a:p>
            <a:pPr marL="276225" lvl="1" indent="0">
              <a:buNone/>
            </a:pPr>
            <a:r>
              <a:rPr lang="en-US" sz="2800" dirty="0"/>
              <a:t>3.2  </a:t>
            </a:r>
            <a:r>
              <a:rPr lang="en-US" sz="2800" dirty="0" err="1"/>
              <a:t>Competidores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tenemos</a:t>
            </a:r>
            <a:r>
              <a:rPr lang="en-US" sz="3200" dirty="0"/>
              <a:t> de </a:t>
            </a:r>
            <a:r>
              <a:rPr lang="en-US" sz="3200" dirty="0" err="1"/>
              <a:t>diferente</a:t>
            </a:r>
            <a:r>
              <a:rPr lang="en-US" sz="3200" dirty="0"/>
              <a:t>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7E1F6AA-8A3E-41E0-9099-B3FCDA0A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85" y="603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F1E9B-E492-455E-899B-AEDB286EBA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64025"/>
            <a:ext cx="9973553" cy="52129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12A5EB2-9424-408F-8BB7-081C7ECB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0B629-F0E0-4F42-B30A-07C258C10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1916" y="1006874"/>
            <a:ext cx="9628168" cy="52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6E5A6-316E-4927-A1AC-B03C33673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06875"/>
            <a:ext cx="9973553" cy="52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AA189-692E-42AB-8FA0-345CF3ABC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2534644"/>
            <a:ext cx="5400000" cy="3656606"/>
          </a:xfrm>
        </p:spPr>
        <p:txBody>
          <a:bodyPr/>
          <a:lstStyle/>
          <a:p>
            <a:r>
              <a:rPr lang="es-GT" dirty="0"/>
              <a:t>Es una plataforma para </a:t>
            </a:r>
            <a:r>
              <a:rPr lang="es-GT" b="1" dirty="0" err="1"/>
              <a:t>equity</a:t>
            </a:r>
            <a:r>
              <a:rPr lang="es-GT" b="1" dirty="0"/>
              <a:t> crowdfunding</a:t>
            </a:r>
            <a:r>
              <a:rPr lang="es-GT" dirty="0"/>
              <a:t>, cubre muchas industrias, los inversores reciben acciones o bonos convertibles(se puede canjear por acciones, mientras no ejerza el derecho de conversión el comprador recibirá intereses de acuerdo a un contrato establecido).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https://www.startengine.com/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111" y="2534644"/>
            <a:ext cx="5638716" cy="2738744"/>
          </a:xfrm>
        </p:spPr>
        <p:txBody>
          <a:bodyPr/>
          <a:lstStyle/>
          <a:p>
            <a:r>
              <a:rPr lang="es-GT" dirty="0"/>
              <a:t> Es una plataforma para </a:t>
            </a:r>
            <a:r>
              <a:rPr lang="es-GT" b="1" dirty="0" err="1"/>
              <a:t>reward</a:t>
            </a:r>
            <a:r>
              <a:rPr lang="es-GT" b="1" dirty="0"/>
              <a:t> crowdfunding</a:t>
            </a:r>
            <a:r>
              <a:rPr lang="es-GT" dirty="0"/>
              <a:t>, su misión es que proyectos creativos se vuelvan realidad, han tenido 167,947 proyectos que lograron ser financiados. Funciona baja el concepto  de </a:t>
            </a:r>
            <a:r>
              <a:rPr lang="es-GT" dirty="0" err="1"/>
              <a:t>funding</a:t>
            </a:r>
            <a:r>
              <a:rPr lang="es-GT" dirty="0"/>
              <a:t> </a:t>
            </a:r>
            <a:r>
              <a:rPr lang="es-GT" dirty="0" err="1"/>
              <a:t>all-or-nothing</a:t>
            </a:r>
            <a:r>
              <a:rPr lang="es-GT" dirty="0"/>
              <a:t>, si el emprendedor no consigue llegar a la meta que se establece recaudar el proyecto se declara como fallido y no se realizan los cobros a los inversores.</a:t>
            </a:r>
          </a:p>
          <a:p>
            <a:pPr marL="0" indent="0">
              <a:buNone/>
            </a:pPr>
            <a:r>
              <a:rPr lang="es-GT" dirty="0"/>
              <a:t>     </a:t>
            </a:r>
            <a:r>
              <a:rPr lang="en-US" dirty="0"/>
              <a:t> https://www.kickstarter.com/</a:t>
            </a:r>
            <a:endParaRPr lang="es-GT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C0D571E5-6043-49B8-AFA8-DCB8D464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48" y="1027984"/>
            <a:ext cx="2386978" cy="1342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526D47-6511-4765-8E8F-7C47AA43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89" y="1546674"/>
            <a:ext cx="406588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9960" y="1950758"/>
            <a:ext cx="5396565" cy="2192618"/>
          </a:xfrm>
        </p:spPr>
        <p:txBody>
          <a:bodyPr/>
          <a:lstStyle/>
          <a:p>
            <a:r>
              <a:rPr lang="es-GT" dirty="0"/>
              <a:t> Se describen como un lugar donde puedes encontrar proyectos de innovación, desarrollo comunitario, causas sociales, etc. Los proyectos tendrán recompensas y precios especiales a cambio de apoyo. (Esta es una pagina guatemalteca para crowdfunding) </a:t>
            </a:r>
            <a:r>
              <a:rPr lang="es-GT" b="1" dirty="0"/>
              <a:t>Ellos serian la competencia mas cercana.</a:t>
            </a:r>
            <a:endParaRPr lang="en-US" dirty="0"/>
          </a:p>
          <a:p>
            <a:r>
              <a:rPr lang="en-US" dirty="0"/>
              <a:t>https://www.emprendi-la.com/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24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E54C84-4846-4CCA-9637-EFAB6BE2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58" y="1500810"/>
            <a:ext cx="3353622" cy="4547439"/>
          </a:xfrm>
          <a:prstGeom prst="rect">
            <a:avLst/>
          </a:prstGeom>
        </p:spPr>
      </p:pic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95CF6A15-CCFC-4DC9-A29A-FAC6A6619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65" y="-204810"/>
            <a:ext cx="2869510" cy="28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9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tenemos de diferente?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5898E6F-EF29-4FC0-85E6-614E6C2BC42F}"/>
              </a:ext>
            </a:extLst>
          </p:cNvPr>
          <p:cNvSpPr txBox="1">
            <a:spLocks/>
          </p:cNvSpPr>
          <p:nvPr/>
        </p:nvSpPr>
        <p:spPr>
          <a:xfrm>
            <a:off x="6731560" y="2029904"/>
            <a:ext cx="5022850" cy="36946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Servicio</a:t>
            </a:r>
            <a:r>
              <a:rPr lang="en-US" sz="2400" dirty="0"/>
              <a:t> de </a:t>
            </a:r>
            <a:r>
              <a:rPr lang="en-US" sz="2400" dirty="0" err="1"/>
              <a:t>Videochat</a:t>
            </a:r>
            <a:endParaRPr lang="en-US" sz="2400" noProof="1"/>
          </a:p>
          <a:p>
            <a:r>
              <a:rPr lang="en-US" sz="2400" noProof="1"/>
              <a:t>Los interesados realizan sus negocios sin nuestra intervención</a:t>
            </a:r>
          </a:p>
          <a:p>
            <a:r>
              <a:rPr lang="en-US" sz="2400" noProof="1"/>
              <a:t>Únicamente conectamos a las personas</a:t>
            </a:r>
          </a:p>
          <a:p>
            <a:r>
              <a:rPr lang="en-US" sz="2400" noProof="1"/>
              <a:t>No exigimos un valor a recaudar</a:t>
            </a:r>
          </a:p>
          <a:p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314B57A-AE2D-4E09-93C5-998C3453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232139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NETZ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26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Network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80253" y="3137161"/>
            <a:ext cx="621792" cy="621792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B4C9DBC-1FD1-4C00-89B4-9A764F01E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288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8AA18F-10E6-41EE-A5F4-270425D2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t="6460" r="7134" b="3905"/>
          <a:stretch/>
        </p:blipFill>
        <p:spPr>
          <a:xfrm>
            <a:off x="1835405" y="91294"/>
            <a:ext cx="7965820" cy="6595817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CDE888A-D983-4138-985E-A39F9556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28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DBB781D-5F6C-4C35-874B-A5266BA7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35" y="326335"/>
            <a:ext cx="6388329" cy="6205330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44249FF-80FA-4E9D-88D2-91C2FF6E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29</a:t>
            </a:fld>
            <a:endParaRPr lang="en-US" b="1" i="1" noProof="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C2CA8BD-A145-454B-97CF-E1268BFA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76" y="398612"/>
            <a:ext cx="6108248" cy="6060775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B9AD985-D1EA-49E2-92C1-4A26A954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GT" sz="3200" dirty="0"/>
              <a:t>Producto</a:t>
            </a:r>
          </a:p>
          <a:p>
            <a:pPr marL="276225" lvl="1" indent="0">
              <a:buNone/>
            </a:pPr>
            <a:r>
              <a:rPr lang="en-US" sz="3000" dirty="0"/>
              <a:t>5.1  </a:t>
            </a:r>
            <a:r>
              <a:rPr lang="en-US" sz="3000" dirty="0" err="1"/>
              <a:t>Funcionalidad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5.2  </a:t>
            </a:r>
            <a:r>
              <a:rPr lang="en-US" sz="3000" dirty="0" err="1"/>
              <a:t>Diagramas</a:t>
            </a:r>
            <a:endParaRPr lang="en-US" sz="3000" dirty="0"/>
          </a:p>
          <a:p>
            <a:pPr marL="542925" lvl="2" indent="0">
              <a:buNone/>
            </a:pPr>
            <a:r>
              <a:rPr lang="en-US" sz="2800" dirty="0"/>
              <a:t>5.2.1  Caso de </a:t>
            </a:r>
            <a:r>
              <a:rPr lang="en-US" sz="2800" dirty="0" err="1"/>
              <a:t>Uso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5.2.2  De </a:t>
            </a:r>
            <a:r>
              <a:rPr lang="en-US" sz="2800" dirty="0" err="1"/>
              <a:t>Secuencia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5.2.3  De </a:t>
            </a:r>
            <a:r>
              <a:rPr lang="en-US" sz="2800" dirty="0" err="1"/>
              <a:t>Arquitectura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Implementación</a:t>
            </a:r>
            <a:endParaRPr lang="en-US" sz="3200" dirty="0"/>
          </a:p>
          <a:p>
            <a:pPr marL="276225" lvl="1" indent="0">
              <a:buNone/>
            </a:pPr>
            <a:r>
              <a:rPr lang="en-US" sz="3000" dirty="0"/>
              <a:t>6.1  </a:t>
            </a:r>
            <a:r>
              <a:rPr lang="en-US" sz="3000" dirty="0" err="1"/>
              <a:t>Diagrama</a:t>
            </a:r>
            <a:r>
              <a:rPr lang="en-US" sz="3000" dirty="0"/>
              <a:t> </a:t>
            </a:r>
            <a:r>
              <a:rPr lang="en-US" sz="3000" dirty="0" err="1"/>
              <a:t>Entidad</a:t>
            </a:r>
            <a:r>
              <a:rPr lang="en-US" sz="3000" dirty="0"/>
              <a:t> </a:t>
            </a:r>
            <a:r>
              <a:rPr lang="en-US" sz="3000" dirty="0" err="1"/>
              <a:t>Relación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6.2  Scripts, </a:t>
            </a:r>
            <a:r>
              <a:rPr lang="en-US" sz="3000" dirty="0" err="1"/>
              <a:t>Consultas</a:t>
            </a:r>
            <a:r>
              <a:rPr lang="en-US" sz="3000" dirty="0"/>
              <a:t>, Backend y Frontend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Demo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Conclusiones</a:t>
            </a:r>
            <a:endParaRPr lang="en-US" sz="3200" dirty="0"/>
          </a:p>
          <a:p>
            <a:pPr marL="790575" lvl="1" indent="-514350">
              <a:buFont typeface="+mj-lt"/>
              <a:buAutoNum type="arabicPeriod" startAt="5"/>
            </a:pPr>
            <a:endParaRPr lang="en-US" sz="30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78594D7-B9B7-41CB-80B3-E96E613F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CB2DD-C9C7-41C3-9A7F-9F963D054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30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84D8E6-BAEF-4C83-BD1B-FD4A750B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01" y="303524"/>
            <a:ext cx="5675397" cy="6250952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AC135E8-20FA-4FE6-A400-78B6591F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2056EDA-9B08-498B-939D-980564242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79" y="0"/>
            <a:ext cx="5793442" cy="6858000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99CD7B1B-50D9-46B3-9F02-1392D88D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6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¿Cómo está estructurado?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F7F8-90DF-4E4D-B160-A172C6B37D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8"/>
          <a:stretch/>
        </p:blipFill>
        <p:spPr bwMode="auto">
          <a:xfrm>
            <a:off x="1163955" y="1102659"/>
            <a:ext cx="9864090" cy="493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7D7CC9F-8208-4378-9DE4-CBE6F560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401" y="17048"/>
            <a:ext cx="1435599" cy="10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46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Implementación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33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C70C571D-7707-4E2B-9EFB-C23FDF65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73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DEMO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EE49C0-8E0A-4D0C-8667-C5B022C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57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Documentación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8177FA8-2EBB-4C9B-BD6C-59C5F8C746E3}"/>
              </a:ext>
            </a:extLst>
          </p:cNvPr>
          <p:cNvSpPr txBox="1">
            <a:spLocks/>
          </p:cNvSpPr>
          <p:nvPr/>
        </p:nvSpPr>
        <p:spPr>
          <a:xfrm>
            <a:off x="6731560" y="815836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noProof="1"/>
              <a:t>Gitbook: </a:t>
            </a:r>
            <a:r>
              <a:rPr lang="en-US" sz="2400" noProof="1">
                <a:hlinkClick r:id="rId2"/>
              </a:rPr>
              <a:t>API</a:t>
            </a:r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D11E4C4-7B4E-4B84-BFC6-581E5A6C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3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2940" y="622315"/>
            <a:ext cx="5022591" cy="5366108"/>
          </a:xfrm>
        </p:spPr>
        <p:txBody>
          <a:bodyPr/>
          <a:lstStyle/>
          <a:p>
            <a:pPr algn="just"/>
            <a:r>
              <a:rPr lang="en-US" noProof="1"/>
              <a:t>La comunicación es </a:t>
            </a:r>
            <a:r>
              <a:rPr lang="en-US" i="1" u="sng" noProof="1"/>
              <a:t>CLAVE</a:t>
            </a:r>
            <a:r>
              <a:rPr lang="en-US" noProof="1"/>
              <a:t>. Nos dimos cuenta el valor que realmente tiene una documentación, especialmente para el modelo que utilizamos.</a:t>
            </a:r>
          </a:p>
          <a:p>
            <a:pPr algn="just"/>
            <a:r>
              <a:rPr lang="en-US" noProof="1"/>
              <a:t>Las reuniones son muy necesarias para analizar el avance y discutir las decisiones a tomar, pero se requiere invertir tiempo y voluntad. El beneficio más grande que tiene es que se llega a las mejores soluciones posibles de acuerdo a la situación.</a:t>
            </a:r>
            <a:endParaRPr lang="en-US" dirty="0"/>
          </a:p>
          <a:p>
            <a:pPr algn="just"/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adquiere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las </a:t>
            </a:r>
            <a:r>
              <a:rPr lang="en-US" dirty="0" err="1"/>
              <a:t>herramientas</a:t>
            </a:r>
            <a:r>
              <a:rPr lang="en-US" dirty="0"/>
              <a:t>, hay </a:t>
            </a:r>
            <a:r>
              <a:rPr lang="en-US" dirty="0" err="1"/>
              <a:t>caminos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eficientes</a:t>
            </a:r>
            <a:r>
              <a:rPr lang="en-US" dirty="0"/>
              <a:t> o simples que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pPr algn="just"/>
            <a:r>
              <a:rPr lang="en-US" noProof="1"/>
              <a:t>Balancear el tiempo de research y de implementación, es importante para evitar retrasos.</a:t>
            </a:r>
          </a:p>
          <a:p>
            <a:pPr algn="just"/>
            <a:r>
              <a:rPr lang="en-US" noProof="1"/>
              <a:t>Estimar bien el tiempo. Realizar proyecciones y analizar si el objetivo es alcanzable.</a:t>
            </a:r>
          </a:p>
          <a:p>
            <a:pPr algn="just"/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56BCF-F5DC-405E-B0C4-9F3A4A77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1429" y="903097"/>
            <a:ext cx="4025781" cy="2720745"/>
            <a:chOff x="7699827" y="846814"/>
            <a:chExt cx="4025781" cy="27207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E6140-6017-4608-9F8C-1710BEC78841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9EFAE-EE06-40C0-83E3-44B8ED58AC49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28DD1-0EE9-4CC7-9309-F13B17180B02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E12A78-3E64-4C6B-9FC1-C887F55DCA0D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3E1D98-3B8C-4113-8845-D7D4157B4AF8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AB1D4A-675C-405C-A092-06958EB060C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E4952-C982-4D84-81BA-981BE3EAD533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F6387F-11A5-42B2-8CC8-333FD5CE0182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A76B3C-48D9-4068-8BA3-3903F620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70B4C57-B976-4688-8EBF-C2432784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C6E1526-15D9-48C0-9879-21F14FEF9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188" y="1051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noProof="1"/>
              <a:t>“el futuro está en una computadora y en una mente”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9150" y="3917024"/>
            <a:ext cx="5022850" cy="2728912"/>
          </a:xfrm>
        </p:spPr>
        <p:txBody>
          <a:bodyPr/>
          <a:lstStyle/>
          <a:p>
            <a:r>
              <a:rPr lang="en-US" dirty="0"/>
              <a:t>Desarrollo de </a:t>
            </a:r>
            <a:r>
              <a:rPr lang="en-US" dirty="0" err="1"/>
              <a:t>aplicaciones</a:t>
            </a:r>
            <a:r>
              <a:rPr lang="en-US" dirty="0"/>
              <a:t> web.</a:t>
            </a:r>
            <a:endParaRPr lang="en-US" noProof="1"/>
          </a:p>
          <a:p>
            <a:r>
              <a:rPr lang="en-US" noProof="1"/>
              <a:t>Diseño e implementación de Bases de Datos.</a:t>
            </a:r>
          </a:p>
          <a:p>
            <a:r>
              <a:rPr lang="en-US" noProof="1"/>
              <a:t>Project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8D77379-8FBD-4E31-B376-04FF813B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51705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0400" y="3557684"/>
            <a:ext cx="2830441" cy="395805"/>
          </a:xfrm>
        </p:spPr>
        <p:txBody>
          <a:bodyPr/>
          <a:lstStyle/>
          <a:p>
            <a:r>
              <a:rPr lang="en-US" dirty="0"/>
              <a:t>Eddy Cabrera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0400" y="4082173"/>
            <a:ext cx="2830441" cy="2458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Co-Founder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400" y="4452773"/>
            <a:ext cx="2830441" cy="12506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¾ de </a:t>
            </a:r>
            <a:r>
              <a:rPr lang="en-US" dirty="0" err="1">
                <a:solidFill>
                  <a:schemeClr val="bg1"/>
                </a:solidFill>
              </a:rPr>
              <a:t>Ingeniero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sistemas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Full-Stack Developer 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proceso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51FB9-BCC5-4442-9556-DBB18FED0D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51099" y="3557684"/>
            <a:ext cx="2830441" cy="395805"/>
          </a:xfrm>
        </p:spPr>
        <p:txBody>
          <a:bodyPr/>
          <a:lstStyle/>
          <a:p>
            <a:r>
              <a:rPr lang="es-GT" dirty="0"/>
              <a:t>Kevin Hernández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A787D1-2FFC-40EA-8ED4-BE76285710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51099" y="4082173"/>
            <a:ext cx="2830441" cy="245885"/>
          </a:xfrm>
        </p:spPr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Co-</a:t>
            </a:r>
            <a:r>
              <a:rPr lang="es-GT" dirty="0" err="1">
                <a:solidFill>
                  <a:schemeClr val="bg1"/>
                </a:solidFill>
              </a:rPr>
              <a:t>Founder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4A4953-E596-46FE-83B2-13BCBFD837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51099" y="4452773"/>
            <a:ext cx="2830441" cy="12506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¾ de </a:t>
            </a:r>
            <a:r>
              <a:rPr lang="en-US" dirty="0" err="1">
                <a:solidFill>
                  <a:schemeClr val="bg1"/>
                </a:solidFill>
              </a:rPr>
              <a:t>Ingeniero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sistemas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s-GT" dirty="0">
                <a:solidFill>
                  <a:schemeClr val="bg1"/>
                </a:solidFill>
              </a:rPr>
              <a:t>Diseñador, programador y músico.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Placeholder 8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1FAA5BCC-A8EF-4A08-AB48-5729F12289F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6651625" y="1952625"/>
            <a:ext cx="1476375" cy="1476375"/>
          </a:xfrm>
        </p:spPr>
      </p:pic>
      <p:pic>
        <p:nvPicPr>
          <p:cNvPr id="16" name="Picture Placeholder 1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F15F593-00C4-424C-91E3-747D869833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12500" b="12500"/>
          <a:stretch>
            <a:fillRect/>
          </a:stretch>
        </p:blipFill>
        <p:spPr>
          <a:xfrm>
            <a:off x="1820863" y="1952625"/>
            <a:ext cx="1476375" cy="1476375"/>
          </a:xfrm>
        </p:spPr>
      </p:pic>
      <p:pic>
        <p:nvPicPr>
          <p:cNvPr id="12" name="Picture 1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09C87-6557-4407-9B07-8FABA232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El Problema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349D8-903B-4957-A3D3-B1DD0AF2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F4C4A-8372-4BED-A7D1-20CE5DAA4F9A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7081C5-C883-4FA5-9947-E423A5C97508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EB95F5-FE27-4FC1-AA40-ACC84C35B48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E24DB1-BB84-445C-929A-3FA9FC2E02F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691B7-592E-472A-A822-44E5363CD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76657-1B9C-467B-8536-F19F4D75F00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FE32A-F6B0-4098-BEB8-A2523382068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D7650-915D-452F-A34F-19BA67FE893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71568B-B925-401C-B523-2FE6D63DA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2DB9040-180D-4389-94B1-2A3CEED8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2908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7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¿Qué queremos combatir?</a:t>
            </a:r>
            <a:endParaRPr lang="en-US" dirty="0"/>
          </a:p>
        </p:txBody>
      </p:sp>
      <p:pic>
        <p:nvPicPr>
          <p:cNvPr id="4" name="Picture Placeholder 40" descr="Lightbulb and gear">
            <a:extLst>
              <a:ext uri="{FF2B5EF4-FFF2-40B4-BE49-F238E27FC236}">
                <a16:creationId xmlns:a16="http://schemas.microsoft.com/office/drawing/2014/main" id="{91081772-D4D8-4735-8DE8-4C71D80E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72678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5" name="Picture Placeholder 42" descr="Coins">
            <a:extLst>
              <a:ext uri="{FF2B5EF4-FFF2-40B4-BE49-F238E27FC236}">
                <a16:creationId xmlns:a16="http://schemas.microsoft.com/office/drawing/2014/main" id="{B7596784-C52A-4CD8-839C-E38CD02D07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42881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7" name="Picture Placeholder 42" descr="Question mark">
            <a:extLst>
              <a:ext uri="{FF2B5EF4-FFF2-40B4-BE49-F238E27FC236}">
                <a16:creationId xmlns:a16="http://schemas.microsoft.com/office/drawing/2014/main" id="{4377B447-FC28-477B-A6E1-FF19B34BE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13084" y="1732337"/>
            <a:ext cx="2106237" cy="210623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604BA9-BC8B-4834-A204-17B17A88C544}"/>
              </a:ext>
            </a:extLst>
          </p:cNvPr>
          <p:cNvSpPr txBox="1">
            <a:spLocks/>
          </p:cNvSpPr>
          <p:nvPr/>
        </p:nvSpPr>
        <p:spPr>
          <a:xfrm>
            <a:off x="1130016" y="4346910"/>
            <a:ext cx="2191560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Las ideas </a:t>
            </a:r>
            <a:r>
              <a:rPr lang="en-US" sz="2400" dirty="0" err="1"/>
              <a:t>pasan</a:t>
            </a:r>
            <a:r>
              <a:rPr lang="en-US" sz="2400" dirty="0"/>
              <a:t> </a:t>
            </a:r>
            <a:r>
              <a:rPr lang="en-US" sz="2400" dirty="0" err="1"/>
              <a:t>desapercibidas</a:t>
            </a:r>
            <a:endParaRPr lang="en-US" sz="24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DEDBB42-A2FA-4F3F-96E0-AF253AA4118B}"/>
              </a:ext>
            </a:extLst>
          </p:cNvPr>
          <p:cNvSpPr txBox="1">
            <a:spLocks/>
          </p:cNvSpPr>
          <p:nvPr/>
        </p:nvSpPr>
        <p:spPr>
          <a:xfrm>
            <a:off x="4592822" y="4346910"/>
            <a:ext cx="3006354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No hay desarrollo por falta de recursos</a:t>
            </a:r>
            <a:endParaRPr lang="en-US" sz="24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A8E22D-44F3-4521-9C86-CDFD85E64348}"/>
              </a:ext>
            </a:extLst>
          </p:cNvPr>
          <p:cNvSpPr txBox="1">
            <a:spLocks/>
          </p:cNvSpPr>
          <p:nvPr/>
        </p:nvSpPr>
        <p:spPr>
          <a:xfrm>
            <a:off x="8469200" y="4346909"/>
            <a:ext cx="2994003" cy="98563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2400" dirty="0"/>
              <a:t>¿Las ideas se desperdician?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34422-18D6-4143-ACA8-0F4E30A4DEC5}"/>
              </a:ext>
            </a:extLst>
          </p:cNvPr>
          <p:cNvSpPr/>
          <p:nvPr/>
        </p:nvSpPr>
        <p:spPr>
          <a:xfrm>
            <a:off x="903043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FF0100-EF80-4885-9B59-9C73F5814484}"/>
              </a:ext>
            </a:extLst>
          </p:cNvPr>
          <p:cNvSpPr/>
          <p:nvPr/>
        </p:nvSpPr>
        <p:spPr>
          <a:xfrm>
            <a:off x="4835999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094A-3364-4387-B14A-2B98DFA144E3}"/>
              </a:ext>
            </a:extLst>
          </p:cNvPr>
          <p:cNvSpPr/>
          <p:nvPr/>
        </p:nvSpPr>
        <p:spPr>
          <a:xfrm>
            <a:off x="8679307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3" name="Picture 12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54AB5234-CEBF-48D1-B5EF-DA34108F9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9901" y="285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EDF2D-BC7E-4594-8A0B-5D3CEEA68B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92700" y="1121823"/>
            <a:ext cx="6486481" cy="4897292"/>
          </a:xfrm>
          <a:prstGeom prst="rect">
            <a:avLst/>
          </a:prstGeom>
          <a:noFill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37188D3-F898-4304-8B9E-F1BBF1FF3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Guatemala es un país con mucho emprendimiento (según GEM)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Muchas expectativas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/>
              <a:t>Proyectos informales</a:t>
            </a:r>
            <a:endParaRPr lang="es-G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Bajo Presupuesto y poco crecimiento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F54F-2940-4959-8EB6-326A53AC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/>
              <a:t>Investigación Preliminar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DC5C5-5B30-4F97-90CF-8A0532F6C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8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345714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 </a:t>
            </a:r>
            <a:r>
              <a:rPr lang="en-US" dirty="0" err="1"/>
              <a:t>solución</a:t>
            </a:r>
            <a:br>
              <a:rPr lang="en-US" dirty="0"/>
            </a:br>
            <a:r>
              <a:rPr lang="en-US" i="1" dirty="0"/>
              <a:t>NETZ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577022" y="3124209"/>
            <a:ext cx="4283297" cy="1800000"/>
          </a:xfrm>
        </p:spPr>
        <p:txBody>
          <a:bodyPr/>
          <a:lstStyle/>
          <a:p>
            <a:pPr algn="just"/>
            <a:r>
              <a:rPr lang="en-US" sz="2400" dirty="0" err="1"/>
              <a:t>Conectar</a:t>
            </a:r>
            <a:r>
              <a:rPr lang="en-US" sz="2400" dirty="0"/>
              <a:t> </a:t>
            </a:r>
            <a:r>
              <a:rPr lang="en-US" sz="2400" dirty="0" err="1"/>
              <a:t>gente</a:t>
            </a:r>
            <a:r>
              <a:rPr lang="en-US" sz="2400" dirty="0"/>
              <a:t> </a:t>
            </a:r>
            <a:r>
              <a:rPr lang="en-US" sz="2400" dirty="0" err="1"/>
              <a:t>emprendedora</a:t>
            </a:r>
            <a:r>
              <a:rPr lang="en-US" sz="2400" dirty="0"/>
              <a:t> con </a:t>
            </a:r>
            <a:r>
              <a:rPr lang="en-US" sz="2400" dirty="0" err="1"/>
              <a:t>gente</a:t>
            </a:r>
            <a:r>
              <a:rPr lang="en-US" sz="2400" dirty="0"/>
              <a:t> que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innovación</a:t>
            </a:r>
            <a:r>
              <a:rPr lang="en-US" sz="2400" dirty="0"/>
              <a:t>.</a:t>
            </a:r>
          </a:p>
          <a:p>
            <a:pPr algn="just"/>
            <a:r>
              <a:rPr lang="en-US" sz="2400" noProof="1"/>
              <a:t>Palabras clave: conectar y proveer.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72C87C-AB7E-4DC0-A326-6C610C89E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FD97AFA-EE22-4451-B26C-845923994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1" y="0"/>
            <a:ext cx="1278003" cy="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Widescreen</PresentationFormat>
  <Paragraphs>146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Corbel</vt:lpstr>
      <vt:lpstr>Times New Roman</vt:lpstr>
      <vt:lpstr>Office Theme</vt:lpstr>
      <vt:lpstr>PowerPoint Presentation</vt:lpstr>
      <vt:lpstr>Agenda</vt:lpstr>
      <vt:lpstr>Agenda</vt:lpstr>
      <vt:lpstr>Sobre nosotros</vt:lpstr>
      <vt:lpstr>Equipo</vt:lpstr>
      <vt:lpstr>El Problema</vt:lpstr>
      <vt:lpstr>¿Qué queremos combatir?</vt:lpstr>
      <vt:lpstr>Investigación Preliminar</vt:lpstr>
      <vt:lpstr>La solución NETZ</vt:lpstr>
      <vt:lpstr>Competencia</vt:lpstr>
      <vt:lpstr>Factibilidad Funcional</vt:lpstr>
      <vt:lpstr>Factibilidad Funcional</vt:lpstr>
      <vt:lpstr>Encuestas</vt:lpstr>
      <vt:lpstr>Primera sección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Competidores</vt:lpstr>
      <vt:lpstr>Competidores</vt:lpstr>
      <vt:lpstr>¿Qué tenemos de diferente?</vt:lpstr>
      <vt:lpstr>NETZ</vt:lpstr>
      <vt:lpstr>¿Qué Hace?</vt:lpstr>
      <vt:lpstr>PowerPoint Presentation</vt:lpstr>
      <vt:lpstr>PowerPoint Presentation</vt:lpstr>
      <vt:lpstr>PowerPoint Presentation</vt:lpstr>
      <vt:lpstr>¿Qué Hace?</vt:lpstr>
      <vt:lpstr>¿Cómo está estructurado?</vt:lpstr>
      <vt:lpstr>Implementación</vt:lpstr>
      <vt:lpstr>DEMO</vt:lpstr>
      <vt:lpstr>Documentación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2019-11-11T05:13:38Z</dcterms:created>
  <dcterms:modified xsi:type="dcterms:W3CDTF">2019-11-11T05:14:33Z</dcterms:modified>
</cp:coreProperties>
</file>