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24" r:id="rId24"/>
    <p:sldId id="317" r:id="rId25"/>
    <p:sldId id="318" r:id="rId26"/>
    <p:sldId id="319" r:id="rId27"/>
    <p:sldId id="320" r:id="rId28"/>
    <p:sldId id="294" r:id="rId29"/>
    <p:sldId id="295" r:id="rId30"/>
    <p:sldId id="325" r:id="rId31"/>
    <p:sldId id="326" r:id="rId32"/>
    <p:sldId id="327" r:id="rId33"/>
    <p:sldId id="297" r:id="rId34"/>
    <p:sldId id="271" r:id="rId35"/>
    <p:sldId id="298" r:id="rId36"/>
    <p:sldId id="300" r:id="rId37"/>
    <p:sldId id="262" r:id="rId38"/>
    <p:sldId id="301" r:id="rId39"/>
    <p:sldId id="302" r:id="rId40"/>
    <p:sldId id="303" r:id="rId41"/>
    <p:sldId id="304" r:id="rId42"/>
    <p:sldId id="305" r:id="rId43"/>
    <p:sldId id="279" r:id="rId44"/>
    <p:sldId id="28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24"/>
            <p14:sldId id="317"/>
            <p14:sldId id="318"/>
            <p14:sldId id="319"/>
            <p14:sldId id="320"/>
            <p14:sldId id="294"/>
            <p14:sldId id="295"/>
            <p14:sldId id="325"/>
            <p14:sldId id="326"/>
            <p14:sldId id="327"/>
            <p14:sldId id="297"/>
            <p14:sldId id="271"/>
            <p14:sldId id="298"/>
            <p14:sldId id="300"/>
            <p14:sldId id="262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821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2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microsoft.com/office/2007/relationships/hdphoto" Target="../media/hdphoto2.wdp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Quantic Lions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800" dirty="0"/>
              <a:t>14 preguntas.</a:t>
            </a:r>
          </a:p>
          <a:p>
            <a:r>
              <a:rPr lang="es-GT" sz="2800" dirty="0"/>
              <a:t>1 pregunta de la edad de la persona.</a:t>
            </a:r>
          </a:p>
          <a:p>
            <a:r>
              <a:rPr lang="es-GT" sz="2800" dirty="0"/>
              <a:t>1 pregunta del género de la persona.</a:t>
            </a:r>
          </a:p>
          <a:p>
            <a:r>
              <a:rPr lang="es-GT" sz="2800" dirty="0"/>
              <a:t>8 preguntas relacionadas a la primera parte de la encuesta.</a:t>
            </a:r>
          </a:p>
          <a:p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Géneros</a:t>
            </a:r>
          </a:p>
          <a:p>
            <a:pPr marL="0" indent="0">
              <a:buNone/>
            </a:pPr>
            <a:endParaRPr lang="es-GT" sz="2600" dirty="0"/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F7C-8A88-4F01-907A-DA9CFF72A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211" y="1608827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EECAD-9185-480E-B37F-1FA273BD35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66" y="1018390"/>
            <a:ext cx="9742468" cy="51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971B9-5735-440D-8D27-19969D327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397" y="1076212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B2A4C-C457-4CC3-A7D0-8236EF3A02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6000" y="1079154"/>
            <a:ext cx="9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1CB9-67A6-4BD5-ADBB-568665E03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6000" y="909000"/>
            <a:ext cx="9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5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645BF-C8D1-444B-B803-E6E19017C6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5672" y="864000"/>
            <a:ext cx="9280656" cy="53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A95B2-C745-4EBE-A250-F5C9131008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517" y="1043293"/>
            <a:ext cx="10306966" cy="52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7E59D-3AEA-4E6B-A425-FDDC242D9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0181" y="1001582"/>
            <a:ext cx="9731637" cy="5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F6C97-4C1A-4943-9D30-81A12AE3FC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3894" y="1024666"/>
            <a:ext cx="9644212" cy="51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4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 err="1"/>
              <a:t>SEgunda</a:t>
            </a:r>
            <a:r>
              <a:rPr lang="en-US" sz="4000" dirty="0"/>
              <a:t>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F695D-899A-472F-8858-A52FDE8E60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992" y="909000"/>
            <a:ext cx="930624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30565-46AE-4C23-8B9C-AB38CC9E53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08" y="989505"/>
            <a:ext cx="8335384" cy="52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07811-1202-4621-B990-9D5CDD09C3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07" y="971575"/>
            <a:ext cx="8825586" cy="53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8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F3459-173F-44DB-8B78-FDC231FA85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3511" y="986565"/>
            <a:ext cx="9644977" cy="51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indent="0">
              <a:buNone/>
            </a:pPr>
            <a:r>
              <a:rPr lang="es-GT" sz="2400" b="1" dirty="0"/>
              <a:t>Retos:</a:t>
            </a:r>
            <a:endParaRPr lang="en-US" sz="2400" dirty="0"/>
          </a:p>
          <a:p>
            <a:pPr lvl="1"/>
            <a:r>
              <a:rPr lang="es-GT" sz="2400" dirty="0"/>
              <a:t>Ninguno de los miembros del grupo ha utilizado la herramienta de react.js.</a:t>
            </a:r>
            <a:endParaRPr lang="en-US" sz="2400" dirty="0"/>
          </a:p>
          <a:p>
            <a:pPr lvl="1"/>
            <a:r>
              <a:rPr lang="es-GT" sz="2400" dirty="0"/>
              <a:t>Ninguno de los miembros posee experiencia previa para montar un modelo similar al que se está implementando.</a:t>
            </a:r>
            <a:endParaRPr lang="en-US" sz="2400" dirty="0"/>
          </a:p>
          <a:p>
            <a:pPr lvl="1"/>
            <a:r>
              <a:rPr lang="es-GT" sz="2400" dirty="0"/>
              <a:t>Ninguno posee conocimientos para implementar un videochat en línea.</a:t>
            </a:r>
            <a:endParaRPr lang="en-US" sz="2400" dirty="0"/>
          </a:p>
          <a:p>
            <a:pPr lvl="1"/>
            <a:r>
              <a:rPr lang="es-GT" sz="2400" dirty="0"/>
              <a:t>Primera experiencia al desarrollar un proyecto que exige documentación.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28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Servicios: (estimado para dos años)</a:t>
            </a:r>
            <a:endParaRPr lang="en-US" sz="2400" dirty="0"/>
          </a:p>
          <a:p>
            <a:pPr lvl="1"/>
            <a:r>
              <a:rPr lang="es-GT" sz="2400" dirty="0"/>
              <a:t>Consumo de Electricidad 					Q12,000.00</a:t>
            </a:r>
            <a:endParaRPr lang="en-US" sz="2400" dirty="0"/>
          </a:p>
          <a:p>
            <a:pPr lvl="1"/>
            <a:r>
              <a:rPr lang="es-GT" sz="2400" dirty="0"/>
              <a:t>Amazon Web </a:t>
            </a:r>
            <a:r>
              <a:rPr lang="es-GT" sz="2400" dirty="0" err="1"/>
              <a:t>Services</a:t>
            </a:r>
            <a:r>
              <a:rPr lang="es-GT" sz="2400" dirty="0"/>
              <a:t> Store </a:t>
            </a:r>
            <a:r>
              <a:rPr lang="es-GT" sz="2400" dirty="0" err="1"/>
              <a:t>services</a:t>
            </a:r>
            <a:r>
              <a:rPr lang="es-GT" sz="2400" dirty="0"/>
              <a:t> 				Q1,000.00</a:t>
            </a:r>
            <a:endParaRPr lang="en-US" sz="2400" dirty="0"/>
          </a:p>
          <a:p>
            <a:pPr lvl="1"/>
            <a:r>
              <a:rPr lang="es-GT" sz="2400" dirty="0"/>
              <a:t>Alquilar oficina 							Q10,000.00</a:t>
            </a:r>
            <a:endParaRPr lang="en-US" sz="2400" dirty="0"/>
          </a:p>
          <a:p>
            <a:pPr lvl="1"/>
            <a:r>
              <a:rPr lang="es-GT" sz="2400" dirty="0"/>
              <a:t>Alquilar servidor							Q12,000.00</a:t>
            </a:r>
            <a:endParaRPr lang="en-US" sz="2400" dirty="0"/>
          </a:p>
          <a:p>
            <a:pPr lvl="1"/>
            <a:r>
              <a:rPr lang="es-GT" sz="2400" dirty="0"/>
              <a:t>Internet 								Q7,200.00</a:t>
            </a:r>
          </a:p>
          <a:p>
            <a:pPr lvl="1"/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Q42,200.00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29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Transporte:</a:t>
            </a:r>
            <a:endParaRPr lang="en-US" sz="2400" dirty="0"/>
          </a:p>
          <a:p>
            <a:pPr lvl="1"/>
            <a:r>
              <a:rPr lang="es-GT" sz="2400" dirty="0"/>
              <a:t>Automóvil							Q30,000.00</a:t>
            </a:r>
            <a:endParaRPr lang="en-US" sz="2400" dirty="0"/>
          </a:p>
          <a:p>
            <a:pPr lvl="1"/>
            <a:r>
              <a:rPr lang="es-GT" sz="2400" dirty="0"/>
              <a:t>Motocicleta 							Q10,000.00</a:t>
            </a:r>
            <a:endParaRPr lang="en-US" sz="2400" dirty="0"/>
          </a:p>
          <a:p>
            <a:pPr lvl="1"/>
            <a:r>
              <a:rPr lang="es-GT" sz="2400" dirty="0"/>
              <a:t>Gasolina (estimado para 2 años)					Q2,000.00</a:t>
            </a:r>
          </a:p>
          <a:p>
            <a:pPr lvl="1"/>
            <a:endParaRPr lang="es-GT" sz="2400" dirty="0"/>
          </a:p>
          <a:p>
            <a:pPr marL="266700" lvl="1" indent="0">
              <a:buNone/>
            </a:pPr>
            <a:r>
              <a:rPr lang="en-US" sz="2400" b="1" u="sng" dirty="0"/>
              <a:t>Subtotal</a:t>
            </a:r>
            <a:r>
              <a:rPr lang="en-US" sz="2400" b="1" dirty="0"/>
              <a:t>:</a:t>
            </a:r>
            <a:r>
              <a:rPr lang="en-US" sz="2400" dirty="0"/>
              <a:t>								Q42,000.00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0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Dispositivos eléctricos:</a:t>
            </a:r>
            <a:endParaRPr lang="en-US" sz="2400" dirty="0"/>
          </a:p>
          <a:p>
            <a:pPr lvl="1"/>
            <a:r>
              <a:rPr lang="es-GT" sz="2400" dirty="0"/>
              <a:t>Regletas 								Q200.00</a:t>
            </a:r>
            <a:endParaRPr lang="en-US" sz="2400" dirty="0"/>
          </a:p>
          <a:p>
            <a:pPr lvl="1"/>
            <a:r>
              <a:rPr lang="es-GT" sz="2400" dirty="0" err="1"/>
              <a:t>Routers</a:t>
            </a:r>
            <a:r>
              <a:rPr lang="es-GT" sz="2400" dirty="0"/>
              <a:t> 								Q600.00</a:t>
            </a:r>
            <a:endParaRPr lang="en-US" sz="2400" dirty="0"/>
          </a:p>
          <a:p>
            <a:pPr lvl="1"/>
            <a:r>
              <a:rPr lang="es-GT" sz="2400" dirty="0"/>
              <a:t>Dispositivos de almacenamiento externo 			Q800.00</a:t>
            </a:r>
            <a:endParaRPr lang="en-US" sz="2400" dirty="0"/>
          </a:p>
          <a:p>
            <a:pPr lvl="1"/>
            <a:r>
              <a:rPr lang="es-GT" sz="2400" dirty="0"/>
              <a:t>Computadoras 							Q15,000.00</a:t>
            </a:r>
            <a:endParaRPr lang="en-US" sz="2400" dirty="0"/>
          </a:p>
          <a:p>
            <a:pPr lvl="1"/>
            <a:r>
              <a:rPr lang="es-GT" sz="2400" dirty="0"/>
              <a:t>Teléfonos 							Q6,000.00</a:t>
            </a:r>
          </a:p>
          <a:p>
            <a:pPr lvl="1"/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Q22,600.00</a:t>
            </a:r>
            <a:endParaRPr lang="en-US" sz="2400" b="1" u="sng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Personal:</a:t>
            </a:r>
            <a:endParaRPr lang="en-US" sz="2400" dirty="0"/>
          </a:p>
          <a:p>
            <a:pPr lvl="1"/>
            <a:r>
              <a:rPr lang="es-GT" sz="2400" dirty="0" err="1"/>
              <a:t>Testers</a:t>
            </a:r>
            <a:r>
              <a:rPr lang="es-GT" sz="2400" dirty="0"/>
              <a:t> 								Q1,200.00</a:t>
            </a:r>
          </a:p>
          <a:p>
            <a:pPr marL="266700" lvl="1" indent="0">
              <a:buNone/>
            </a:pPr>
            <a:r>
              <a:rPr lang="es-GT" sz="2400" dirty="0"/>
              <a:t> </a:t>
            </a:r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Q1,200.00</a:t>
            </a:r>
            <a:endParaRPr lang="en-US" sz="2400" b="1" u="sng" dirty="0"/>
          </a:p>
          <a:p>
            <a:pPr marL="0" indent="0">
              <a:buNone/>
            </a:pPr>
            <a:endParaRPr lang="es-GT" sz="2400" b="1" dirty="0"/>
          </a:p>
          <a:p>
            <a:pPr marL="0" indent="0">
              <a:buNone/>
            </a:pPr>
            <a:endParaRPr lang="es-GT" sz="2400" b="1" dirty="0"/>
          </a:p>
          <a:p>
            <a:pPr marL="0" indent="0">
              <a:buNone/>
            </a:pPr>
            <a:endParaRPr lang="es-GT" sz="2400" b="1" dirty="0"/>
          </a:p>
          <a:p>
            <a:pPr marL="0" indent="0">
              <a:buNone/>
            </a:pPr>
            <a:endParaRPr lang="es-GT" sz="2400" b="1" dirty="0"/>
          </a:p>
          <a:p>
            <a:pPr marL="0" indent="0">
              <a:buNone/>
            </a:pPr>
            <a:endParaRPr lang="es-GT" sz="2400" b="1" dirty="0"/>
          </a:p>
          <a:p>
            <a:pPr marL="0" indent="0">
              <a:buNone/>
            </a:pPr>
            <a:r>
              <a:rPr lang="es-GT" sz="2400" b="1" u="sng" dirty="0"/>
              <a:t>TOTAL</a:t>
            </a:r>
            <a:r>
              <a:rPr lang="es-GT" sz="2400" b="1" dirty="0"/>
              <a:t>:								Q</a:t>
            </a:r>
            <a:r>
              <a:rPr lang="es-GT" sz="2400" dirty="0"/>
              <a:t> </a:t>
            </a:r>
            <a:r>
              <a:rPr lang="es-GT" sz="2400" b="1" dirty="0"/>
              <a:t>106,800.00</a:t>
            </a: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7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OLX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1400" y="6001809"/>
            <a:ext cx="1980000" cy="252000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40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41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r>
              <a:rPr lang="en-US" noProof="1"/>
              <a:t>Las reuniones son muy necesarias para analizar el avance y discutir las decisiones a tomar, pero se require invertir tiempo y voluntad. El beneficio más grande que tiene es que se llega a las mejores soluciones posibles de acuerdo a la situación.</a:t>
            </a:r>
            <a:endParaRPr lang="en-US" dirty="0"/>
          </a:p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r>
              <a:rPr lang="en-US" noProof="1"/>
              <a:t>Balancear el tiempo de research y de implementación, es importante para evitar retrasos.</a:t>
            </a:r>
          </a:p>
          <a:p>
            <a:r>
              <a:rPr lang="en-US" noProof="1"/>
              <a:t>Estimar bien el tiempo. Realizar proyecciones y analizar si el objetivo es alcanzable.</a:t>
            </a:r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Pause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El recurso existe, pero no se saca ningún provecho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emprendedora</a:t>
            </a:r>
            <a:r>
              <a:rPr lang="en-US" dirty="0"/>
              <a:t> con </a:t>
            </a:r>
            <a:r>
              <a:rPr lang="en-US" dirty="0" err="1"/>
              <a:t>gente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innovación</a:t>
            </a:r>
            <a:r>
              <a:rPr lang="en-US" dirty="0"/>
              <a:t>.</a:t>
            </a:r>
          </a:p>
          <a:p>
            <a:r>
              <a:rPr lang="es-ES" dirty="0"/>
              <a:t>Provee una plataforma en donde las personas saquen provecho a sus recursos</a:t>
            </a:r>
          </a:p>
          <a:p>
            <a:r>
              <a:rPr lang="en-US" noProof="1"/>
              <a:t>Palabras clave: conectar y proveer.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204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Office Theme</vt:lpstr>
      <vt:lpstr>Quantic Lions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SEgunda sección</vt:lpstr>
      <vt:lpstr>Encuestas</vt:lpstr>
      <vt:lpstr>Encuestas</vt:lpstr>
      <vt:lpstr>Encuestas</vt:lpstr>
      <vt:lpstr>Encuestas</vt:lpstr>
      <vt:lpstr>Factibilidad Técnica</vt:lpstr>
      <vt:lpstr>Factibilidad Económica</vt:lpstr>
      <vt:lpstr>Factibilidad Económica</vt:lpstr>
      <vt:lpstr>Factibilidad Económica</vt:lpstr>
      <vt:lpstr>Factibilidad Económica</vt:lpstr>
      <vt:lpstr>Competidores</vt:lpstr>
      <vt:lpstr>Competidores</vt:lpstr>
      <vt:lpstr>¿Qué tenemos de diferente?</vt:lpstr>
      <vt:lpstr>NETZ</vt:lpstr>
      <vt:lpstr>¿Qué Hace?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2019-10-26T01:52:10Z</dcterms:modified>
</cp:coreProperties>
</file>