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71" r:id="rId5"/>
    <p:sldId id="269" r:id="rId6"/>
    <p:sldId id="272" r:id="rId7"/>
    <p:sldId id="262" r:id="rId8"/>
    <p:sldId id="263" r:id="rId9"/>
    <p:sldId id="270" r:id="rId10"/>
    <p:sldId id="273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 showGuides="1">
      <p:cViewPr>
        <p:scale>
          <a:sx n="70" d="100"/>
          <a:sy n="70" d="100"/>
        </p:scale>
        <p:origin x="168" y="17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18/11/2019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18/11/2019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3859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526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614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a-presentation-ff353d37-742a-4aa8-8bdd-6b1f488127a2?ui=es-ES&amp;rs=es-ES&amp;ad=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o.microsoft.com/fwlink/?linkid=2006808&amp;clcid=0x4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0" dirty="0" smtClean="0"/>
              <a:t>Proyecto Final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Instalaciones Estructuradas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1" y="2540110"/>
            <a:ext cx="1790476" cy="177777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93200" y="5765800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Alejandra Rubio	17001001</a:t>
            </a:r>
          </a:p>
          <a:p>
            <a:r>
              <a:rPr lang="es-ES" dirty="0" smtClean="0"/>
              <a:t>Kevin Hernández	17001095</a:t>
            </a:r>
          </a:p>
          <a:p>
            <a:r>
              <a:rPr lang="es-ES" dirty="0" smtClean="0"/>
              <a:t>Fredy Marroquin	17001575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GRACIAS!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21" y="2540110"/>
            <a:ext cx="1790476" cy="177777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093200" y="5765800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Alejandra Rubio	17001001</a:t>
            </a:r>
          </a:p>
          <a:p>
            <a:r>
              <a:rPr lang="es-ES" dirty="0" smtClean="0"/>
              <a:t>Kevin Hernández	17001095</a:t>
            </a:r>
          </a:p>
          <a:p>
            <a:r>
              <a:rPr lang="es-ES" dirty="0" smtClean="0"/>
              <a:t>Fredy Marroquin	17001575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355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1642"/>
            <a:ext cx="7342622" cy="1215566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 smtClean="0"/>
              <a:t>Requerimientos del</a:t>
            </a:r>
            <a:br>
              <a:rPr lang="es-ES" sz="3600" dirty="0" smtClean="0"/>
            </a:br>
            <a:r>
              <a:rPr lang="es-ES" sz="3600" dirty="0" smtClean="0"/>
              <a:t>Proyecto</a:t>
            </a:r>
            <a:endParaRPr lang="es-ES" sz="3600" b="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23" y="2495006"/>
            <a:ext cx="7828851" cy="4226469"/>
          </a:xfrm>
        </p:spPr>
        <p:txBody>
          <a:bodyPr rtlCol="0">
            <a:normAutofit/>
          </a:bodyPr>
          <a:lstStyle/>
          <a:p>
            <a:pPr lvl="0"/>
            <a:r>
              <a:rPr lang="es-GT" dirty="0"/>
              <a:t>Cotizar precios de ISP locales de Guatemala</a:t>
            </a:r>
            <a:r>
              <a:rPr lang="es-GT" dirty="0" smtClean="0"/>
              <a:t>.</a:t>
            </a:r>
          </a:p>
          <a:p>
            <a:pPr lvl="0"/>
            <a:r>
              <a:rPr lang="es-GT" dirty="0"/>
              <a:t>Red inalámbrica robusta para dar acceso a los registros médicos desde cualquier </a:t>
            </a:r>
            <a:r>
              <a:rPr lang="es-GT" dirty="0" smtClean="0"/>
              <a:t>dispositivo</a:t>
            </a:r>
          </a:p>
          <a:p>
            <a:r>
              <a:rPr lang="es-GT" dirty="0"/>
              <a:t>Definir las políticas de seguridad correspondientes a la red</a:t>
            </a:r>
            <a:r>
              <a:rPr lang="es-GT" dirty="0" smtClean="0"/>
              <a:t>.</a:t>
            </a:r>
            <a:endParaRPr lang="es-ES" dirty="0" smtClean="0"/>
          </a:p>
          <a:p>
            <a:pPr lvl="0"/>
            <a:r>
              <a:rPr lang="es-ES" dirty="0" smtClean="0"/>
              <a:t>Data center.</a:t>
            </a:r>
          </a:p>
          <a:p>
            <a:r>
              <a:rPr lang="es-GT" dirty="0"/>
              <a:t>Diseñar un esquema de direccionamiento IPv4 pero considerar un esquema IPv6.</a:t>
            </a:r>
          </a:p>
          <a:p>
            <a:r>
              <a:rPr lang="es-GT" dirty="0"/>
              <a:t>Cotizar equipos e </a:t>
            </a:r>
            <a:r>
              <a:rPr lang="es-GT" dirty="0" smtClean="0"/>
              <a:t>instalación.</a:t>
            </a:r>
            <a:endParaRPr lang="es-ES" dirty="0" smtClean="0"/>
          </a:p>
          <a:p>
            <a:pPr lvl="0"/>
            <a:endParaRPr lang="es-GT" dirty="0"/>
          </a:p>
        </p:txBody>
      </p:sp>
      <p:pic>
        <p:nvPicPr>
          <p:cNvPr id="13" name="Marcador de posición de imagen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0035"/>
            <a:ext cx="3753239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Diagrama Lógico </a:t>
            </a:r>
            <a:br>
              <a:rPr lang="es-ES" dirty="0" smtClean="0"/>
            </a:br>
            <a:r>
              <a:rPr lang="es-ES" dirty="0" smtClean="0"/>
              <a:t>de la Red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12522" y="2148163"/>
            <a:ext cx="7884718" cy="4390749"/>
          </a:xfrm>
          <a:prstGeom prst="rect">
            <a:avLst/>
          </a:prstGeom>
        </p:spPr>
      </p:pic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3492" r="13492"/>
          <a:stretch>
            <a:fillRect/>
          </a:stretch>
        </p:blipFill>
        <p:spPr>
          <a:xfrm>
            <a:off x="6170179" y="1449525"/>
            <a:ext cx="6021821" cy="5422900"/>
          </a:xfr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0035"/>
            <a:ext cx="3753239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smtClean="0"/>
              <a:t>Diagrama Lógico </a:t>
            </a:r>
            <a:br>
              <a:rPr lang="es-ES" dirty="0" smtClean="0"/>
            </a:br>
            <a:r>
              <a:rPr lang="es-ES" dirty="0" smtClean="0"/>
              <a:t>de la Red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0380" y="2076994"/>
            <a:ext cx="7832466" cy="4644481"/>
          </a:xfrm>
          <a:prstGeom prst="rect">
            <a:avLst/>
          </a:prstGeom>
        </p:spPr>
      </p:pic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3492" r="13492"/>
          <a:stretch>
            <a:fillRect/>
          </a:stretch>
        </p:blipFill>
        <p:spPr>
          <a:xfrm>
            <a:off x="6170179" y="1449525"/>
            <a:ext cx="6021821" cy="5422900"/>
          </a:xfrm>
        </p:spPr>
      </p:pic>
    </p:spTree>
    <p:extLst>
      <p:ext uri="{BB962C8B-B14F-4D97-AF65-F5344CB8AC3E}">
        <p14:creationId xmlns:p14="http://schemas.microsoft.com/office/powerpoint/2010/main" val="3542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653121"/>
          </a:xfrm>
        </p:spPr>
        <p:txBody>
          <a:bodyPr rtlCol="0"/>
          <a:lstStyle/>
          <a:p>
            <a:pPr rtl="0"/>
            <a:r>
              <a:rPr lang="es-ES" dirty="0" smtClean="0"/>
              <a:t>Diagrama Físico de la Red</a:t>
            </a:r>
            <a:endParaRPr lang="es-ES" b="0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679972"/>
          </a:xfrm>
        </p:spPr>
        <p:txBody>
          <a:bodyPr/>
          <a:lstStyle/>
          <a:p>
            <a:r>
              <a:rPr lang="es-ES" dirty="0" smtClean="0"/>
              <a:t>Data Center</a:t>
            </a:r>
            <a:endParaRPr lang="es-GT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0" y="1640236"/>
            <a:ext cx="3998100" cy="45478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0" y="1640236"/>
            <a:ext cx="5476422" cy="45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679972"/>
          </a:xfrm>
        </p:spPr>
        <p:txBody>
          <a:bodyPr rtlCol="0"/>
          <a:lstStyle/>
          <a:p>
            <a:pPr rtl="0"/>
            <a:r>
              <a:rPr lang="es-ES" b="0" dirty="0" smtClean="0"/>
              <a:t>Equipo Utilizado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518678" y="1041400"/>
            <a:ext cx="11368520" cy="554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2628"/>
              </p:ext>
            </p:extLst>
          </p:nvPr>
        </p:nvGraphicFramePr>
        <p:xfrm>
          <a:off x="518678" y="1041400"/>
          <a:ext cx="10962122" cy="531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248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5053874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314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Cisco 1100-8P Series Integrated Services Router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No.</a:t>
                      </a:r>
                      <a:r>
                        <a:rPr lang="es-419" b="0" baseline="0" dirty="0" smtClean="0"/>
                        <a:t> de Puertos: 2 WAN y 8 LAN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Performance: 350 Mbps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err="1" smtClean="0"/>
                        <a:t>Download</a:t>
                      </a:r>
                      <a:r>
                        <a:rPr lang="es-419" b="0" baseline="0" dirty="0" smtClean="0"/>
                        <a:t>/</a:t>
                      </a:r>
                      <a:r>
                        <a:rPr lang="es-419" b="0" baseline="0" dirty="0" err="1" smtClean="0"/>
                        <a:t>Upload</a:t>
                      </a:r>
                      <a:r>
                        <a:rPr lang="es-419" b="0" baseline="0" dirty="0" smtClean="0"/>
                        <a:t> </a:t>
                      </a:r>
                      <a:r>
                        <a:rPr lang="es-419" b="0" baseline="0" dirty="0" err="1" smtClean="0"/>
                        <a:t>Speed</a:t>
                      </a:r>
                      <a:r>
                        <a:rPr lang="es-419" b="0" baseline="0" dirty="0" smtClean="0"/>
                        <a:t>: 1.2Gbps/200Mbps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Estándar IEEE 802.11ac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VPN</a:t>
                      </a:r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8" name="Imagen 7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6" r="97711">
                        <a14:foregroundMark x1="46127" y1="81340" x2="3697" y2="84689"/>
                        <a14:foregroundMark x1="40141" y1="90431" x2="5282" y2="89474"/>
                      </a14:backgroundRemoval>
                    </a14:imgEffect>
                  </a14:imgLayer>
                </a14:imgProps>
              </a:ext>
            </a:extLst>
          </a:blip>
          <a:srcRect r="51228"/>
          <a:stretch/>
        </p:blipFill>
        <p:spPr>
          <a:xfrm>
            <a:off x="925512" y="2090737"/>
            <a:ext cx="2490788" cy="2024063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6" r="97711">
                        <a14:foregroundMark x1="46127" y1="81340" x2="3697" y2="84689"/>
                      </a14:backgroundRemoval>
                    </a14:imgEffect>
                  </a14:imgLayer>
                </a14:imgProps>
              </a:ext>
            </a:extLst>
          </a:blip>
          <a:srcRect l="48170"/>
          <a:stretch/>
        </p:blipFill>
        <p:spPr>
          <a:xfrm>
            <a:off x="2997200" y="3821905"/>
            <a:ext cx="2646938" cy="2024063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66388"/>
              </p:ext>
            </p:extLst>
          </p:nvPr>
        </p:nvGraphicFramePr>
        <p:xfrm>
          <a:off x="518678" y="1041400"/>
          <a:ext cx="10962122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248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5053874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es-419" sz="1800" b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 AP7060DN Access Point</a:t>
                      </a: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Área</a:t>
                      </a:r>
                      <a:r>
                        <a:rPr lang="es-419" sz="1800" b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Efectividad</a:t>
                      </a: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5G (horizontal)                             5G (vertical)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Cantidad Máx.</a:t>
                      </a:r>
                      <a:r>
                        <a:rPr lang="es-419" b="0" baseline="0" dirty="0" smtClean="0"/>
                        <a:t> de Usuarios: 1024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Velocidad Máx.: 6 </a:t>
                      </a:r>
                      <a:r>
                        <a:rPr lang="es-419" b="0" baseline="0" dirty="0" err="1" smtClean="0"/>
                        <a:t>Gbps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err="1" smtClean="0"/>
                        <a:t>Maximum</a:t>
                      </a:r>
                      <a:r>
                        <a:rPr lang="es-419" b="0" baseline="0" dirty="0" smtClean="0"/>
                        <a:t> </a:t>
                      </a:r>
                      <a:r>
                        <a:rPr lang="es-419" b="0" baseline="0" dirty="0" err="1" smtClean="0"/>
                        <a:t>Transmit</a:t>
                      </a:r>
                      <a:r>
                        <a:rPr lang="es-419" b="0" baseline="0" dirty="0" smtClean="0"/>
                        <a:t> </a:t>
                      </a:r>
                      <a:r>
                        <a:rPr lang="es-419" b="0" baseline="0" dirty="0" err="1" smtClean="0"/>
                        <a:t>Power</a:t>
                      </a:r>
                      <a:r>
                        <a:rPr lang="es-419" b="0" baseline="0" dirty="0" smtClean="0"/>
                        <a:t>: 5G – 27dBm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Estándar IEEE 802.11ax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BYOD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17" name="Picture 2" descr="Resultado de imagen para Huawei AP7060DN Access Poi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7" b="89933" l="9845" r="89896">
                        <a14:foregroundMark x1="54922" y1="11409" x2="54922" y2="11409"/>
                        <a14:foregroundMark x1="33938" y1="11409" x2="66062" y2="11409"/>
                        <a14:foregroundMark x1="66839" y1="11409" x2="70207" y2="13758"/>
                        <a14:foregroundMark x1="33679" y1="11409" x2="29534" y2="14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78" y="1798895"/>
            <a:ext cx="2983347" cy="230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/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49077"/>
                    </a14:imgEffect>
                  </a14:imgLayer>
                </a14:imgProps>
              </a:ext>
            </a:extLst>
          </a:blip>
          <a:srcRect r="58363"/>
          <a:stretch/>
        </p:blipFill>
        <p:spPr>
          <a:xfrm>
            <a:off x="669639" y="4254500"/>
            <a:ext cx="2149761" cy="2466975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52768" r="99262">
                        <a14:backgroundMark x1="86716" y1="16602" x2="89299" y2="25097"/>
                        <a14:backgroundMark x1="89852" y1="24710" x2="89114" y2="20463"/>
                        <a14:backgroundMark x1="64576" y1="13514" x2="62731" y2="16988"/>
                      </a14:backgroundRemoval>
                    </a14:imgEffect>
                  </a14:imgLayer>
                </a14:imgProps>
              </a:ext>
            </a:extLst>
          </a:blip>
          <a:srcRect l="55042" r="2158"/>
          <a:stretch/>
        </p:blipFill>
        <p:spPr>
          <a:xfrm>
            <a:off x="3511550" y="4254499"/>
            <a:ext cx="2209800" cy="2466975"/>
          </a:xfrm>
          <a:prstGeom prst="rect">
            <a:avLst/>
          </a:prstGeom>
        </p:spPr>
      </p:pic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58350"/>
              </p:ext>
            </p:extLst>
          </p:nvPr>
        </p:nvGraphicFramePr>
        <p:xfrm>
          <a:off x="518678" y="1028701"/>
          <a:ext cx="10962122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248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5053874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Catalyst C9410R Series Switch</a:t>
                      </a:r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Número de Slots: 10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Densidad de Puertos Máx.: 384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Máx. </a:t>
                      </a:r>
                      <a:r>
                        <a:rPr lang="es-419" b="0" baseline="0" dirty="0" err="1" smtClean="0"/>
                        <a:t>PoE</a:t>
                      </a:r>
                      <a:r>
                        <a:rPr lang="es-419" b="0" baseline="0" dirty="0" smtClean="0"/>
                        <a:t> por Slot: 2960W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Estándar IEEE 802.11ac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10GbE en fibra</a:t>
                      </a:r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22" name="Imagen 21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14845" y1="45763" x2="16701" y2="63983"/>
                        <a14:foregroundMark x1="7216" y1="18644" x2="8866" y2="90678"/>
                        <a14:foregroundMark x1="5361" y1="69068" x2="5361" y2="53602"/>
                        <a14:foregroundMark x1="7216" y1="93220" x2="79175" y2="95551"/>
                        <a14:foregroundMark x1="64330" y1="63983" x2="19175" y2="42161"/>
                        <a14:foregroundMark x1="22062" y1="76695" x2="68247" y2="55720"/>
                        <a14:foregroundMark x1="45155" y1="61864" x2="27629" y2="63136"/>
                        <a14:foregroundMark x1="78351" y1="3178" x2="7835" y2="6356"/>
                        <a14:backgroundMark x1="78763" y1="98305" x2="32165" y2="966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996" y="2090319"/>
            <a:ext cx="3588919" cy="3492333"/>
          </a:xfrm>
          <a:prstGeom prst="rect">
            <a:avLst/>
          </a:prstGeom>
        </p:spPr>
      </p:pic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09509"/>
              </p:ext>
            </p:extLst>
          </p:nvPr>
        </p:nvGraphicFramePr>
        <p:xfrm>
          <a:off x="518678" y="1041401"/>
          <a:ext cx="10962122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19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4452203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Juniper EX4300-48P Ethernet Switch</a:t>
                      </a:r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Data </a:t>
                      </a:r>
                      <a:r>
                        <a:rPr lang="es-419" b="0" dirty="0" err="1" smtClean="0"/>
                        <a:t>rate</a:t>
                      </a:r>
                      <a:r>
                        <a:rPr lang="es-419" b="0" dirty="0" smtClean="0"/>
                        <a:t>: 496Gbps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err="1" smtClean="0"/>
                        <a:t>Throughput</a:t>
                      </a:r>
                      <a:r>
                        <a:rPr lang="es-419" b="0" baseline="0" dirty="0" smtClean="0"/>
                        <a:t>: 369Mpps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MAC </a:t>
                      </a:r>
                      <a:r>
                        <a:rPr lang="es-419" b="0" baseline="0" dirty="0" err="1" smtClean="0"/>
                        <a:t>adresses</a:t>
                      </a:r>
                      <a:r>
                        <a:rPr lang="es-419" b="0" baseline="0" dirty="0" smtClean="0"/>
                        <a:t>: 64,000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Estándar IEEE 802.11ac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10GbE en fibra</a:t>
                      </a:r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24" name="Imagen 23"/>
          <p:cNvPicPr/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944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395" y="3015588"/>
            <a:ext cx="5168341" cy="1201572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35995"/>
              </p:ext>
            </p:extLst>
          </p:nvPr>
        </p:nvGraphicFramePr>
        <p:xfrm>
          <a:off x="502503" y="1041400"/>
          <a:ext cx="10962122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919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4452203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SERVIDOR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Cisco UCS C240 M5 Rack Server</a:t>
                      </a:r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Procesadores: 2</a:t>
                      </a:r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Memoria Máx.: 9TB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Tolerancia a Fallos</a:t>
                      </a:r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Escalabilidad</a:t>
                      </a:r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26" name="Imagen 25"/>
          <p:cNvPicPr/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387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433" y="2957455"/>
            <a:ext cx="5398116" cy="1573602"/>
          </a:xfrm>
          <a:prstGeom prst="rect">
            <a:avLst/>
          </a:prstGeom>
        </p:spPr>
      </p:pic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19895"/>
              </p:ext>
            </p:extLst>
          </p:nvPr>
        </p:nvGraphicFramePr>
        <p:xfrm>
          <a:off x="513624" y="1028701"/>
          <a:ext cx="10962122" cy="568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248">
                  <a:extLst>
                    <a:ext uri="{9D8B030D-6E8A-4147-A177-3AD203B41FA5}">
                      <a16:colId xmlns:a16="http://schemas.microsoft.com/office/drawing/2014/main" val="909721425"/>
                    </a:ext>
                  </a:extLst>
                </a:gridCol>
                <a:gridCol w="5053874">
                  <a:extLst>
                    <a:ext uri="{9D8B030D-6E8A-4147-A177-3AD203B41FA5}">
                      <a16:colId xmlns:a16="http://schemas.microsoft.com/office/drawing/2014/main" val="3762129267"/>
                    </a:ext>
                  </a:extLst>
                </a:gridCol>
              </a:tblGrid>
              <a:tr h="5680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CÁMARA</a:t>
                      </a:r>
                      <a:endParaRPr lang="en-US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419" b="0" dirty="0" smtClean="0">
                          <a:latin typeface="+mn-lt"/>
                        </a:rPr>
                        <a:t>  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RLC-511 – 5MP </a:t>
                      </a:r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PoE</a:t>
                      </a:r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Bullet Security IP Camera</a:t>
                      </a:r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419" sz="18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endParaRPr lang="es-419" b="0" dirty="0" smtClean="0"/>
                    </a:p>
                    <a:p>
                      <a:r>
                        <a:rPr lang="es-419" b="0" dirty="0" smtClean="0"/>
                        <a:t>Resolución: 2560x1920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419" b="0" baseline="0" dirty="0" smtClean="0"/>
                        <a:t>       2.4 veces 1080p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419" b="0" baseline="0" dirty="0" smtClean="0"/>
                        <a:t>       1.3 veces 1440p </a:t>
                      </a:r>
                      <a:r>
                        <a:rPr lang="es-419" b="0" baseline="0" dirty="0" err="1" smtClean="0"/>
                        <a:t>Super</a:t>
                      </a:r>
                      <a:r>
                        <a:rPr lang="es-419" b="0" baseline="0" dirty="0" smtClean="0"/>
                        <a:t> HD</a:t>
                      </a:r>
                    </a:p>
                    <a:p>
                      <a:endParaRPr lang="es-419" b="0" baseline="0" dirty="0" smtClean="0"/>
                    </a:p>
                    <a:p>
                      <a:r>
                        <a:rPr lang="es-419" b="0" baseline="0" dirty="0" smtClean="0"/>
                        <a:t>Ángulo de Visión: 31° ~ 90°</a:t>
                      </a:r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err="1" smtClean="0"/>
                        <a:t>PoE</a:t>
                      </a: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s-419" b="0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s-419" b="0" baseline="0" dirty="0" smtClean="0"/>
                        <a:t>Zoom Óptico 4x</a:t>
                      </a:r>
                    </a:p>
                    <a:p>
                      <a:endParaRPr lang="es-419" b="0" baseline="0" dirty="0" smtClean="0"/>
                    </a:p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87209"/>
                  </a:ext>
                </a:extLst>
              </a:tr>
            </a:tbl>
          </a:graphicData>
        </a:graphic>
      </p:graphicFrame>
      <p:pic>
        <p:nvPicPr>
          <p:cNvPr id="28" name="Imagen 27" descr="Resultado de imagen para RLC-511 5MP PoE Bullet Security IP Camera"/>
          <p:cNvPicPr/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" t="22250" b="23749"/>
          <a:stretch/>
        </p:blipFill>
        <p:spPr bwMode="auto">
          <a:xfrm>
            <a:off x="1241305" y="2579677"/>
            <a:ext cx="3931196" cy="2401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654572"/>
          </a:xfrm>
        </p:spPr>
        <p:txBody>
          <a:bodyPr rtlCol="0"/>
          <a:lstStyle/>
          <a:p>
            <a:pPr rtl="0"/>
            <a:r>
              <a:rPr lang="es-ES" b="0" dirty="0" smtClean="0"/>
              <a:t>Costo de Implementación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83" y="2131196"/>
            <a:ext cx="7924730" cy="31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Políticas de Seguridad</a:t>
            </a:r>
            <a:endParaRPr lang="es-ES" dirty="0"/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6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Comentarios e instrucciones de edición de plantilla</a:t>
            </a:r>
            <a:endParaRPr lang="es-ES" sz="6000" u="sng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t>9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901337" y="2116183"/>
            <a:ext cx="9742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Administrador de 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Personal de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Usuarios Externos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Personal del Hospital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Seguridad de Hardware y Software</a:t>
            </a:r>
            <a:endParaRPr lang="es-G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C3A0F49-CA1F-4DCD-B5AA-4114E36E4969}" vid="{3D1BA8EB-B4D4-4C84-85E1-16C2834E6A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oscura</Template>
  <TotalTime>0</TotalTime>
  <Words>307</Words>
  <Application>Microsoft Office PowerPoint</Application>
  <PresentationFormat>Panorámica</PresentationFormat>
  <Paragraphs>184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Wingdings</vt:lpstr>
      <vt:lpstr>Tema de Office</vt:lpstr>
      <vt:lpstr>Proyecto Final</vt:lpstr>
      <vt:lpstr>Requerimientos del Proyecto</vt:lpstr>
      <vt:lpstr>Diagrama Lógico  de la Red</vt:lpstr>
      <vt:lpstr>Diagrama Lógico  de la Red</vt:lpstr>
      <vt:lpstr>Diagrama Físico de la Red</vt:lpstr>
      <vt:lpstr>Data Center</vt:lpstr>
      <vt:lpstr>Equipo Utilizado</vt:lpstr>
      <vt:lpstr>Costo de Implementación</vt:lpstr>
      <vt:lpstr>Políticas de Seguridad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2019-11-18T16:31:36Z</dcterms:created>
  <dcterms:modified xsi:type="dcterms:W3CDTF">2019-11-18T20:54:09Z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