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6" r:id="rId2"/>
    <p:sldId id="258" r:id="rId3"/>
    <p:sldId id="259" r:id="rId4"/>
    <p:sldId id="300" r:id="rId5"/>
    <p:sldId id="260" r:id="rId6"/>
    <p:sldId id="261" r:id="rId7"/>
    <p:sldId id="312" r:id="rId8"/>
    <p:sldId id="263" r:id="rId9"/>
    <p:sldId id="264" r:id="rId10"/>
    <p:sldId id="265" r:id="rId11"/>
    <p:sldId id="301" r:id="rId12"/>
    <p:sldId id="302" r:id="rId13"/>
    <p:sldId id="303" r:id="rId14"/>
    <p:sldId id="305" r:id="rId15"/>
    <p:sldId id="307" r:id="rId16"/>
    <p:sldId id="308" r:id="rId17"/>
    <p:sldId id="309" r:id="rId18"/>
    <p:sldId id="310" r:id="rId19"/>
    <p:sldId id="266" r:id="rId20"/>
    <p:sldId id="267" r:id="rId21"/>
    <p:sldId id="269" r:id="rId22"/>
    <p:sldId id="268" r:id="rId23"/>
    <p:sldId id="270" r:id="rId24"/>
    <p:sldId id="293" r:id="rId25"/>
    <p:sldId id="294" r:id="rId26"/>
    <p:sldId id="298" r:id="rId27"/>
    <p:sldId id="299" r:id="rId28"/>
    <p:sldId id="297" r:id="rId29"/>
    <p:sldId id="311" r:id="rId30"/>
    <p:sldId id="271" r:id="rId31"/>
    <p:sldId id="314" r:id="rId32"/>
    <p:sldId id="315" r:id="rId33"/>
    <p:sldId id="273" r:id="rId34"/>
    <p:sldId id="317" r:id="rId35"/>
    <p:sldId id="318" r:id="rId36"/>
    <p:sldId id="288" r:id="rId37"/>
    <p:sldId id="272" r:id="rId38"/>
    <p:sldId id="274" r:id="rId39"/>
    <p:sldId id="275" r:id="rId40"/>
    <p:sldId id="276" r:id="rId41"/>
    <p:sldId id="287" r:id="rId42"/>
    <p:sldId id="277" r:id="rId43"/>
    <p:sldId id="278" r:id="rId44"/>
    <p:sldId id="279" r:id="rId45"/>
    <p:sldId id="280" r:id="rId46"/>
    <p:sldId id="283" r:id="rId47"/>
    <p:sldId id="289" r:id="rId48"/>
    <p:sldId id="290" r:id="rId49"/>
    <p:sldId id="319" r:id="rId50"/>
    <p:sldId id="320" r:id="rId51"/>
    <p:sldId id="291" r:id="rId52"/>
    <p:sldId id="284" r:id="rId53"/>
    <p:sldId id="292" r:id="rId54"/>
    <p:sldId id="286" r:id="rId5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44" autoAdjust="0"/>
    <p:restoredTop sz="96036" autoAdjust="0"/>
  </p:normalViewPr>
  <p:slideViewPr>
    <p:cSldViewPr showGuides="1">
      <p:cViewPr varScale="1">
        <p:scale>
          <a:sx n="110" d="100"/>
          <a:sy n="110" d="100"/>
        </p:scale>
        <p:origin x="7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2/1/2019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368B3-C85B-436A-B5EE-1893EAF0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085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/>
              <a:t>2/1/2019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BEE7E43-D03F-4DFE-8489-C2FD8E761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3867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753AF-1290-4E75-8BB1-17F060CEB915}" type="slidenum">
              <a:rPr lang="en-US" smtClean="0"/>
              <a:t>34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2/1/2019</a:t>
            </a:r>
          </a:p>
        </p:txBody>
      </p:sp>
    </p:spTree>
    <p:extLst>
      <p:ext uri="{BB962C8B-B14F-4D97-AF65-F5344CB8AC3E}">
        <p14:creationId xmlns:p14="http://schemas.microsoft.com/office/powerpoint/2010/main" val="2383551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753AF-1290-4E75-8BB1-17F060CEB915}" type="slidenum">
              <a:rPr lang="en-US" smtClean="0"/>
              <a:t>46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2/1/2019</a:t>
            </a:r>
          </a:p>
        </p:txBody>
      </p:sp>
    </p:spTree>
    <p:extLst>
      <p:ext uri="{BB962C8B-B14F-4D97-AF65-F5344CB8AC3E}">
        <p14:creationId xmlns:p14="http://schemas.microsoft.com/office/powerpoint/2010/main" val="984499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753AF-1290-4E75-8BB1-17F060CEB915}" type="slidenum">
              <a:rPr lang="en-US" smtClean="0"/>
              <a:t>47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2/1/2019</a:t>
            </a:r>
          </a:p>
        </p:txBody>
      </p:sp>
    </p:spTree>
    <p:extLst>
      <p:ext uri="{BB962C8B-B14F-4D97-AF65-F5344CB8AC3E}">
        <p14:creationId xmlns:p14="http://schemas.microsoft.com/office/powerpoint/2010/main" val="2301710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753AF-1290-4E75-8BB1-17F060CEB915}" type="slidenum">
              <a:rPr lang="en-US" smtClean="0"/>
              <a:t>48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2/1/2019</a:t>
            </a:r>
          </a:p>
        </p:txBody>
      </p:sp>
    </p:spTree>
    <p:extLst>
      <p:ext uri="{BB962C8B-B14F-4D97-AF65-F5344CB8AC3E}">
        <p14:creationId xmlns:p14="http://schemas.microsoft.com/office/powerpoint/2010/main" val="1122050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753AF-1290-4E75-8BB1-17F060CEB915}" type="slidenum">
              <a:rPr lang="en-US" smtClean="0"/>
              <a:t>49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2/1/2019</a:t>
            </a:r>
          </a:p>
        </p:txBody>
      </p:sp>
    </p:spTree>
    <p:extLst>
      <p:ext uri="{BB962C8B-B14F-4D97-AF65-F5344CB8AC3E}">
        <p14:creationId xmlns:p14="http://schemas.microsoft.com/office/powerpoint/2010/main" val="9489999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753AF-1290-4E75-8BB1-17F060CEB915}" type="slidenum">
              <a:rPr lang="en-US" smtClean="0"/>
              <a:t>50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2/1/2019</a:t>
            </a:r>
          </a:p>
        </p:txBody>
      </p:sp>
    </p:spTree>
    <p:extLst>
      <p:ext uri="{BB962C8B-B14F-4D97-AF65-F5344CB8AC3E}">
        <p14:creationId xmlns:p14="http://schemas.microsoft.com/office/powerpoint/2010/main" val="9123591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753AF-1290-4E75-8BB1-17F060CEB915}" type="slidenum">
              <a:rPr lang="en-US" smtClean="0"/>
              <a:t>51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2/1/2019</a:t>
            </a:r>
          </a:p>
        </p:txBody>
      </p:sp>
    </p:spTree>
    <p:extLst>
      <p:ext uri="{BB962C8B-B14F-4D97-AF65-F5344CB8AC3E}">
        <p14:creationId xmlns:p14="http://schemas.microsoft.com/office/powerpoint/2010/main" val="42407571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753AF-1290-4E75-8BB1-17F060CEB915}" type="slidenum">
              <a:rPr lang="en-US" smtClean="0"/>
              <a:t>52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2/1/2019</a:t>
            </a:r>
          </a:p>
        </p:txBody>
      </p:sp>
    </p:spTree>
    <p:extLst>
      <p:ext uri="{BB962C8B-B14F-4D97-AF65-F5344CB8AC3E}">
        <p14:creationId xmlns:p14="http://schemas.microsoft.com/office/powerpoint/2010/main" val="30907088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753AF-1290-4E75-8BB1-17F060CEB915}" type="slidenum">
              <a:rPr lang="en-US" smtClean="0"/>
              <a:t>53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2/1/2019</a:t>
            </a:r>
          </a:p>
        </p:txBody>
      </p:sp>
    </p:spTree>
    <p:extLst>
      <p:ext uri="{BB962C8B-B14F-4D97-AF65-F5344CB8AC3E}">
        <p14:creationId xmlns:p14="http://schemas.microsoft.com/office/powerpoint/2010/main" val="23148629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753AF-1290-4E75-8BB1-17F060CEB915}" type="slidenum">
              <a:rPr lang="en-US" smtClean="0"/>
              <a:t>54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2/1/2019</a:t>
            </a:r>
          </a:p>
        </p:txBody>
      </p:sp>
    </p:spTree>
    <p:extLst>
      <p:ext uri="{BB962C8B-B14F-4D97-AF65-F5344CB8AC3E}">
        <p14:creationId xmlns:p14="http://schemas.microsoft.com/office/powerpoint/2010/main" val="2436332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753AF-1290-4E75-8BB1-17F060CEB915}" type="slidenum">
              <a:rPr lang="en-US" smtClean="0"/>
              <a:t>35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2/1/2019</a:t>
            </a:r>
          </a:p>
        </p:txBody>
      </p:sp>
    </p:spTree>
    <p:extLst>
      <p:ext uri="{BB962C8B-B14F-4D97-AF65-F5344CB8AC3E}">
        <p14:creationId xmlns:p14="http://schemas.microsoft.com/office/powerpoint/2010/main" val="3664956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753AF-1290-4E75-8BB1-17F060CEB915}" type="slidenum">
              <a:rPr lang="en-US" smtClean="0"/>
              <a:t>36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2/1/2019</a:t>
            </a:r>
          </a:p>
        </p:txBody>
      </p:sp>
    </p:spTree>
    <p:extLst>
      <p:ext uri="{BB962C8B-B14F-4D97-AF65-F5344CB8AC3E}">
        <p14:creationId xmlns:p14="http://schemas.microsoft.com/office/powerpoint/2010/main" val="2361414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753AF-1290-4E75-8BB1-17F060CEB915}" type="slidenum">
              <a:rPr lang="en-US" smtClean="0"/>
              <a:t>40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2/1/2019</a:t>
            </a:r>
          </a:p>
        </p:txBody>
      </p:sp>
    </p:spTree>
    <p:extLst>
      <p:ext uri="{BB962C8B-B14F-4D97-AF65-F5344CB8AC3E}">
        <p14:creationId xmlns:p14="http://schemas.microsoft.com/office/powerpoint/2010/main" val="4023710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753AF-1290-4E75-8BB1-17F060CEB915}" type="slidenum">
              <a:rPr lang="en-US" smtClean="0"/>
              <a:t>41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2/1/2019</a:t>
            </a:r>
          </a:p>
        </p:txBody>
      </p:sp>
    </p:spTree>
    <p:extLst>
      <p:ext uri="{BB962C8B-B14F-4D97-AF65-F5344CB8AC3E}">
        <p14:creationId xmlns:p14="http://schemas.microsoft.com/office/powerpoint/2010/main" val="2605637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753AF-1290-4E75-8BB1-17F060CEB915}" type="slidenum">
              <a:rPr lang="en-US" smtClean="0"/>
              <a:t>42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2/1/2019</a:t>
            </a:r>
          </a:p>
        </p:txBody>
      </p:sp>
    </p:spTree>
    <p:extLst>
      <p:ext uri="{BB962C8B-B14F-4D97-AF65-F5344CB8AC3E}">
        <p14:creationId xmlns:p14="http://schemas.microsoft.com/office/powerpoint/2010/main" val="311290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753AF-1290-4E75-8BB1-17F060CEB915}" type="slidenum">
              <a:rPr lang="en-US" smtClean="0"/>
              <a:t>43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2/1/2019</a:t>
            </a:r>
          </a:p>
        </p:txBody>
      </p:sp>
    </p:spTree>
    <p:extLst>
      <p:ext uri="{BB962C8B-B14F-4D97-AF65-F5344CB8AC3E}">
        <p14:creationId xmlns:p14="http://schemas.microsoft.com/office/powerpoint/2010/main" val="3467847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753AF-1290-4E75-8BB1-17F060CEB915}" type="slidenum">
              <a:rPr lang="en-US" smtClean="0"/>
              <a:t>44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2/1/2019</a:t>
            </a:r>
          </a:p>
        </p:txBody>
      </p:sp>
    </p:spTree>
    <p:extLst>
      <p:ext uri="{BB962C8B-B14F-4D97-AF65-F5344CB8AC3E}">
        <p14:creationId xmlns:p14="http://schemas.microsoft.com/office/powerpoint/2010/main" val="1583179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753AF-1290-4E75-8BB1-17F060CEB915}" type="slidenum">
              <a:rPr lang="en-US" smtClean="0"/>
              <a:t>45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2/1/2019</a:t>
            </a:r>
          </a:p>
        </p:txBody>
      </p:sp>
    </p:spTree>
    <p:extLst>
      <p:ext uri="{BB962C8B-B14F-4D97-AF65-F5344CB8AC3E}">
        <p14:creationId xmlns:p14="http://schemas.microsoft.com/office/powerpoint/2010/main" val="3516164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317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01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1521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152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9888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578240" y="815598"/>
            <a:ext cx="10972800" cy="784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>
              <a:defRPr sz="3300">
                <a:solidFill>
                  <a:srgbClr val="123A5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 bwMode="auto">
          <a:xfrm>
            <a:off x="1185333" y="2211852"/>
            <a:ext cx="10365707" cy="3405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2000">
                <a:solidFill>
                  <a:srgbClr val="6A6A6A"/>
                </a:solidFill>
                <a:latin typeface="TitilliumMaps26L 500 wt"/>
                <a:cs typeface="TitilliumMaps26L 500 wt"/>
              </a:defRPr>
            </a:lvl1pPr>
            <a:lvl2pPr algn="l">
              <a:defRPr sz="2000">
                <a:solidFill>
                  <a:srgbClr val="6A6A6A"/>
                </a:solidFill>
                <a:latin typeface="TitilliumMaps26L 500 wt"/>
                <a:cs typeface="TitilliumMaps26L 500 wt"/>
              </a:defRPr>
            </a:lvl2pPr>
            <a:lvl3pPr algn="l">
              <a:defRPr sz="2000">
                <a:solidFill>
                  <a:srgbClr val="6A6A6A"/>
                </a:solidFill>
                <a:latin typeface="TitilliumMaps26L 500 wt"/>
                <a:cs typeface="TitilliumMaps26L 500 w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3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4565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4076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21088"/>
            <a:ext cx="10515600" cy="136815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49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7276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7276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347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0368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0368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2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529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276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52980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4598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747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52980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4598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765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52" b="26847"/>
          <a:stretch/>
        </p:blipFill>
        <p:spPr>
          <a:xfrm>
            <a:off x="-508" y="5661248"/>
            <a:ext cx="12188952" cy="126153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769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796246"/>
            <a:ext cx="2777430" cy="92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74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data-manipulation/home/welcome" TargetMode="External"/><Relationship Id="rId2" Type="http://schemas.openxmlformats.org/officeDocument/2006/relationships/hyperlink" Target="https://www.coursera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ursera.org/specializations/big-data" TargetMode="External"/><Relationship Id="rId5" Type="http://schemas.openxmlformats.org/officeDocument/2006/relationships/hyperlink" Target="https://www.coursera.org/learn/bigdata-cluster-apache-spark-and-aws" TargetMode="External"/><Relationship Id="rId4" Type="http://schemas.openxmlformats.org/officeDocument/2006/relationships/hyperlink" Target="https://www.coursera.org/learn/data-manipulation/lecture/2bKBv/almost-sql-pi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scala-spark-big-data" TargetMode="External"/><Relationship Id="rId2" Type="http://schemas.openxmlformats.org/officeDocument/2006/relationships/hyperlink" Target="https://www.coursera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ursera.org/learn/gcp-big-data-ml-fundamentals" TargetMode="External"/><Relationship Id="rId5" Type="http://schemas.openxmlformats.org/officeDocument/2006/relationships/hyperlink" Target="https://www.coursera.org/learn/big-data-analysis" TargetMode="External"/><Relationship Id="rId4" Type="http://schemas.openxmlformats.org/officeDocument/2006/relationships/hyperlink" Target="https://www.coursera.org/learn/big-data-essential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gnitiveclass.ai/courses/what-is-big-data/" TargetMode="External"/><Relationship Id="rId2" Type="http://schemas.openxmlformats.org/officeDocument/2006/relationships/hyperlink" Target="https://cognitiveclass.ai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gnitiveclass.ai/courses/introduction-to-hadoop/" TargetMode="External"/><Relationship Id="rId5" Type="http://schemas.openxmlformats.org/officeDocument/2006/relationships/hyperlink" Target="https://cognitiveclass.ai/courses/mapreduce-and-yarn/" TargetMode="External"/><Relationship Id="rId4" Type="http://schemas.openxmlformats.org/officeDocument/2006/relationships/hyperlink" Target="https://cognitiveclass.ai/courses/data-science-101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gnitiveclass.ai/courses/what-is-spark/" TargetMode="External"/><Relationship Id="rId7" Type="http://schemas.openxmlformats.org/officeDocument/2006/relationships/hyperlink" Target="https://cognitiveclass.ai/courses/introduction-to-pig/" TargetMode="External"/><Relationship Id="rId2" Type="http://schemas.openxmlformats.org/officeDocument/2006/relationships/hyperlink" Target="https://cognitiveclass.ai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gnitiveclass.ai/courses/spark-graphx/" TargetMode="External"/><Relationship Id="rId5" Type="http://schemas.openxmlformats.org/officeDocument/2006/relationships/hyperlink" Target="https://cognitiveclass.ai/courses/spark-mllib/" TargetMode="External"/><Relationship Id="rId4" Type="http://schemas.openxmlformats.org/officeDocument/2006/relationships/hyperlink" Target="https://cognitiveclass.ai/courses/spark-rdd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acity.com/course/intro-to-hadoop-and-mapreduce--ud617" TargetMode="External"/><Relationship Id="rId2" Type="http://schemas.openxmlformats.org/officeDocument/2006/relationships/hyperlink" Target="https://archive.bigdatauniversity.com/courses/introduction-to-mapreduce-programmin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va.microsoft.com/en-US/training-courses/big-data-analytics-with-hdinsight-hadoop-on-azure-10551?l=KBcyOu97_7604984382" TargetMode="External"/><Relationship Id="rId4" Type="http://schemas.openxmlformats.org/officeDocument/2006/relationships/hyperlink" Target="http://www.coreservlets.com/hadoop-tutorial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zyre.com/tutorial" TargetMode="External"/><Relationship Id="rId2" Type="http://schemas.openxmlformats.org/officeDocument/2006/relationships/hyperlink" Target="https://www.udemy.com/learning-apache-hiv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pccsystems.com/training#Classes" TargetMode="External"/><Relationship Id="rId4" Type="http://schemas.openxmlformats.org/officeDocument/2006/relationships/hyperlink" Target="https://www.cs.utexas.edu/~dfranke/courses/2017fall/cs378-BDP.htm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" TargetMode="External"/><Relationship Id="rId7" Type="http://schemas.openxmlformats.org/officeDocument/2006/relationships/hyperlink" Target="https://hpccsystems.com/" TargetMode="External"/><Relationship Id="rId2" Type="http://schemas.openxmlformats.org/officeDocument/2006/relationships/hyperlink" Target="http://hadoop.apach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intel-analytics/BigDL" TargetMode="External"/><Relationship Id="rId5" Type="http://schemas.openxmlformats.org/officeDocument/2006/relationships/hyperlink" Target="https://software.intel.com/en-us/articles/bigdl-distributed-deep-learning-on-apache-spark" TargetMode="External"/><Relationship Id="rId4" Type="http://schemas.openxmlformats.org/officeDocument/2006/relationships/hyperlink" Target="https://www.cloudera.com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" TargetMode="External"/><Relationship Id="rId2" Type="http://schemas.openxmlformats.org/officeDocument/2006/relationships/hyperlink" Target="https://aws.amazon.com/emr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bm.com/cloud/" TargetMode="External"/><Relationship Id="rId4" Type="http://schemas.openxmlformats.org/officeDocument/2006/relationships/hyperlink" Target="https://azure.microsoft.com/en-us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grid.cs.gsu.edu/~dimos/" TargetMode="External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uildingjavaprograms.com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learn/learn-java" TargetMode="External"/><Relationship Id="rId2" Type="http://schemas.openxmlformats.org/officeDocument/2006/relationships/hyperlink" Target="https://www.udemy.com/java-tutorial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odecademy.com/learn/learn-python" TargetMode="External"/><Relationship Id="rId4" Type="http://schemas.openxmlformats.org/officeDocument/2006/relationships/hyperlink" Target="https://www.udacity.com/course/programming-foundations-with-python--ud036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amjshook/mapreducepatterns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registrar.gsu.edu/registration/semester-calendars-exam-schedules/spring-2018-final-exam-schedule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tabricks/learning-spark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9596" y="2456893"/>
            <a:ext cx="7272808" cy="97210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400" dirty="0">
                <a:cs typeface="Times New Roman" pitchFamily="18" charset="0"/>
              </a:rPr>
              <a:t>Spring 2020</a:t>
            </a:r>
            <a:endParaRPr lang="en-US" sz="5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07368" y="1232756"/>
            <a:ext cx="11377264" cy="8640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400" dirty="0">
                <a:cs typeface="Times New Roman" pitchFamily="18" charset="0"/>
              </a:rPr>
              <a:t>CSC 4760 / 6760  Big Data Programming</a:t>
            </a:r>
            <a:endParaRPr lang="en-US" sz="54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583832" y="4329100"/>
            <a:ext cx="3024336" cy="8280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latin typeface="+mj-lt"/>
              </a:rPr>
              <a:t>Syllabus</a:t>
            </a:r>
          </a:p>
        </p:txBody>
      </p:sp>
    </p:spTree>
    <p:extLst>
      <p:ext uri="{BB962C8B-B14F-4D97-AF65-F5344CB8AC3E}">
        <p14:creationId xmlns:p14="http://schemas.microsoft.com/office/powerpoint/2010/main" val="2387119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95129" y="433071"/>
            <a:ext cx="2764567" cy="614480"/>
          </a:xfrm>
        </p:spPr>
        <p:txBody>
          <a:bodyPr/>
          <a:lstStyle/>
          <a:p>
            <a:r>
              <a:rPr lang="en-US" sz="3600" dirty="0">
                <a:cs typeface="Times New Roman" pitchFamily="18" charset="0"/>
              </a:rPr>
              <a:t>Related books</a:t>
            </a:r>
            <a:endParaRPr lang="en-US" sz="3600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2" y="1115017"/>
            <a:ext cx="3780420" cy="49630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780" y="1041635"/>
            <a:ext cx="3528392" cy="50304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212" y="801605"/>
            <a:ext cx="4032083" cy="528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09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8" y="152636"/>
            <a:ext cx="4069668" cy="867631"/>
          </a:xfrm>
        </p:spPr>
        <p:txBody>
          <a:bodyPr/>
          <a:lstStyle/>
          <a:p>
            <a:r>
              <a:rPr lang="en-US" dirty="0"/>
              <a:t>Related Courses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368" y="1020267"/>
            <a:ext cx="11161240" cy="4320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1. Coursera (</a:t>
            </a:r>
            <a:r>
              <a:rPr lang="en-US" sz="2400" u="sng" dirty="0">
                <a:hlinkClick r:id="rId2"/>
              </a:rPr>
              <a:t>https://www.coursera.org</a:t>
            </a:r>
            <a:r>
              <a:rPr lang="en-US" sz="2400" dirty="0"/>
              <a:t>)</a:t>
            </a:r>
          </a:p>
          <a:p>
            <a:pPr marL="635000">
              <a:tabLst>
                <a:tab pos="635000" algn="l"/>
              </a:tabLst>
            </a:pPr>
            <a:r>
              <a:rPr lang="en-US" sz="2400" dirty="0"/>
              <a:t>Data Manipulation at Scale: Systems and Algorithms. Bill Howe. University of Washington.</a:t>
            </a:r>
          </a:p>
          <a:p>
            <a:pPr marL="635000">
              <a:buNone/>
              <a:tabLst>
                <a:tab pos="635000" algn="l"/>
              </a:tabLst>
            </a:pPr>
            <a:r>
              <a:rPr lang="en-US" sz="2400" dirty="0"/>
              <a:t>    </a:t>
            </a:r>
            <a:r>
              <a:rPr lang="en-US" sz="2400" dirty="0">
                <a:hlinkClick r:id="rId3"/>
              </a:rPr>
              <a:t>https://www.coursera.org/learn/data-manipulation/home/welcome</a:t>
            </a:r>
            <a:endParaRPr lang="en-US" sz="2400" dirty="0"/>
          </a:p>
          <a:p>
            <a:pPr marL="635000">
              <a:tabLst>
                <a:tab pos="635000" algn="l"/>
              </a:tabLst>
            </a:pPr>
            <a:r>
              <a:rPr lang="en-US" sz="2400" dirty="0"/>
              <a:t>Pig stuff in the above course: </a:t>
            </a:r>
          </a:p>
          <a:p>
            <a:pPr marL="635000">
              <a:buNone/>
              <a:tabLst>
                <a:tab pos="635000" algn="l"/>
              </a:tabLst>
            </a:pPr>
            <a:r>
              <a:rPr lang="en-US" sz="2400" dirty="0"/>
              <a:t>    </a:t>
            </a:r>
            <a:r>
              <a:rPr lang="en-US" sz="2400" dirty="0">
                <a:hlinkClick r:id="rId4"/>
              </a:rPr>
              <a:t>https://www.coursera.org/learn/data-manipulation/lecture/2bKBv/almost-sql-pig</a:t>
            </a:r>
            <a:endParaRPr lang="en-US" sz="2400" dirty="0"/>
          </a:p>
          <a:p>
            <a:pPr marL="635000">
              <a:tabLst>
                <a:tab pos="635000" algn="l"/>
              </a:tabLst>
            </a:pPr>
            <a:r>
              <a:rPr lang="en-US" sz="2400" dirty="0"/>
              <a:t>Introduction to Apache Spark and AWS</a:t>
            </a:r>
          </a:p>
          <a:p>
            <a:pPr marL="635000">
              <a:buNone/>
              <a:tabLst>
                <a:tab pos="635000" algn="l"/>
              </a:tabLst>
            </a:pPr>
            <a:r>
              <a:rPr lang="en-US" sz="2400" dirty="0"/>
              <a:t>   </a:t>
            </a:r>
            <a:r>
              <a:rPr lang="en-US" sz="2400" dirty="0">
                <a:hlinkClick r:id="rId5"/>
              </a:rPr>
              <a:t>https://www.coursera.org/learn/bigdata-cluster-apache-spark-and-aws</a:t>
            </a:r>
            <a:endParaRPr lang="en-US" sz="2400" dirty="0"/>
          </a:p>
          <a:p>
            <a:pPr marL="635000">
              <a:tabLst>
                <a:tab pos="635000" algn="l"/>
              </a:tabLst>
            </a:pPr>
            <a:r>
              <a:rPr lang="en-US" sz="2400" dirty="0"/>
              <a:t>Big Data Specialization</a:t>
            </a:r>
          </a:p>
          <a:p>
            <a:pPr marL="635000">
              <a:buNone/>
              <a:tabLst>
                <a:tab pos="635000" algn="l"/>
              </a:tabLst>
            </a:pPr>
            <a:r>
              <a:rPr lang="en-US" sz="2400" dirty="0"/>
              <a:t>    </a:t>
            </a:r>
            <a:r>
              <a:rPr lang="en-US" sz="2400" dirty="0">
                <a:hlinkClick r:id="rId6"/>
              </a:rPr>
              <a:t>https://www.coursera.org/specializations/big-data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2363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8" y="152636"/>
            <a:ext cx="4069668" cy="867631"/>
          </a:xfrm>
        </p:spPr>
        <p:txBody>
          <a:bodyPr/>
          <a:lstStyle/>
          <a:p>
            <a:r>
              <a:rPr lang="en-US" dirty="0"/>
              <a:t>Related Courses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400" y="1124744"/>
            <a:ext cx="10515600" cy="4320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1. Coursera (</a:t>
            </a:r>
            <a:r>
              <a:rPr lang="en-US" sz="2400" u="sng" dirty="0">
                <a:hlinkClick r:id="rId2"/>
              </a:rPr>
              <a:t>https://www.coursera.org</a:t>
            </a:r>
            <a:r>
              <a:rPr lang="en-US" sz="2400" dirty="0"/>
              <a:t>) (Continued)</a:t>
            </a:r>
          </a:p>
          <a:p>
            <a:pPr marL="571500"/>
            <a:r>
              <a:rPr lang="en-US" sz="2400" dirty="0"/>
              <a:t>Big Data Analysis with Scala and Spark</a:t>
            </a:r>
          </a:p>
          <a:p>
            <a:pPr marL="571500">
              <a:buNone/>
            </a:pPr>
            <a:r>
              <a:rPr lang="en-US" sz="2400" dirty="0"/>
              <a:t>    </a:t>
            </a:r>
            <a:r>
              <a:rPr lang="en-US" sz="2400" dirty="0">
                <a:hlinkClick r:id="rId3"/>
              </a:rPr>
              <a:t>https://www.coursera.org/learn/scala-spark-big-data</a:t>
            </a:r>
            <a:endParaRPr lang="en-US" sz="2400" dirty="0"/>
          </a:p>
          <a:p>
            <a:pPr marL="571500"/>
            <a:r>
              <a:rPr lang="en-US" sz="2400" dirty="0"/>
              <a:t>Big Data Essentials: HDFS, </a:t>
            </a:r>
            <a:r>
              <a:rPr lang="en-US" sz="2400" dirty="0" err="1"/>
              <a:t>MapReduce</a:t>
            </a:r>
            <a:r>
              <a:rPr lang="en-US" sz="2400" dirty="0"/>
              <a:t> and Spark RDD</a:t>
            </a:r>
          </a:p>
          <a:p>
            <a:pPr marL="571500">
              <a:buNone/>
            </a:pPr>
            <a:r>
              <a:rPr lang="en-US" sz="2400" dirty="0"/>
              <a:t>    </a:t>
            </a:r>
            <a:r>
              <a:rPr lang="en-US" sz="2400" dirty="0">
                <a:hlinkClick r:id="rId4"/>
              </a:rPr>
              <a:t>https://www.coursera.org/learn/big-data-essentials</a:t>
            </a:r>
            <a:endParaRPr lang="en-US" sz="2400" dirty="0"/>
          </a:p>
          <a:p>
            <a:pPr marL="571500"/>
            <a:r>
              <a:rPr lang="en-US" sz="2400" dirty="0"/>
              <a:t>Big Data Analysis: Hive, Spark SQL, </a:t>
            </a:r>
            <a:r>
              <a:rPr lang="en-US" sz="2400" dirty="0" err="1"/>
              <a:t>DataFrames</a:t>
            </a:r>
            <a:r>
              <a:rPr lang="en-US" sz="2400" dirty="0"/>
              <a:t>, and </a:t>
            </a:r>
            <a:r>
              <a:rPr lang="en-US" sz="2400" dirty="0" err="1"/>
              <a:t>GraphFrames</a:t>
            </a:r>
            <a:endParaRPr lang="en-US" sz="2400" dirty="0"/>
          </a:p>
          <a:p>
            <a:pPr marL="571500">
              <a:buNone/>
            </a:pPr>
            <a:r>
              <a:rPr lang="en-US" sz="2400" dirty="0"/>
              <a:t>    </a:t>
            </a:r>
            <a:r>
              <a:rPr lang="en-US" sz="2400" dirty="0">
                <a:hlinkClick r:id="rId5"/>
              </a:rPr>
              <a:t>https://www.coursera.org/learn/big-data-analysis</a:t>
            </a:r>
            <a:endParaRPr lang="en-US" sz="2400" dirty="0"/>
          </a:p>
          <a:p>
            <a:pPr marL="571500"/>
            <a:r>
              <a:rPr lang="en-US" sz="2400" dirty="0"/>
              <a:t>Google Cloud Platform Big Data and Machine Learning Fundamentals</a:t>
            </a:r>
          </a:p>
          <a:p>
            <a:pPr marL="571500">
              <a:buNone/>
            </a:pPr>
            <a:r>
              <a:rPr lang="en-US" sz="2400" dirty="0"/>
              <a:t>    </a:t>
            </a:r>
            <a:r>
              <a:rPr lang="en-US" sz="2400" dirty="0">
                <a:hlinkClick r:id="rId6"/>
              </a:rPr>
              <a:t>https://www.coursera.org/learn/gcp-big-data-ml-fundamentals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4461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8" y="152636"/>
            <a:ext cx="4069668" cy="867631"/>
          </a:xfrm>
        </p:spPr>
        <p:txBody>
          <a:bodyPr/>
          <a:lstStyle/>
          <a:p>
            <a:r>
              <a:rPr lang="en-US" dirty="0"/>
              <a:t>Related Courses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400" y="1124744"/>
            <a:ext cx="11017224" cy="4320480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400" dirty="0"/>
              <a:t>2. Cognitive Class (</a:t>
            </a:r>
            <a:r>
              <a:rPr lang="en-US" sz="2400" u="sng" dirty="0">
                <a:solidFill>
                  <a:srgbClr val="0563C1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  <a:hlinkClick r:id="rId2"/>
              </a:rPr>
              <a:t>https://cognitiveclass.ai/</a:t>
            </a:r>
            <a:r>
              <a:rPr lang="en-US" sz="2400" dirty="0"/>
              <a:t>) </a:t>
            </a: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(60 online courses in total as of 1/8/2018)</a:t>
            </a:r>
            <a:endParaRPr lang="en-US" sz="2400" dirty="0"/>
          </a:p>
          <a:p>
            <a:pPr marL="406400" marR="0" indent="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Big Data 101</a:t>
            </a:r>
          </a:p>
          <a:p>
            <a:pPr marL="406400" marR="0" indent="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u="sng" dirty="0">
                <a:solidFill>
                  <a:srgbClr val="0563C1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  <a:hlinkClick r:id="rId3"/>
              </a:rPr>
              <a:t>https://cognitiveclass.ai/courses/what-is-big-data/</a:t>
            </a: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06400" marR="0" indent="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Data Science 101</a:t>
            </a:r>
          </a:p>
          <a:p>
            <a:pPr marL="406400" marR="0" indent="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u="sng" dirty="0">
                <a:solidFill>
                  <a:srgbClr val="0563C1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  <a:hlinkClick r:id="rId4"/>
              </a:rPr>
              <a:t>https://cognitiveclass.ai/courses/data-science-101/</a:t>
            </a: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06400" marR="0" indent="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MapReduce</a:t>
            </a: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and YARN</a:t>
            </a:r>
          </a:p>
          <a:p>
            <a:pPr marL="406400" marR="0" indent="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u="sng" dirty="0">
                <a:solidFill>
                  <a:srgbClr val="0563C1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  <a:hlinkClick r:id="rId5"/>
              </a:rPr>
              <a:t>https://cognitiveclass.ai/courses/mapreduce-and-yarn/</a:t>
            </a: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06400" marR="0" indent="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Hadoop 101</a:t>
            </a:r>
          </a:p>
          <a:p>
            <a:pPr marL="406400" marR="0" indent="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u="sng" dirty="0">
                <a:solidFill>
                  <a:srgbClr val="0563C1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  <a:hlinkClick r:id="rId6"/>
              </a:rPr>
              <a:t>https://cognitiveclass.ai/courses/introduction-to-hadoop/</a:t>
            </a:r>
            <a:endParaRPr lang="en-US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025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8" y="152636"/>
            <a:ext cx="4069668" cy="867631"/>
          </a:xfrm>
        </p:spPr>
        <p:txBody>
          <a:bodyPr/>
          <a:lstStyle/>
          <a:p>
            <a:r>
              <a:rPr lang="en-US" dirty="0"/>
              <a:t>Related Courses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84" y="944724"/>
            <a:ext cx="11532604" cy="4716524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400" dirty="0"/>
              <a:t>2. Cognitive Class (</a:t>
            </a:r>
            <a:r>
              <a:rPr lang="en-US" sz="2400" u="sng" dirty="0">
                <a:solidFill>
                  <a:srgbClr val="0563C1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  <a:hlinkClick r:id="rId2"/>
              </a:rPr>
              <a:t>https://cognitiveclass.ai/</a:t>
            </a:r>
            <a:r>
              <a:rPr lang="en-US" sz="2400" dirty="0"/>
              <a:t>) </a:t>
            </a: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(Continued)</a:t>
            </a:r>
          </a:p>
          <a:p>
            <a:pPr marL="342900" marR="0" indent="2286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Spark Fundamentals I</a:t>
            </a:r>
          </a:p>
          <a:p>
            <a:pPr marL="342900" marR="0" indent="2286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2400" u="sng" dirty="0">
                <a:solidFill>
                  <a:srgbClr val="0563C1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  <a:hlinkClick r:id="rId3"/>
              </a:rPr>
              <a:t>https://cognitiveclass.ai/courses/what-is-spark/</a:t>
            </a: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marR="0" indent="2286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Spark Fundamentals II</a:t>
            </a:r>
          </a:p>
          <a:p>
            <a:pPr marL="342900" marR="0" indent="2286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2400" u="sng" dirty="0">
                <a:solidFill>
                  <a:srgbClr val="0563C1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  <a:hlinkClick r:id="rId4"/>
              </a:rPr>
              <a:t>https://cognitiveclass.ai/courses/spark-rdd/</a:t>
            </a: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marR="0" indent="2286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Spark </a:t>
            </a:r>
            <a:r>
              <a:rPr lang="en-US" sz="24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MLlib</a:t>
            </a: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marR="0" indent="2286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2400" u="sng" dirty="0">
                <a:solidFill>
                  <a:srgbClr val="0563C1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  <a:hlinkClick r:id="rId5"/>
              </a:rPr>
              <a:t>https://cognitiveclass.ai/courses/spark-mllib/</a:t>
            </a: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marR="0" indent="2286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Exploring Spark’s </a:t>
            </a:r>
            <a:r>
              <a:rPr lang="en-US" sz="24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GraphX</a:t>
            </a: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marR="0" indent="2286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2400" u="sng" dirty="0">
                <a:solidFill>
                  <a:srgbClr val="0563C1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  <a:hlinkClick r:id="rId6"/>
              </a:rPr>
              <a:t>https://cognitiveclass.ai/courses/spark-graphx/</a:t>
            </a: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marR="0" indent="2286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Apache Pig 101. Warren Pettit, Daniel Tran, </a:t>
            </a:r>
            <a:r>
              <a:rPr lang="en-US" sz="24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Leons</a:t>
            </a: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Petrazickis</a:t>
            </a: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 IBM. Big Data University.</a:t>
            </a:r>
          </a:p>
          <a:p>
            <a:pPr marL="342900" marR="0" indent="2286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2400" u="sng" dirty="0">
                <a:solidFill>
                  <a:srgbClr val="0563C1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  <a:hlinkClick r:id="rId7"/>
              </a:rPr>
              <a:t>https://cognitiveclass.ai/courses/introduction-to-pig/</a:t>
            </a:r>
            <a:endParaRPr lang="en-US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390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8" y="152636"/>
            <a:ext cx="4069668" cy="867631"/>
          </a:xfrm>
        </p:spPr>
        <p:txBody>
          <a:bodyPr/>
          <a:lstStyle/>
          <a:p>
            <a:r>
              <a:rPr lang="en-US" dirty="0"/>
              <a:t>Related Courses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348" y="944724"/>
            <a:ext cx="11856640" cy="4716524"/>
          </a:xfrm>
        </p:spPr>
        <p:txBody>
          <a:bodyPr>
            <a:noAutofit/>
          </a:bodyPr>
          <a:lstStyle/>
          <a:p>
            <a:pPr marL="287338" indent="-287338">
              <a:buNone/>
            </a:pPr>
            <a:r>
              <a:rPr lang="en-US" sz="2400" dirty="0"/>
              <a:t>3. Introduction to </a:t>
            </a:r>
            <a:r>
              <a:rPr lang="en-US" sz="2400" dirty="0" err="1"/>
              <a:t>MapReduce</a:t>
            </a:r>
            <a:r>
              <a:rPr lang="en-US" sz="2400" dirty="0"/>
              <a:t> Programming (A free five-hour crash-course on </a:t>
            </a:r>
            <a:r>
              <a:rPr lang="en-US" sz="2400" dirty="0" err="1"/>
              <a:t>MapReduce</a:t>
            </a:r>
            <a:r>
              <a:rPr lang="en-US" sz="2400" dirty="0"/>
              <a:t>) : </a:t>
            </a:r>
          </a:p>
          <a:p>
            <a:pPr marL="287338" indent="0">
              <a:buNone/>
            </a:pPr>
            <a:r>
              <a:rPr lang="en-US" sz="2400" u="sng" dirty="0">
                <a:hlinkClick r:id="rId2"/>
              </a:rPr>
              <a:t>https://archive.bigdatauniversity.com/courses/introduction-to-mapreduce-programming/</a:t>
            </a:r>
            <a:r>
              <a:rPr lang="en-US" sz="2400" dirty="0"/>
              <a:t> </a:t>
            </a:r>
          </a:p>
          <a:p>
            <a:pPr marL="287338" indent="-287338">
              <a:buNone/>
            </a:pPr>
            <a:r>
              <a:rPr lang="en-US" sz="2400" dirty="0"/>
              <a:t>4. Intro to Hadoop and </a:t>
            </a:r>
            <a:r>
              <a:rPr lang="en-US" sz="2400" dirty="0" err="1"/>
              <a:t>MapReduce</a:t>
            </a:r>
            <a:r>
              <a:rPr lang="en-US" sz="2400" dirty="0"/>
              <a:t> (by Cloudera) Another (longer) introduction to Hadoop and Map Reduce (FREE): </a:t>
            </a:r>
          </a:p>
          <a:p>
            <a:pPr marL="287338" indent="0">
              <a:buNone/>
            </a:pPr>
            <a:r>
              <a:rPr lang="en-US" sz="2400" u="sng" dirty="0">
                <a:hlinkClick r:id="rId3"/>
              </a:rPr>
              <a:t>https://www.udacity.com/course/intro-to-hadoop-and-mapreduce--ud617</a:t>
            </a:r>
            <a:r>
              <a:rPr lang="en-US" sz="2400" dirty="0"/>
              <a:t> </a:t>
            </a:r>
          </a:p>
          <a:p>
            <a:pPr marL="287338" indent="-287338">
              <a:buNone/>
            </a:pPr>
            <a:r>
              <a:rPr lang="en-US" sz="2400" dirty="0"/>
              <a:t>5. Hadoop Tutorial: Developing Big-Data Applications with Apache Hadoop</a:t>
            </a:r>
          </a:p>
          <a:p>
            <a:pPr marL="287338" indent="0">
              <a:buNone/>
            </a:pPr>
            <a:r>
              <a:rPr lang="en-US" sz="2400" u="sng" dirty="0">
                <a:hlinkClick r:id="rId4"/>
              </a:rPr>
              <a:t>http://www.coreservlets.com/hadoop-tutorial/</a:t>
            </a:r>
            <a:endParaRPr lang="en-US" sz="2400" dirty="0"/>
          </a:p>
          <a:p>
            <a:pPr marL="287338" indent="0">
              <a:buNone/>
            </a:pPr>
            <a:r>
              <a:rPr lang="en-US" sz="2400" dirty="0"/>
              <a:t>This is a great Hadoop tutorial.</a:t>
            </a:r>
          </a:p>
          <a:p>
            <a:pPr marL="287338" indent="-287338">
              <a:buNone/>
            </a:pPr>
            <a:r>
              <a:rPr lang="en-US" sz="2400" dirty="0"/>
              <a:t>6. Big Data Analytics with HDInsight: Hadoop on Azure</a:t>
            </a:r>
          </a:p>
          <a:p>
            <a:pPr marL="287338" indent="0">
              <a:buNone/>
            </a:pPr>
            <a:r>
              <a:rPr lang="en-US" sz="2400" u="sng" dirty="0">
                <a:hlinkClick r:id="rId5"/>
              </a:rPr>
              <a:t>https://mva.microsoft.com/en-US/training-courses/big-data-analytics-with-hdinsight-hadoop-on-azure-10551?l=KBcyOu97_7604984382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119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8" y="152636"/>
            <a:ext cx="4069668" cy="867631"/>
          </a:xfrm>
        </p:spPr>
        <p:txBody>
          <a:bodyPr/>
          <a:lstStyle/>
          <a:p>
            <a:r>
              <a:rPr lang="en-US" dirty="0"/>
              <a:t>Related Courses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380" y="1232756"/>
            <a:ext cx="11568608" cy="4428492"/>
          </a:xfrm>
        </p:spPr>
        <p:txBody>
          <a:bodyPr>
            <a:noAutofit/>
          </a:bodyPr>
          <a:lstStyle/>
          <a:p>
            <a:pPr marL="463550" indent="-463550">
              <a:buNone/>
            </a:pPr>
            <a:r>
              <a:rPr lang="en-US" sz="2400" dirty="0"/>
              <a:t>7. Learning Apache Hadoop </a:t>
            </a:r>
            <a:r>
              <a:rPr lang="en-US" sz="2400" dirty="0" err="1"/>
              <a:t>EcoSystem</a:t>
            </a:r>
            <a:r>
              <a:rPr lang="en-US" sz="2400" dirty="0"/>
              <a:t>- Hive (Free Hive course):</a:t>
            </a:r>
          </a:p>
          <a:p>
            <a:pPr marL="463550" indent="-463550">
              <a:buNone/>
            </a:pPr>
            <a:r>
              <a:rPr lang="en-US" sz="2400" dirty="0"/>
              <a:t>     </a:t>
            </a:r>
            <a:r>
              <a:rPr lang="en-US" sz="2400" u="sng" dirty="0">
                <a:hlinkClick r:id="rId2"/>
              </a:rPr>
              <a:t>https://www.udemy.com/learning-apache-hive/</a:t>
            </a:r>
            <a:endParaRPr lang="en-US" sz="2400" dirty="0"/>
          </a:p>
          <a:p>
            <a:pPr marL="463550" indent="-463550">
              <a:buNone/>
            </a:pPr>
            <a:r>
              <a:rPr lang="en-US" sz="2400" dirty="0"/>
              <a:t>8. Free big data tutorials: </a:t>
            </a:r>
            <a:r>
              <a:rPr lang="en-US" sz="2400" u="sng" dirty="0">
                <a:hlinkClick r:id="rId3"/>
              </a:rPr>
              <a:t>https://www.dezyre.com/tutorial</a:t>
            </a:r>
            <a:endParaRPr lang="en-US" sz="2400" dirty="0"/>
          </a:p>
          <a:p>
            <a:pPr marL="287338" indent="-287338">
              <a:buNone/>
            </a:pPr>
            <a:r>
              <a:rPr lang="en-US" sz="2400" dirty="0"/>
              <a:t>9. CS378 - Big Data Programming - Fall 2017 - David Franke. All lecture notes are publicly available.</a:t>
            </a:r>
          </a:p>
          <a:p>
            <a:pPr marL="463550" indent="-176213">
              <a:buNone/>
            </a:pPr>
            <a:r>
              <a:rPr lang="en-US" sz="2400" u="sng" dirty="0">
                <a:hlinkClick r:id="rId4"/>
              </a:rPr>
              <a:t>https://www.cs.utexas.edu/~dfranke/courses/2017fall/cs378-BDP.htm</a:t>
            </a:r>
            <a:endParaRPr lang="en-US" sz="2400" dirty="0"/>
          </a:p>
          <a:p>
            <a:pPr marL="463550" indent="-463550">
              <a:buNone/>
            </a:pPr>
            <a:r>
              <a:rPr lang="en-US" sz="2400" dirty="0"/>
              <a:t>10. HPCC Systems Online Courses: </a:t>
            </a:r>
            <a:r>
              <a:rPr lang="en-US" sz="2400" u="sng" dirty="0">
                <a:hlinkClick r:id="rId5"/>
              </a:rPr>
              <a:t>https://hpccsystems.com/training#Classes</a:t>
            </a:r>
            <a:r>
              <a:rPr lang="en-US" sz="2400" dirty="0"/>
              <a:t> . Each student can get a coupon for free access of this online courses.</a:t>
            </a:r>
          </a:p>
        </p:txBody>
      </p:sp>
    </p:spTree>
    <p:extLst>
      <p:ext uri="{BB962C8B-B14F-4D97-AF65-F5344CB8AC3E}">
        <p14:creationId xmlns:p14="http://schemas.microsoft.com/office/powerpoint/2010/main" val="4190622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388" y="260648"/>
            <a:ext cx="4069668" cy="900100"/>
          </a:xfrm>
        </p:spPr>
        <p:txBody>
          <a:bodyPr/>
          <a:lstStyle/>
          <a:p>
            <a:r>
              <a:rPr lang="en-US" dirty="0"/>
              <a:t>Online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356" y="1268760"/>
            <a:ext cx="11773308" cy="3924436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 dirty="0"/>
              <a:t>1. Apache Hadoop: </a:t>
            </a:r>
            <a:r>
              <a:rPr lang="en-US" sz="2400" u="sng" dirty="0">
                <a:hlinkClick r:id="rId2"/>
              </a:rPr>
              <a:t>http://hadoop.apache.org/</a:t>
            </a:r>
            <a:endParaRPr lang="en-US" sz="24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/>
              <a:t>2. Apache Spark: </a:t>
            </a:r>
            <a:r>
              <a:rPr lang="en-US" sz="2400" u="sng" dirty="0">
                <a:hlinkClick r:id="rId3"/>
              </a:rPr>
              <a:t>https://spark.apache.org/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3. Mastering Apache® Spark™ 2.0. </a:t>
            </a:r>
            <a:r>
              <a:rPr lang="en-US" sz="2400" u="sng" dirty="0"/>
              <a:t>http://go.databricks.com/mastering-apache-spark-2.0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4. Cloudera: Machine Learning | Analytics | Cloud: </a:t>
            </a:r>
            <a:r>
              <a:rPr lang="en-US" sz="2400" u="sng" dirty="0">
                <a:hlinkClick r:id="rId4"/>
              </a:rPr>
              <a:t>https://www.cloudera.com/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5. </a:t>
            </a:r>
            <a:r>
              <a:rPr lang="en-US" sz="2400" dirty="0" err="1"/>
              <a:t>BigDL</a:t>
            </a:r>
            <a:r>
              <a:rPr lang="en-US" sz="2400" dirty="0"/>
              <a:t>: Distributed Deep Learning on Apache Spark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u="sng" dirty="0">
                <a:hlinkClick r:id="rId5"/>
              </a:rPr>
              <a:t>https://software.intel.com/en-us/articles/bigdl-distributed-deep-learning-on-apache-spark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u="sng" dirty="0">
                <a:hlinkClick r:id="rId6"/>
              </a:rPr>
              <a:t>https://github.com/intel-analytics/BigDL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6. HPCC Systems from LexisNexis: </a:t>
            </a:r>
            <a:r>
              <a:rPr lang="en-US" sz="2400" u="sng" dirty="0">
                <a:hlinkClick r:id="rId7"/>
              </a:rPr>
              <a:t>https://hpccsystems.com/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9489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388" y="260648"/>
            <a:ext cx="8460940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Cloud Service Providers (Big Companies)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08" y="1043841"/>
            <a:ext cx="10549172" cy="2385159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1. Amazon EMR (Elastic </a:t>
            </a:r>
            <a:r>
              <a:rPr lang="en-US" sz="24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MapReduce</a:t>
            </a: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): </a:t>
            </a:r>
            <a:r>
              <a:rPr lang="en-US" sz="2400" u="sng" dirty="0">
                <a:solidFill>
                  <a:srgbClr val="0563C1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  <a:hlinkClick r:id="rId2"/>
              </a:rPr>
              <a:t>https://aws.amazon.com/emr/</a:t>
            </a: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2. Google Cloud Platform: </a:t>
            </a:r>
            <a:r>
              <a:rPr lang="en-US" sz="2400" u="sng" dirty="0">
                <a:solidFill>
                  <a:srgbClr val="0563C1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  <a:hlinkClick r:id="rId3"/>
              </a:rPr>
              <a:t>https://cloud.google.com/</a:t>
            </a: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3. Microsoft Azure Cloud Computing Platform &amp; Services: </a:t>
            </a:r>
            <a:r>
              <a:rPr lang="en-US" sz="2400" u="sng" dirty="0">
                <a:solidFill>
                  <a:srgbClr val="0563C1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  <a:hlinkClick r:id="rId4"/>
              </a:rPr>
              <a:t>https://azure.microsoft.com/en-us/</a:t>
            </a: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4. IBM Cloud (</a:t>
            </a:r>
            <a:r>
              <a:rPr lang="en-US" sz="24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BlueMix</a:t>
            </a: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): </a:t>
            </a:r>
            <a:r>
              <a:rPr lang="en-US" sz="2400" u="sng" dirty="0">
                <a:solidFill>
                  <a:srgbClr val="0563C1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  <a:hlinkClick r:id="rId5"/>
              </a:rPr>
              <a:t>https://www.ibm.com/cloud/</a:t>
            </a:r>
            <a:endParaRPr lang="en-US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87388" y="3429000"/>
            <a:ext cx="950505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Cheap VPS Service Providers (Small Companies)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7408" y="4171483"/>
            <a:ext cx="10549172" cy="188580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US" sz="24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BuyVM</a:t>
            </a: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sz="2400" dirty="0"/>
              <a:t>https://buyvm.net/ </a:t>
            </a:r>
          </a:p>
          <a:p>
            <a:pPr marL="457200" indent="-45720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US" sz="24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Hostodo</a:t>
            </a: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 $10 / 6 months</a:t>
            </a:r>
          </a:p>
          <a:p>
            <a:pPr marL="457200" indent="-45720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Virmach.com   $7 / 3 months</a:t>
            </a:r>
          </a:p>
          <a:p>
            <a:pPr marL="457200" indent="-45720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Hyperexpert.com  $2.99 / month</a:t>
            </a:r>
          </a:p>
        </p:txBody>
      </p:sp>
    </p:spTree>
    <p:extLst>
      <p:ext uri="{BB962C8B-B14F-4D97-AF65-F5344CB8AC3E}">
        <p14:creationId xmlns:p14="http://schemas.microsoft.com/office/powerpoint/2010/main" val="306873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95129" y="656692"/>
            <a:ext cx="4824536" cy="614480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Related Research Papers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600177" y="1556792"/>
            <a:ext cx="11629292" cy="3457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b="1" dirty="0"/>
              <a:t>MapReduce: Simplified Data Processing on Large Clusters</a:t>
            </a:r>
            <a:r>
              <a:rPr lang="en-US" sz="2400" dirty="0"/>
              <a:t>, by Jeffry Dean and Sanjay </a:t>
            </a:r>
            <a:r>
              <a:rPr lang="en-US" sz="2400" dirty="0" err="1"/>
              <a:t>Ghemawat</a:t>
            </a:r>
            <a:r>
              <a:rPr lang="en-US" sz="2400" dirty="0"/>
              <a:t>, 2004.</a:t>
            </a:r>
          </a:p>
          <a:p>
            <a:pPr marL="342900" indent="-34290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b="1" dirty="0"/>
              <a:t>A Comparison of Join Algorithms for Log Processing in MapReduce</a:t>
            </a:r>
            <a:r>
              <a:rPr lang="en-US" sz="2400" dirty="0"/>
              <a:t>, by Spyros </a:t>
            </a:r>
            <a:r>
              <a:rPr lang="en-US" sz="2400" dirty="0" err="1"/>
              <a:t>Blanas</a:t>
            </a:r>
            <a:r>
              <a:rPr lang="en-US" sz="2400" dirty="0"/>
              <a:t>, </a:t>
            </a:r>
            <a:r>
              <a:rPr lang="en-US" sz="2400" dirty="0" err="1"/>
              <a:t>Jignesh</a:t>
            </a:r>
            <a:r>
              <a:rPr lang="en-US" sz="2400" dirty="0"/>
              <a:t> M. Patel, </a:t>
            </a:r>
            <a:r>
              <a:rPr lang="en-US" sz="2400" dirty="0" err="1"/>
              <a:t>Vuk</a:t>
            </a:r>
            <a:r>
              <a:rPr lang="en-US" sz="2400" dirty="0"/>
              <a:t> </a:t>
            </a:r>
            <a:r>
              <a:rPr lang="en-US" sz="2400" dirty="0" err="1"/>
              <a:t>Ercegovac</a:t>
            </a:r>
            <a:r>
              <a:rPr lang="en-US" sz="2400" dirty="0"/>
              <a:t>, Jun Rao, Eugene J. </a:t>
            </a:r>
            <a:r>
              <a:rPr lang="en-US" sz="2400" dirty="0" err="1"/>
              <a:t>Shekita</a:t>
            </a:r>
            <a:r>
              <a:rPr lang="en-US" sz="2400" dirty="0"/>
              <a:t>, and </a:t>
            </a:r>
            <a:r>
              <a:rPr lang="en-US" sz="2400" dirty="0" err="1"/>
              <a:t>Yuanyuan</a:t>
            </a:r>
            <a:r>
              <a:rPr lang="en-US" sz="2400" dirty="0"/>
              <a:t> Tian, 2010.</a:t>
            </a:r>
          </a:p>
          <a:p>
            <a:pPr marL="342900" indent="-34290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b="1" dirty="0"/>
              <a:t>The Family of MapReduce and Large-Scale Data Processing Systems</a:t>
            </a:r>
            <a:r>
              <a:rPr lang="en-US" sz="2400" dirty="0"/>
              <a:t>, by </a:t>
            </a:r>
            <a:r>
              <a:rPr lang="en-US" sz="2400" dirty="0" err="1"/>
              <a:t>Sherif</a:t>
            </a:r>
            <a:r>
              <a:rPr lang="en-US" sz="2400" dirty="0"/>
              <a:t> </a:t>
            </a:r>
            <a:r>
              <a:rPr lang="en-US" sz="2400" dirty="0" err="1"/>
              <a:t>Sakr</a:t>
            </a:r>
            <a:r>
              <a:rPr lang="en-US" sz="2400" dirty="0"/>
              <a:t>, Anna Liu, and Ayman G. </a:t>
            </a:r>
            <a:r>
              <a:rPr lang="en-US" sz="2400" dirty="0" err="1"/>
              <a:t>Fayoumi</a:t>
            </a:r>
            <a:r>
              <a:rPr lang="en-US" sz="2400" dirty="0"/>
              <a:t>, 2013.</a:t>
            </a:r>
          </a:p>
          <a:p>
            <a:pPr marL="342900" indent="-34290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b="1" dirty="0"/>
              <a:t>MapReduce Algorithms for Big Data Analysis</a:t>
            </a:r>
            <a:r>
              <a:rPr lang="en-US" sz="2400" dirty="0"/>
              <a:t>, by </a:t>
            </a:r>
            <a:r>
              <a:rPr lang="en-US" sz="2400" dirty="0" err="1"/>
              <a:t>Kyuseok</a:t>
            </a:r>
            <a:r>
              <a:rPr lang="en-US" sz="2400" dirty="0"/>
              <a:t> Shim, 2012.</a:t>
            </a:r>
          </a:p>
          <a:p>
            <a:pPr marL="342900" indent="-34290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b="1" dirty="0"/>
              <a:t>The Google file system</a:t>
            </a:r>
            <a:r>
              <a:rPr lang="en-US" sz="2400" dirty="0"/>
              <a:t>, By Sanjay </a:t>
            </a:r>
            <a:r>
              <a:rPr lang="en-US" sz="2400" dirty="0" err="1"/>
              <a:t>Ghemawat</a:t>
            </a:r>
            <a:r>
              <a:rPr lang="en-US" sz="2400" dirty="0"/>
              <a:t>, et al., 2003.</a:t>
            </a:r>
          </a:p>
        </p:txBody>
      </p:sp>
    </p:spTree>
    <p:extLst>
      <p:ext uri="{BB962C8B-B14F-4D97-AF65-F5344CB8AC3E}">
        <p14:creationId xmlns:p14="http://schemas.microsoft.com/office/powerpoint/2010/main" val="803624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95129" y="656692"/>
            <a:ext cx="4824536" cy="614480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Welcome!</a:t>
            </a:r>
          </a:p>
        </p:txBody>
      </p:sp>
      <p:sp>
        <p:nvSpPr>
          <p:cNvPr id="5" name="Rectangle 4"/>
          <p:cNvSpPr/>
          <p:nvPr/>
        </p:nvSpPr>
        <p:spPr>
          <a:xfrm>
            <a:off x="863588" y="1628800"/>
            <a:ext cx="49685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Instructor:</a:t>
            </a:r>
            <a:r>
              <a:rPr lang="en-US" sz="2400" dirty="0"/>
              <a:t> Yubao Wu</a:t>
            </a:r>
          </a:p>
        </p:txBody>
      </p:sp>
      <p:sp>
        <p:nvSpPr>
          <p:cNvPr id="6" name="Rectangle 5"/>
          <p:cNvSpPr/>
          <p:nvPr/>
        </p:nvSpPr>
        <p:spPr>
          <a:xfrm>
            <a:off x="863588" y="2168860"/>
            <a:ext cx="54484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Office</a:t>
            </a:r>
            <a:r>
              <a:rPr lang="en-US" sz="2400" dirty="0"/>
              <a:t>: </a:t>
            </a:r>
            <a:r>
              <a:rPr lang="fr-FR" sz="2400" dirty="0"/>
              <a:t>1 Park Place, </a:t>
            </a:r>
            <a:r>
              <a:rPr lang="fr-FR" sz="2400"/>
              <a:t>Room 638 </a:t>
            </a:r>
            <a:r>
              <a:rPr lang="fr-FR" sz="2400" dirty="0"/>
              <a:t>(6 </a:t>
            </a:r>
            <a:r>
              <a:rPr lang="fr-FR" sz="2400" dirty="0" err="1"/>
              <a:t>floor</a:t>
            </a:r>
            <a:r>
              <a:rPr lang="fr-FR" sz="2400" dirty="0"/>
              <a:t>)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863588" y="2716574"/>
            <a:ext cx="43323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Phone</a:t>
            </a:r>
            <a:r>
              <a:rPr lang="en-US" sz="2400" dirty="0"/>
              <a:t>: </a:t>
            </a:r>
            <a:r>
              <a:rPr lang="fr-FR" sz="2400" dirty="0"/>
              <a:t>404-413-6125 (office)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863588" y="3264288"/>
            <a:ext cx="35042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E-mail</a:t>
            </a:r>
            <a:r>
              <a:rPr lang="en-US" sz="2400" dirty="0"/>
              <a:t>: </a:t>
            </a:r>
            <a:r>
              <a:rPr lang="fr-FR" sz="2400" dirty="0"/>
              <a:t>ywu28@gsu.edu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863588" y="3812002"/>
            <a:ext cx="27841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Website</a:t>
            </a:r>
            <a:r>
              <a:rPr lang="en-US" sz="2400" dirty="0"/>
              <a:t>: </a:t>
            </a:r>
            <a:r>
              <a:rPr lang="fr-FR" sz="2400" dirty="0" err="1"/>
              <a:t>iCollege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863588" y="4359716"/>
            <a:ext cx="8040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Office Hours</a:t>
            </a:r>
            <a:r>
              <a:rPr lang="en-US" sz="2400" dirty="0"/>
              <a:t>: 3:00 pm - 5:00 pm, Thursday; or by appointment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63588" y="4949146"/>
            <a:ext cx="8040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It is the third time that I teach this course.</a:t>
            </a:r>
          </a:p>
        </p:txBody>
      </p:sp>
    </p:spTree>
    <p:extLst>
      <p:ext uri="{BB962C8B-B14F-4D97-AF65-F5344CB8AC3E}">
        <p14:creationId xmlns:p14="http://schemas.microsoft.com/office/powerpoint/2010/main" val="1494500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2708" y="296652"/>
            <a:ext cx="4824536" cy="614480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Related Research Papers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562708" y="1016732"/>
            <a:ext cx="11629292" cy="3621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b="1" dirty="0"/>
              <a:t>Spark: Cluster Computing with Working Sets</a:t>
            </a:r>
            <a:r>
              <a:rPr lang="en-US" sz="2400" dirty="0"/>
              <a:t>. </a:t>
            </a:r>
            <a:r>
              <a:rPr lang="en-US" sz="2400" dirty="0" err="1"/>
              <a:t>Matei</a:t>
            </a:r>
            <a:r>
              <a:rPr lang="en-US" sz="2400" dirty="0"/>
              <a:t> </a:t>
            </a:r>
            <a:r>
              <a:rPr lang="en-US" sz="2400" dirty="0" err="1"/>
              <a:t>Zaharia</a:t>
            </a:r>
            <a:r>
              <a:rPr lang="en-US" sz="2400" dirty="0"/>
              <a:t>, </a:t>
            </a:r>
            <a:r>
              <a:rPr lang="en-US" sz="2400" dirty="0" err="1"/>
              <a:t>Mosharaf</a:t>
            </a:r>
            <a:r>
              <a:rPr lang="en-US" sz="2400" dirty="0"/>
              <a:t> Chowdhury, Michael J. Franklin, Scott </a:t>
            </a:r>
            <a:r>
              <a:rPr lang="en-US" sz="2400" dirty="0" err="1"/>
              <a:t>Shenker</a:t>
            </a:r>
            <a:r>
              <a:rPr lang="en-US" sz="2400" dirty="0"/>
              <a:t>, Ion </a:t>
            </a:r>
            <a:r>
              <a:rPr lang="en-US" sz="2400" dirty="0" err="1"/>
              <a:t>Stoica</a:t>
            </a:r>
            <a:r>
              <a:rPr lang="en-US" sz="2400" dirty="0"/>
              <a:t>. </a:t>
            </a:r>
            <a:r>
              <a:rPr lang="en-US" sz="2400" dirty="0" err="1"/>
              <a:t>HotCloud</a:t>
            </a:r>
            <a:r>
              <a:rPr lang="en-US" sz="2400" dirty="0"/>
              <a:t> 2010. June 2010.</a:t>
            </a:r>
          </a:p>
          <a:p>
            <a:pPr marL="342900" indent="-34290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b="1" dirty="0"/>
              <a:t>Resilient Distributed Datasets: A Fault-Tolerant Abstraction for In-Memory Cluster Computing</a:t>
            </a:r>
            <a:r>
              <a:rPr lang="en-US" sz="2400" dirty="0"/>
              <a:t>. </a:t>
            </a:r>
            <a:r>
              <a:rPr lang="en-US" sz="2400" dirty="0" err="1"/>
              <a:t>Matei</a:t>
            </a:r>
            <a:r>
              <a:rPr lang="en-US" sz="2400" dirty="0"/>
              <a:t> </a:t>
            </a:r>
            <a:r>
              <a:rPr lang="en-US" sz="2400" dirty="0" err="1"/>
              <a:t>Zaharia</a:t>
            </a:r>
            <a:r>
              <a:rPr lang="en-US" sz="2400" dirty="0"/>
              <a:t>, </a:t>
            </a:r>
            <a:r>
              <a:rPr lang="en-US" sz="2400" dirty="0" err="1"/>
              <a:t>Mosharaf</a:t>
            </a:r>
            <a:r>
              <a:rPr lang="en-US" sz="2400" dirty="0"/>
              <a:t> Chowdhury, </a:t>
            </a:r>
            <a:r>
              <a:rPr lang="en-US" sz="2400" dirty="0" err="1"/>
              <a:t>Tathagata</a:t>
            </a:r>
            <a:r>
              <a:rPr lang="en-US" sz="2400" dirty="0"/>
              <a:t> Das, </a:t>
            </a:r>
            <a:r>
              <a:rPr lang="en-US" sz="2400" dirty="0" err="1"/>
              <a:t>Ankur</a:t>
            </a:r>
            <a:r>
              <a:rPr lang="en-US" sz="2400" dirty="0"/>
              <a:t> Dave, Justin Ma, Murphy McCauley, Michael J. Franklin, Scott </a:t>
            </a:r>
            <a:r>
              <a:rPr lang="en-US" sz="2400" dirty="0" err="1"/>
              <a:t>Shenker</a:t>
            </a:r>
            <a:r>
              <a:rPr lang="en-US" sz="2400" dirty="0"/>
              <a:t>, Ion </a:t>
            </a:r>
            <a:r>
              <a:rPr lang="en-US" sz="2400" dirty="0" err="1"/>
              <a:t>Stoica</a:t>
            </a:r>
            <a:r>
              <a:rPr lang="en-US" sz="2400" dirty="0"/>
              <a:t>. NSDI 2012. April 2012. Best Paper Award.</a:t>
            </a:r>
          </a:p>
          <a:p>
            <a:pPr marL="342900" indent="-34290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b="1" dirty="0"/>
              <a:t>Shark: Fast Data Analysis Using Coarse-grained Distributed Memory (demo)</a:t>
            </a:r>
            <a:r>
              <a:rPr lang="en-US" sz="2400" dirty="0"/>
              <a:t>. Cliff Engle, Antonio </a:t>
            </a:r>
            <a:r>
              <a:rPr lang="en-US" sz="2400" dirty="0" err="1"/>
              <a:t>Lupher</a:t>
            </a:r>
            <a:r>
              <a:rPr lang="en-US" sz="2400" dirty="0"/>
              <a:t>, Reynold S. Xin, </a:t>
            </a:r>
            <a:r>
              <a:rPr lang="en-US" sz="2400" dirty="0" err="1"/>
              <a:t>Matei</a:t>
            </a:r>
            <a:r>
              <a:rPr lang="en-US" sz="2400" dirty="0"/>
              <a:t> </a:t>
            </a:r>
            <a:r>
              <a:rPr lang="en-US" sz="2400" dirty="0" err="1"/>
              <a:t>Zaharia</a:t>
            </a:r>
            <a:r>
              <a:rPr lang="en-US" sz="2400" dirty="0"/>
              <a:t>, </a:t>
            </a:r>
            <a:r>
              <a:rPr lang="en-US" sz="2400" dirty="0" err="1"/>
              <a:t>Haoyuan</a:t>
            </a:r>
            <a:r>
              <a:rPr lang="en-US" sz="2400" dirty="0"/>
              <a:t> Li, Scott </a:t>
            </a:r>
            <a:r>
              <a:rPr lang="en-US" sz="2400" dirty="0" err="1"/>
              <a:t>Shenker</a:t>
            </a:r>
            <a:r>
              <a:rPr lang="en-US" sz="2400" dirty="0"/>
              <a:t>, Ion </a:t>
            </a:r>
            <a:r>
              <a:rPr lang="en-US" sz="2400" dirty="0" err="1"/>
              <a:t>Stoica</a:t>
            </a:r>
            <a:r>
              <a:rPr lang="en-US" sz="2400" dirty="0"/>
              <a:t>. SIGMOD 2012. May 2012. Best Demo Award.</a:t>
            </a:r>
          </a:p>
        </p:txBody>
      </p:sp>
    </p:spTree>
    <p:extLst>
      <p:ext uri="{BB962C8B-B14F-4D97-AF65-F5344CB8AC3E}">
        <p14:creationId xmlns:p14="http://schemas.microsoft.com/office/powerpoint/2010/main" val="2591337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2708" y="296652"/>
            <a:ext cx="4824536" cy="614480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Related Research Papers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562708" y="1016732"/>
            <a:ext cx="11629292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b="1" dirty="0"/>
              <a:t>Discretized Streams: An Efficient and Fault-Tolerant Model for Stream Processing on Large Clusters</a:t>
            </a:r>
            <a:r>
              <a:rPr lang="en-US" sz="2400" dirty="0"/>
              <a:t>. </a:t>
            </a:r>
            <a:r>
              <a:rPr lang="en-US" sz="2400" dirty="0" err="1"/>
              <a:t>Matei</a:t>
            </a:r>
            <a:r>
              <a:rPr lang="en-US" sz="2400" dirty="0"/>
              <a:t> </a:t>
            </a:r>
            <a:r>
              <a:rPr lang="en-US" sz="2400" dirty="0" err="1"/>
              <a:t>Zaharia</a:t>
            </a:r>
            <a:r>
              <a:rPr lang="en-US" sz="2400" dirty="0"/>
              <a:t>, </a:t>
            </a:r>
            <a:r>
              <a:rPr lang="en-US" sz="2400" dirty="0" err="1"/>
              <a:t>Tathagata</a:t>
            </a:r>
            <a:r>
              <a:rPr lang="en-US" sz="2400" dirty="0"/>
              <a:t> Das, </a:t>
            </a:r>
            <a:r>
              <a:rPr lang="en-US" sz="2400" dirty="0" err="1"/>
              <a:t>Haoyuan</a:t>
            </a:r>
            <a:r>
              <a:rPr lang="en-US" sz="2400" dirty="0"/>
              <a:t> Li, Scott </a:t>
            </a:r>
            <a:r>
              <a:rPr lang="en-US" sz="2400" dirty="0" err="1"/>
              <a:t>Shenker</a:t>
            </a:r>
            <a:r>
              <a:rPr lang="en-US" sz="2400" dirty="0"/>
              <a:t>, Ion </a:t>
            </a:r>
            <a:r>
              <a:rPr lang="en-US" sz="2400" dirty="0" err="1"/>
              <a:t>Stoica</a:t>
            </a:r>
            <a:r>
              <a:rPr lang="en-US" sz="2400" dirty="0"/>
              <a:t>. </a:t>
            </a:r>
            <a:r>
              <a:rPr lang="en-US" sz="2400" dirty="0" err="1"/>
              <a:t>HotCloud</a:t>
            </a:r>
            <a:r>
              <a:rPr lang="en-US" sz="2400" dirty="0"/>
              <a:t> 2012. June 2012.</a:t>
            </a:r>
          </a:p>
          <a:p>
            <a:pPr marL="342900" indent="-34290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b="1" dirty="0"/>
              <a:t>Discretized Streams: Fault-Tolerant Streaming Computation at Scale</a:t>
            </a:r>
            <a:r>
              <a:rPr lang="en-US" sz="2400" dirty="0"/>
              <a:t>. </a:t>
            </a:r>
            <a:r>
              <a:rPr lang="en-US" sz="2400" dirty="0" err="1"/>
              <a:t>Matei</a:t>
            </a:r>
            <a:r>
              <a:rPr lang="en-US" sz="2400" dirty="0"/>
              <a:t> </a:t>
            </a:r>
            <a:r>
              <a:rPr lang="en-US" sz="2400" dirty="0" err="1"/>
              <a:t>Zaharia</a:t>
            </a:r>
            <a:r>
              <a:rPr lang="en-US" sz="2400" dirty="0"/>
              <a:t>, </a:t>
            </a:r>
            <a:r>
              <a:rPr lang="en-US" sz="2400" dirty="0" err="1"/>
              <a:t>Tathagata</a:t>
            </a:r>
            <a:r>
              <a:rPr lang="en-US" sz="2400" dirty="0"/>
              <a:t> Das, </a:t>
            </a:r>
            <a:r>
              <a:rPr lang="en-US" sz="2400" dirty="0" err="1"/>
              <a:t>Haoyuan</a:t>
            </a:r>
            <a:r>
              <a:rPr lang="en-US" sz="2400" dirty="0"/>
              <a:t> Li, Timothy Hunter, Scott </a:t>
            </a:r>
            <a:r>
              <a:rPr lang="en-US" sz="2400" dirty="0" err="1"/>
              <a:t>Shenker</a:t>
            </a:r>
            <a:r>
              <a:rPr lang="en-US" sz="2400" dirty="0"/>
              <a:t>, Ion </a:t>
            </a:r>
            <a:r>
              <a:rPr lang="en-US" sz="2400" dirty="0" err="1"/>
              <a:t>Stoica</a:t>
            </a:r>
            <a:r>
              <a:rPr lang="en-US" sz="2400" dirty="0"/>
              <a:t>. SOSP 2013. November 2013.</a:t>
            </a:r>
          </a:p>
          <a:p>
            <a:pPr marL="342900" indent="-34290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b="1" dirty="0"/>
              <a:t>Shark: SQL and Rich Analytics at Scale</a:t>
            </a:r>
            <a:r>
              <a:rPr lang="en-US" sz="2400" dirty="0"/>
              <a:t>. Reynold S. Xin, Joshua Rosen, </a:t>
            </a:r>
            <a:r>
              <a:rPr lang="en-US" sz="2400" dirty="0" err="1"/>
              <a:t>Matei</a:t>
            </a:r>
            <a:r>
              <a:rPr lang="en-US" sz="2400" dirty="0"/>
              <a:t> </a:t>
            </a:r>
            <a:r>
              <a:rPr lang="en-US" sz="2400" dirty="0" err="1"/>
              <a:t>Zaharia</a:t>
            </a:r>
            <a:r>
              <a:rPr lang="en-US" sz="2400" dirty="0"/>
              <a:t>, Michael J. Franklin, Scott </a:t>
            </a:r>
            <a:r>
              <a:rPr lang="en-US" sz="2400" dirty="0" err="1"/>
              <a:t>Shenker</a:t>
            </a:r>
            <a:r>
              <a:rPr lang="en-US" sz="2400" dirty="0"/>
              <a:t>, Ion </a:t>
            </a:r>
            <a:r>
              <a:rPr lang="en-US" sz="2400" dirty="0" err="1"/>
              <a:t>Stoica</a:t>
            </a:r>
            <a:r>
              <a:rPr lang="en-US" sz="2400" dirty="0"/>
              <a:t>. SIGMOD 2013. June 2013.</a:t>
            </a:r>
          </a:p>
          <a:p>
            <a:pPr marL="342900" indent="-34290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b="1" dirty="0" err="1"/>
              <a:t>GraphX</a:t>
            </a:r>
            <a:r>
              <a:rPr lang="en-US" sz="2400" b="1" dirty="0"/>
              <a:t>: Unifying Data-Parallel and Graph-Parallel Analytics</a:t>
            </a:r>
            <a:r>
              <a:rPr lang="en-US" sz="2400" dirty="0"/>
              <a:t>. Reynold S. Xin, Daniel </a:t>
            </a:r>
            <a:r>
              <a:rPr lang="en-US" sz="2400" dirty="0" err="1"/>
              <a:t>Crankshaw</a:t>
            </a:r>
            <a:r>
              <a:rPr lang="en-US" sz="2400" dirty="0"/>
              <a:t>, </a:t>
            </a:r>
            <a:r>
              <a:rPr lang="en-US" sz="2400" dirty="0" err="1"/>
              <a:t>Ankur</a:t>
            </a:r>
            <a:r>
              <a:rPr lang="en-US" sz="2400" dirty="0"/>
              <a:t> Dave, Joseph E. Gonzalez, Michael J. Franklin, Ion </a:t>
            </a:r>
            <a:r>
              <a:rPr lang="en-US" sz="2400" dirty="0" err="1"/>
              <a:t>Stoica</a:t>
            </a:r>
            <a:r>
              <a:rPr lang="en-US" sz="2400" dirty="0"/>
              <a:t>. OSDI 2014. October 2014.</a:t>
            </a:r>
          </a:p>
        </p:txBody>
      </p:sp>
    </p:spTree>
    <p:extLst>
      <p:ext uri="{BB962C8B-B14F-4D97-AF65-F5344CB8AC3E}">
        <p14:creationId xmlns:p14="http://schemas.microsoft.com/office/powerpoint/2010/main" val="1127700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87388" y="404664"/>
            <a:ext cx="4824536" cy="614480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Related Research Papers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443372" y="1376772"/>
            <a:ext cx="11629292" cy="3990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b="1" dirty="0"/>
              <a:t>Spark SQL: Relational Data Processing in Spark</a:t>
            </a:r>
            <a:r>
              <a:rPr lang="en-US" sz="2400" dirty="0"/>
              <a:t>. Michael </a:t>
            </a:r>
            <a:r>
              <a:rPr lang="en-US" sz="2400" dirty="0" err="1"/>
              <a:t>Armbrust</a:t>
            </a:r>
            <a:r>
              <a:rPr lang="en-US" sz="2400" dirty="0"/>
              <a:t>, Reynold S. Xin, Cheng Lian, Yin </a:t>
            </a:r>
            <a:r>
              <a:rPr lang="en-US" sz="2400" dirty="0" err="1"/>
              <a:t>Huai</a:t>
            </a:r>
            <a:r>
              <a:rPr lang="en-US" sz="2400" dirty="0"/>
              <a:t>, Davies Liu, Joseph K. Bradley, </a:t>
            </a:r>
            <a:r>
              <a:rPr lang="en-US" sz="2400" dirty="0" err="1"/>
              <a:t>Xiangrui</a:t>
            </a:r>
            <a:r>
              <a:rPr lang="en-US" sz="2400" dirty="0"/>
              <a:t> </a:t>
            </a:r>
            <a:r>
              <a:rPr lang="en-US" sz="2400" dirty="0" err="1"/>
              <a:t>Meng</a:t>
            </a:r>
            <a:r>
              <a:rPr lang="en-US" sz="2400" dirty="0"/>
              <a:t>, </a:t>
            </a:r>
            <a:r>
              <a:rPr lang="en-US" sz="2400" dirty="0" err="1"/>
              <a:t>Tomer</a:t>
            </a:r>
            <a:r>
              <a:rPr lang="en-US" sz="2400" dirty="0"/>
              <a:t> Kaftan, Michael J. Franklin, Ali </a:t>
            </a:r>
            <a:r>
              <a:rPr lang="en-US" sz="2400" dirty="0" err="1"/>
              <a:t>Ghodsi</a:t>
            </a:r>
            <a:r>
              <a:rPr lang="en-US" sz="2400" dirty="0"/>
              <a:t>, </a:t>
            </a:r>
            <a:r>
              <a:rPr lang="en-US" sz="2400" dirty="0" err="1"/>
              <a:t>Matei</a:t>
            </a:r>
            <a:r>
              <a:rPr lang="en-US" sz="2400" dirty="0"/>
              <a:t> </a:t>
            </a:r>
            <a:r>
              <a:rPr lang="en-US" sz="2400" dirty="0" err="1"/>
              <a:t>Zaharia</a:t>
            </a:r>
            <a:r>
              <a:rPr lang="en-US" sz="2400" dirty="0"/>
              <a:t>. SIGMOD 2015. June 2015.</a:t>
            </a:r>
          </a:p>
          <a:p>
            <a:pPr marL="342900" indent="-34290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b="1" dirty="0" err="1"/>
              <a:t>SparkR</a:t>
            </a:r>
            <a:r>
              <a:rPr lang="en-US" sz="2400" b="1" dirty="0"/>
              <a:t>: Scaling R Programs with Spark</a:t>
            </a:r>
            <a:r>
              <a:rPr lang="en-US" sz="2400" dirty="0"/>
              <a:t>, </a:t>
            </a:r>
            <a:r>
              <a:rPr lang="en-US" sz="2400" dirty="0" err="1"/>
              <a:t>Shivaram</a:t>
            </a:r>
            <a:r>
              <a:rPr lang="en-US" sz="2400" dirty="0"/>
              <a:t> </a:t>
            </a:r>
            <a:r>
              <a:rPr lang="en-US" sz="2400" dirty="0" err="1"/>
              <a:t>Venkataraman</a:t>
            </a:r>
            <a:r>
              <a:rPr lang="en-US" sz="2400" dirty="0"/>
              <a:t>, </a:t>
            </a:r>
            <a:r>
              <a:rPr lang="en-US" sz="2400" dirty="0" err="1"/>
              <a:t>Zongheng</a:t>
            </a:r>
            <a:r>
              <a:rPr lang="en-US" sz="2400" dirty="0"/>
              <a:t> Yang, Davies Liu, Eric Liang, Hossein </a:t>
            </a:r>
            <a:r>
              <a:rPr lang="en-US" sz="2400" dirty="0" err="1"/>
              <a:t>Falaki</a:t>
            </a:r>
            <a:r>
              <a:rPr lang="en-US" sz="2400" dirty="0"/>
              <a:t>, </a:t>
            </a:r>
            <a:r>
              <a:rPr lang="en-US" sz="2400" dirty="0" err="1"/>
              <a:t>Xiangrui</a:t>
            </a:r>
            <a:r>
              <a:rPr lang="en-US" sz="2400" dirty="0"/>
              <a:t> </a:t>
            </a:r>
            <a:r>
              <a:rPr lang="en-US" sz="2400" dirty="0" err="1"/>
              <a:t>Meng</a:t>
            </a:r>
            <a:r>
              <a:rPr lang="en-US" sz="2400" dirty="0"/>
              <a:t>, Reynold Xin, Ali </a:t>
            </a:r>
            <a:r>
              <a:rPr lang="en-US" sz="2400" dirty="0" err="1"/>
              <a:t>Ghodsi</a:t>
            </a:r>
            <a:r>
              <a:rPr lang="en-US" sz="2400" dirty="0"/>
              <a:t>, Michael Franklin, Ion </a:t>
            </a:r>
            <a:r>
              <a:rPr lang="en-US" sz="2400" dirty="0" err="1"/>
              <a:t>Stoica</a:t>
            </a:r>
            <a:r>
              <a:rPr lang="en-US" sz="2400" dirty="0"/>
              <a:t>, and </a:t>
            </a:r>
            <a:r>
              <a:rPr lang="en-US" sz="2400" dirty="0" err="1"/>
              <a:t>Matei</a:t>
            </a:r>
            <a:r>
              <a:rPr lang="en-US" sz="2400" dirty="0"/>
              <a:t> </a:t>
            </a:r>
            <a:r>
              <a:rPr lang="en-US" sz="2400" dirty="0" err="1"/>
              <a:t>Zaharia</a:t>
            </a:r>
            <a:r>
              <a:rPr lang="en-US" sz="2400" dirty="0"/>
              <a:t>. SIGMOD 2016. June 2016.</a:t>
            </a:r>
          </a:p>
          <a:p>
            <a:pPr marL="342900" indent="-34290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b="1" dirty="0" err="1"/>
              <a:t>MLlib</a:t>
            </a:r>
            <a:r>
              <a:rPr lang="en-US" sz="2400" b="1" dirty="0"/>
              <a:t>: Machine Learning in Apache Spark</a:t>
            </a:r>
            <a:r>
              <a:rPr lang="en-US" sz="2400" dirty="0"/>
              <a:t>, </a:t>
            </a:r>
            <a:r>
              <a:rPr lang="en-US" sz="2400" dirty="0" err="1"/>
              <a:t>Xiangrui</a:t>
            </a:r>
            <a:r>
              <a:rPr lang="en-US" sz="2400" dirty="0"/>
              <a:t> </a:t>
            </a:r>
            <a:r>
              <a:rPr lang="en-US" sz="2400" dirty="0" err="1"/>
              <a:t>Meng</a:t>
            </a:r>
            <a:r>
              <a:rPr lang="en-US" sz="2400" dirty="0"/>
              <a:t>, Joseph Bradley, </a:t>
            </a:r>
            <a:r>
              <a:rPr lang="en-US" sz="2400" dirty="0" err="1"/>
              <a:t>Burak</a:t>
            </a:r>
            <a:r>
              <a:rPr lang="en-US" sz="2400" dirty="0"/>
              <a:t> </a:t>
            </a:r>
            <a:r>
              <a:rPr lang="en-US" sz="2400" dirty="0" err="1"/>
              <a:t>Yavuz</a:t>
            </a:r>
            <a:r>
              <a:rPr lang="en-US" sz="2400" dirty="0"/>
              <a:t>, Evan Sparks, </a:t>
            </a:r>
            <a:r>
              <a:rPr lang="en-US" sz="2400" dirty="0" err="1"/>
              <a:t>Shivaram</a:t>
            </a:r>
            <a:r>
              <a:rPr lang="en-US" sz="2400" dirty="0"/>
              <a:t> </a:t>
            </a:r>
            <a:r>
              <a:rPr lang="en-US" sz="2400" dirty="0" err="1"/>
              <a:t>Venkataraman</a:t>
            </a:r>
            <a:r>
              <a:rPr lang="en-US" sz="2400" dirty="0"/>
              <a:t>, Davies Liu, Jeremy Freeman, DB Tsai, Manish </a:t>
            </a:r>
            <a:r>
              <a:rPr lang="en-US" sz="2400" dirty="0" err="1"/>
              <a:t>Amde</a:t>
            </a:r>
            <a:r>
              <a:rPr lang="en-US" sz="2400" dirty="0"/>
              <a:t>, Sean Owen, Doris Xin, Reynold Xin, Michael J. Franklin, Reza </a:t>
            </a:r>
            <a:r>
              <a:rPr lang="en-US" sz="2400" dirty="0" err="1"/>
              <a:t>Zadeh</a:t>
            </a:r>
            <a:r>
              <a:rPr lang="en-US" sz="2400" dirty="0"/>
              <a:t>, </a:t>
            </a:r>
            <a:r>
              <a:rPr lang="en-US" sz="2400" dirty="0" err="1"/>
              <a:t>Matei</a:t>
            </a:r>
            <a:r>
              <a:rPr lang="en-US" sz="2400" dirty="0"/>
              <a:t> </a:t>
            </a:r>
            <a:r>
              <a:rPr lang="en-US" sz="2400" dirty="0" err="1"/>
              <a:t>Zaharia</a:t>
            </a:r>
            <a:r>
              <a:rPr lang="en-US" sz="2400" dirty="0"/>
              <a:t>, and </a:t>
            </a:r>
            <a:r>
              <a:rPr lang="en-US" sz="2400" dirty="0" err="1"/>
              <a:t>Ameet</a:t>
            </a:r>
            <a:r>
              <a:rPr lang="en-US" sz="2400" dirty="0"/>
              <a:t> Talwalkar. Journal of Machine Learning Research (JMLR). 2016.</a:t>
            </a:r>
          </a:p>
        </p:txBody>
      </p:sp>
    </p:spTree>
    <p:extLst>
      <p:ext uri="{BB962C8B-B14F-4D97-AF65-F5344CB8AC3E}">
        <p14:creationId xmlns:p14="http://schemas.microsoft.com/office/powerpoint/2010/main" val="2361680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87388" y="404664"/>
            <a:ext cx="3625444" cy="614480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Course Contents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900" y="3838468"/>
            <a:ext cx="1803932" cy="18039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9" y="1523414"/>
            <a:ext cx="5791234" cy="18342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108" y="4423206"/>
            <a:ext cx="3564396" cy="9100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384" y="4176158"/>
            <a:ext cx="1404156" cy="14041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422" y="480040"/>
            <a:ext cx="5410022" cy="287767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8286" y="3386699"/>
            <a:ext cx="62497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2400" dirty="0"/>
              <a:t>Programming in Hadoop (MapReduce) and Spark</a:t>
            </a:r>
          </a:p>
        </p:txBody>
      </p:sp>
    </p:spTree>
    <p:extLst>
      <p:ext uri="{BB962C8B-B14F-4D97-AF65-F5344CB8AC3E}">
        <p14:creationId xmlns:p14="http://schemas.microsoft.com/office/powerpoint/2010/main" val="3947702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42925" y="404664"/>
            <a:ext cx="5473055" cy="61448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Hadoop and Spark Platforms</a:t>
            </a:r>
          </a:p>
        </p:txBody>
      </p:sp>
      <p:sp>
        <p:nvSpPr>
          <p:cNvPr id="9" name="Rectangle 8"/>
          <p:cNvSpPr/>
          <p:nvPr/>
        </p:nvSpPr>
        <p:spPr>
          <a:xfrm>
            <a:off x="119336" y="2566896"/>
            <a:ext cx="67327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2400" dirty="0"/>
              <a:t>Several vendors provide </a:t>
            </a:r>
            <a:r>
              <a:rPr lang="en-US" sz="2400" b="1" dirty="0"/>
              <a:t>Hadoop/Spark</a:t>
            </a:r>
            <a:r>
              <a:rPr lang="en-US" sz="2400" dirty="0"/>
              <a:t> distributions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406771"/>
            <a:ext cx="1934824" cy="61283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353921" y="1482353"/>
            <a:ext cx="35777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http://hadoop.apache.org/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173" y="1260338"/>
            <a:ext cx="1398786" cy="74403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328248" y="1477107"/>
            <a:ext cx="32913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http://spark.apache.org/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81281" y="3682941"/>
            <a:ext cx="53085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 err="1"/>
              <a:t>Databricks</a:t>
            </a:r>
            <a:r>
              <a:rPr lang="en-US" sz="2400" dirty="0"/>
              <a:t> (https://databricks.com/)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01624" y="3300878"/>
            <a:ext cx="589437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Amazon EMR ­(Elastic </a:t>
            </a:r>
            <a:r>
              <a:rPr lang="en-US" sz="2400" dirty="0" err="1"/>
              <a:t>MapReduce</a:t>
            </a:r>
            <a:r>
              <a:rPr lang="en-US" sz="2400" dirty="0"/>
              <a:t>)</a:t>
            </a:r>
          </a:p>
          <a:p>
            <a:pPr marL="342900" indent="-34290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Google Cloud Platform</a:t>
            </a:r>
          </a:p>
          <a:p>
            <a:pPr marL="342900" indent="-34290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Microsoft Azure</a:t>
            </a: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Cloud Computing Platform &amp; Services</a:t>
            </a:r>
            <a:endParaRPr lang="en-US" sz="2400" dirty="0"/>
          </a:p>
          <a:p>
            <a:pPr marL="342900" indent="-34290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IBM Cloud (</a:t>
            </a:r>
            <a:r>
              <a:rPr lang="en-US" sz="24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BlueMix</a:t>
            </a: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7432704" y="2535482"/>
            <a:ext cx="37942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Can download a version that runs on your local machine.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217" y="4144606"/>
            <a:ext cx="853514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974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1345" y="1308792"/>
            <a:ext cx="3492388" cy="614480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Hadoop/Spark Platform at GSU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006" y="116632"/>
            <a:ext cx="7684982" cy="550861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9340" y="379157"/>
            <a:ext cx="77148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200" dirty="0">
                <a:solidFill>
                  <a:srgbClr val="333333"/>
                </a:solidFill>
                <a:latin typeface="+mj-lt"/>
              </a:rPr>
              <a:t>Data Intensive Computing Environment (DICE)</a:t>
            </a:r>
            <a:endParaRPr lang="en-US" sz="32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1345" y="2132856"/>
            <a:ext cx="42996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</a:rPr>
              <a:t>https://researchsolutions.atlassian.net/wiki/display/PD/DICE 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88493" y="3127628"/>
            <a:ext cx="34748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Request a Dice Account </a:t>
            </a:r>
          </a:p>
          <a:p>
            <a:r>
              <a:rPr lang="en-US" sz="2400" dirty="0">
                <a:latin typeface="Calibri" panose="020F0502020204030204" pitchFamily="34" charset="0"/>
              </a:rPr>
              <a:t>Get it in 24 hours 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09340" y="4328779"/>
            <a:ext cx="41864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Go to </a:t>
            </a:r>
            <a:r>
              <a:rPr lang="en-US" sz="2400" dirty="0">
                <a:solidFill>
                  <a:srgbClr val="0000FF"/>
                </a:solidFill>
                <a:latin typeface="Calibri" panose="020F0502020204030204" pitchFamily="34" charset="0"/>
              </a:rPr>
              <a:t>https://dice.gsu.edu:8000 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Pick Files &gt;&gt; New &gt;&gt; Apache Torri 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Pyspark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notebook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1551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576" y="1304764"/>
            <a:ext cx="5954100" cy="42679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324" y="512676"/>
            <a:ext cx="6192688" cy="5165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333333"/>
                </a:solidFill>
              </a:rPr>
              <a:t>DICE Specifications are as follows:</a:t>
            </a:r>
          </a:p>
          <a:p>
            <a:pPr marL="342900" indent="-342900"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333333"/>
                </a:solidFill>
              </a:rPr>
              <a:t>CentOS 7.2 64-bit</a:t>
            </a:r>
          </a:p>
          <a:p>
            <a:pPr marL="342900" indent="-342900"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333333"/>
                </a:solidFill>
              </a:rPr>
              <a:t>Hadoop/Spark Ecosystem</a:t>
            </a:r>
          </a:p>
          <a:p>
            <a:pPr marL="342900" indent="-342900"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333333"/>
                </a:solidFill>
              </a:rPr>
              <a:t>1 x Dell PowerEdge 730</a:t>
            </a:r>
          </a:p>
          <a:p>
            <a:pPr marL="800100" lvl="1" indent="-342900"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rgbClr val="333333"/>
                </a:solidFill>
              </a:rPr>
              <a:t>16 core (Broadwell), 2x Intel Xeon E5-2620 v4</a:t>
            </a:r>
          </a:p>
          <a:p>
            <a:pPr marL="800100" lvl="1" indent="-342900"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rgbClr val="333333"/>
                </a:solidFill>
              </a:rPr>
              <a:t>128 GB RAM</a:t>
            </a:r>
          </a:p>
          <a:p>
            <a:pPr marL="800100" lvl="1" indent="-342900"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rgbClr val="333333"/>
                </a:solidFill>
              </a:rPr>
              <a:t>24 TB NLSAS</a:t>
            </a:r>
          </a:p>
          <a:p>
            <a:pPr marL="800100" lvl="1" indent="-342900"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rgbClr val="333333"/>
                </a:solidFill>
              </a:rPr>
              <a:t>10 </a:t>
            </a:r>
            <a:r>
              <a:rPr lang="en-US" sz="2200" dirty="0" err="1">
                <a:solidFill>
                  <a:srgbClr val="333333"/>
                </a:solidFill>
              </a:rPr>
              <a:t>GbE</a:t>
            </a:r>
            <a:r>
              <a:rPr lang="en-US" sz="2200" dirty="0">
                <a:solidFill>
                  <a:srgbClr val="333333"/>
                </a:solidFill>
              </a:rPr>
              <a:t> adapter</a:t>
            </a:r>
          </a:p>
          <a:p>
            <a:pPr marL="800100" lvl="1" indent="-342900"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rgbClr val="333333"/>
                </a:solidFill>
              </a:rPr>
              <a:t>100 </a:t>
            </a:r>
            <a:r>
              <a:rPr lang="en-US" sz="2200" dirty="0" err="1">
                <a:solidFill>
                  <a:srgbClr val="333333"/>
                </a:solidFill>
              </a:rPr>
              <a:t>Gbps</a:t>
            </a:r>
            <a:r>
              <a:rPr lang="en-US" sz="2200" dirty="0">
                <a:solidFill>
                  <a:srgbClr val="333333"/>
                </a:solidFill>
              </a:rPr>
              <a:t> IB  adapter</a:t>
            </a:r>
          </a:p>
          <a:p>
            <a:pPr marL="342900" indent="-342900"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333333"/>
                </a:solidFill>
              </a:rPr>
              <a:t>6 x Dell PowerEdge 730</a:t>
            </a:r>
          </a:p>
          <a:p>
            <a:pPr marL="800100" lvl="1" indent="-342900"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rgbClr val="333333"/>
                </a:solidFill>
              </a:rPr>
              <a:t>16 core (Broadwell), 2x Intel Xeon E5-2620 v4</a:t>
            </a:r>
          </a:p>
          <a:p>
            <a:pPr marL="800100" lvl="1" indent="-342900"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rgbClr val="333333"/>
                </a:solidFill>
              </a:rPr>
              <a:t>128 GB RAM</a:t>
            </a:r>
          </a:p>
          <a:p>
            <a:pPr marL="800100" lvl="1" indent="-342900"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rgbClr val="333333"/>
                </a:solidFill>
              </a:rPr>
              <a:t>24 TB NLSAS</a:t>
            </a:r>
          </a:p>
          <a:p>
            <a:pPr marL="800100" lvl="1" indent="-342900"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rgbClr val="333333"/>
                </a:solidFill>
              </a:rPr>
              <a:t>100 </a:t>
            </a:r>
            <a:r>
              <a:rPr lang="en-US" sz="2200" dirty="0" err="1">
                <a:solidFill>
                  <a:srgbClr val="333333"/>
                </a:solidFill>
              </a:rPr>
              <a:t>Gbps</a:t>
            </a:r>
            <a:r>
              <a:rPr lang="en-US" sz="2200" dirty="0">
                <a:solidFill>
                  <a:srgbClr val="333333"/>
                </a:solidFill>
              </a:rPr>
              <a:t> IB adapter</a:t>
            </a:r>
            <a:endParaRPr lang="en-US" sz="2200" b="0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04012" y="490529"/>
            <a:ext cx="1297360" cy="723615"/>
          </a:xfrm>
        </p:spPr>
        <p:txBody>
          <a:bodyPr/>
          <a:lstStyle/>
          <a:p>
            <a:r>
              <a:rPr lang="en-US" dirty="0"/>
              <a:t>DICE</a:t>
            </a:r>
          </a:p>
        </p:txBody>
      </p:sp>
    </p:spTree>
    <p:extLst>
      <p:ext uri="{BB962C8B-B14F-4D97-AF65-F5344CB8AC3E}">
        <p14:creationId xmlns:p14="http://schemas.microsoft.com/office/powerpoint/2010/main" val="3206430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62732"/>
            <a:ext cx="46157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+mj-lt"/>
              </a:rPr>
              <a:t>HPC Resources at CS@GSU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877" y="928025"/>
            <a:ext cx="2023268" cy="8851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7348" y="1420229"/>
            <a:ext cx="435648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0000"/>
                </a:solidFill>
                <a:hlinkClick r:id="rId3" tooltip="Home"/>
              </a:rPr>
              <a:t>DiMos</a:t>
            </a:r>
            <a:r>
              <a:rPr lang="en-US" sz="2800" b="1" dirty="0">
                <a:solidFill>
                  <a:srgbClr val="000000"/>
                </a:solidFill>
                <a:hlinkClick r:id="rId3" tooltip="Home"/>
              </a:rPr>
              <a:t> Lab</a:t>
            </a:r>
            <a:endParaRPr lang="en-US" sz="2800" b="1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Distributed &amp; Mobile Systems Lab</a:t>
            </a:r>
            <a:endParaRPr lang="en-US" sz="2400" b="0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1" r="10309"/>
          <a:stretch/>
        </p:blipFill>
        <p:spPr>
          <a:xfrm>
            <a:off x="4583832" y="44624"/>
            <a:ext cx="7596844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11064" y="2312781"/>
            <a:ext cx="12601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FF00FF"/>
                </a:solidFill>
                <a:effectLst/>
              </a:rPr>
              <a:t>Cheetah</a:t>
            </a:r>
          </a:p>
        </p:txBody>
      </p:sp>
      <p:sp>
        <p:nvSpPr>
          <p:cNvPr id="9" name="Rectangle 8"/>
          <p:cNvSpPr/>
          <p:nvPr/>
        </p:nvSpPr>
        <p:spPr>
          <a:xfrm>
            <a:off x="373876" y="2799253"/>
            <a:ext cx="40308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http://grid.cs.gsu.edu/~dimos/?q=cheetah_resources</a:t>
            </a:r>
            <a:endParaRPr lang="en-US" sz="24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6596" y="3679864"/>
            <a:ext cx="22520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cheetah.gsu.edu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211064" y="4326195"/>
            <a:ext cx="41273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To create an account, send an email to: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211064" y="5157192"/>
            <a:ext cx="42739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CS Helpdesk &lt;cschelp@gsu.edu&gt;</a:t>
            </a:r>
          </a:p>
        </p:txBody>
      </p:sp>
    </p:spTree>
    <p:extLst>
      <p:ext uri="{BB962C8B-B14F-4D97-AF65-F5344CB8AC3E}">
        <p14:creationId xmlns:p14="http://schemas.microsoft.com/office/powerpoint/2010/main" val="1472445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1344" y="425735"/>
            <a:ext cx="114852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+mj-lt"/>
              </a:rPr>
              <a:t>Run Hadoop/Spark on Your Laptop (a Single Node Cluster) – Option 1</a:t>
            </a:r>
          </a:p>
        </p:txBody>
      </p:sp>
      <p:sp>
        <p:nvSpPr>
          <p:cNvPr id="6" name="Rectangle 5"/>
          <p:cNvSpPr/>
          <p:nvPr/>
        </p:nvSpPr>
        <p:spPr>
          <a:xfrm>
            <a:off x="191344" y="1998196"/>
            <a:ext cx="62286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Hadoop: Setting up a Single Node Cluster</a:t>
            </a:r>
            <a:endParaRPr lang="en-US" sz="240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3392" y="2598003"/>
            <a:ext cx="90132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https://hadoop.apache.org/docs/current/hadoop-project-dist/hadoop-common/SingleCluster.html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26468" y="4535805"/>
            <a:ext cx="75922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http://spark.apache.org/docs/latest/spark-standalone.html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91344" y="3892049"/>
            <a:ext cx="37558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1D1F22"/>
                </a:solidFill>
              </a:rPr>
              <a:t>Spark Standalone Mode</a:t>
            </a:r>
            <a:endParaRPr lang="en-US" sz="2800" i="0" dirty="0">
              <a:solidFill>
                <a:srgbClr val="1D1F22"/>
              </a:solidFill>
              <a:effectLst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3392" y="5033310"/>
            <a:ext cx="90132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1D1F22"/>
                </a:solidFill>
              </a:rPr>
              <a:t>It is also possible to run these daemons on a single machine for testing.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191344" y="1130730"/>
            <a:ext cx="66247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0" dirty="0">
                <a:solidFill>
                  <a:srgbClr val="000000"/>
                </a:solidFill>
                <a:effectLst/>
              </a:rPr>
              <a:t>Install a Linux virtual machine (like Ubuntu)</a:t>
            </a:r>
          </a:p>
        </p:txBody>
      </p:sp>
    </p:spTree>
    <p:extLst>
      <p:ext uri="{BB962C8B-B14F-4D97-AF65-F5344CB8AC3E}">
        <p14:creationId xmlns:p14="http://schemas.microsoft.com/office/powerpoint/2010/main" val="3481680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1344" y="425735"/>
            <a:ext cx="115212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+mj-lt"/>
              </a:rPr>
              <a:t>Run Hadoop/Spark on Your Laptop (a Single Node Cluster)</a:t>
            </a:r>
            <a:r>
              <a:rPr lang="en-US" sz="3200" dirty="0"/>
              <a:t> </a:t>
            </a:r>
            <a:r>
              <a:rPr lang="en-US" sz="3200" dirty="0">
                <a:latin typeface="+mj-lt"/>
              </a:rPr>
              <a:t>– Option 2</a:t>
            </a:r>
          </a:p>
        </p:txBody>
      </p:sp>
      <p:sp>
        <p:nvSpPr>
          <p:cNvPr id="6" name="Rectangle 5"/>
          <p:cNvSpPr/>
          <p:nvPr/>
        </p:nvSpPr>
        <p:spPr>
          <a:xfrm>
            <a:off x="407368" y="2280440"/>
            <a:ext cx="102251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Hadoop, Spark, and other tools are already installed and configured in </a:t>
            </a:r>
            <a:r>
              <a:rPr lang="en-US" sz="2800" dirty="0">
                <a:solidFill>
                  <a:srgbClr val="FF00FF"/>
                </a:solidFill>
              </a:rPr>
              <a:t>Cloudera</a:t>
            </a:r>
            <a:endParaRPr lang="en-US" sz="2400" i="0" dirty="0">
              <a:solidFill>
                <a:srgbClr val="FF00FF"/>
              </a:solidFill>
              <a:effectLst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7090" y="3617739"/>
            <a:ext cx="97856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https://www.cloudera.com/downloads/quickstart_vms/5-12.html</a:t>
            </a:r>
          </a:p>
        </p:txBody>
      </p:sp>
      <p:sp>
        <p:nvSpPr>
          <p:cNvPr id="8" name="Rectangle 7"/>
          <p:cNvSpPr/>
          <p:nvPr/>
        </p:nvSpPr>
        <p:spPr>
          <a:xfrm>
            <a:off x="407368" y="1361328"/>
            <a:ext cx="74168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0" dirty="0">
                <a:solidFill>
                  <a:srgbClr val="000000"/>
                </a:solidFill>
                <a:effectLst/>
              </a:rPr>
              <a:t>Install </a:t>
            </a:r>
            <a:r>
              <a:rPr lang="en-US" sz="2800" i="0" dirty="0">
                <a:solidFill>
                  <a:srgbClr val="FF00FF"/>
                </a:solidFill>
                <a:effectLst/>
              </a:rPr>
              <a:t>Cloudera</a:t>
            </a:r>
            <a:r>
              <a:rPr lang="en-US" sz="2800" i="0" dirty="0">
                <a:solidFill>
                  <a:srgbClr val="000000"/>
                </a:solidFill>
                <a:effectLst/>
              </a:rPr>
              <a:t> (a virtual machine with Linux OS)</a:t>
            </a:r>
          </a:p>
        </p:txBody>
      </p:sp>
    </p:spTree>
    <p:extLst>
      <p:ext uri="{BB962C8B-B14F-4D97-AF65-F5344CB8AC3E}">
        <p14:creationId xmlns:p14="http://schemas.microsoft.com/office/powerpoint/2010/main" val="1231744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595129" y="656692"/>
            <a:ext cx="4824536" cy="614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cs typeface="Times New Roman" pitchFamily="18" charset="0"/>
              </a:rPr>
              <a:t>Classroom and Date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3588" y="2024844"/>
            <a:ext cx="43683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Classroom</a:t>
            </a:r>
            <a:r>
              <a:rPr lang="en-US" sz="2400" dirty="0"/>
              <a:t>: </a:t>
            </a:r>
            <a:r>
              <a:rPr lang="en-US" sz="2400" dirty="0" err="1"/>
              <a:t>Langdale</a:t>
            </a:r>
            <a:r>
              <a:rPr lang="en-US" sz="2400" dirty="0"/>
              <a:t> Hall 305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63588" y="2778516"/>
            <a:ext cx="69847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Date/Time</a:t>
            </a:r>
            <a:r>
              <a:rPr lang="en-US" sz="2400" dirty="0"/>
              <a:t>: Monday/Wednesday, 2:30 pm - 4:15 pm</a:t>
            </a:r>
          </a:p>
        </p:txBody>
      </p:sp>
      <p:sp>
        <p:nvSpPr>
          <p:cNvPr id="8" name="Rectangle 7"/>
          <p:cNvSpPr/>
          <p:nvPr/>
        </p:nvSpPr>
        <p:spPr>
          <a:xfrm>
            <a:off x="863588" y="3597369"/>
            <a:ext cx="90128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Class type</a:t>
            </a:r>
            <a:r>
              <a:rPr lang="en-US" sz="2400" dirty="0"/>
              <a:t>: </a:t>
            </a:r>
            <a:r>
              <a:rPr lang="en-US" altLang="zh-CN" sz="2400" dirty="0"/>
              <a:t>about 25</a:t>
            </a:r>
            <a:r>
              <a:rPr lang="en-US" sz="2400" dirty="0"/>
              <a:t> undergraduate students + 20 graduate students</a:t>
            </a:r>
          </a:p>
        </p:txBody>
      </p:sp>
    </p:spTree>
    <p:extLst>
      <p:ext uri="{BB962C8B-B14F-4D97-AF65-F5344CB8AC3E}">
        <p14:creationId xmlns:p14="http://schemas.microsoft.com/office/powerpoint/2010/main" val="17662011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595129" y="548680"/>
            <a:ext cx="3454459" cy="614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ea typeface="宋体" panose="02010600030101010101" pitchFamily="2" charset="-122"/>
                <a:cs typeface="Times New Roman" panose="02020603050405020304" pitchFamily="18" charset="0"/>
              </a:rPr>
              <a:t>Prerequisites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63588" y="1459068"/>
            <a:ext cx="3593804" cy="48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Required Prerequisite</a:t>
            </a:r>
            <a:r>
              <a:rPr 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 N/A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63588" y="2196295"/>
            <a:ext cx="3186000" cy="48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Suggested Prerequisite</a:t>
            </a:r>
            <a:r>
              <a:rPr 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049588" y="3708343"/>
            <a:ext cx="2825517" cy="48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4) Database Systems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49588" y="3195182"/>
            <a:ext cx="3339184" cy="48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3) Analysis of Algorithms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049588" y="2168860"/>
            <a:ext cx="4275594" cy="47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1) Java and Python Programming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49588" y="2682021"/>
            <a:ext cx="2517549" cy="48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2) Data Structures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049588" y="4221504"/>
            <a:ext cx="2736647" cy="48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5) Machine Learning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49588" y="4734663"/>
            <a:ext cx="2023054" cy="48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6) Data Mining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3399801" y="5643538"/>
            <a:ext cx="8672863" cy="1277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Bef>
                <a:spcPts val="400"/>
              </a:spcBef>
              <a:spcAft>
                <a:spcPts val="800"/>
              </a:spcAft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The department will strictly enforce all prerequisites. Students without proper prerequisites will be dropped from the class, without any prior notice, at any time during the semester.</a:t>
            </a:r>
          </a:p>
        </p:txBody>
      </p:sp>
    </p:spTree>
    <p:extLst>
      <p:ext uri="{BB962C8B-B14F-4D97-AF65-F5344CB8AC3E}">
        <p14:creationId xmlns:p14="http://schemas.microsoft.com/office/powerpoint/2010/main" val="6032535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71364" y="476672"/>
            <a:ext cx="9749344" cy="614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Times New Roman" pitchFamily="18" charset="0"/>
              </a:rPr>
              <a:t>Recommended books for Java and Python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85529" y="1484784"/>
            <a:ext cx="11244572" cy="377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</a:pPr>
            <a:r>
              <a:rPr lang="en-US" sz="2800" dirty="0"/>
              <a:t>1) Building Java Programs: A Back to Basics Approach, 4th edition. by Stuart </a:t>
            </a:r>
            <a:r>
              <a:rPr lang="en-US" sz="2800" dirty="0" err="1"/>
              <a:t>Reges</a:t>
            </a:r>
            <a:r>
              <a:rPr lang="en-US" sz="2800" dirty="0"/>
              <a:t> and Marty </a:t>
            </a:r>
            <a:r>
              <a:rPr lang="en-US" sz="2800" dirty="0" err="1"/>
              <a:t>Stepp</a:t>
            </a:r>
            <a:r>
              <a:rPr lang="en-US" sz="2800" dirty="0"/>
              <a:t>. There are slides and other learning materials available online. </a:t>
            </a:r>
            <a:r>
              <a:rPr lang="en-US" sz="2800" u="sng" dirty="0">
                <a:hlinkClick r:id="rId2"/>
              </a:rPr>
              <a:t>http://www.buildingjavaprograms.com/</a:t>
            </a:r>
            <a:endParaRPr lang="en-US" sz="2800" dirty="0"/>
          </a:p>
          <a:p>
            <a:pPr marL="342900" indent="-342900">
              <a:spcAft>
                <a:spcPts val="600"/>
              </a:spcAft>
            </a:pPr>
            <a:r>
              <a:rPr lang="en-US" sz="2800" dirty="0"/>
              <a:t>2) Java: A Beginner's Guide, Seventh Edition. By Herbert </a:t>
            </a:r>
            <a:r>
              <a:rPr lang="en-US" sz="2800" dirty="0" err="1"/>
              <a:t>Schildt</a:t>
            </a:r>
            <a:r>
              <a:rPr lang="en-US" sz="2800" dirty="0"/>
              <a:t>. 2017.</a:t>
            </a:r>
          </a:p>
          <a:p>
            <a:pPr marL="342900" indent="-342900">
              <a:spcAft>
                <a:spcPts val="600"/>
              </a:spcAft>
            </a:pPr>
            <a:r>
              <a:rPr lang="en-US" sz="2800" dirty="0"/>
              <a:t>3) Introduction to Computing Using Python: An Application Development Focus. </a:t>
            </a:r>
            <a:r>
              <a:rPr lang="en-US" sz="2800" dirty="0" err="1"/>
              <a:t>Ljubomir</a:t>
            </a:r>
            <a:r>
              <a:rPr lang="en-US" sz="2800" dirty="0"/>
              <a:t> </a:t>
            </a:r>
            <a:r>
              <a:rPr lang="en-US" sz="2800" dirty="0" err="1"/>
              <a:t>Perkovic</a:t>
            </a:r>
            <a:r>
              <a:rPr lang="en-US" sz="2800" dirty="0"/>
              <a:t>, 2011.</a:t>
            </a:r>
          </a:p>
          <a:p>
            <a:pPr marL="342900" indent="-342900">
              <a:spcAft>
                <a:spcPts val="600"/>
              </a:spcAft>
            </a:pPr>
            <a:r>
              <a:rPr lang="en-US" sz="2800" dirty="0"/>
              <a:t>4) Python Crash Course: A Hands-On, Project-Based Introduction to Programming. By Eric </a:t>
            </a:r>
            <a:r>
              <a:rPr lang="en-US" sz="2800" dirty="0" err="1"/>
              <a:t>Matthes</a:t>
            </a:r>
            <a:r>
              <a:rPr lang="en-US" sz="2800" dirty="0"/>
              <a:t>. 2015.</a:t>
            </a:r>
          </a:p>
        </p:txBody>
      </p:sp>
    </p:spTree>
    <p:extLst>
      <p:ext uri="{BB962C8B-B14F-4D97-AF65-F5344CB8AC3E}">
        <p14:creationId xmlns:p14="http://schemas.microsoft.com/office/powerpoint/2010/main" val="29449501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71364" y="476672"/>
            <a:ext cx="11557284" cy="614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Times New Roman" pitchFamily="18" charset="0"/>
              </a:rPr>
              <a:t>Suggested online courses for Java and Python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85529" y="1484784"/>
            <a:ext cx="11244572" cy="3452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400"/>
              </a:spcAft>
            </a:pP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1) Java Tutorial for Complete Beginners. </a:t>
            </a:r>
            <a:r>
              <a:rPr lang="en-US" sz="2800" u="sng" dirty="0">
                <a:solidFill>
                  <a:srgbClr val="0563C1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  <a:hlinkClick r:id="rId2"/>
              </a:rPr>
              <a:t>https://www.udemy.com/java-tutorial/</a:t>
            </a:r>
            <a:endParaRPr lang="en-US" sz="28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400"/>
              </a:spcAft>
            </a:pP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2) Learn Java. </a:t>
            </a:r>
            <a:r>
              <a:rPr lang="en-US" sz="2800" u="sng" dirty="0">
                <a:solidFill>
                  <a:srgbClr val="0563C1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  <a:hlinkClick r:id="rId3"/>
              </a:rPr>
              <a:t>https://www.codecademy.com/learn/learn-java</a:t>
            </a:r>
            <a:endParaRPr lang="en-US" sz="28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400"/>
              </a:spcAft>
            </a:pP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3) Programming Foundations with Python. </a:t>
            </a:r>
            <a:r>
              <a:rPr lang="en-US" sz="2800" u="sng" dirty="0">
                <a:solidFill>
                  <a:srgbClr val="0563C1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  <a:hlinkClick r:id="rId4"/>
              </a:rPr>
              <a:t>https://www.udacity.com/course/programming-foundations-with-python--ud036</a:t>
            </a:r>
            <a:endParaRPr lang="en-US" sz="28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400"/>
              </a:spcAft>
            </a:pP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4) Learn Python. </a:t>
            </a:r>
            <a:r>
              <a:rPr lang="en-US" sz="2800" u="sng" dirty="0">
                <a:solidFill>
                  <a:srgbClr val="0563C1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  <a:hlinkClick r:id="rId5"/>
              </a:rPr>
              <a:t>https://www.codecademy.com/learn/learn-python</a:t>
            </a:r>
            <a:endParaRPr lang="en-US" sz="2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7939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595129" y="656692"/>
            <a:ext cx="4824536" cy="614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cs typeface="Times New Roman" pitchFamily="18" charset="0"/>
              </a:rPr>
              <a:t>Course Requirements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1404" y="2516326"/>
            <a:ext cx="51125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Basic theoretical principles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Practical hands-on experience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04012" y="2516326"/>
            <a:ext cx="5400600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2 Exams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6 Programming Assignments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Course Project (only for graduate students)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00797" y="1870666"/>
            <a:ext cx="28669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Learning Goals: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059997" y="1861664"/>
            <a:ext cx="61206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Assignments, Exams, and Course Project:</a:t>
            </a:r>
          </a:p>
        </p:txBody>
      </p:sp>
    </p:spTree>
    <p:extLst>
      <p:ext uri="{BB962C8B-B14F-4D97-AF65-F5344CB8AC3E}">
        <p14:creationId xmlns:p14="http://schemas.microsoft.com/office/powerpoint/2010/main" val="32351997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49110" y="349452"/>
            <a:ext cx="4918798" cy="61448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1"/>
                </a:solidFill>
                <a:cs typeface="Times New Roman" pitchFamily="18" charset="0"/>
              </a:rPr>
              <a:t>Grading Policy for </a:t>
            </a:r>
            <a:r>
              <a:rPr lang="en-US" sz="3600" dirty="0" err="1">
                <a:solidFill>
                  <a:schemeClr val="tx1"/>
                </a:solidFill>
                <a:cs typeface="Times New Roman" pitchFamily="18" charset="0"/>
              </a:rPr>
              <a:t>CSc</a:t>
            </a:r>
            <a:r>
              <a:rPr lang="en-US" sz="3600" dirty="0">
                <a:solidFill>
                  <a:schemeClr val="tx1"/>
                </a:solidFill>
                <a:cs typeface="Times New Roman" pitchFamily="18" charset="0"/>
              </a:rPr>
              <a:t> 4760: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895139"/>
              </p:ext>
            </p:extLst>
          </p:nvPr>
        </p:nvGraphicFramePr>
        <p:xfrm>
          <a:off x="551384" y="1102839"/>
          <a:ext cx="4835252" cy="4513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9581">
                  <a:extLst>
                    <a:ext uri="{9D8B030D-6E8A-4147-A177-3AD203B41FA5}">
                      <a16:colId xmlns:a16="http://schemas.microsoft.com/office/drawing/2014/main" val="549799586"/>
                    </a:ext>
                  </a:extLst>
                </a:gridCol>
                <a:gridCol w="1825671">
                  <a:extLst>
                    <a:ext uri="{9D8B030D-6E8A-4147-A177-3AD203B41FA5}">
                      <a16:colId xmlns:a16="http://schemas.microsoft.com/office/drawing/2014/main" val="4209156699"/>
                    </a:ext>
                  </a:extLst>
                </a:gridCol>
              </a:tblGrid>
              <a:tr h="4513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Parts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Percentage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99043136"/>
                  </a:ext>
                </a:extLst>
              </a:tr>
              <a:tr h="4513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Exam 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15%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62483355"/>
                  </a:ext>
                </a:extLst>
              </a:tr>
              <a:tr h="4513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Exam 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15%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669881"/>
                  </a:ext>
                </a:extLst>
              </a:tr>
              <a:tr h="4513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Assignment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10%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92653504"/>
                  </a:ext>
                </a:extLst>
              </a:tr>
              <a:tr h="4513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Assignment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10%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0563856"/>
                  </a:ext>
                </a:extLst>
              </a:tr>
              <a:tr h="4513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Assignment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11%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4085559"/>
                  </a:ext>
                </a:extLst>
              </a:tr>
              <a:tr h="4513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Assignment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4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11%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92042341"/>
                  </a:ext>
                </a:extLst>
              </a:tr>
              <a:tr h="4513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Assignment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11%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48537303"/>
                  </a:ext>
                </a:extLst>
              </a:tr>
              <a:tr h="4513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Assignment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6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11%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83908079"/>
                  </a:ext>
                </a:extLst>
              </a:tr>
              <a:tr h="4513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Attendance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6%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6568076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816251"/>
              </p:ext>
            </p:extLst>
          </p:nvPr>
        </p:nvGraphicFramePr>
        <p:xfrm>
          <a:off x="6564052" y="1147211"/>
          <a:ext cx="5184576" cy="210874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132887686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1547190209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4028234542"/>
                    </a:ext>
                  </a:extLst>
                </a:gridCol>
              </a:tblGrid>
              <a:tr h="5271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A+ [97, 100]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[93, 97)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A- [90, 93)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10092832"/>
                  </a:ext>
                </a:extLst>
              </a:tr>
              <a:tr h="5271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B+ [87, 90)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 [83, 87)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B- [80, 83)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72169176"/>
                  </a:ext>
                </a:extLst>
              </a:tr>
              <a:tr h="5271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C+ [77, 80)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 [70, 77)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75633569"/>
                  </a:ext>
                </a:extLst>
              </a:tr>
              <a:tr h="5271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 [60, 70)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 [0, 60)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2864296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906592" y="4797152"/>
            <a:ext cx="60126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If one student’s score is no less than 97, an A+ will be given.</a:t>
            </a:r>
          </a:p>
        </p:txBody>
      </p:sp>
      <p:sp>
        <p:nvSpPr>
          <p:cNvPr id="7" name="Rectangle 6"/>
          <p:cNvSpPr/>
          <p:nvPr/>
        </p:nvSpPr>
        <p:spPr>
          <a:xfrm>
            <a:off x="5906592" y="3966155"/>
            <a:ext cx="61926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intervals may be adjusted based on the distribution of the scores.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6213264" y="502267"/>
            <a:ext cx="14761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CSC 4760: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5890816" y="3433074"/>
            <a:ext cx="6192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total percentage for Assignments is 64%.</a:t>
            </a:r>
          </a:p>
        </p:txBody>
      </p:sp>
    </p:spTree>
    <p:extLst>
      <p:ext uri="{BB962C8B-B14F-4D97-AF65-F5344CB8AC3E}">
        <p14:creationId xmlns:p14="http://schemas.microsoft.com/office/powerpoint/2010/main" val="25446248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35360" y="114220"/>
            <a:ext cx="4918798" cy="54898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1"/>
                </a:solidFill>
                <a:cs typeface="Times New Roman" pitchFamily="18" charset="0"/>
              </a:rPr>
              <a:t>Grading Policy for </a:t>
            </a:r>
            <a:r>
              <a:rPr lang="en-US" sz="3600" dirty="0" err="1">
                <a:solidFill>
                  <a:schemeClr val="tx1"/>
                </a:solidFill>
                <a:cs typeface="Times New Roman" pitchFamily="18" charset="0"/>
              </a:rPr>
              <a:t>CSc</a:t>
            </a:r>
            <a:r>
              <a:rPr lang="en-US" sz="3600" dirty="0">
                <a:solidFill>
                  <a:schemeClr val="tx1"/>
                </a:solidFill>
                <a:cs typeface="Times New Roman" pitchFamily="18" charset="0"/>
              </a:rPr>
              <a:t> 6760: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040280"/>
              </p:ext>
            </p:extLst>
          </p:nvPr>
        </p:nvGraphicFramePr>
        <p:xfrm>
          <a:off x="551384" y="663200"/>
          <a:ext cx="4835252" cy="4964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9581">
                  <a:extLst>
                    <a:ext uri="{9D8B030D-6E8A-4147-A177-3AD203B41FA5}">
                      <a16:colId xmlns:a16="http://schemas.microsoft.com/office/drawing/2014/main" val="549799586"/>
                    </a:ext>
                  </a:extLst>
                </a:gridCol>
                <a:gridCol w="1825671">
                  <a:extLst>
                    <a:ext uri="{9D8B030D-6E8A-4147-A177-3AD203B41FA5}">
                      <a16:colId xmlns:a16="http://schemas.microsoft.com/office/drawing/2014/main" val="4209156699"/>
                    </a:ext>
                  </a:extLst>
                </a:gridCol>
              </a:tblGrid>
              <a:tr h="4513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Parts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Percentage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99043136"/>
                  </a:ext>
                </a:extLst>
              </a:tr>
              <a:tr h="4513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Exam 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10%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62483355"/>
                  </a:ext>
                </a:extLst>
              </a:tr>
              <a:tr h="4513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Exam 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10%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669881"/>
                  </a:ext>
                </a:extLst>
              </a:tr>
              <a:tr h="4513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Assignment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8%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92653504"/>
                  </a:ext>
                </a:extLst>
              </a:tr>
              <a:tr h="4513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Assignment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8%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0563856"/>
                  </a:ext>
                </a:extLst>
              </a:tr>
              <a:tr h="4513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Assignment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9%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4085559"/>
                  </a:ext>
                </a:extLst>
              </a:tr>
              <a:tr h="4513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Assignment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4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9%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92042341"/>
                  </a:ext>
                </a:extLst>
              </a:tr>
              <a:tr h="4513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Assignment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9%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48537303"/>
                  </a:ext>
                </a:extLst>
              </a:tr>
              <a:tr h="4513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Assignment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6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9%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83908079"/>
                  </a:ext>
                </a:extLst>
              </a:tr>
              <a:tr h="4513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Course Project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22%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09451786"/>
                  </a:ext>
                </a:extLst>
              </a:tr>
              <a:tr h="4513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Attendance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6%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6568076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906592" y="4797152"/>
            <a:ext cx="60126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If one student’s score is no less than 97, an A+ will be given.</a:t>
            </a:r>
          </a:p>
        </p:txBody>
      </p:sp>
      <p:sp>
        <p:nvSpPr>
          <p:cNvPr id="7" name="Rectangle 6"/>
          <p:cNvSpPr/>
          <p:nvPr/>
        </p:nvSpPr>
        <p:spPr>
          <a:xfrm>
            <a:off x="5906592" y="3903867"/>
            <a:ext cx="61926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intervals may be adjusted based on the distribution of the scores.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6213264" y="502267"/>
            <a:ext cx="14761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CSC 6760:</a:t>
            </a:r>
            <a:endParaRPr lang="en-US" sz="24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502048"/>
              </p:ext>
            </p:extLst>
          </p:nvPr>
        </p:nvGraphicFramePr>
        <p:xfrm>
          <a:off x="6564052" y="1033871"/>
          <a:ext cx="5184576" cy="210709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132887686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1547190209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4028234542"/>
                    </a:ext>
                  </a:extLst>
                </a:gridCol>
              </a:tblGrid>
              <a:tr h="5267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A+ [97, 100]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[93, 97)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A- [90, 93)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10092832"/>
                  </a:ext>
                </a:extLst>
              </a:tr>
              <a:tr h="5267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B+ [87, 90)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 [80, 87)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72169176"/>
                  </a:ext>
                </a:extLst>
              </a:tr>
              <a:tr h="5267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C+ [77, 80)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 [73, 77)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C- [70, 73)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75633569"/>
                  </a:ext>
                </a:extLst>
              </a:tr>
              <a:tr h="5267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 [60, 70)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 [0, 60)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28642968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5890816" y="3433074"/>
            <a:ext cx="6192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total percentage for Assignments is 52%.</a:t>
            </a:r>
          </a:p>
        </p:txBody>
      </p:sp>
    </p:spTree>
    <p:extLst>
      <p:ext uri="{BB962C8B-B14F-4D97-AF65-F5344CB8AC3E}">
        <p14:creationId xmlns:p14="http://schemas.microsoft.com/office/powerpoint/2010/main" val="39018633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459596" y="1238728"/>
            <a:ext cx="5616624" cy="462080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Attendance Score for CSC 4760/6760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549847"/>
              </p:ext>
            </p:extLst>
          </p:nvPr>
        </p:nvGraphicFramePr>
        <p:xfrm>
          <a:off x="2747628" y="1756020"/>
          <a:ext cx="5040560" cy="3744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26359142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457386070"/>
                    </a:ext>
                  </a:extLst>
                </a:gridCol>
              </a:tblGrid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Absence times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Attendance 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1206606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&lt;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2136186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3 - 4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0617195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5 - 6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5659871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7 - 8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68281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9 - 10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6798178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</a:t>
                      </a:r>
                      <a:r>
                        <a:rPr lang="en-US" sz="2400" baseline="0" dirty="0"/>
                        <a:t> - 12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8635300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&gt; 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4798656"/>
                  </a:ext>
                </a:extLst>
              </a:tr>
            </a:tbl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 bwMode="auto">
          <a:xfrm>
            <a:off x="338394" y="440668"/>
            <a:ext cx="5505578" cy="61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rgbClr val="123A5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/>
                </a:solidFill>
                <a:cs typeface="Times New Roman" pitchFamily="18" charset="0"/>
              </a:rPr>
              <a:t>Grading Policy - Attendance</a:t>
            </a:r>
          </a:p>
        </p:txBody>
      </p:sp>
      <p:sp>
        <p:nvSpPr>
          <p:cNvPr id="8" name="Rectangle 7"/>
          <p:cNvSpPr/>
          <p:nvPr/>
        </p:nvSpPr>
        <p:spPr>
          <a:xfrm>
            <a:off x="8184232" y="4509120"/>
            <a:ext cx="38415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first two classes (before Jan 17) do not count.</a:t>
            </a:r>
          </a:p>
        </p:txBody>
      </p:sp>
    </p:spTree>
    <p:extLst>
      <p:ext uri="{BB962C8B-B14F-4D97-AF65-F5344CB8AC3E}">
        <p14:creationId xmlns:p14="http://schemas.microsoft.com/office/powerpoint/2010/main" val="18011202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595129" y="656692"/>
            <a:ext cx="4780791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cs typeface="Times New Roman" pitchFamily="18" charset="0"/>
              </a:rPr>
              <a:t>Exams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63402" y="2024844"/>
            <a:ext cx="48521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Exam 1: </a:t>
            </a:r>
            <a:r>
              <a:rPr lang="en-US" sz="2400" dirty="0"/>
              <a:t>Open Textbook/Computer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63402" y="2781131"/>
            <a:ext cx="48363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Exam 2: </a:t>
            </a:r>
            <a:r>
              <a:rPr lang="en-US" sz="2400" dirty="0"/>
              <a:t>Open Textbook/Computer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63588" y="3429000"/>
            <a:ext cx="97689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students should finish the exam individually and separately. The students should not work together.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096000" y="2024844"/>
            <a:ext cx="29523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Feb 26 (Mid-term)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96014" y="2778440"/>
            <a:ext cx="2448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May</a:t>
            </a:r>
            <a:r>
              <a:rPr lang="en-US" sz="2400" dirty="0"/>
              <a:t> </a:t>
            </a:r>
            <a:r>
              <a:rPr lang="en-US" altLang="zh-CN" sz="2400" dirty="0"/>
              <a:t>4</a:t>
            </a:r>
            <a:r>
              <a:rPr lang="en-US" sz="2400" dirty="0"/>
              <a:t> (Final)</a:t>
            </a:r>
          </a:p>
        </p:txBody>
      </p:sp>
      <p:sp>
        <p:nvSpPr>
          <p:cNvPr id="8" name="Rectangle 7"/>
          <p:cNvSpPr/>
          <p:nvPr/>
        </p:nvSpPr>
        <p:spPr>
          <a:xfrm>
            <a:off x="9408368" y="2022153"/>
            <a:ext cx="2736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Mid-point: </a:t>
            </a:r>
            <a:r>
              <a:rPr lang="en-US" sz="2400" dirty="0"/>
              <a:t>March 3</a:t>
            </a:r>
          </a:p>
        </p:txBody>
      </p:sp>
      <p:sp>
        <p:nvSpPr>
          <p:cNvPr id="10" name="Rectangle 9"/>
          <p:cNvSpPr/>
          <p:nvPr/>
        </p:nvSpPr>
        <p:spPr>
          <a:xfrm>
            <a:off x="863588" y="5137216"/>
            <a:ext cx="76328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problems for CSC 4760 and CSC 6760 may be different.</a:t>
            </a:r>
          </a:p>
        </p:txBody>
      </p:sp>
      <p:sp>
        <p:nvSpPr>
          <p:cNvPr id="3" name="Rectangle 2"/>
          <p:cNvSpPr/>
          <p:nvPr/>
        </p:nvSpPr>
        <p:spPr>
          <a:xfrm>
            <a:off x="863402" y="4446201"/>
            <a:ext cx="93370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Plagiarism will result in a score of zero and will be reported to the Dean.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6910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595129" y="656692"/>
            <a:ext cx="3376635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cs typeface="Times New Roman" pitchFamily="18" charset="0"/>
              </a:rPr>
              <a:t>Assignments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49040" y="1844824"/>
            <a:ext cx="26546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6 Assignments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49040" y="4761148"/>
            <a:ext cx="89408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problems for CSC 4760 and CSC 6760 may be different.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49040" y="2700209"/>
            <a:ext cx="56790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Hands-on programming assignments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849040" y="3555594"/>
            <a:ext cx="98914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Due about two weeks after it is given. The scores and solutions will be posted once the TA finishes the grading after 1 week.</a:t>
            </a:r>
          </a:p>
        </p:txBody>
      </p:sp>
    </p:spTree>
    <p:extLst>
      <p:ext uri="{BB962C8B-B14F-4D97-AF65-F5344CB8AC3E}">
        <p14:creationId xmlns:p14="http://schemas.microsoft.com/office/powerpoint/2010/main" val="28758859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595129" y="656692"/>
            <a:ext cx="11117495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cs typeface="Times New Roman" pitchFamily="18" charset="0"/>
              </a:rPr>
              <a:t>Course Project (Only for Graduate Students)</a:t>
            </a:r>
          </a:p>
        </p:txBody>
      </p:sp>
      <p:sp>
        <p:nvSpPr>
          <p:cNvPr id="7" name="Rectangle 6"/>
          <p:cNvSpPr/>
          <p:nvPr/>
        </p:nvSpPr>
        <p:spPr>
          <a:xfrm>
            <a:off x="911424" y="1808820"/>
            <a:ext cx="20804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CSC 6760 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5128" y="2492896"/>
            <a:ext cx="9101272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800" dirty="0"/>
              <a:t>One or Two graduate students form a group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800" dirty="0"/>
              <a:t>Each group does a project and submits one project report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800" dirty="0"/>
              <a:t>Each group will give a final presentation. Each graduate student will present his/her part of work</a:t>
            </a:r>
          </a:p>
        </p:txBody>
      </p:sp>
    </p:spTree>
    <p:extLst>
      <p:ext uri="{BB962C8B-B14F-4D97-AF65-F5344CB8AC3E}">
        <p14:creationId xmlns:p14="http://schemas.microsoft.com/office/powerpoint/2010/main" val="116050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595129" y="656692"/>
            <a:ext cx="4824536" cy="614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cs typeface="Times New Roman" pitchFamily="18" charset="0"/>
              </a:rPr>
              <a:t>TA’s Information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863588" y="1808820"/>
            <a:ext cx="25681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TA</a:t>
            </a:r>
            <a:r>
              <a:rPr lang="en-US" sz="2400" dirty="0"/>
              <a:t>: Anil Ravuru</a:t>
            </a:r>
          </a:p>
        </p:txBody>
      </p:sp>
      <p:sp>
        <p:nvSpPr>
          <p:cNvPr id="6" name="Rectangle 5"/>
          <p:cNvSpPr/>
          <p:nvPr/>
        </p:nvSpPr>
        <p:spPr>
          <a:xfrm>
            <a:off x="863588" y="3359740"/>
            <a:ext cx="95528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Office</a:t>
            </a:r>
            <a:r>
              <a:rPr lang="en-US" sz="2400" dirty="0"/>
              <a:t>: Cubical 642E at the 6th floor of 25 Park Place</a:t>
            </a:r>
          </a:p>
        </p:txBody>
      </p:sp>
      <p:sp>
        <p:nvSpPr>
          <p:cNvPr id="7" name="Rectangle 6"/>
          <p:cNvSpPr/>
          <p:nvPr/>
        </p:nvSpPr>
        <p:spPr>
          <a:xfrm>
            <a:off x="863588" y="4135200"/>
            <a:ext cx="99849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Office hours</a:t>
            </a:r>
            <a:r>
              <a:rPr lang="en-US" sz="2400" dirty="0"/>
              <a:t>: 12:00 pm - 1 pm, Monday and Wednesday; or by appointment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863588" y="2584280"/>
            <a:ext cx="73926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TA’s E-mail</a:t>
            </a:r>
            <a:r>
              <a:rPr lang="en-US" sz="2400" dirty="0"/>
              <a:t>: Anil Ravuru &lt;aravuru1@student.gsu.edu&gt;</a:t>
            </a:r>
          </a:p>
        </p:txBody>
      </p:sp>
    </p:spTree>
    <p:extLst>
      <p:ext uri="{BB962C8B-B14F-4D97-AF65-F5344CB8AC3E}">
        <p14:creationId xmlns:p14="http://schemas.microsoft.com/office/powerpoint/2010/main" val="10419953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3392" y="497191"/>
            <a:ext cx="7452828" cy="61448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1"/>
                </a:solidFill>
                <a:cs typeface="Times New Roman" pitchFamily="18" charset="0"/>
              </a:rPr>
              <a:t>Course Project (Only for Graduate Students)</a:t>
            </a:r>
          </a:p>
        </p:txBody>
      </p:sp>
      <p:sp>
        <p:nvSpPr>
          <p:cNvPr id="6" name="Rectangle 5"/>
          <p:cNvSpPr/>
          <p:nvPr/>
        </p:nvSpPr>
        <p:spPr>
          <a:xfrm>
            <a:off x="947428" y="1272152"/>
            <a:ext cx="95050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Using Hadoop or Spark to solve interesting problems in big data analytics</a:t>
            </a:r>
          </a:p>
        </p:txBody>
      </p:sp>
      <p:sp>
        <p:nvSpPr>
          <p:cNvPr id="3" name="Rectangle 2"/>
          <p:cNvSpPr/>
          <p:nvPr/>
        </p:nvSpPr>
        <p:spPr>
          <a:xfrm>
            <a:off x="947428" y="1908226"/>
            <a:ext cx="10478928" cy="417037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/>
              <a:t>Things to think about when you propose the project</a:t>
            </a:r>
            <a:endParaRPr lang="en-US" sz="2400" dirty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What is the motivation? Why do you want to study this problem?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What is the dataset? How to get the dataset? How large is the dataset?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What are the existing related works? How does this problem have been tackled by the other researchers?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What is the baseline solution method? How can we design sequential algorithms to solve this problem? What is the baseline MapReduce/Hadoop or Spark algorithm for solving this problem? What are the limitations?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What is the novel technical contribution in your method? How significantly does the proposed algorithm improve the computing efficiency?</a:t>
            </a:r>
          </a:p>
        </p:txBody>
      </p:sp>
    </p:spTree>
    <p:extLst>
      <p:ext uri="{BB962C8B-B14F-4D97-AF65-F5344CB8AC3E}">
        <p14:creationId xmlns:p14="http://schemas.microsoft.com/office/powerpoint/2010/main" val="20774168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3392" y="512676"/>
            <a:ext cx="7524836" cy="61448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1"/>
                </a:solidFill>
                <a:cs typeface="Times New Roman" pitchFamily="18" charset="0"/>
              </a:rPr>
              <a:t>Course Project (Only for Graduate Students)</a:t>
            </a:r>
          </a:p>
        </p:txBody>
      </p:sp>
      <p:sp>
        <p:nvSpPr>
          <p:cNvPr id="6" name="Rectangle 5"/>
          <p:cNvSpPr/>
          <p:nvPr/>
        </p:nvSpPr>
        <p:spPr>
          <a:xfrm>
            <a:off x="947428" y="1274248"/>
            <a:ext cx="95050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Using Hadoop or Spark to solve interesting problems in big data analytics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89680" y="1772816"/>
            <a:ext cx="9220552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/>
              <a:t>Some project ideas</a:t>
            </a:r>
            <a:r>
              <a:rPr lang="en-US" sz="2400" dirty="0"/>
              <a:t> (only examples, best to propose your own)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Statistical Computing (Speed up traditional statistical methods, such as correlation computation)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Data Mining in Business Applications (Customer Segmentation, Accounting, Marketing)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Literature Survey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Mining Biological Datasets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Social Network Analysis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Your own ideas</a:t>
            </a:r>
          </a:p>
        </p:txBody>
      </p:sp>
    </p:spTree>
    <p:extLst>
      <p:ext uri="{BB962C8B-B14F-4D97-AF65-F5344CB8AC3E}">
        <p14:creationId xmlns:p14="http://schemas.microsoft.com/office/powerpoint/2010/main" val="7897410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03412" y="656692"/>
            <a:ext cx="7488832" cy="61448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1"/>
                </a:solidFill>
                <a:cs typeface="Times New Roman" pitchFamily="18" charset="0"/>
              </a:rPr>
              <a:t>Course Project (Only for Graduate Students)</a:t>
            </a:r>
          </a:p>
        </p:txBody>
      </p:sp>
      <p:sp>
        <p:nvSpPr>
          <p:cNvPr id="6" name="Rectangle 5"/>
          <p:cNvSpPr/>
          <p:nvPr/>
        </p:nvSpPr>
        <p:spPr>
          <a:xfrm>
            <a:off x="1055440" y="1592796"/>
            <a:ext cx="9541061" cy="3801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b="1" dirty="0"/>
              <a:t>Project proposal </a:t>
            </a:r>
            <a:r>
              <a:rPr lang="en-US" sz="2400" dirty="0"/>
              <a:t>( &gt; 2 pages, ACM SIG template)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Title, project idea, survey of related work, data source, key algorithms/technology, and what you expect to submit at the end of the semester.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b="1" dirty="0"/>
              <a:t>Final report</a:t>
            </a:r>
            <a:r>
              <a:rPr lang="en-US" sz="2400" dirty="0"/>
              <a:t> ( &gt; 4 pages , ACM SIG template)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A comprehensive description of your project.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project idea, extended survey of related work, detailed algorithm/technology, specific implementation, key results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what worked, what did not work, what surprised you, and why</a:t>
            </a:r>
          </a:p>
        </p:txBody>
      </p:sp>
      <p:sp>
        <p:nvSpPr>
          <p:cNvPr id="2" name="Rectangle 1"/>
          <p:cNvSpPr/>
          <p:nvPr/>
        </p:nvSpPr>
        <p:spPr>
          <a:xfrm>
            <a:off x="3359696" y="5949280"/>
            <a:ext cx="8100900" cy="72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400"/>
              </a:spcAft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ACM SIG template (MS Word, or Latex):</a:t>
            </a:r>
          </a:p>
          <a:p>
            <a:pPr>
              <a:lnSpc>
                <a:spcPct val="107000"/>
              </a:lnSpc>
              <a:spcAft>
                <a:spcPts val="400"/>
              </a:spcAft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https://www.acm.org/publications/proceedings-template-16dec2016</a:t>
            </a:r>
          </a:p>
        </p:txBody>
      </p:sp>
    </p:spTree>
    <p:extLst>
      <p:ext uri="{BB962C8B-B14F-4D97-AF65-F5344CB8AC3E}">
        <p14:creationId xmlns:p14="http://schemas.microsoft.com/office/powerpoint/2010/main" val="16658064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13402" y="656692"/>
            <a:ext cx="7434826" cy="61448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1"/>
                </a:solidFill>
                <a:cs typeface="Times New Roman" pitchFamily="18" charset="0"/>
              </a:rPr>
              <a:t>Course Project (Only for Graduate Students)</a:t>
            </a:r>
          </a:p>
        </p:txBody>
      </p:sp>
      <p:sp>
        <p:nvSpPr>
          <p:cNvPr id="5" name="Rectangle 4"/>
          <p:cNvSpPr/>
          <p:nvPr/>
        </p:nvSpPr>
        <p:spPr>
          <a:xfrm>
            <a:off x="875420" y="1521409"/>
            <a:ext cx="15841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CSC 6760: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141742" y="2096023"/>
            <a:ext cx="4666226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Project Proposal (&gt; 2 pages)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Final Report (&gt; 4 pages)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Software, user manual, and sample dataset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Slides (&gt; 12 slides)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792557" y="4509120"/>
            <a:ext cx="46662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One or two graduate students form a group to do one project.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878858"/>
              </p:ext>
            </p:extLst>
          </p:nvPr>
        </p:nvGraphicFramePr>
        <p:xfrm>
          <a:off x="6312024" y="1677711"/>
          <a:ext cx="5616624" cy="2570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6444">
                  <a:extLst>
                    <a:ext uri="{9D8B030D-6E8A-4147-A177-3AD203B41FA5}">
                      <a16:colId xmlns:a16="http://schemas.microsoft.com/office/drawing/2014/main" val="549799586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3419722445"/>
                    </a:ext>
                  </a:extLst>
                </a:gridCol>
              </a:tblGrid>
              <a:tr h="4513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Parts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Percentage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99043136"/>
                  </a:ext>
                </a:extLst>
              </a:tr>
              <a:tr h="4513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Proposal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15%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62483355"/>
                  </a:ext>
                </a:extLst>
              </a:tr>
              <a:tr h="4513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Final Report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40%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669881"/>
                  </a:ext>
                </a:extLst>
              </a:tr>
              <a:tr h="4513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Software/source code, user manual, and sample dataset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20%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92653504"/>
                  </a:ext>
                </a:extLst>
              </a:tr>
              <a:tr h="4513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Slides and Presentation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25%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75529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07270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31404" y="656692"/>
            <a:ext cx="4824536" cy="614480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  <a:cs typeface="Times New Roman" pitchFamily="18" charset="0"/>
              </a:rPr>
              <a:t>Course Project</a:t>
            </a:r>
          </a:p>
        </p:txBody>
      </p:sp>
      <p:sp>
        <p:nvSpPr>
          <p:cNvPr id="6" name="Rectangle 5"/>
          <p:cNvSpPr/>
          <p:nvPr/>
        </p:nvSpPr>
        <p:spPr>
          <a:xfrm>
            <a:off x="911424" y="1664804"/>
            <a:ext cx="104411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Final presentation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In the last two or three classes, each group of graduate students present their project to the rest of the class. Each student in one group need to present his/her own part of work in the project.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About 12 - 20 minute presentation including 2-3 minute questions. The time allocated for each group may vary depending on the total number of groups.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r>
              <a:rPr lang="en-US" sz="2400" b="1" dirty="0"/>
              <a:t>Checkpoints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Proposal (due Feb 16): ~ 1 month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Final Report (due April 27): ~ 2 months </a:t>
            </a:r>
          </a:p>
        </p:txBody>
      </p:sp>
    </p:spTree>
    <p:extLst>
      <p:ext uri="{BB962C8B-B14F-4D97-AF65-F5344CB8AC3E}">
        <p14:creationId xmlns:p14="http://schemas.microsoft.com/office/powerpoint/2010/main" val="2259138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7408" y="656692"/>
            <a:ext cx="4824536" cy="614480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  <a:cs typeface="Times New Roman" pitchFamily="18" charset="0"/>
              </a:rPr>
              <a:t>Class Policy: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23392" y="1484784"/>
            <a:ext cx="1094521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b="1" dirty="0"/>
              <a:t>Attendance</a:t>
            </a:r>
            <a:r>
              <a:rPr lang="en-US" sz="2400" dirty="0"/>
              <a:t>: Students are required to attend all classes.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b="1" dirty="0"/>
              <a:t>Academic honesty</a:t>
            </a:r>
            <a:r>
              <a:rPr lang="en-US" sz="2400" dirty="0"/>
              <a:t>: Plagiarism will result in a score of zero on the exams, assignments, or the course project. Plagiarism will be reported to the Dean. The instructor has the right to make a decision.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b="1" dirty="0"/>
              <a:t>Assignments and Projects</a:t>
            </a:r>
            <a:r>
              <a:rPr lang="en-US" sz="2400" dirty="0"/>
              <a:t>: They are better to be handed in on time. Late submissions will get 20% penalty. Late submissions will not be accepted after 1 week of the due date.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b="1" dirty="0"/>
              <a:t>Withdrawals</a:t>
            </a:r>
            <a:r>
              <a:rPr lang="en-US" sz="2400" dirty="0"/>
              <a:t>: March 3 Tuesday (Midpoint) is the last day to withdraw and possibly receive a W.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b="1" dirty="0"/>
              <a:t>Make-ups</a:t>
            </a:r>
            <a:r>
              <a:rPr lang="en-US" sz="2400" dirty="0"/>
              <a:t>: need the instructor's special permission.</a:t>
            </a:r>
          </a:p>
        </p:txBody>
      </p:sp>
    </p:spTree>
    <p:extLst>
      <p:ext uri="{BB962C8B-B14F-4D97-AF65-F5344CB8AC3E}">
        <p14:creationId xmlns:p14="http://schemas.microsoft.com/office/powerpoint/2010/main" val="14597030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87388" y="404664"/>
            <a:ext cx="7505263" cy="614480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  <a:cs typeface="Times New Roman" pitchFamily="18" charset="0"/>
              </a:rPr>
              <a:t>Tentative Course Outline and Schedule: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795510"/>
              </p:ext>
            </p:extLst>
          </p:nvPr>
        </p:nvGraphicFramePr>
        <p:xfrm>
          <a:off x="659396" y="1124745"/>
          <a:ext cx="10873208" cy="5616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6700">
                  <a:extLst>
                    <a:ext uri="{9D8B030D-6E8A-4147-A177-3AD203B41FA5}">
                      <a16:colId xmlns:a16="http://schemas.microsoft.com/office/drawing/2014/main" val="4155573734"/>
                    </a:ext>
                  </a:extLst>
                </a:gridCol>
                <a:gridCol w="1744812">
                  <a:extLst>
                    <a:ext uri="{9D8B030D-6E8A-4147-A177-3AD203B41FA5}">
                      <a16:colId xmlns:a16="http://schemas.microsoft.com/office/drawing/2014/main" val="2948195402"/>
                    </a:ext>
                  </a:extLst>
                </a:gridCol>
                <a:gridCol w="7191696">
                  <a:extLst>
                    <a:ext uri="{9D8B030D-6E8A-4147-A177-3AD203B41FA5}">
                      <a16:colId xmlns:a16="http://schemas.microsoft.com/office/drawing/2014/main" val="1607541570"/>
                    </a:ext>
                  </a:extLst>
                </a:gridCol>
              </a:tblGrid>
              <a:tr h="4603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</a:rPr>
                        <a:t>Date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" marR="87630" indent="3175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</a:rPr>
                        <a:t>Class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8265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</a:rPr>
                        <a:t>Content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66273935"/>
                  </a:ext>
                </a:extLst>
              </a:tr>
              <a:tr h="4745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Jan. 13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" marR="87630" indent="3175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Class 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8265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Syllabus, Introduction to Big Data (Classes Begin)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86316431"/>
                  </a:ext>
                </a:extLst>
              </a:tr>
              <a:tr h="8294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Jan. 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" marR="87630" indent="3175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Class 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8265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MapReduce Design Patterns, Ch. 1 MapReduce/WordCount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96848223"/>
                  </a:ext>
                </a:extLst>
              </a:tr>
              <a:tr h="4745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Jan. 17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" marR="87630" indent="3175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265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End of Student late registration and add/drop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3888763"/>
                  </a:ext>
                </a:extLst>
              </a:tr>
              <a:tr h="4745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Jan. 20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" marR="87630" indent="3175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No Class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88265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Holiday (MLK)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42192416"/>
                  </a:ext>
                </a:extLst>
              </a:tr>
              <a:tr h="8294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Jan. 22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" marR="87630" indent="3175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Class 3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265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MapReduce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Design Patterns, Ch. 2 Summarization Patterns, Min Max Count, Average, Inverted Index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4450647"/>
                  </a:ext>
                </a:extLst>
              </a:tr>
              <a:tr h="8294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Jan. 27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" marR="87630" indent="3175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Class 4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265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MapReduce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Design Patterns, Ch. 3 Filtering Patterns, Distributed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Grep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Top-K Pattern, Distinct Pattern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530009"/>
                  </a:ext>
                </a:extLst>
              </a:tr>
              <a:tr h="12442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Jan. 29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" marR="87630" indent="3175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Class 5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88265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MapReduce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Design Patterns, Ch. 4 Data Organization Patterns,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MapReduce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Types,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Partitioner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Total Order Sorting, Two Mappers, Binning, Shuffling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10215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9549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87388" y="404664"/>
            <a:ext cx="7505263" cy="614480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  <a:cs typeface="Times New Roman" pitchFamily="18" charset="0"/>
              </a:rPr>
              <a:t>Tentative Course Outline and Schedule: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462468"/>
              </p:ext>
            </p:extLst>
          </p:nvPr>
        </p:nvGraphicFramePr>
        <p:xfrm>
          <a:off x="803412" y="1088740"/>
          <a:ext cx="10585176" cy="4500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396">
                  <a:extLst>
                    <a:ext uri="{9D8B030D-6E8A-4147-A177-3AD203B41FA5}">
                      <a16:colId xmlns:a16="http://schemas.microsoft.com/office/drawing/2014/main" val="4155573734"/>
                    </a:ext>
                  </a:extLst>
                </a:gridCol>
                <a:gridCol w="1698592">
                  <a:extLst>
                    <a:ext uri="{9D8B030D-6E8A-4147-A177-3AD203B41FA5}">
                      <a16:colId xmlns:a16="http://schemas.microsoft.com/office/drawing/2014/main" val="2948195402"/>
                    </a:ext>
                  </a:extLst>
                </a:gridCol>
                <a:gridCol w="7001188">
                  <a:extLst>
                    <a:ext uri="{9D8B030D-6E8A-4147-A177-3AD203B41FA5}">
                      <a16:colId xmlns:a16="http://schemas.microsoft.com/office/drawing/2014/main" val="1607541570"/>
                    </a:ext>
                  </a:extLst>
                </a:gridCol>
              </a:tblGrid>
              <a:tr h="4772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</a:rPr>
                        <a:t>Date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" marR="87630" indent="3175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</a:rPr>
                        <a:t>Class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8265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</a:rPr>
                        <a:t>Content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66273935"/>
                  </a:ext>
                </a:extLst>
              </a:tr>
              <a:tr h="8366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Feb. </a:t>
                      </a:r>
                      <a:r>
                        <a:rPr lang="en-US" altLang="zh-CN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" marR="87630" indent="3175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Class 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8265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MapReduce Design Patterns, Ch. 5 Join Patterns, Reduce Side Join, Replicated Join, Composite Join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79844986"/>
                  </a:ext>
                </a:extLst>
              </a:tr>
              <a:tr h="4772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zh-CN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Feb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altLang="zh-CN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" marR="87630" indent="3175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Class 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8265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MapReduce Design Patterns, Ch. 6 Metapatterns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1246163"/>
                  </a:ext>
                </a:extLst>
              </a:tr>
              <a:tr h="8366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Feb. </a:t>
                      </a:r>
                      <a:r>
                        <a:rPr lang="en-US" altLang="zh-CN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" marR="87630" indent="3175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Class 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8265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MapReduce Design Patterns, Ch. 7 Input and Output Patterns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92494881"/>
                  </a:ext>
                </a:extLst>
              </a:tr>
              <a:tr h="4772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Feb. </a:t>
                      </a:r>
                      <a:r>
                        <a:rPr lang="en-US" altLang="zh-CN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" marR="87630" indent="3175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Class 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8265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Selected Topics: Pig – Part 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23646853"/>
                  </a:ext>
                </a:extLst>
              </a:tr>
              <a:tr h="4772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Feb. 1</a:t>
                      </a:r>
                      <a:r>
                        <a:rPr lang="en-US" altLang="zh-CN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" marR="87630" indent="3175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8265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Project Proposal Due (11:59 pm eastern time, Feb. 1</a:t>
                      </a:r>
                      <a:r>
                        <a:rPr lang="en-US" altLang="zh-CN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39387749"/>
                  </a:ext>
                </a:extLst>
              </a:tr>
              <a:tr h="9181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Feb. 1</a:t>
                      </a:r>
                      <a:r>
                        <a:rPr lang="en-US" altLang="zh-CN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" marR="87630" indent="3175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Class 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8265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Invited Talk: HPCC – Big Data Platform and Use Cases</a:t>
                      </a:r>
                    </a:p>
                    <a:p>
                      <a:pPr marL="88265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by LexisNexis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65267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2585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87388" y="404664"/>
            <a:ext cx="7505263" cy="614480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  <a:cs typeface="Times New Roman" pitchFamily="18" charset="0"/>
              </a:rPr>
              <a:t>Tentative Course Outline and Schedule: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955925"/>
              </p:ext>
            </p:extLst>
          </p:nvPr>
        </p:nvGraphicFramePr>
        <p:xfrm>
          <a:off x="731403" y="1124744"/>
          <a:ext cx="11089233" cy="5574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859">
                  <a:extLst>
                    <a:ext uri="{9D8B030D-6E8A-4147-A177-3AD203B41FA5}">
                      <a16:colId xmlns:a16="http://schemas.microsoft.com/office/drawing/2014/main" val="4155573734"/>
                    </a:ext>
                  </a:extLst>
                </a:gridCol>
                <a:gridCol w="1436811">
                  <a:extLst>
                    <a:ext uri="{9D8B030D-6E8A-4147-A177-3AD203B41FA5}">
                      <a16:colId xmlns:a16="http://schemas.microsoft.com/office/drawing/2014/main" val="2948195402"/>
                    </a:ext>
                  </a:extLst>
                </a:gridCol>
                <a:gridCol w="7994563">
                  <a:extLst>
                    <a:ext uri="{9D8B030D-6E8A-4147-A177-3AD203B41FA5}">
                      <a16:colId xmlns:a16="http://schemas.microsoft.com/office/drawing/2014/main" val="1607541570"/>
                    </a:ext>
                  </a:extLst>
                </a:gridCol>
              </a:tblGrid>
              <a:tr h="5267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</a:rPr>
                        <a:t>Date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" marR="87630" indent="3175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</a:rPr>
                        <a:t>Class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8265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</a:rPr>
                        <a:t>Content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66273935"/>
                  </a:ext>
                </a:extLst>
              </a:tr>
              <a:tr h="8378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Feb. 1</a:t>
                      </a:r>
                      <a:r>
                        <a:rPr lang="en-US" altLang="zh-CN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" marR="87630" indent="3175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Class 11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8265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Selected Topics: Pig – Part 2 (More time may be spent in discussing Pig)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8675638"/>
                  </a:ext>
                </a:extLst>
              </a:tr>
              <a:tr h="13383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Feb. </a:t>
                      </a:r>
                      <a:r>
                        <a:rPr lang="en-US" altLang="zh-CN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24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" marR="87630" indent="3175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Class 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8265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Selected Topics: Hive (More time may be spent in discussing Hive)</a:t>
                      </a:r>
                    </a:p>
                    <a:p>
                      <a:pPr marL="88265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Selected Topics: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HBase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(More time may be spent in discussing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HBase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67056205"/>
                  </a:ext>
                </a:extLst>
              </a:tr>
              <a:tr h="10055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Feb. 2</a:t>
                      </a:r>
                      <a:r>
                        <a:rPr lang="en-US" altLang="zh-CN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" marR="87630" indent="3175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Class 13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8265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Exam 1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3736114"/>
                  </a:ext>
                </a:extLst>
              </a:tr>
              <a:tr h="5267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zh-CN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March 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" marR="87630" indent="3175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Class 14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8265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Learning Spark, Ch. 1 Introduction to Spark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715016"/>
                  </a:ext>
                </a:extLst>
              </a:tr>
              <a:tr h="5267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March 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" marR="87630" indent="3175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8265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Midpoint (the last day to withdraw)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55528548"/>
                  </a:ext>
                </a:extLst>
              </a:tr>
              <a:tr h="5267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March 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" marR="87630" indent="3175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Class 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8265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Learning Spark, Ch. 2 Getting Started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1454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8548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87388" y="404664"/>
            <a:ext cx="7505263" cy="614480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  <a:cs typeface="Times New Roman" pitchFamily="18" charset="0"/>
              </a:rPr>
              <a:t>Tentative Course Outline and Schedule: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727033"/>
              </p:ext>
            </p:extLst>
          </p:nvPr>
        </p:nvGraphicFramePr>
        <p:xfrm>
          <a:off x="677398" y="1019144"/>
          <a:ext cx="10837204" cy="5506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180">
                  <a:extLst>
                    <a:ext uri="{9D8B030D-6E8A-4147-A177-3AD203B41FA5}">
                      <a16:colId xmlns:a16="http://schemas.microsoft.com/office/drawing/2014/main" val="4155573734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2948195402"/>
                    </a:ext>
                  </a:extLst>
                </a:gridCol>
                <a:gridCol w="7812868">
                  <a:extLst>
                    <a:ext uri="{9D8B030D-6E8A-4147-A177-3AD203B41FA5}">
                      <a16:colId xmlns:a16="http://schemas.microsoft.com/office/drawing/2014/main" val="1607541570"/>
                    </a:ext>
                  </a:extLst>
                </a:gridCol>
              </a:tblGrid>
              <a:tr h="4768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</a:rPr>
                        <a:t>Date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" marR="87630" indent="3175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</a:rPr>
                        <a:t>Class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8265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</a:rPr>
                        <a:t>Content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66273935"/>
                  </a:ext>
                </a:extLst>
              </a:tr>
              <a:tr h="718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March 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" marR="87630" indent="3175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Class 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8265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Learning Spark, Ch. 3 Programming with RDDs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8675638"/>
                  </a:ext>
                </a:extLst>
              </a:tr>
              <a:tr h="718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March 11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" marR="87630" indent="3175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Class 17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8265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Learning Spark, Ch. 4 Key Value Pairs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67056205"/>
                  </a:ext>
                </a:extLst>
              </a:tr>
              <a:tr h="718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March 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" marR="87630" indent="3175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No Class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8265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Spring Break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3736114"/>
                  </a:ext>
                </a:extLst>
              </a:tr>
              <a:tr h="718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March 18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" marR="87630" indent="3175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No Class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8265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Spring Break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715016"/>
                  </a:ext>
                </a:extLst>
              </a:tr>
              <a:tr h="718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March 23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" marR="87630" indent="3175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Class 18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8265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Learning Spark, Ch. 5 Loading and Saving Data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55528548"/>
                  </a:ext>
                </a:extLst>
              </a:tr>
              <a:tr h="718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March 25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" marR="87630" indent="3175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Class 19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8265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Learning Spark, Ch. 6 Advanced Spark Programming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71454178"/>
                  </a:ext>
                </a:extLst>
              </a:tr>
              <a:tr h="718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March 30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" marR="87630" indent="317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Class 20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8265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Learning Spark, Ch. 7 Running on a Cluster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8698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6492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4172" y="461298"/>
            <a:ext cx="6061868" cy="61448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Recommended Textbook</a:t>
            </a:r>
          </a:p>
        </p:txBody>
      </p:sp>
      <p:sp>
        <p:nvSpPr>
          <p:cNvPr id="6" name="Rectangle 5"/>
          <p:cNvSpPr/>
          <p:nvPr/>
        </p:nvSpPr>
        <p:spPr>
          <a:xfrm>
            <a:off x="395536" y="1353997"/>
            <a:ext cx="4908376" cy="1595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2400" b="1" dirty="0"/>
              <a:t>MapReduce Design Patterns,</a:t>
            </a:r>
            <a:endParaRPr lang="en-US" sz="2400" dirty="0"/>
          </a:p>
          <a:p>
            <a:pPr>
              <a:lnSpc>
                <a:spcPct val="140000"/>
              </a:lnSpc>
            </a:pPr>
            <a:r>
              <a:rPr lang="en-US" sz="2400" dirty="0"/>
              <a:t>by Donald Miner and Adam Shook,</a:t>
            </a:r>
          </a:p>
          <a:p>
            <a:pPr>
              <a:lnSpc>
                <a:spcPct val="140000"/>
              </a:lnSpc>
            </a:pPr>
            <a:r>
              <a:rPr lang="en-US" sz="2400" dirty="0"/>
              <a:t>O'Reilly Media, 2012.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5536" y="3138278"/>
            <a:ext cx="332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ISBN:978-1-449-32717-0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297204"/>
            <a:ext cx="4752528" cy="622444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5536" y="3842197"/>
            <a:ext cx="332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E-book is available.</a:t>
            </a:r>
          </a:p>
        </p:txBody>
      </p:sp>
      <p:sp>
        <p:nvSpPr>
          <p:cNvPr id="9" name="Rectangle 8"/>
          <p:cNvSpPr/>
          <p:nvPr/>
        </p:nvSpPr>
        <p:spPr>
          <a:xfrm>
            <a:off x="395536" y="4545124"/>
            <a:ext cx="68086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Repository for example source code:</a:t>
            </a:r>
          </a:p>
          <a:p>
            <a:r>
              <a:rPr lang="en-US" sz="2400" u="sng" dirty="0">
                <a:hlinkClick r:id="rId3"/>
              </a:rPr>
              <a:t>https://github.com/adamjshook/mapreducepatterns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782882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87388" y="404664"/>
            <a:ext cx="7505263" cy="614480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  <a:cs typeface="Times New Roman" pitchFamily="18" charset="0"/>
              </a:rPr>
              <a:t>Tentative Course Outline and Schedule: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508081"/>
              </p:ext>
            </p:extLst>
          </p:nvPr>
        </p:nvGraphicFramePr>
        <p:xfrm>
          <a:off x="677398" y="1019144"/>
          <a:ext cx="10837204" cy="5302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180">
                  <a:extLst>
                    <a:ext uri="{9D8B030D-6E8A-4147-A177-3AD203B41FA5}">
                      <a16:colId xmlns:a16="http://schemas.microsoft.com/office/drawing/2014/main" val="4155573734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2948195402"/>
                    </a:ext>
                  </a:extLst>
                </a:gridCol>
                <a:gridCol w="7812868">
                  <a:extLst>
                    <a:ext uri="{9D8B030D-6E8A-4147-A177-3AD203B41FA5}">
                      <a16:colId xmlns:a16="http://schemas.microsoft.com/office/drawing/2014/main" val="1607541570"/>
                    </a:ext>
                  </a:extLst>
                </a:gridCol>
              </a:tblGrid>
              <a:tr h="4768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</a:rPr>
                        <a:t>Date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" marR="87630" indent="3175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</a:rPr>
                        <a:t>Class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8265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</a:rPr>
                        <a:t>Content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66273935"/>
                  </a:ext>
                </a:extLst>
              </a:tr>
              <a:tr h="718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April 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" marR="87630" indent="3175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Class 21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8265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Learning Spark, Ch. 8 Tuning and Debugging Spark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8675638"/>
                  </a:ext>
                </a:extLst>
              </a:tr>
              <a:tr h="718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April 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" marR="87630" indent="3175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Class 22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8265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Selected Topics: Spark Machine Learning Library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67056205"/>
                  </a:ext>
                </a:extLst>
              </a:tr>
              <a:tr h="718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April 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" marR="87630" indent="3175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Class 23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8265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Selected Topics: Spark GraphX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3736114"/>
                  </a:ext>
                </a:extLst>
              </a:tr>
              <a:tr h="718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April 13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" marR="87630" indent="3175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Class 24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8265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Other Selected Topics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715016"/>
                  </a:ext>
                </a:extLst>
              </a:tr>
              <a:tr h="718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April 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" marR="87630" indent="3175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Class 25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8265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Other Selected Topics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55528548"/>
                  </a:ext>
                </a:extLst>
              </a:tr>
              <a:tr h="718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April 20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" marR="87630" indent="3175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Class 26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8265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Project Presentations 1 (Two or three classes will be allocated for presentation depending on the total number of groups.)</a:t>
                      </a:r>
                    </a:p>
                    <a:p>
                      <a:pPr marL="88265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Exam 2 due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71454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34229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87388" y="404664"/>
            <a:ext cx="7505263" cy="614480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  <a:cs typeface="Times New Roman" pitchFamily="18" charset="0"/>
              </a:rPr>
              <a:t>Tentative Course Outline and Schedule: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136721"/>
              </p:ext>
            </p:extLst>
          </p:nvPr>
        </p:nvGraphicFramePr>
        <p:xfrm>
          <a:off x="731404" y="1088741"/>
          <a:ext cx="10765196" cy="4492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244">
                  <a:extLst>
                    <a:ext uri="{9D8B030D-6E8A-4147-A177-3AD203B41FA5}">
                      <a16:colId xmlns:a16="http://schemas.microsoft.com/office/drawing/2014/main" val="4155573734"/>
                    </a:ext>
                  </a:extLst>
                </a:gridCol>
                <a:gridCol w="1260140">
                  <a:extLst>
                    <a:ext uri="{9D8B030D-6E8A-4147-A177-3AD203B41FA5}">
                      <a16:colId xmlns:a16="http://schemas.microsoft.com/office/drawing/2014/main" val="2948195402"/>
                    </a:ext>
                  </a:extLst>
                </a:gridCol>
                <a:gridCol w="7308812">
                  <a:extLst>
                    <a:ext uri="{9D8B030D-6E8A-4147-A177-3AD203B41FA5}">
                      <a16:colId xmlns:a16="http://schemas.microsoft.com/office/drawing/2014/main" val="1607541570"/>
                    </a:ext>
                  </a:extLst>
                </a:gridCol>
              </a:tblGrid>
              <a:tr h="4989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</a:rPr>
                        <a:t>Date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" marR="87630" indent="3175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</a:rPr>
                        <a:t>Class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8265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</a:rPr>
                        <a:t>Content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66273935"/>
                  </a:ext>
                </a:extLst>
              </a:tr>
              <a:tr h="4989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April 22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" marR="87630" indent="3175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Class 27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8265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Project Presentations 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861320"/>
                  </a:ext>
                </a:extLst>
              </a:tr>
              <a:tr h="4989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April 27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" marR="87630" indent="3175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Class 28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8265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Project Presentations 3 (Classes End)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13293"/>
                  </a:ext>
                </a:extLst>
              </a:tr>
              <a:tr h="4989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April 27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" marR="87630" indent="3175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8265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Course Project Due (11:59 pm eastern time, April 27)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23715617"/>
                  </a:ext>
                </a:extLst>
              </a:tr>
              <a:tr h="4989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April 28 – May 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" marR="87630" indent="3175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8265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Final Exams Period. Final Exam schedule:</a:t>
                      </a:r>
                    </a:p>
                    <a:p>
                      <a:pPr marL="88265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u="sng" dirty="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  <a:hlinkClick r:id="rId3"/>
                        </a:rPr>
                        <a:t>http://registrar.gsu.edu/registration/semester-calendars-exam-schedules/spring-2018-final-exam-schedule/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04950763"/>
                  </a:ext>
                </a:extLst>
              </a:tr>
              <a:tr h="4989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May 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" marR="87630" indent="3175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13:30-16:00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8265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Exam 2, Location: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Langdale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Hall 305, the same classroom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13625752"/>
                  </a:ext>
                </a:extLst>
              </a:tr>
              <a:tr h="4989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May 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" marR="87630" indent="3175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8265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Grades Due at 5 pm eastern time, May 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1016997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611724" y="5877272"/>
            <a:ext cx="8271196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This is a tentative course schedule. The contents taught in classes may be significantly different from those listed in the table.</a:t>
            </a:r>
          </a:p>
        </p:txBody>
      </p:sp>
    </p:spTree>
    <p:extLst>
      <p:ext uri="{BB962C8B-B14F-4D97-AF65-F5344CB8AC3E}">
        <p14:creationId xmlns:p14="http://schemas.microsoft.com/office/powerpoint/2010/main" val="20905623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5" b="1429"/>
          <a:stretch/>
        </p:blipFill>
        <p:spPr>
          <a:xfrm>
            <a:off x="2637886" y="0"/>
            <a:ext cx="9557127" cy="69213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6" r="6509"/>
          <a:stretch/>
        </p:blipFill>
        <p:spPr>
          <a:xfrm>
            <a:off x="0" y="2928033"/>
            <a:ext cx="2637886" cy="3993356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2808" y="203877"/>
            <a:ext cx="3246887" cy="59683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cs typeface="Times New Roman" pitchFamily="18" charset="0"/>
              </a:rPr>
              <a:t>Course Contents</a:t>
            </a:r>
          </a:p>
        </p:txBody>
      </p:sp>
    </p:spTree>
    <p:extLst>
      <p:ext uri="{BB962C8B-B14F-4D97-AF65-F5344CB8AC3E}">
        <p14:creationId xmlns:p14="http://schemas.microsoft.com/office/powerpoint/2010/main" val="31574063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79376" y="116632"/>
            <a:ext cx="9181020" cy="61448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cs typeface="Times New Roman" pitchFamily="18" charset="0"/>
              </a:rPr>
              <a:t>Big Data, Database, and Data Mining References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95400" y="728700"/>
            <a:ext cx="10909212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b="1" dirty="0"/>
              <a:t>Big Data</a:t>
            </a:r>
            <a:endParaRPr lang="en-US" sz="2400" dirty="0"/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Conferences: </a:t>
            </a:r>
            <a:r>
              <a:rPr lang="en-US" sz="2400" b="1" dirty="0"/>
              <a:t>IEEE Big Data, </a:t>
            </a:r>
            <a:r>
              <a:rPr lang="en-US" sz="2400" dirty="0"/>
              <a:t>The Strata + Hadoop World conferences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b="1" dirty="0"/>
              <a:t>Database systems</a:t>
            </a:r>
            <a:endParaRPr lang="en-US" sz="2400" dirty="0"/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Conferences: </a:t>
            </a:r>
            <a:r>
              <a:rPr lang="en-US" sz="2400" b="1" dirty="0"/>
              <a:t>ACM-SIGMOD</a:t>
            </a:r>
            <a:r>
              <a:rPr lang="en-US" sz="2400" dirty="0"/>
              <a:t>,</a:t>
            </a:r>
            <a:r>
              <a:rPr lang="en-US" sz="2400" b="1" dirty="0"/>
              <a:t> VLDB</a:t>
            </a:r>
            <a:r>
              <a:rPr lang="en-US" sz="2400" dirty="0"/>
              <a:t>, ACM-PODS, IEEE-ICDE, EDBT, ICDT, DASFAA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Journals: ACM-TODS, IEEE-TKDE, JIIS, J. ACM, etc.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b="1" dirty="0"/>
              <a:t>Data mining and KDD</a:t>
            </a:r>
            <a:endParaRPr lang="en-US" sz="2400" dirty="0"/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Conferences: </a:t>
            </a:r>
            <a:r>
              <a:rPr lang="en-US" sz="2400" b="1" dirty="0"/>
              <a:t>ACM-SIGKDD</a:t>
            </a:r>
            <a:r>
              <a:rPr lang="en-US" sz="2400" dirty="0"/>
              <a:t>, IEEE-ICDM, SIAM-DM, PKDD, PAKDD, etc.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Journal: ACM-KDD, Data Mining and Knowledge Discovery, KDD Explorations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b="1" dirty="0"/>
              <a:t>AI &amp; Machine Learning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Conferences: Machine learning (ICML), AAAI, IJCAI, COLT (Learning Theory), etc.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Journals: Machine Learning, Artificial Intelligence, etc.</a:t>
            </a:r>
          </a:p>
        </p:txBody>
      </p:sp>
    </p:spTree>
    <p:extLst>
      <p:ext uri="{BB962C8B-B14F-4D97-AF65-F5344CB8AC3E}">
        <p14:creationId xmlns:p14="http://schemas.microsoft.com/office/powerpoint/2010/main" val="33686140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55840" y="2814520"/>
            <a:ext cx="2880320" cy="614480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cs typeface="Times New Roman" pitchFamily="18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47661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95129" y="656692"/>
            <a:ext cx="4824536" cy="614480"/>
          </a:xfrm>
        </p:spPr>
        <p:txBody>
          <a:bodyPr/>
          <a:lstStyle/>
          <a:p>
            <a:r>
              <a:rPr lang="en-US" sz="3600" dirty="0">
                <a:cs typeface="Times New Roman" pitchFamily="18" charset="0"/>
              </a:rPr>
              <a:t>Recommended Textbook</a:t>
            </a:r>
            <a:endParaRPr lang="en-US" sz="3600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6" y="1537995"/>
            <a:ext cx="5844480" cy="1774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400" b="1" dirty="0"/>
              <a:t>Learning Spark: Lightning-Fast Data Analysis,</a:t>
            </a:r>
            <a:endParaRPr lang="en-US" sz="24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400" dirty="0"/>
              <a:t>by Holden </a:t>
            </a:r>
            <a:r>
              <a:rPr lang="en-US" sz="2400" dirty="0" err="1"/>
              <a:t>Karau</a:t>
            </a:r>
            <a:r>
              <a:rPr lang="en-US" sz="2400" dirty="0"/>
              <a:t>, Andy </a:t>
            </a:r>
            <a:r>
              <a:rPr lang="en-US" sz="2400" dirty="0" err="1"/>
              <a:t>Konwinsky</a:t>
            </a:r>
            <a:r>
              <a:rPr lang="en-US" sz="2400" dirty="0"/>
              <a:t>, Patrick Wendell, and </a:t>
            </a:r>
            <a:r>
              <a:rPr lang="en-US" sz="2400" dirty="0" err="1"/>
              <a:t>Matei</a:t>
            </a:r>
            <a:r>
              <a:rPr lang="en-US" sz="2400" dirty="0"/>
              <a:t> </a:t>
            </a:r>
            <a:r>
              <a:rPr lang="en-US" sz="2400" dirty="0" err="1"/>
              <a:t>Zaharia</a:t>
            </a:r>
            <a:r>
              <a:rPr lang="en-US" sz="2400" dirty="0"/>
              <a:t>,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400" dirty="0"/>
              <a:t>O'Reilly Media, 2015.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5536" y="3465496"/>
            <a:ext cx="332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ISBN:978-1-449-35862-4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132" y="188640"/>
            <a:ext cx="4762500" cy="62484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95536" y="4689140"/>
            <a:ext cx="5948040" cy="882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400" dirty="0">
                <a:ea typeface="SimSun" panose="02010600030101010101" pitchFamily="2" charset="-122"/>
                <a:cs typeface="Times New Roman" panose="02020603050405020304" pitchFamily="18" charset="0"/>
              </a:rPr>
              <a:t>Example code from Learning Spark book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u="sng" dirty="0">
                <a:solidFill>
                  <a:srgbClr val="0563C1"/>
                </a:solidFill>
                <a:ea typeface="SimSun" panose="02010600030101010101" pitchFamily="2" charset="-122"/>
                <a:cs typeface="Times New Roman" panose="02020603050405020304" pitchFamily="18" charset="0"/>
                <a:hlinkClick r:id="rId3"/>
              </a:rPr>
              <a:t>https://github.com/databricks/learning-spark</a:t>
            </a:r>
            <a:endParaRPr lang="en-US" sz="2400" dirty="0"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4085638"/>
            <a:ext cx="27121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E-book is available.</a:t>
            </a:r>
          </a:p>
        </p:txBody>
      </p:sp>
    </p:spTree>
    <p:extLst>
      <p:ext uri="{BB962C8B-B14F-4D97-AF65-F5344CB8AC3E}">
        <p14:creationId xmlns:p14="http://schemas.microsoft.com/office/powerpoint/2010/main" val="3994316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95129" y="656692"/>
            <a:ext cx="4824536" cy="614480"/>
          </a:xfrm>
        </p:spPr>
        <p:txBody>
          <a:bodyPr/>
          <a:lstStyle/>
          <a:p>
            <a:r>
              <a:rPr lang="en-US" sz="3600" dirty="0">
                <a:cs typeface="Times New Roman" pitchFamily="18" charset="0"/>
              </a:rPr>
              <a:t>Suggested Textbook</a:t>
            </a:r>
            <a:endParaRPr lang="en-US" sz="3600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5400" y="1808820"/>
            <a:ext cx="5772472" cy="1405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400" b="1" dirty="0"/>
              <a:t>Learning Apache Spark 2,</a:t>
            </a:r>
            <a:endParaRPr lang="en-US" sz="24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400" dirty="0"/>
              <a:t>by Muhammad Asif </a:t>
            </a:r>
            <a:r>
              <a:rPr lang="en-US" sz="2400" dirty="0" err="1"/>
              <a:t>Abbasi</a:t>
            </a:r>
            <a:r>
              <a:rPr lang="en-US" sz="2400" dirty="0"/>
              <a:t>,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400" dirty="0"/>
              <a:t>2017.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088" y="383008"/>
            <a:ext cx="5188810" cy="518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062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95129" y="433071"/>
            <a:ext cx="2764567" cy="614480"/>
          </a:xfrm>
        </p:spPr>
        <p:txBody>
          <a:bodyPr/>
          <a:lstStyle/>
          <a:p>
            <a:r>
              <a:rPr lang="en-US" sz="3600" dirty="0">
                <a:cs typeface="Times New Roman" pitchFamily="18" charset="0"/>
              </a:rPr>
              <a:t>Related books</a:t>
            </a:r>
            <a:endParaRPr lang="en-US" sz="3600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1090932"/>
            <a:ext cx="3318284" cy="43535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646" y="1128246"/>
            <a:ext cx="3262708" cy="42789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260" y="980728"/>
            <a:ext cx="3494534" cy="457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908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95129" y="433071"/>
            <a:ext cx="2764567" cy="614480"/>
          </a:xfrm>
        </p:spPr>
        <p:txBody>
          <a:bodyPr/>
          <a:lstStyle/>
          <a:p>
            <a:r>
              <a:rPr lang="en-US" sz="3600" dirty="0">
                <a:cs typeface="Times New Roman" pitchFamily="18" charset="0"/>
              </a:rPr>
              <a:t>Related books</a:t>
            </a:r>
            <a:endParaRPr lang="en-US" sz="3600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93" y="1340768"/>
            <a:ext cx="3629025" cy="4752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824" y="1324458"/>
            <a:ext cx="3708412" cy="48637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342" y="1324458"/>
            <a:ext cx="3385470" cy="419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04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1864</TotalTime>
  <Words>4181</Words>
  <Application>Microsoft Office PowerPoint</Application>
  <PresentationFormat>Widescreen</PresentationFormat>
  <Paragraphs>582</Paragraphs>
  <Slides>54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TitilliumMaps26L 500 wt</vt:lpstr>
      <vt:lpstr>Arial</vt:lpstr>
      <vt:lpstr>Calibri</vt:lpstr>
      <vt:lpstr>Calibri Light</vt:lpstr>
      <vt:lpstr>Wingdings</vt:lpstr>
      <vt:lpstr>Office Theme</vt:lpstr>
      <vt:lpstr>Spring 2020</vt:lpstr>
      <vt:lpstr>Welcome!</vt:lpstr>
      <vt:lpstr>PowerPoint Presentation</vt:lpstr>
      <vt:lpstr>PowerPoint Presentation</vt:lpstr>
      <vt:lpstr>Recommended Textbook</vt:lpstr>
      <vt:lpstr>Recommended Textbook</vt:lpstr>
      <vt:lpstr>Suggested Textbook</vt:lpstr>
      <vt:lpstr>Related books</vt:lpstr>
      <vt:lpstr>Related books</vt:lpstr>
      <vt:lpstr>Related books</vt:lpstr>
      <vt:lpstr>Related Courses</vt:lpstr>
      <vt:lpstr>Related Courses</vt:lpstr>
      <vt:lpstr>Related Courses</vt:lpstr>
      <vt:lpstr>Related Courses</vt:lpstr>
      <vt:lpstr>Related Courses</vt:lpstr>
      <vt:lpstr>Related Courses</vt:lpstr>
      <vt:lpstr>Online Resources</vt:lpstr>
      <vt:lpstr>Cloud Service Providers (Big Companies)</vt:lpstr>
      <vt:lpstr>Related Research Papers</vt:lpstr>
      <vt:lpstr>Related Research Papers</vt:lpstr>
      <vt:lpstr>Related Research Papers</vt:lpstr>
      <vt:lpstr>Related Research Papers</vt:lpstr>
      <vt:lpstr>Course Contents</vt:lpstr>
      <vt:lpstr>Hadoop and Spark Platforms</vt:lpstr>
      <vt:lpstr>Hadoop/Spark Platform at GSU</vt:lpstr>
      <vt:lpstr>DICE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Grading Policy for CSc 4760:</vt:lpstr>
      <vt:lpstr>Grading Policy for CSc 6760:</vt:lpstr>
      <vt:lpstr>Attendance Score for CSC 4760/6760</vt:lpstr>
      <vt:lpstr>PowerPoint Presentation</vt:lpstr>
      <vt:lpstr>PowerPoint Presentation</vt:lpstr>
      <vt:lpstr>PowerPoint Presentation</vt:lpstr>
      <vt:lpstr>Course Project (Only for Graduate Students)</vt:lpstr>
      <vt:lpstr>Course Project (Only for Graduate Students)</vt:lpstr>
      <vt:lpstr>Course Project (Only for Graduate Students)</vt:lpstr>
      <vt:lpstr>Course Project (Only for Graduate Students)</vt:lpstr>
      <vt:lpstr>Course Project</vt:lpstr>
      <vt:lpstr>Class Policy:</vt:lpstr>
      <vt:lpstr>Tentative Course Outline and Schedule:</vt:lpstr>
      <vt:lpstr>Tentative Course Outline and Schedule:</vt:lpstr>
      <vt:lpstr>Tentative Course Outline and Schedule:</vt:lpstr>
      <vt:lpstr>Tentative Course Outline and Schedule:</vt:lpstr>
      <vt:lpstr>Tentative Course Outline and Schedule:</vt:lpstr>
      <vt:lpstr>Tentative Course Outline and Schedule:</vt:lpstr>
      <vt:lpstr>Course Contents</vt:lpstr>
      <vt:lpstr>Big Data, Database, and Data Mining References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Yubao Wu</dc:creator>
  <cp:lastModifiedBy>Yubao Wu</cp:lastModifiedBy>
  <cp:revision>391</cp:revision>
  <cp:lastPrinted>2019-02-04T17:10:56Z</cp:lastPrinted>
  <dcterms:created xsi:type="dcterms:W3CDTF">2017-01-08T21:30:05Z</dcterms:created>
  <dcterms:modified xsi:type="dcterms:W3CDTF">2020-01-13T19:12:44Z</dcterms:modified>
</cp:coreProperties>
</file>