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36" autoAdjust="0"/>
  </p:normalViewPr>
  <p:slideViewPr>
    <p:cSldViewPr showGuides="1">
      <p:cViewPr varScale="1">
        <p:scale>
          <a:sx n="66" d="100"/>
          <a:sy n="66" d="100"/>
        </p:scale>
        <p:origin x="66" y="3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1AE94-330B-4E30-8A23-B5F1A897C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1739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2/1/2019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3F85475-F635-4390-BB5C-5073D4D7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228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1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1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521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52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8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6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4076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21088"/>
            <a:ext cx="10515600" cy="136815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9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7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34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368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529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76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4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5298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98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65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2" b="26847"/>
          <a:stretch/>
        </p:blipFill>
        <p:spPr>
          <a:xfrm>
            <a:off x="-508" y="5661248"/>
            <a:ext cx="12188952" cy="1261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69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796246"/>
            <a:ext cx="2777430" cy="9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utt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476" y="3781188"/>
            <a:ext cx="9433048" cy="16201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Connection to the Linux KVM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Kernel-based Virtual Machine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59596" y="2456893"/>
            <a:ext cx="7272808" cy="972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smtClean="0">
                <a:cs typeface="Times New Roman" pitchFamily="18" charset="0"/>
              </a:rPr>
              <a:t>Spring 2020</a:t>
            </a:r>
            <a:endParaRPr lang="en-US" sz="5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7368" y="1232756"/>
            <a:ext cx="11377264" cy="864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dirty="0">
                <a:cs typeface="Times New Roman" pitchFamily="18" charset="0"/>
              </a:rPr>
              <a:t>CSC 4760 / 6760  Big Data </a:t>
            </a:r>
            <a:r>
              <a:rPr lang="en-US" sz="5400" dirty="0" smtClean="0">
                <a:cs typeface="Times New Roman" pitchFamily="18" charset="0"/>
              </a:rPr>
              <a:t>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871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60" y="404664"/>
            <a:ext cx="5982460" cy="1368152"/>
          </a:xfrm>
        </p:spPr>
        <p:txBody>
          <a:bodyPr>
            <a:normAutofit/>
          </a:bodyPr>
          <a:lstStyle/>
          <a:p>
            <a:r>
              <a:rPr lang="en-US" dirty="0" smtClean="0"/>
              <a:t>Connect to KVM via Visual Studio Code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40" y="1916832"/>
            <a:ext cx="6647755" cy="3420380"/>
          </a:xfrm>
        </p:spPr>
        <p:txBody>
          <a:bodyPr>
            <a:normAutofit/>
          </a:bodyPr>
          <a:lstStyle/>
          <a:p>
            <a:r>
              <a:rPr lang="en-US" dirty="0" smtClean="0"/>
              <a:t>Create an “Hello World” example: hello.py</a:t>
            </a:r>
          </a:p>
          <a:p>
            <a:r>
              <a:rPr lang="en-US" dirty="0" smtClean="0"/>
              <a:t>In “Terminal”, run</a:t>
            </a:r>
          </a:p>
          <a:p>
            <a:r>
              <a:rPr lang="en-US" dirty="0" smtClean="0"/>
              <a:t>$ python3 ~/test/hello.py</a:t>
            </a:r>
          </a:p>
          <a:p>
            <a:r>
              <a:rPr lang="en-US" dirty="0" smtClean="0"/>
              <a:t>It is working!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96" y="2420888"/>
            <a:ext cx="7930217" cy="38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06" y="476672"/>
            <a:ext cx="6294122" cy="765296"/>
          </a:xfrm>
        </p:spPr>
        <p:txBody>
          <a:bodyPr>
            <a:normAutofit/>
          </a:bodyPr>
          <a:lstStyle/>
          <a:p>
            <a:r>
              <a:rPr lang="en-US" dirty="0" smtClean="0"/>
              <a:t>Connect to KVM in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3918"/>
            <a:ext cx="6456040" cy="1085022"/>
          </a:xfrm>
        </p:spPr>
        <p:txBody>
          <a:bodyPr>
            <a:normAutofit/>
          </a:bodyPr>
          <a:lstStyle/>
          <a:p>
            <a:r>
              <a:rPr lang="en-US" dirty="0" smtClean="0"/>
              <a:t>In “Terminal”, run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ssh</a:t>
            </a:r>
            <a:r>
              <a:rPr lang="en-US" dirty="0" smtClean="0"/>
              <a:t> -p 50101 ywu28@jaguar.cs.gsu.edu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98" y="0"/>
            <a:ext cx="5852402" cy="6858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3846764"/>
            <a:ext cx="6457246" cy="1692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Sometime we need to force it using </a:t>
            </a:r>
            <a:r>
              <a:rPr lang="en-US" dirty="0" err="1" smtClean="0"/>
              <a:t>passwd</a:t>
            </a:r>
            <a:r>
              <a:rPr lang="en-US" dirty="0" smtClean="0"/>
              <a:t>:</a:t>
            </a:r>
          </a:p>
          <a:p>
            <a:r>
              <a:rPr lang="en-US" dirty="0"/>
              <a:t>$ </a:t>
            </a:r>
            <a:r>
              <a:rPr lang="en-US" dirty="0" err="1"/>
              <a:t>ssh</a:t>
            </a:r>
            <a:r>
              <a:rPr lang="en-US" dirty="0"/>
              <a:t> -o </a:t>
            </a:r>
            <a:r>
              <a:rPr lang="en-US" dirty="0" err="1"/>
              <a:t>PreferredAuthentications</a:t>
            </a:r>
            <a:r>
              <a:rPr lang="en-US" dirty="0"/>
              <a:t>=password -o </a:t>
            </a:r>
            <a:r>
              <a:rPr lang="en-US" dirty="0" err="1"/>
              <a:t>PubkeyAuthentication</a:t>
            </a:r>
            <a:r>
              <a:rPr lang="en-US" dirty="0"/>
              <a:t>=no -p 50101 ywu28@jaguar.cs.gsu.edu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990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6" y="502497"/>
            <a:ext cx="6457246" cy="765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Change your password in KVM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628800"/>
            <a:ext cx="8028892" cy="284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After you login to the KVM, open the “Terminal”, run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passwd</a:t>
            </a:r>
            <a:endParaRPr lang="en-US" dirty="0" smtClean="0"/>
          </a:p>
          <a:p>
            <a:r>
              <a:rPr lang="en-US" dirty="0" smtClean="0"/>
              <a:t>Input current password</a:t>
            </a:r>
          </a:p>
          <a:p>
            <a:r>
              <a:rPr lang="en-US" dirty="0" smtClean="0"/>
              <a:t>Enter new password</a:t>
            </a:r>
          </a:p>
          <a:p>
            <a:r>
              <a:rPr lang="en-US" dirty="0" smtClean="0"/>
              <a:t>Retype new password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50" y="2816932"/>
            <a:ext cx="6997635" cy="2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4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49735"/>
              </p:ext>
            </p:extLst>
          </p:nvPr>
        </p:nvGraphicFramePr>
        <p:xfrm>
          <a:off x="1343472" y="36340"/>
          <a:ext cx="10515600" cy="682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436">
                  <a:extLst>
                    <a:ext uri="{9D8B030D-6E8A-4147-A177-3AD203B41FA5}">
                      <a16:colId xmlns:a16="http://schemas.microsoft.com/office/drawing/2014/main" val="838103873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225391365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491818255"/>
                    </a:ext>
                  </a:extLst>
                </a:gridCol>
                <a:gridCol w="2377480">
                  <a:extLst>
                    <a:ext uri="{9D8B030D-6E8A-4147-A177-3AD203B41FA5}">
                      <a16:colId xmlns:a16="http://schemas.microsoft.com/office/drawing/2014/main" val="296502129"/>
                    </a:ext>
                  </a:extLst>
                </a:gridCol>
              </a:tblGrid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Last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First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Campus 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Port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515742606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Ahmadi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Siavash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sahmadi4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50105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116747815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Ali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Mohamed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mali41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50106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424932363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Babajiyavar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Pavan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pbabajiyavar1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50107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2417981022"/>
                  </a:ext>
                </a:extLst>
              </a:tr>
              <a:tr h="10459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Bhamidipati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Veera</a:t>
                      </a:r>
                      <a:r>
                        <a:rPr lang="en-US" sz="2800" u="none" strike="noStrike" dirty="0">
                          <a:effectLst/>
                        </a:rPr>
                        <a:t> Venkata </a:t>
                      </a:r>
                      <a:r>
                        <a:rPr lang="en-US" sz="2800" u="none" strike="noStrike" dirty="0" err="1">
                          <a:effectLst/>
                        </a:rPr>
                        <a:t>Subramanya</a:t>
                      </a:r>
                      <a:r>
                        <a:rPr lang="en-US" sz="2800" u="none" strike="noStrike" dirty="0">
                          <a:effectLst/>
                        </a:rPr>
                        <a:t> Aditya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vbhamidipati1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50108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879336729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Blojay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Kelvin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kblojay1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50109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962763939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Bondalapati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Avinash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abondalapati1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566101318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Charles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Jhante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jcharles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3684515571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Chen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Jun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jchen63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3412542778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Choi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Amber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achoi11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2187126433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Combs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Zachary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zcombs1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4124742273"/>
                  </a:ext>
                </a:extLst>
              </a:tr>
              <a:tr h="525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Dashtee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Abbas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adashtee1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ctr"/>
                </a:tc>
                <a:extLst>
                  <a:ext uri="{0D108BD9-81ED-4DB2-BD59-A6C34878D82A}">
                    <a16:rowId xmlns:a16="http://schemas.microsoft.com/office/drawing/2014/main" val="315359689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304481" y="2620569"/>
            <a:ext cx="3972970" cy="765296"/>
          </a:xfrm>
        </p:spPr>
        <p:txBody>
          <a:bodyPr>
            <a:normAutofit/>
          </a:bodyPr>
          <a:lstStyle/>
          <a:p>
            <a:r>
              <a:rPr lang="en-US" dirty="0" smtClean="0"/>
              <a:t>Port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8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15136"/>
              </p:ext>
            </p:extLst>
          </p:nvPr>
        </p:nvGraphicFramePr>
        <p:xfrm>
          <a:off x="1307468" y="0"/>
          <a:ext cx="105156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83810387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253913655"/>
                    </a:ext>
                  </a:extLst>
                </a:gridCol>
                <a:gridCol w="3205572">
                  <a:extLst>
                    <a:ext uri="{9D8B030D-6E8A-4147-A177-3AD203B41FA5}">
                      <a16:colId xmlns:a16="http://schemas.microsoft.com/office/drawing/2014/main" val="2491818255"/>
                    </a:ext>
                  </a:extLst>
                </a:gridCol>
                <a:gridCol w="2377480">
                  <a:extLst>
                    <a:ext uri="{9D8B030D-6E8A-4147-A177-3AD203B41FA5}">
                      <a16:colId xmlns:a16="http://schemas.microsoft.com/office/drawing/2014/main" val="29650212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Last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First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Campus 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Port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5157426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Do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Mimi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mdo8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19397169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Donthula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Mithilesh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mdonthula1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50117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71316445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Habeeb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Shoeb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mhabeeb2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50118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72512502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Herrera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Jason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jherrera6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50119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4522943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Hoff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Charles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choff3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50120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416923593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Horning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Kevin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khorning2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50121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38095647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Hossaini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Sayed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shossaini1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50122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862427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Jones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T'Avvion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tjones172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50123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54144542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Kalipindi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Purna Sai Pushkal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pkalipindi1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50124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401396342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Kambhampati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Sravya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lkambhampati1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08873682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Kanchala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Pravalika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pkanchala1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50126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524322638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 rot="16200000">
            <a:off x="-1304481" y="2620569"/>
            <a:ext cx="3972970" cy="765296"/>
          </a:xfrm>
        </p:spPr>
        <p:txBody>
          <a:bodyPr>
            <a:normAutofit/>
          </a:bodyPr>
          <a:lstStyle/>
          <a:p>
            <a:r>
              <a:rPr lang="en-US" dirty="0" smtClean="0"/>
              <a:t>Port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2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69119"/>
              </p:ext>
            </p:extLst>
          </p:nvPr>
        </p:nvGraphicFramePr>
        <p:xfrm>
          <a:off x="1415480" y="36340"/>
          <a:ext cx="10515600" cy="682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436">
                  <a:extLst>
                    <a:ext uri="{9D8B030D-6E8A-4147-A177-3AD203B41FA5}">
                      <a16:colId xmlns:a16="http://schemas.microsoft.com/office/drawing/2014/main" val="838103873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225391365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491818255"/>
                    </a:ext>
                  </a:extLst>
                </a:gridCol>
                <a:gridCol w="2377480">
                  <a:extLst>
                    <a:ext uri="{9D8B030D-6E8A-4147-A177-3AD203B41FA5}">
                      <a16:colId xmlns:a16="http://schemas.microsoft.com/office/drawing/2014/main" val="296502129"/>
                    </a:ext>
                  </a:extLst>
                </a:gridCol>
              </a:tblGrid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Last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First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Campus 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Port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51574260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Katragadda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Krishna Mani </a:t>
                      </a:r>
                      <a:r>
                        <a:rPr lang="en-US" sz="2800" u="none" strike="noStrike" dirty="0" err="1">
                          <a:effectLst/>
                        </a:rPr>
                        <a:t>Teja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kkatragadda1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50127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193971691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Khan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Hiba</a:t>
                      </a:r>
                      <a:endParaRPr 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hkhan14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50128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545008097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Khan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Rabia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rkhan19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50129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713164453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Kunta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Harish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hkunta1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72512502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Lewis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Timothy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tlewis58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45229434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Malapati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Venkata Bharath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vmalapati1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416923593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Nocero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Austin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anocero1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3809564702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Noor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Nadiya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nnoor3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8624276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Palisetty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Anusha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apalisetty1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541445424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Parajuli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Aditya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aparajuli1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4013963424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Pinder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Jonathan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jpinder1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088736820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Qiao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Linran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lqiao2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524322638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 rot="16200000">
            <a:off x="-1304481" y="2620569"/>
            <a:ext cx="3972970" cy="765296"/>
          </a:xfrm>
        </p:spPr>
        <p:txBody>
          <a:bodyPr>
            <a:normAutofit/>
          </a:bodyPr>
          <a:lstStyle/>
          <a:p>
            <a:r>
              <a:rPr lang="en-US" dirty="0" smtClean="0"/>
              <a:t>Port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9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874628"/>
              </p:ext>
            </p:extLst>
          </p:nvPr>
        </p:nvGraphicFramePr>
        <p:xfrm>
          <a:off x="1379476" y="36340"/>
          <a:ext cx="10515600" cy="682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436">
                  <a:extLst>
                    <a:ext uri="{9D8B030D-6E8A-4147-A177-3AD203B41FA5}">
                      <a16:colId xmlns:a16="http://schemas.microsoft.com/office/drawing/2014/main" val="838103873"/>
                    </a:ext>
                  </a:extLst>
                </a:gridCol>
                <a:gridCol w="2916324">
                  <a:extLst>
                    <a:ext uri="{9D8B030D-6E8A-4147-A177-3AD203B41FA5}">
                      <a16:colId xmlns:a16="http://schemas.microsoft.com/office/drawing/2014/main" val="2253913655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491818255"/>
                    </a:ext>
                  </a:extLst>
                </a:gridCol>
                <a:gridCol w="2377480">
                  <a:extLst>
                    <a:ext uri="{9D8B030D-6E8A-4147-A177-3AD203B41FA5}">
                      <a16:colId xmlns:a16="http://schemas.microsoft.com/office/drawing/2014/main" val="296502129"/>
                    </a:ext>
                  </a:extLst>
                </a:gridCol>
              </a:tblGrid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Last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First Name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Campus ID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Port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51574260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Quezada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Jorge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jquezada4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50139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193971691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Rasuli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Viktoriya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vrasuli1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270245817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Rutkowski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Kamil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krutkowski1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713164453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Sethi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Avneet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asethi2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72512502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Turupu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>
                          <a:effectLst/>
                        </a:rPr>
                        <a:t>Sameera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sturupu1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45229434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Vang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Dustin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dvang1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416923593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Wang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Jingjing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jwang69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3809564702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Wang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Tianchun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twang22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86242766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Wang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Xiao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xwang62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541445424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Williams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Jonathan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jwilliams495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4013963424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Wilson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Savada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swilson134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50149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2088736820"/>
                  </a:ext>
                </a:extLst>
              </a:tr>
              <a:tr h="524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Zhao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Yue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yzhao23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50150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62" marR="3462" marT="3462" marB="0" anchor="b"/>
                </a:tc>
                <a:extLst>
                  <a:ext uri="{0D108BD9-81ED-4DB2-BD59-A6C34878D82A}">
                    <a16:rowId xmlns:a16="http://schemas.microsoft.com/office/drawing/2014/main" val="1524322638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 rot="16200000">
            <a:off x="-1304481" y="2620569"/>
            <a:ext cx="3972970" cy="765296"/>
          </a:xfrm>
        </p:spPr>
        <p:txBody>
          <a:bodyPr>
            <a:normAutofit/>
          </a:bodyPr>
          <a:lstStyle/>
          <a:p>
            <a:r>
              <a:rPr lang="en-US" dirty="0" smtClean="0"/>
              <a:t>Port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7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88" y="368660"/>
            <a:ext cx="1980220" cy="765296"/>
          </a:xfrm>
        </p:spPr>
        <p:txBody>
          <a:bodyPr>
            <a:normAutofit/>
          </a:bodyPr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424" y="1133956"/>
            <a:ext cx="10909212" cy="4527292"/>
          </a:xfrm>
        </p:spPr>
        <p:txBody>
          <a:bodyPr>
            <a:normAutofit/>
          </a:bodyPr>
          <a:lstStyle/>
          <a:p>
            <a:pPr marL="290513" indent="-290513"/>
            <a:r>
              <a:rPr lang="en-US" dirty="0" smtClean="0"/>
              <a:t>The KVM is only for CSC 4760/6760 Big Data Programming class. It is for testing Hadoop, Spark, and related software. It has limited resources.</a:t>
            </a:r>
            <a:endParaRPr lang="en-US" dirty="0"/>
          </a:p>
          <a:p>
            <a:pPr marL="290513" indent="-290513"/>
            <a:r>
              <a:rPr lang="en-US" dirty="0" smtClean="0"/>
              <a:t>You have the </a:t>
            </a:r>
            <a:r>
              <a:rPr lang="en-US" dirty="0" err="1" smtClean="0"/>
              <a:t>sudo</a:t>
            </a:r>
            <a:r>
              <a:rPr lang="en-US" dirty="0" smtClean="0"/>
              <a:t> right, but please do not change your IP address, or networking settings. No need to setup a firewall.</a:t>
            </a:r>
          </a:p>
          <a:p>
            <a:pPr marL="290513" indent="-290513"/>
            <a:r>
              <a:rPr lang="en-US" dirty="0" smtClean="0"/>
              <a:t>Please </a:t>
            </a:r>
            <a:r>
              <a:rPr lang="en-US" b="1" dirty="0" smtClean="0"/>
              <a:t>DO NOT</a:t>
            </a:r>
            <a:r>
              <a:rPr lang="en-US" dirty="0" smtClean="0"/>
              <a:t> use the KVM in a malicious way such as </a:t>
            </a:r>
          </a:p>
          <a:p>
            <a:pPr marL="855663" lvl="1" indent="-398463">
              <a:buFont typeface="+mj-lt"/>
              <a:buAutoNum type="arabicPeriod"/>
            </a:pPr>
            <a:r>
              <a:rPr lang="en-US" sz="2800" dirty="0"/>
              <a:t>D</a:t>
            </a:r>
            <a:r>
              <a:rPr lang="en-US" sz="2800" dirty="0" smtClean="0"/>
              <a:t>ownloading a digital product with copyright (such as movie or </a:t>
            </a:r>
            <a:r>
              <a:rPr lang="en-US" sz="2800" dirty="0" err="1" smtClean="0"/>
              <a:t>ebook</a:t>
            </a:r>
            <a:r>
              <a:rPr lang="en-US" sz="2800" dirty="0" smtClean="0"/>
              <a:t>) using a torrent app</a:t>
            </a:r>
          </a:p>
          <a:p>
            <a:pPr marL="855663" lvl="1" indent="-398463">
              <a:buFont typeface="+mj-lt"/>
              <a:buAutoNum type="arabicPeriod"/>
            </a:pPr>
            <a:r>
              <a:rPr lang="en-US" sz="2800" dirty="0" smtClean="0"/>
              <a:t>Mining bitcoin</a:t>
            </a:r>
          </a:p>
          <a:p>
            <a:pPr marL="855663" lvl="1" indent="-398463">
              <a:buFont typeface="+mj-lt"/>
              <a:buAutoNum type="arabicPeriod"/>
            </a:pPr>
            <a:r>
              <a:rPr lang="en-US" sz="2800" dirty="0"/>
              <a:t>L</a:t>
            </a:r>
            <a:r>
              <a:rPr lang="en-US" sz="2800" dirty="0" smtClean="0"/>
              <a:t>aunching a cyber attack</a:t>
            </a:r>
          </a:p>
          <a:p>
            <a:pPr marL="855663" lvl="1" indent="-398463">
              <a:buFont typeface="+mj-lt"/>
              <a:buAutoNum type="arabicPeriod"/>
            </a:pPr>
            <a:r>
              <a:rPr lang="en-US" sz="28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12508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" t="5862" r="2112" b="4030"/>
          <a:stretch/>
        </p:blipFill>
        <p:spPr>
          <a:xfrm>
            <a:off x="5030701" y="441043"/>
            <a:ext cx="7144610" cy="51499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0181" y="309155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KVMs on Jaguar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24" y="3658707"/>
            <a:ext cx="3501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KVMs (</a:t>
            </a:r>
            <a:r>
              <a:rPr lang="en-US" sz="2800" dirty="0" err="1" smtClean="0"/>
              <a:t>virt</a:t>
            </a:r>
            <a:r>
              <a:rPr lang="en-US" sz="2800" dirty="0" smtClean="0"/>
              <a:t>-manager)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7364" y="1040687"/>
            <a:ext cx="22776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Jaguar Server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958" y="1599972"/>
            <a:ext cx="4346487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IP</a:t>
            </a:r>
            <a:r>
              <a:rPr lang="en-US" sz="28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: </a:t>
            </a: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131.96.155.248</a:t>
            </a:r>
            <a:endParaRPr lang="en-US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jaguar.cs.gsu.edu</a:t>
            </a:r>
            <a:endParaRPr lang="en-US" sz="280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40 CPU cores</a:t>
            </a: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128 GB ram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40 TB disk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7364" y="4205970"/>
            <a:ext cx="5193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50 KVMs (one for each student)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 CPU core, 2 GB memory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 GB disk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3819403" y="5589240"/>
            <a:ext cx="44728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buyvm.net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 CPU core, 2 GB memory</a:t>
            </a:r>
          </a:p>
          <a:p>
            <a:pPr marL="347663" indent="-347663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$2 / month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264" y="584684"/>
            <a:ext cx="1884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KVMs on Jaguar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7"/>
          <a:stretch/>
        </p:blipFill>
        <p:spPr>
          <a:xfrm>
            <a:off x="2079025" y="-1"/>
            <a:ext cx="3007616" cy="6921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62" y="-1"/>
            <a:ext cx="7016638" cy="69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2941" y="118458"/>
            <a:ext cx="5148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Connec</a:t>
            </a:r>
            <a:r>
              <a:rPr lang="en-US" sz="36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 to GSU VPN (Virtual Private Network)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19736" y="5805264"/>
            <a:ext cx="7631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https</a:t>
            </a:r>
            <a:r>
              <a:rPr lang="en-US" sz="2800" dirty="0">
                <a:solidFill>
                  <a:schemeClr val="bg1"/>
                </a:solidFill>
              </a:rPr>
              <a:t>://technology.gsu.edu/technology-services/it-services/security/virtual-private-network/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31" y="8620"/>
            <a:ext cx="6802346" cy="579664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5340" y="1492724"/>
            <a:ext cx="51661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put Jaguar’s KVMs behind the GSU Firewall, so it is impossible to SSH in from the public internet. We have to connect to the GSU network through its VPN.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55340" y="4137464"/>
            <a:ext cx="6192688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Google “GSU VPN”, the first non-ads link:</a:t>
            </a:r>
          </a:p>
          <a:p>
            <a:r>
              <a:rPr lang="en-US" sz="2800" dirty="0">
                <a:solidFill>
                  <a:srgbClr val="3366FF"/>
                </a:solidFill>
              </a:rPr>
              <a:t>Virtual Private Network - GSU </a:t>
            </a:r>
            <a:r>
              <a:rPr lang="en-US" sz="2800" dirty="0" smtClean="0">
                <a:solidFill>
                  <a:srgbClr val="3366FF"/>
                </a:solidFill>
              </a:rPr>
              <a:t>Technology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5340" y="5091571"/>
            <a:ext cx="5148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Tutorials for Windows and Mac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992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9336" y="751064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Connect to GSU VPN in Ubuntu OS: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19336" y="2250667"/>
            <a:ext cx="4788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Step 1: Install </a:t>
            </a:r>
            <a:r>
              <a:rPr lang="en-US" sz="2800" dirty="0" err="1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OpenConnect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19736" y="5594283"/>
            <a:ext cx="82809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GSU does not provide an instruction on how to use VPN service from Linux. But an online tutorial is available: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https</a:t>
            </a:r>
            <a:r>
              <a:rPr lang="en-US" sz="2800" dirty="0">
                <a:solidFill>
                  <a:schemeClr val="bg1"/>
                </a:solidFill>
              </a:rPr>
              <a:t>://flaviutamas.com/2018/connecting-gsu-hpc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210" y="3083336"/>
            <a:ext cx="54366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apt-get update</a:t>
            </a:r>
          </a:p>
          <a:p>
            <a:r>
              <a:rPr lang="en-US" sz="2800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apt-get install </a:t>
            </a:r>
            <a:r>
              <a:rPr lang="en-US" sz="2800" dirty="0" err="1" smtClean="0"/>
              <a:t>openconnect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19336" y="4361789"/>
            <a:ext cx="5868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Step 2: Connect to the GSU VPN Server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57210" y="5041340"/>
            <a:ext cx="6450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$ </a:t>
            </a:r>
            <a:r>
              <a:rPr lang="en-US" sz="2800" dirty="0" err="1" smtClean="0"/>
              <a:t>sudo</a:t>
            </a:r>
            <a:r>
              <a:rPr lang="en-US" sz="2800" dirty="0" smtClean="0"/>
              <a:t> </a:t>
            </a:r>
            <a:r>
              <a:rPr lang="en-US" sz="2800" dirty="0" err="1" smtClean="0"/>
              <a:t>openconnect</a:t>
            </a:r>
            <a:r>
              <a:rPr lang="en-US" sz="2800" dirty="0" smtClean="0"/>
              <a:t> secureaccess.gsu.edu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835949"/>
            <a:ext cx="6096000" cy="42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40" y="116632"/>
            <a:ext cx="11881320" cy="759619"/>
          </a:xfrm>
        </p:spPr>
        <p:txBody>
          <a:bodyPr/>
          <a:lstStyle/>
          <a:p>
            <a:r>
              <a:rPr lang="en-US" dirty="0" smtClean="0"/>
              <a:t>Connect to KVM via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https://www.putty.org/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05" y="1052736"/>
            <a:ext cx="5904656" cy="4428492"/>
          </a:xfrm>
        </p:spPr>
        <p:txBody>
          <a:bodyPr>
            <a:normAutofit/>
          </a:bodyPr>
          <a:lstStyle/>
          <a:p>
            <a:r>
              <a:rPr lang="en-US" dirty="0" err="1" smtClean="0"/>
              <a:t>PuTTY</a:t>
            </a:r>
            <a:r>
              <a:rPr lang="en-US" dirty="0" smtClean="0"/>
              <a:t>: a free SSH and Telnet client</a:t>
            </a:r>
          </a:p>
          <a:p>
            <a:r>
              <a:rPr lang="en-US" dirty="0" smtClean="0"/>
              <a:t>Host: jaguar.cs.gsu.edu  or </a:t>
            </a: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131.96.155.248</a:t>
            </a:r>
          </a:p>
          <a:p>
            <a:r>
              <a:rPr lang="en-US" dirty="0" smtClean="0"/>
              <a:t>Port: each student has a port number</a:t>
            </a:r>
          </a:p>
          <a:p>
            <a:r>
              <a:rPr lang="en-US" dirty="0" smtClean="0"/>
              <a:t>e.g., ywu28 : 50101 (no 22, 22 is for jaguar host)</a:t>
            </a:r>
          </a:p>
          <a:p>
            <a:r>
              <a:rPr lang="en-US" dirty="0" smtClean="0"/>
              <a:t>Click on Open button</a:t>
            </a:r>
          </a:p>
          <a:p>
            <a:r>
              <a:rPr lang="en-US" dirty="0" smtClean="0"/>
              <a:t>Input your user name (campus ID) and your password: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6251"/>
            <a:ext cx="6106086" cy="59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60" y="404664"/>
            <a:ext cx="5118364" cy="1368152"/>
          </a:xfrm>
        </p:spPr>
        <p:txBody>
          <a:bodyPr/>
          <a:lstStyle/>
          <a:p>
            <a:r>
              <a:rPr lang="en-US" dirty="0" smtClean="0"/>
              <a:t>Connect to KVM via Windows 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40" y="1916832"/>
            <a:ext cx="6647755" cy="3420380"/>
          </a:xfrm>
        </p:spPr>
        <p:txBody>
          <a:bodyPr>
            <a:normAutofit/>
          </a:bodyPr>
          <a:lstStyle/>
          <a:p>
            <a:r>
              <a:rPr lang="en-US" dirty="0" smtClean="0"/>
              <a:t>Host: jaguar.cs.gsu.edu  or </a:t>
            </a:r>
            <a:r>
              <a:rPr 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131.96.155.248</a:t>
            </a:r>
          </a:p>
          <a:p>
            <a:r>
              <a:rPr lang="en-US" dirty="0" smtClean="0"/>
              <a:t>Port: each student has a port number</a:t>
            </a:r>
          </a:p>
          <a:p>
            <a:r>
              <a:rPr lang="en-US" dirty="0" smtClean="0"/>
              <a:t>e.g., ywu28 : 50101 (no 22, 22 is for jaguar host)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ssh</a:t>
            </a:r>
            <a:r>
              <a:rPr lang="en-US" dirty="0" smtClean="0"/>
              <a:t> -p 50101 YourCampusID@jaguar.cs.gsu.edu</a:t>
            </a:r>
          </a:p>
          <a:p>
            <a:r>
              <a:rPr lang="en-US" dirty="0" smtClean="0"/>
              <a:t>Input your password: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45" y="0"/>
            <a:ext cx="53980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10" y="116632"/>
            <a:ext cx="5982460" cy="1368152"/>
          </a:xfrm>
        </p:spPr>
        <p:txBody>
          <a:bodyPr>
            <a:normAutofit/>
          </a:bodyPr>
          <a:lstStyle/>
          <a:p>
            <a:r>
              <a:rPr lang="en-US" dirty="0" smtClean="0"/>
              <a:t>Connect to KVM via Visual Studio Code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675" y="278650"/>
            <a:ext cx="5868652" cy="1044116"/>
          </a:xfrm>
        </p:spPr>
        <p:txBody>
          <a:bodyPr>
            <a:normAutofit/>
          </a:bodyPr>
          <a:lstStyle/>
          <a:p>
            <a:r>
              <a:rPr lang="en-US" dirty="0" smtClean="0"/>
              <a:t>Install Visual Studio Code</a:t>
            </a:r>
          </a:p>
          <a:p>
            <a:r>
              <a:rPr lang="en-US" dirty="0" smtClean="0"/>
              <a:t>Extensions =&gt; Remote SSH =&gt; Install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6" y="1484784"/>
            <a:ext cx="12116945" cy="538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560" y="404664"/>
            <a:ext cx="5118364" cy="136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Connect to KVM via Visual Studio Code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5195900" cy="3420380"/>
          </a:xfrm>
        </p:spPr>
        <p:txBody>
          <a:bodyPr>
            <a:normAutofit/>
          </a:bodyPr>
          <a:lstStyle/>
          <a:p>
            <a:r>
              <a:rPr lang="en-US" dirty="0" smtClean="0"/>
              <a:t>Remote Explorer =&gt; Configure =&gt; C:\Users\...\.\ssh\config</a:t>
            </a:r>
          </a:p>
          <a:p>
            <a:r>
              <a:rPr lang="en-US" dirty="0" smtClean="0"/>
              <a:t>Example for one connection:</a:t>
            </a:r>
          </a:p>
          <a:p>
            <a:r>
              <a:rPr lang="en-US" dirty="0" smtClean="0"/>
              <a:t>Host kvm_ywu28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HostName</a:t>
            </a:r>
            <a:r>
              <a:rPr lang="en-US" dirty="0" smtClean="0"/>
              <a:t> jaguar.cs.gsu.edu</a:t>
            </a:r>
          </a:p>
          <a:p>
            <a:r>
              <a:rPr lang="en-US" dirty="0"/>
              <a:t> </a:t>
            </a:r>
            <a:r>
              <a:rPr lang="en-US" dirty="0" smtClean="0"/>
              <a:t>       User ywu28</a:t>
            </a:r>
          </a:p>
          <a:p>
            <a:r>
              <a:rPr lang="en-US" dirty="0" smtClean="0"/>
              <a:t>        Port 50101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0" r="14716" b="55250"/>
          <a:stretch/>
        </p:blipFill>
        <p:spPr>
          <a:xfrm>
            <a:off x="5213565" y="656692"/>
            <a:ext cx="6978435" cy="489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772</Words>
  <Application>Microsoft Office PowerPoint</Application>
  <PresentationFormat>Widescreen</PresentationFormat>
  <Paragraphs>282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Connection to the Linux KVM  (Kernel-based Virtual Machine)</vt:lpstr>
      <vt:lpstr>PowerPoint Presentation</vt:lpstr>
      <vt:lpstr>PowerPoint Presentation</vt:lpstr>
      <vt:lpstr>PowerPoint Presentation</vt:lpstr>
      <vt:lpstr>PowerPoint Presentation</vt:lpstr>
      <vt:lpstr>Connect to KVM via PuTTY (https://www.putty.org/)</vt:lpstr>
      <vt:lpstr>Connect to KVM via Windows PowerShell</vt:lpstr>
      <vt:lpstr>Connect to KVM via Visual Studio Code IDE</vt:lpstr>
      <vt:lpstr>Connect to KVM via Visual Studio Code IDE</vt:lpstr>
      <vt:lpstr>Connect to KVM via Visual Studio Code IDE</vt:lpstr>
      <vt:lpstr>Connect to KVM in Ubuntu</vt:lpstr>
      <vt:lpstr>Change your password in KVM</vt:lpstr>
      <vt:lpstr>Port Assignment</vt:lpstr>
      <vt:lpstr>Port Assignment</vt:lpstr>
      <vt:lpstr>Port Assignment</vt:lpstr>
      <vt:lpstr>Port Assignment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Yubao Wu</dc:creator>
  <cp:lastModifiedBy>Yubao Wu</cp:lastModifiedBy>
  <cp:revision>144</cp:revision>
  <cp:lastPrinted>2019-02-04T17:12:26Z</cp:lastPrinted>
  <dcterms:created xsi:type="dcterms:W3CDTF">2017-01-08T21:30:05Z</dcterms:created>
  <dcterms:modified xsi:type="dcterms:W3CDTF">2020-01-27T16:59:54Z</dcterms:modified>
</cp:coreProperties>
</file>