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58" r:id="rId5"/>
    <p:sldId id="257" r:id="rId6"/>
    <p:sldId id="264" r:id="rId7"/>
    <p:sldId id="279" r:id="rId8"/>
    <p:sldId id="292" r:id="rId9"/>
    <p:sldId id="293" r:id="rId10"/>
    <p:sldId id="291" r:id="rId11"/>
    <p:sldId id="300" r:id="rId12"/>
    <p:sldId id="268" r:id="rId13"/>
    <p:sldId id="269" r:id="rId14"/>
    <p:sldId id="259" r:id="rId15"/>
    <p:sldId id="260" r:id="rId16"/>
    <p:sldId id="289" r:id="rId17"/>
    <p:sldId id="285" r:id="rId18"/>
    <p:sldId id="286" r:id="rId19"/>
    <p:sldId id="287" r:id="rId20"/>
    <p:sldId id="284" r:id="rId21"/>
    <p:sldId id="288" r:id="rId22"/>
    <p:sldId id="262" r:id="rId23"/>
    <p:sldId id="263" r:id="rId24"/>
    <p:sldId id="261" r:id="rId25"/>
    <p:sldId id="265" r:id="rId26"/>
    <p:sldId id="266" r:id="rId27"/>
    <p:sldId id="290" r:id="rId28"/>
    <p:sldId id="297" r:id="rId29"/>
    <p:sldId id="294" r:id="rId30"/>
    <p:sldId id="298" r:id="rId31"/>
    <p:sldId id="299" r:id="rId32"/>
    <p:sldId id="296" r:id="rId33"/>
    <p:sldId id="295" r:id="rId34"/>
    <p:sldId id="267" r:id="rId35"/>
    <p:sldId id="271" r:id="rId36"/>
    <p:sldId id="275" r:id="rId37"/>
    <p:sldId id="276" r:id="rId38"/>
    <p:sldId id="280" r:id="rId39"/>
    <p:sldId id="281" r:id="rId40"/>
    <p:sldId id="282" r:id="rId41"/>
    <p:sldId id="283" r:id="rId4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1" autoAdjust="0"/>
  </p:normalViewPr>
  <p:slideViewPr>
    <p:cSldViewPr showGuides="1">
      <p:cViewPr varScale="1">
        <p:scale>
          <a:sx n="110" d="100"/>
          <a:sy n="110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8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8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>
              <a:defRPr sz="13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7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>
              <a:defRPr sz="1300"/>
            </a:lvl1pPr>
          </a:lstStyle>
          <a:p>
            <a:fld id="{CC0BCA7E-94F5-401E-8F14-9E7FB7804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10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9528-6C04-44A9-9157-469094964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73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3.2.1/hadoop-mapreduce-client/hadoop-mapreduce-client-core/mapred-default.xml" TargetMode="External"/><Relationship Id="rId2" Type="http://schemas.openxmlformats.org/officeDocument/2006/relationships/hyperlink" Target="https://hadoop.apache.org/docs/r3.2.1/hadoop-project-dist/hadoop-hdfs/hdfs-default.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doop.apache.org/docs/r3.2.1/hadoop-project-dist/hadoop-common/core-default.x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8661285/hadoop-cluster-setup-java-net-connectexception-connection-refused" TargetMode="External"/><Relationship Id="rId2" Type="http://schemas.openxmlformats.org/officeDocument/2006/relationships/hyperlink" Target="https://wiki.apache.org/hadoop/ConnectionRefus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le.stackexchange.com/questions/153589/trying-to-get-hadoop-to-work-connection-refused-in-hadoop-and-in-telne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install-hadoop-in-stand-alone-mode-on-ubuntu-18-0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release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ubuntu.com/download/ser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92" y="4257092"/>
            <a:ext cx="9145016" cy="900100"/>
          </a:xfrm>
        </p:spPr>
        <p:txBody>
          <a:bodyPr>
            <a:normAutofit/>
          </a:bodyPr>
          <a:lstStyle/>
          <a:p>
            <a:r>
              <a:rPr lang="en-US" sz="5400" dirty="0"/>
              <a:t>Install Hadoop on Ubuntu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65812" cy="867631"/>
          </a:xfrm>
        </p:spPr>
        <p:txBody>
          <a:bodyPr/>
          <a:lstStyle/>
          <a:p>
            <a:r>
              <a:rPr lang="en-US" dirty="0"/>
              <a:t>Hadoop 3.2.1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232756"/>
            <a:ext cx="11485276" cy="56252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hdfs-default.xml</a:t>
            </a:r>
          </a:p>
          <a:p>
            <a:r>
              <a:rPr lang="en-US" dirty="0" err="1"/>
              <a:t>dfs.blocksize</a:t>
            </a:r>
            <a:r>
              <a:rPr lang="en-US" dirty="0"/>
              <a:t>       // 134217728 bytes = 128MB</a:t>
            </a:r>
          </a:p>
          <a:p>
            <a:r>
              <a:rPr lang="en-US" dirty="0" err="1"/>
              <a:t>dfs.replication</a:t>
            </a:r>
            <a:r>
              <a:rPr lang="en-US" dirty="0"/>
              <a:t>    // 3. Default block replication</a:t>
            </a:r>
          </a:p>
          <a:p>
            <a:r>
              <a:rPr lang="en-US" dirty="0">
                <a:hlinkClick r:id="rId2"/>
              </a:rPr>
              <a:t>https://hadoop.apache.org/docs/r3.2.1/hadoop-project-dist/hadoop-hdfs/hdfs-default.xml </a:t>
            </a:r>
            <a:endParaRPr lang="en-US" dirty="0"/>
          </a:p>
          <a:p>
            <a:r>
              <a:rPr lang="en-US" dirty="0"/>
              <a:t>mapred-default.xml</a:t>
            </a:r>
          </a:p>
          <a:p>
            <a:r>
              <a:rPr lang="en-US" dirty="0">
                <a:hlinkClick r:id="rId3"/>
              </a:rPr>
              <a:t>https://hadoop.apache.org/docs/r3.2.1/hadoop-mapreduce-client/hadoop-mapreduce-client-core/mapred-default.xml</a:t>
            </a:r>
            <a:endParaRPr lang="en-US" dirty="0"/>
          </a:p>
          <a:p>
            <a:r>
              <a:rPr lang="en-US" dirty="0"/>
              <a:t>core-default.xml</a:t>
            </a:r>
          </a:p>
          <a:p>
            <a:r>
              <a:rPr lang="en-US" dirty="0">
                <a:hlinkClick r:id="rId4"/>
              </a:rPr>
              <a:t>https://hadoop.apache.org/docs/r3.2.1/hadoop-project-dist/hadoop-common/core-default.xml</a:t>
            </a:r>
            <a:endParaRPr lang="en-US" dirty="0"/>
          </a:p>
          <a:p>
            <a:r>
              <a:rPr lang="en-US" dirty="0" err="1"/>
              <a:t>fs.defaultFS</a:t>
            </a:r>
            <a:r>
              <a:rPr lang="en-US" dirty="0"/>
              <a:t>            //   </a:t>
            </a:r>
            <a:r>
              <a:rPr lang="en-US" dirty="0">
                <a:hlinkClick r:id="" action="ppaction://noaction"/>
              </a:rPr>
              <a:t>file:///</a:t>
            </a:r>
            <a:r>
              <a:rPr lang="en-US" dirty="0"/>
              <a:t>  local FS is the default        We need to specify it</a:t>
            </a:r>
          </a:p>
          <a:p>
            <a:r>
              <a:rPr lang="en-US" dirty="0" err="1"/>
              <a:t>hadoop.tmp.dir</a:t>
            </a:r>
            <a:r>
              <a:rPr lang="en-US" dirty="0"/>
              <a:t>     //  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-${user.name}          We need to specify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46134" y="509636"/>
            <a:ext cx="4146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~/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780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206203"/>
              </p:ext>
            </p:extLst>
          </p:nvPr>
        </p:nvGraphicFramePr>
        <p:xfrm>
          <a:off x="0" y="19025"/>
          <a:ext cx="12180676" cy="686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99">
                  <a:extLst>
                    <a:ext uri="{9D8B030D-6E8A-4147-A177-3AD203B41FA5}">
                      <a16:colId xmlns:a16="http://schemas.microsoft.com/office/drawing/2014/main" val="1629330294"/>
                    </a:ext>
                  </a:extLst>
                </a:gridCol>
                <a:gridCol w="2063931">
                  <a:extLst>
                    <a:ext uri="{9D8B030D-6E8A-4147-A177-3AD203B41FA5}">
                      <a16:colId xmlns:a16="http://schemas.microsoft.com/office/drawing/2014/main" val="3094124768"/>
                    </a:ext>
                  </a:extLst>
                </a:gridCol>
                <a:gridCol w="7920446">
                  <a:extLst>
                    <a:ext uri="{9D8B030D-6E8A-4147-A177-3AD203B41FA5}">
                      <a16:colId xmlns:a16="http://schemas.microsoft.com/office/drawing/2014/main" val="2528504281"/>
                    </a:ext>
                  </a:extLst>
                </a:gridCol>
              </a:tblGrid>
              <a:tr h="35089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065104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hadoop-env.sh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 script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variables that are used in the scripts to run Hadoop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102962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mapred-env.sh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 script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variables that are used in the scripts to run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(overrides variables set in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hadoop-env.sh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001698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yarn-env.sh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 script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variables that are used in the scripts to run YARN (overrides variables set in 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hadoop-env.sh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492651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core-site.xml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Hadoop Core, such as I/O settings that are common to HDFS,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YARN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647081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hdfs-site.xml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HDFS daemons: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namenode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secondary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namenode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datanodes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289333"/>
                  </a:ext>
                </a:extLst>
              </a:tr>
              <a:tr h="547011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mapred-site.xml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daemons: the job history server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446854"/>
                  </a:ext>
                </a:extLst>
              </a:tr>
              <a:tr h="614068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yarn-site.xml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YARN daemons: the resource manager, the web app proxy server, and the node managers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60534"/>
                  </a:ext>
                </a:extLst>
              </a:tr>
              <a:tr h="380137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slaves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Plain text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list of machines (one per line) that each run a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datanode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 node manager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151375"/>
                  </a:ext>
                </a:extLst>
              </a:tr>
              <a:tr h="672551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hadoop-metrics2.properties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properties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 for controlling how metrics are published in Hadoop (see “Metrics and JMX” on page 331)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720212"/>
                  </a:ext>
                </a:extLst>
              </a:tr>
              <a:tr h="712657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log4j.properties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properties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 for system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logfiles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namenode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audit log, and the task log for the task JVM process (“Hadoop Logs” on page 172)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678867"/>
                  </a:ext>
                </a:extLst>
              </a:tr>
              <a:tr h="547011">
                <a:tc>
                  <a:txBody>
                    <a:bodyPr/>
                    <a:lstStyle/>
                    <a:p>
                      <a:r>
                        <a:rPr lang="en-US" sz="20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hadoop-policy.xml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Hadoop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XML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 settings for access control lists when running Hadoop in secure mode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621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4231" y="-4118"/>
            <a:ext cx="3384377" cy="3995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Hadoop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5983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548680"/>
            <a:ext cx="7632848" cy="900100"/>
          </a:xfrm>
        </p:spPr>
        <p:txBody>
          <a:bodyPr>
            <a:noAutofit/>
          </a:bodyPr>
          <a:lstStyle/>
          <a:p>
            <a:r>
              <a:rPr lang="en-US" dirty="0"/>
              <a:t>Updating “.</a:t>
            </a:r>
            <a:r>
              <a:rPr lang="en-US" dirty="0" err="1"/>
              <a:t>bashrc</a:t>
            </a:r>
            <a:r>
              <a:rPr lang="en-US" dirty="0"/>
              <a:t>” for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01" y="1844824"/>
            <a:ext cx="10797299" cy="2772308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>
                <a:solidFill>
                  <a:srgbClr val="FF00FF"/>
                </a:solidFill>
              </a:rPr>
              <a:t>vim  ~/.</a:t>
            </a:r>
            <a:r>
              <a:rPr lang="en-US" dirty="0" err="1">
                <a:solidFill>
                  <a:srgbClr val="FF00FF"/>
                </a:solidFill>
              </a:rPr>
              <a:t>bashrc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add the following two lines to the end of the file</a:t>
            </a:r>
          </a:p>
          <a:p>
            <a:pPr marL="509588" indent="0">
              <a:buNone/>
            </a:pPr>
            <a:r>
              <a:rPr lang="en-US" dirty="0"/>
              <a:t>export HADOOP_HOME=/home/rob/</a:t>
            </a:r>
            <a:r>
              <a:rPr lang="en-US" dirty="0" err="1"/>
              <a:t>hadoop</a:t>
            </a:r>
            <a:endParaRPr lang="en-US" dirty="0"/>
          </a:p>
          <a:p>
            <a:pPr marL="509588" indent="0">
              <a:buNone/>
            </a:pPr>
            <a:r>
              <a:rPr lang="en-US" dirty="0"/>
              <a:t>export PATH=$HADOOP_HOME/bin:$PATH</a:t>
            </a:r>
          </a:p>
          <a:p>
            <a:pPr marL="231775" indent="-231775"/>
            <a:r>
              <a:rPr lang="en-US" dirty="0"/>
              <a:t>$ source ~/.</a:t>
            </a:r>
            <a:r>
              <a:rPr lang="en-US" dirty="0" err="1"/>
              <a:t>bashrc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9302" y="4916095"/>
            <a:ext cx="8781074" cy="529129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Now, Hadoop is ready to use. But we do not have HDFS.</a:t>
            </a:r>
          </a:p>
        </p:txBody>
      </p:sp>
    </p:spTree>
    <p:extLst>
      <p:ext uri="{BB962C8B-B14F-4D97-AF65-F5344CB8AC3E}">
        <p14:creationId xmlns:p14="http://schemas.microsoft.com/office/powerpoint/2010/main" val="398298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2636"/>
            <a:ext cx="1945432" cy="1325563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368" y="2306229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~/</a:t>
            </a:r>
          </a:p>
        </p:txBody>
      </p:sp>
      <p:sp>
        <p:nvSpPr>
          <p:cNvPr id="6" name="Rectangle 5"/>
          <p:cNvSpPr/>
          <p:nvPr/>
        </p:nvSpPr>
        <p:spPr>
          <a:xfrm>
            <a:off x="-14416" y="1591975"/>
            <a:ext cx="2999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Location of the file: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368" y="2970429"/>
            <a:ext cx="2194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/home/rob/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/>
          <a:stretch/>
        </p:blipFill>
        <p:spPr>
          <a:xfrm>
            <a:off x="4259797" y="3942"/>
            <a:ext cx="7932204" cy="6909508"/>
          </a:xfrm>
          <a:prstGeom prst="rect">
            <a:avLst/>
          </a:prstGeom>
        </p:spPr>
      </p:pic>
      <p:sp>
        <p:nvSpPr>
          <p:cNvPr id="8" name="Rectangle: Rounded Corners 6"/>
          <p:cNvSpPr/>
          <p:nvPr/>
        </p:nvSpPr>
        <p:spPr>
          <a:xfrm>
            <a:off x="4799856" y="5913276"/>
            <a:ext cx="3744416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1343" y="4257092"/>
            <a:ext cx="40684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OS will recognize/find “</a:t>
            </a:r>
            <a:r>
              <a:rPr lang="en-US" sz="2800" dirty="0" err="1"/>
              <a:t>hadoop</a:t>
            </a:r>
            <a:r>
              <a:rPr lang="en-US" sz="2800" dirty="0"/>
              <a:t>” when you type it in the terminal.</a:t>
            </a:r>
          </a:p>
        </p:txBody>
      </p:sp>
    </p:spTree>
    <p:extLst>
      <p:ext uri="{BB962C8B-B14F-4D97-AF65-F5344CB8AC3E}">
        <p14:creationId xmlns:p14="http://schemas.microsoft.com/office/powerpoint/2010/main" val="38129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907" y="199216"/>
            <a:ext cx="3674893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96" y="1068310"/>
            <a:ext cx="10515600" cy="19423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openssh</a:t>
            </a:r>
            <a:r>
              <a:rPr lang="en-US" dirty="0"/>
              <a:t>-client </a:t>
            </a:r>
            <a:r>
              <a:rPr lang="en-US" dirty="0" err="1"/>
              <a:t>openssh</a:t>
            </a:r>
            <a:r>
              <a:rPr lang="en-US" dirty="0"/>
              <a:t>-server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allow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localhost              // it is working now. Not “connection refused”.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5960" y="5910371"/>
            <a:ext cx="6300700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https://hadoop.apache.org/docs/stable/hadoop-project-dist/hadoop-common/SingleCluster.html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400" y="4099713"/>
            <a:ext cx="7601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ssh-keygen</a:t>
            </a:r>
            <a:r>
              <a:rPr lang="en-US" sz="2800" dirty="0"/>
              <a:t> -t </a:t>
            </a:r>
            <a:r>
              <a:rPr lang="en-US" sz="2800" dirty="0" err="1"/>
              <a:t>rsa</a:t>
            </a:r>
            <a:r>
              <a:rPr lang="en-US" sz="2800" dirty="0"/>
              <a:t>                # then press enter</a:t>
            </a:r>
          </a:p>
          <a:p>
            <a:r>
              <a:rPr lang="en-US" sz="2800" dirty="0"/>
              <a:t>$ cat ~/.</a:t>
            </a:r>
            <a:r>
              <a:rPr lang="en-US" sz="2800" dirty="0" err="1"/>
              <a:t>ssh</a:t>
            </a:r>
            <a:r>
              <a:rPr lang="en-US" sz="2800" dirty="0"/>
              <a:t>/id_rsa.pub &gt;&gt; ~/.</a:t>
            </a:r>
            <a:r>
              <a:rPr lang="en-US" sz="2800" dirty="0" err="1"/>
              <a:t>ssh</a:t>
            </a:r>
            <a:r>
              <a:rPr lang="en-US" sz="2800" dirty="0"/>
              <a:t>/</a:t>
            </a:r>
            <a:r>
              <a:rPr lang="en-US" sz="2800" dirty="0" err="1"/>
              <a:t>authorized_keys</a:t>
            </a:r>
            <a:endParaRPr lang="en-US" sz="2800" dirty="0"/>
          </a:p>
          <a:p>
            <a:r>
              <a:rPr lang="en-US" sz="2800" dirty="0"/>
              <a:t>$ </a:t>
            </a:r>
            <a:r>
              <a:rPr lang="en-US" sz="2800" dirty="0" err="1"/>
              <a:t>chmod</a:t>
            </a:r>
            <a:r>
              <a:rPr lang="en-US" sz="2800" dirty="0"/>
              <a:t> </a:t>
            </a:r>
            <a:r>
              <a:rPr lang="en-US" sz="2800" dirty="0" err="1"/>
              <a:t>og-wx</a:t>
            </a:r>
            <a:r>
              <a:rPr lang="en-US" sz="2800" dirty="0"/>
              <a:t> ~/.</a:t>
            </a:r>
            <a:r>
              <a:rPr lang="en-US" sz="2800" dirty="0" err="1"/>
              <a:t>ssh</a:t>
            </a:r>
            <a:r>
              <a:rPr lang="en-US" sz="2800" dirty="0"/>
              <a:t>/</a:t>
            </a:r>
            <a:r>
              <a:rPr lang="en-US" sz="2800" dirty="0" err="1"/>
              <a:t>authorized_keys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95400" y="3032956"/>
            <a:ext cx="9655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Execute the following commands: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Then you will </a:t>
            </a:r>
            <a:r>
              <a:rPr lang="en-US" sz="2800" dirty="0" err="1">
                <a:solidFill>
                  <a:srgbClr val="000000"/>
                </a:solidFill>
              </a:rPr>
              <a:t>ssh</a:t>
            </a:r>
            <a:r>
              <a:rPr lang="en-US" sz="2800" dirty="0">
                <a:solidFill>
                  <a:srgbClr val="000000"/>
                </a:solidFill>
              </a:rPr>
              <a:t> to localhost without a passphrase!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529625" y="268997"/>
            <a:ext cx="454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Pseudo-Distributed Operation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344" y="5910371"/>
            <a:ext cx="5436604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You may delete all files in “~/.</a:t>
            </a:r>
            <a:r>
              <a:rPr lang="en-US" sz="2400" dirty="0" err="1"/>
              <a:t>ssh</a:t>
            </a:r>
            <a:r>
              <a:rPr lang="en-US" sz="2400" dirty="0"/>
              <a:t>/” and then re-run all the above three commands</a:t>
            </a:r>
          </a:p>
        </p:txBody>
      </p:sp>
    </p:spTree>
    <p:extLst>
      <p:ext uri="{BB962C8B-B14F-4D97-AF65-F5344CB8AC3E}">
        <p14:creationId xmlns:p14="http://schemas.microsoft.com/office/powerpoint/2010/main" val="342368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54248"/>
            <a:ext cx="3745632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967" y="80628"/>
            <a:ext cx="7249697" cy="1368152"/>
          </a:xfrm>
        </p:spPr>
        <p:txBody>
          <a:bodyPr>
            <a:noAutofit/>
          </a:bodyPr>
          <a:lstStyle/>
          <a:p>
            <a:r>
              <a:rPr lang="en-US" dirty="0"/>
              <a:t>You will see all the files in HDFS (files are listed recursively)</a:t>
            </a:r>
          </a:p>
          <a:p>
            <a:r>
              <a:rPr lang="en-US" dirty="0">
                <a:solidFill>
                  <a:srgbClr val="FF00FF"/>
                </a:solidFill>
              </a:rPr>
              <a:t>bin/</a:t>
            </a:r>
            <a:r>
              <a:rPr lang="en-US" dirty="0" err="1">
                <a:solidFill>
                  <a:srgbClr val="FF00FF"/>
                </a:solidFill>
              </a:rPr>
              <a:t>hdfs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dfs</a:t>
            </a:r>
            <a:r>
              <a:rPr lang="en-US" dirty="0">
                <a:solidFill>
                  <a:srgbClr val="FF00FF"/>
                </a:solidFill>
              </a:rPr>
              <a:t> -ls -R hdfs://localhost:9000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1576" y="5910371"/>
            <a:ext cx="8831088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https://hadoop.apache.org/docs/stable/hadoop-project-dist/hadoop-common/SingleCluster.html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359" y="1088740"/>
            <a:ext cx="9145017" cy="457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 cd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-format</a:t>
            </a:r>
          </a:p>
          <a:p>
            <a:r>
              <a:rPr lang="en-US" dirty="0"/>
              <a:t>$ sbin/start-dfs.sh</a:t>
            </a:r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/user</a:t>
            </a:r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/user/rob</a:t>
            </a:r>
            <a:endParaRPr lang="en-US" b="1" dirty="0"/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/user/rob/data</a:t>
            </a:r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/home/rob/data/peterpan.txt /user/rob/data</a:t>
            </a:r>
          </a:p>
          <a:p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-ls /user/rob/data</a:t>
            </a:r>
          </a:p>
          <a:p>
            <a:r>
              <a:rPr lang="en-US" dirty="0"/>
              <a:t>$ sbin/stop-dfs.sh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8459" y="2241649"/>
            <a:ext cx="7196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-put   &lt;local-</a:t>
            </a:r>
            <a:r>
              <a:rPr lang="en-US" sz="2800" dirty="0" err="1"/>
              <a:t>dir</a:t>
            </a:r>
            <a:r>
              <a:rPr lang="en-US" sz="2800" dirty="0"/>
              <a:t>&gt;   &lt;</a:t>
            </a:r>
            <a:r>
              <a:rPr lang="en-US" sz="2800" dirty="0" err="1"/>
              <a:t>hdfs-dir</a:t>
            </a:r>
            <a:r>
              <a:rPr lang="en-US" sz="2800" dirty="0"/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8460" y="2694286"/>
            <a:ext cx="6908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-get    &lt;</a:t>
            </a:r>
            <a:r>
              <a:rPr lang="en-US" sz="2800" dirty="0" err="1"/>
              <a:t>hdfs-dir</a:t>
            </a:r>
            <a:r>
              <a:rPr lang="en-US" sz="2800" dirty="0"/>
              <a:t>&gt;   &lt;local-</a:t>
            </a:r>
            <a:r>
              <a:rPr lang="en-US" sz="2800" dirty="0" err="1"/>
              <a:t>dir</a:t>
            </a:r>
            <a:r>
              <a:rPr lang="en-US" sz="2800" dirty="0"/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8459" y="1773601"/>
            <a:ext cx="76035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-</a:t>
            </a:r>
            <a:r>
              <a:rPr lang="en-US" sz="2800" dirty="0" err="1"/>
              <a:t>copyFromLocal</a:t>
            </a:r>
            <a:r>
              <a:rPr lang="en-US" sz="2800" dirty="0"/>
              <a:t> &lt;local-</a:t>
            </a:r>
            <a:r>
              <a:rPr lang="en-US" sz="2800" dirty="0" err="1"/>
              <a:t>dir</a:t>
            </a:r>
            <a:r>
              <a:rPr lang="en-US" sz="2800" dirty="0"/>
              <a:t>&gt; &lt;</a:t>
            </a:r>
            <a:r>
              <a:rPr lang="en-US" sz="2800" dirty="0" err="1"/>
              <a:t>hdfs-dir</a:t>
            </a:r>
            <a:r>
              <a:rPr lang="en-US" sz="2800" dirty="0"/>
              <a:t>&gt;</a:t>
            </a:r>
          </a:p>
        </p:txBody>
      </p:sp>
      <p:sp>
        <p:nvSpPr>
          <p:cNvPr id="11" name="Rectangle: Rounded Corners 6"/>
          <p:cNvSpPr/>
          <p:nvPr/>
        </p:nvSpPr>
        <p:spPr>
          <a:xfrm>
            <a:off x="4588459" y="1772816"/>
            <a:ext cx="7603541" cy="1480694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54248"/>
            <a:ext cx="3745632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68760"/>
            <a:ext cx="9829092" cy="102779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FF"/>
                </a:solidFill>
              </a:rPr>
              <a:t>“Connection refused”?</a:t>
            </a:r>
          </a:p>
          <a:p>
            <a:r>
              <a:rPr lang="en-US" dirty="0">
                <a:solidFill>
                  <a:srgbClr val="FF00FF"/>
                </a:solidFill>
              </a:rPr>
              <a:t>This is a simple solution. Warning: you may lose all data in HDFS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346" y="4919008"/>
            <a:ext cx="11773308" cy="193899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https://wiki.apache.org/hadoop/ConnectionRefused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https://stackoverflow.com/questions/28661285/hadoop-cluster-setup-java-net-connectexception-connection-refused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https://apple.stackexchange.com/questions/153589/trying-to-get-hadoop-to-work-connection-refused-in-hadoop-and-in-telnet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5" y="2740580"/>
            <a:ext cx="6822759" cy="17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3200" dirty="0"/>
              <a:t>step 1 : $ ~/hadoop/sbin/stop-all.sh</a:t>
            </a:r>
          </a:p>
          <a:p>
            <a:pPr fontAlgn="base"/>
            <a:r>
              <a:rPr lang="en-US" sz="3200" dirty="0"/>
              <a:t>step 2 : $ </a:t>
            </a:r>
            <a:r>
              <a:rPr lang="en-US" sz="3200" dirty="0" err="1"/>
              <a:t>hadoop</a:t>
            </a:r>
            <a:r>
              <a:rPr lang="en-US" sz="3200" dirty="0"/>
              <a:t> </a:t>
            </a:r>
            <a:r>
              <a:rPr lang="en-US" sz="3200" dirty="0" err="1"/>
              <a:t>namenode</a:t>
            </a:r>
            <a:r>
              <a:rPr lang="en-US" sz="3200" dirty="0"/>
              <a:t> -format</a:t>
            </a:r>
          </a:p>
          <a:p>
            <a:pPr fontAlgn="base"/>
            <a:r>
              <a:rPr lang="en-US" sz="3200" dirty="0"/>
              <a:t>step 3 : $ ~/hadoop/sbin/start-all.sh</a:t>
            </a:r>
          </a:p>
        </p:txBody>
      </p:sp>
    </p:spTree>
    <p:extLst>
      <p:ext uri="{BB962C8B-B14F-4D97-AF65-F5344CB8AC3E}">
        <p14:creationId xmlns:p14="http://schemas.microsoft.com/office/powerpoint/2010/main" val="62629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3" y="195934"/>
            <a:ext cx="9792580" cy="795623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Hadoop 2.4.1 - File System Shell Guide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696" y="1088740"/>
            <a:ext cx="115686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https://hadoop.apache.org/docs/r2.4.1/hadoop-project-dist/hadoop-common/FileSystemShell.html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368" y="1736812"/>
            <a:ext cx="83889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Following are the three commands which appears same but have minute differences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fs {</a:t>
            </a:r>
            <a:r>
              <a:rPr lang="en-US" sz="2800" dirty="0" err="1"/>
              <a:t>args</a:t>
            </a:r>
            <a:r>
              <a:rPr lang="en-US" sz="2800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{</a:t>
            </a:r>
            <a:r>
              <a:rPr lang="en-US" sz="2800" dirty="0" err="1"/>
              <a:t>args</a:t>
            </a:r>
            <a:r>
              <a:rPr lang="en-US" sz="2800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$ </a:t>
            </a:r>
            <a:r>
              <a:rPr lang="en-US" sz="2800" dirty="0" err="1"/>
              <a:t>hdfs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{</a:t>
            </a:r>
            <a:r>
              <a:rPr lang="en-US" sz="2800" dirty="0" err="1"/>
              <a:t>args</a:t>
            </a:r>
            <a:r>
              <a:rPr lang="en-US" sz="2800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50"/>
          <a:stretch/>
        </p:blipFill>
        <p:spPr>
          <a:xfrm>
            <a:off x="-34708" y="3983581"/>
            <a:ext cx="12219653" cy="28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8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3" y="195934"/>
            <a:ext cx="9792580" cy="795623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Hadoop 2.4.1 - File System Shell Guide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696" y="1088740"/>
            <a:ext cx="115686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https://hadoop.apache.org/docs/r2.4.1/hadoop-project-dist/hadoop-common/FileSystemShell.html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340" y="1642978"/>
            <a:ext cx="6480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Following are the three commands which appears same but have minute differences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fs {</a:t>
            </a:r>
            <a:r>
              <a:rPr lang="en-US" sz="2800" dirty="0" err="1"/>
              <a:t>args</a:t>
            </a:r>
            <a:r>
              <a:rPr lang="en-US" sz="2800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{</a:t>
            </a:r>
            <a:r>
              <a:rPr lang="en-US" sz="2800" dirty="0" err="1"/>
              <a:t>args</a:t>
            </a:r>
            <a:r>
              <a:rPr lang="en-US" sz="2800" dirty="0"/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$ </a:t>
            </a:r>
            <a:r>
              <a:rPr lang="en-US" sz="2800" dirty="0" err="1"/>
              <a:t>hdfs</a:t>
            </a:r>
            <a:r>
              <a:rPr lang="en-US" sz="2800" dirty="0"/>
              <a:t> </a:t>
            </a:r>
            <a:r>
              <a:rPr lang="en-US" sz="2800" dirty="0" err="1"/>
              <a:t>dfs</a:t>
            </a:r>
            <a:r>
              <a:rPr lang="en-US" sz="2800" dirty="0"/>
              <a:t> {</a:t>
            </a:r>
            <a:r>
              <a:rPr lang="en-US" sz="2800" dirty="0" err="1"/>
              <a:t>args</a:t>
            </a:r>
            <a:r>
              <a:rPr lang="en-US" sz="28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9836" y="3399250"/>
            <a:ext cx="7145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fs -put  </a:t>
            </a:r>
            <a:r>
              <a:rPr lang="en-US" sz="2800" dirty="0" err="1"/>
              <a:t>YourLocalFile</a:t>
            </a:r>
            <a:r>
              <a:rPr lang="en-US" sz="2800" dirty="0"/>
              <a:t>  /user/rob/data/</a:t>
            </a:r>
          </a:p>
        </p:txBody>
      </p:sp>
      <p:sp>
        <p:nvSpPr>
          <p:cNvPr id="8" name="Rectangle 7"/>
          <p:cNvSpPr/>
          <p:nvPr/>
        </p:nvSpPr>
        <p:spPr>
          <a:xfrm>
            <a:off x="7944234" y="2352019"/>
            <a:ext cx="42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 directory at Hadoop HDFS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10199295" y="1943881"/>
            <a:ext cx="434070" cy="2303957"/>
          </a:xfrm>
          <a:prstGeom prst="leftBrace">
            <a:avLst>
              <a:gd name="adj1" fmla="val 62024"/>
              <a:gd name="adj2" fmla="val 50000"/>
            </a:avLst>
          </a:prstGeom>
          <a:ln w="3810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19836" y="3981641"/>
            <a:ext cx="7141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fs -put  peterpan.txt   /user/rob/data/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36750"/>
          <a:stretch/>
        </p:blipFill>
        <p:spPr>
          <a:xfrm>
            <a:off x="78273" y="4597116"/>
            <a:ext cx="12035454" cy="21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3" y="195934"/>
            <a:ext cx="7699074" cy="795623"/>
          </a:xfrm>
        </p:spPr>
        <p:txBody>
          <a:bodyPr>
            <a:normAutofit/>
          </a:bodyPr>
          <a:lstStyle/>
          <a:p>
            <a:r>
              <a:rPr lang="en-US" dirty="0"/>
              <a:t>Running the </a:t>
            </a:r>
            <a:r>
              <a:rPr lang="en-US" dirty="0" err="1"/>
              <a:t>WordCount</a:t>
            </a:r>
            <a:r>
              <a:rPr lang="en-US" dirty="0"/>
              <a:t>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41799" y="3932404"/>
            <a:ext cx="8757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fs -cat /user/rob/</a:t>
            </a:r>
            <a:r>
              <a:rPr lang="en-US" sz="2800" dirty="0" err="1"/>
              <a:t>peterpan_output</a:t>
            </a:r>
            <a:r>
              <a:rPr lang="en-US" sz="2800" dirty="0"/>
              <a:t>/part-r-00000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95671" y="1862652"/>
            <a:ext cx="120006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$ </a:t>
            </a:r>
            <a:r>
              <a:rPr lang="en-US" sz="2600" dirty="0" err="1"/>
              <a:t>hadoop</a:t>
            </a:r>
            <a:r>
              <a:rPr lang="en-US" sz="2600" dirty="0"/>
              <a:t>  jar  WordCount.jar  /user/rob/data/peterpan.txt  /user/rob/</a:t>
            </a:r>
            <a:r>
              <a:rPr lang="en-US" sz="2600" dirty="0" err="1"/>
              <a:t>peterpan_output</a:t>
            </a:r>
            <a:endParaRPr 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5173764" y="2609965"/>
            <a:ext cx="1952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Input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66230" y="2610207"/>
            <a:ext cx="2911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Output Directory</a:t>
            </a:r>
          </a:p>
        </p:txBody>
      </p:sp>
      <p:sp>
        <p:nvSpPr>
          <p:cNvPr id="15" name="Left Brace 14"/>
          <p:cNvSpPr/>
          <p:nvPr/>
        </p:nvSpPr>
        <p:spPr>
          <a:xfrm rot="16200000">
            <a:off x="9897282" y="689333"/>
            <a:ext cx="318315" cy="3600401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972846" y="689333"/>
            <a:ext cx="318315" cy="3600401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2934971" y="1575894"/>
            <a:ext cx="318315" cy="1827278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7388" y="3367949"/>
            <a:ext cx="5616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the content of the output 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1133" y="959829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Command to run a “.jar”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2"/>
          <a:stretch/>
        </p:blipFill>
        <p:spPr>
          <a:xfrm>
            <a:off x="10344471" y="2996952"/>
            <a:ext cx="1800201" cy="386434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41799" y="5074258"/>
            <a:ext cx="8403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fs -get /user/rob/</a:t>
            </a:r>
            <a:r>
              <a:rPr lang="en-US" sz="2800" dirty="0" err="1"/>
              <a:t>peterpan_output</a:t>
            </a:r>
            <a:r>
              <a:rPr lang="en-US" sz="2800" dirty="0"/>
              <a:t>/*   ~/data/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7388" y="4602136"/>
            <a:ext cx="39246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Download the output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3644" y="5697252"/>
            <a:ext cx="7218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Hadoop Commands Guide: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https://hadoop.apache.org/docs/current/hadoop-project-dist/hadoop-common/CommandsManual.html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493181" y="1056891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333333"/>
                </a:solidFill>
                <a:latin typeface="Courier New" panose="02070309020205020404" pitchFamily="49" charset="0"/>
              </a:rPr>
              <a:t>&lt;file:///&gt; or &lt;hdfs://namenode:port&gt;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415480" y="2639411"/>
            <a:ext cx="3552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Local Runnable JAR file</a:t>
            </a:r>
          </a:p>
        </p:txBody>
      </p:sp>
    </p:spTree>
    <p:extLst>
      <p:ext uri="{BB962C8B-B14F-4D97-AF65-F5344CB8AC3E}">
        <p14:creationId xmlns:p14="http://schemas.microsoft.com/office/powerpoint/2010/main" val="34113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74" y="332656"/>
            <a:ext cx="9379042" cy="795623"/>
          </a:xfrm>
        </p:spPr>
        <p:txBody>
          <a:bodyPr>
            <a:normAutofit/>
          </a:bodyPr>
          <a:lstStyle/>
          <a:p>
            <a:r>
              <a:rPr lang="en-US" dirty="0"/>
              <a:t>Install Hadoop on Ubuntu Server 18.04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7368" y="1736812"/>
            <a:ext cx="11125236" cy="147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Install Hadoop in Stand-Alone Mode on Ubuntu 18.04 ?</a:t>
            </a:r>
          </a:p>
          <a:p>
            <a:pPr marL="234950" indent="0">
              <a:buNone/>
            </a:pPr>
            <a:r>
              <a:rPr lang="en-US" dirty="0">
                <a:hlinkClick r:id="rId2"/>
              </a:rPr>
              <a:t>https://www.digitalocean.com/community/tutorials/how-to-install-hadoop-in-stand-alone-mode-on-ubuntu-18-04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3392" y="4482988"/>
            <a:ext cx="10585176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https://hadoop.apache.org/docs/stable/hadoop-project-dist/hadoop-common/SingleCluster.html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5690" y="3821509"/>
            <a:ext cx="6621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800" dirty="0"/>
              <a:t>Hadoop: Setting up a Single Node Cluster</a:t>
            </a:r>
          </a:p>
        </p:txBody>
      </p:sp>
    </p:spTree>
    <p:extLst>
      <p:ext uri="{BB962C8B-B14F-4D97-AF65-F5344CB8AC3E}">
        <p14:creationId xmlns:p14="http://schemas.microsoft.com/office/powerpoint/2010/main" val="278000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54248"/>
            <a:ext cx="5616624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Directories in HDFS and FS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8125" y="1142746"/>
            <a:ext cx="9610343" cy="3771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full directory of “peterpan.txt” in HDFS</a:t>
            </a:r>
          </a:p>
          <a:p>
            <a:r>
              <a:rPr lang="en-US" dirty="0">
                <a:solidFill>
                  <a:srgbClr val="FF00FF"/>
                </a:solidFill>
              </a:rPr>
              <a:t>hdfs://localhost:9000</a:t>
            </a:r>
            <a:r>
              <a:rPr lang="en-US" dirty="0"/>
              <a:t>/user/rob/data/peterpan.txt</a:t>
            </a:r>
          </a:p>
          <a:p>
            <a:r>
              <a:rPr lang="en-US" dirty="0" err="1"/>
              <a:t>host:port</a:t>
            </a:r>
            <a:r>
              <a:rPr lang="en-US" dirty="0"/>
              <a:t>/directory       localhost=127.0.0.1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full directory of “peterpan.txt” in the local file system (FS)</a:t>
            </a:r>
          </a:p>
          <a:p>
            <a:r>
              <a:rPr lang="en-US" dirty="0">
                <a:solidFill>
                  <a:srgbClr val="00B0F0"/>
                </a:solidFill>
              </a:rPr>
              <a:t>file:///home/rob/data/peterpan.txt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3872" y="4778507"/>
            <a:ext cx="6821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333333"/>
                </a:solidFill>
                <a:latin typeface="Courier New" panose="02070309020205020404" pitchFamily="49" charset="0"/>
              </a:rPr>
              <a:t>&lt;file:///&gt; or &lt;hdfs://namenode:port&gt;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3644" y="5697252"/>
            <a:ext cx="7218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Hadoop Commands Guide: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https://hadoop.apache.org/docs/current/hadoop-project-dist/hadoop-common/CommandsManual.html</a:t>
            </a:r>
          </a:p>
        </p:txBody>
      </p:sp>
    </p:spTree>
    <p:extLst>
      <p:ext uri="{BB962C8B-B14F-4D97-AF65-F5344CB8AC3E}">
        <p14:creationId xmlns:p14="http://schemas.microsoft.com/office/powerpoint/2010/main" val="403963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33" y="195934"/>
            <a:ext cx="7699074" cy="795623"/>
          </a:xfrm>
        </p:spPr>
        <p:txBody>
          <a:bodyPr>
            <a:normAutofit/>
          </a:bodyPr>
          <a:lstStyle/>
          <a:p>
            <a:r>
              <a:rPr lang="en-US" dirty="0"/>
              <a:t>Running the </a:t>
            </a:r>
            <a:r>
              <a:rPr lang="en-US" dirty="0" err="1"/>
              <a:t>WordCount</a:t>
            </a:r>
            <a:r>
              <a:rPr lang="en-US" dirty="0"/>
              <a:t>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84000" y="4017032"/>
            <a:ext cx="8748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fs -cat /user/rob/</a:t>
            </a:r>
            <a:r>
              <a:rPr lang="en-US" sz="2800" dirty="0" err="1"/>
              <a:t>peterpan_output</a:t>
            </a:r>
            <a:r>
              <a:rPr lang="en-US" sz="2800" dirty="0"/>
              <a:t>/part-r-00000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0189" y="1716829"/>
            <a:ext cx="124123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$ </a:t>
            </a:r>
            <a:r>
              <a:rPr lang="en-US" sz="2600" dirty="0" err="1"/>
              <a:t>hadoop</a:t>
            </a:r>
            <a:r>
              <a:rPr lang="en-US" sz="2600" dirty="0"/>
              <a:t>  jar  WordCount.jar  file:///home/rob/data/test.txt  file:///home/rob/test_output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4000" y="2596842"/>
            <a:ext cx="3528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Local Runnable JAR 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31904" y="2596842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FF"/>
                </a:solidFill>
              </a:rPr>
              <a:t>Local</a:t>
            </a:r>
            <a:r>
              <a:rPr lang="en-US" sz="2800" dirty="0"/>
              <a:t> Input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56239" y="2596842"/>
            <a:ext cx="3474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FF"/>
                </a:solidFill>
              </a:rPr>
              <a:t>Local</a:t>
            </a:r>
            <a:r>
              <a:rPr lang="en-US" sz="2800" dirty="0"/>
              <a:t> Output Directory</a:t>
            </a:r>
          </a:p>
        </p:txBody>
      </p:sp>
      <p:sp>
        <p:nvSpPr>
          <p:cNvPr id="15" name="Left Brace 14"/>
          <p:cNvSpPr/>
          <p:nvPr/>
        </p:nvSpPr>
        <p:spPr>
          <a:xfrm rot="16200000">
            <a:off x="9897282" y="599826"/>
            <a:ext cx="318315" cy="3600401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057587" y="533087"/>
            <a:ext cx="292781" cy="3708344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2718947" y="1486387"/>
            <a:ext cx="318315" cy="1827278"/>
          </a:xfrm>
          <a:prstGeom prst="leftBrace">
            <a:avLst>
              <a:gd name="adj1" fmla="val 92118"/>
              <a:gd name="adj2" fmla="val 50000"/>
            </a:avLst>
          </a:prstGeom>
          <a:ln w="1905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7388" y="3416424"/>
            <a:ext cx="5508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Show the content of the output file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330" y="1060671"/>
            <a:ext cx="4293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Command to run a “.jar”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827" y="3001822"/>
            <a:ext cx="1440160" cy="393578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84000" y="5084028"/>
            <a:ext cx="8496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$ </a:t>
            </a:r>
            <a:r>
              <a:rPr lang="en-US" sz="2800" dirty="0" err="1"/>
              <a:t>hadoop</a:t>
            </a:r>
            <a:r>
              <a:rPr lang="en-US" sz="2800" dirty="0"/>
              <a:t> fs -get /user/rob/</a:t>
            </a:r>
            <a:r>
              <a:rPr lang="en-US" sz="2800" dirty="0" err="1"/>
              <a:t>peterpan_output</a:t>
            </a:r>
            <a:r>
              <a:rPr lang="en-US" sz="2800" dirty="0"/>
              <a:t>/*   ~/data/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7388" y="4560808"/>
            <a:ext cx="3852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Download the output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3644" y="5697252"/>
            <a:ext cx="7218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Hadoop Commands Guide: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https://hadoop.apache.org/docs/current/hadoop-project-dist/hadoop-common/CommandsManual.html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0792" y="1054749"/>
            <a:ext cx="78421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33333"/>
                </a:solidFill>
                <a:latin typeface="Courier New" panose="02070309020205020404" pitchFamily="49" charset="0"/>
              </a:rPr>
              <a:t>&lt;file:///&gt; or &lt;hdfs://namenode:port&gt;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7808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8" y="44624"/>
            <a:ext cx="12072664" cy="1325563"/>
          </a:xfrm>
        </p:spPr>
        <p:txBody>
          <a:bodyPr/>
          <a:lstStyle/>
          <a:p>
            <a:r>
              <a:rPr lang="en-US" dirty="0"/>
              <a:t>Check whether Hadoop processes are running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94" y="1268760"/>
            <a:ext cx="10909212" cy="5040560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dirty="0"/>
              <a:t>A nifty tool for checking whether the expected Hadoop processes are running is </a:t>
            </a:r>
            <a:r>
              <a:rPr lang="en-US" b="1" dirty="0" err="1">
                <a:solidFill>
                  <a:srgbClr val="FF00FF"/>
                </a:solidFill>
              </a:rPr>
              <a:t>jps</a:t>
            </a:r>
            <a:r>
              <a:rPr lang="en-US" dirty="0"/>
              <a:t> - Java Virtual Machine Process Status Tool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>
                <a:solidFill>
                  <a:srgbClr val="FF00FF"/>
                </a:solidFill>
              </a:rPr>
              <a:t>default-</a:t>
            </a:r>
            <a:r>
              <a:rPr lang="en-US" dirty="0" err="1">
                <a:solidFill>
                  <a:srgbClr val="FF00FF"/>
                </a:solidFill>
              </a:rPr>
              <a:t>jdk</a:t>
            </a:r>
            <a:endParaRPr lang="en-US" dirty="0">
              <a:solidFill>
                <a:srgbClr val="FF00FF"/>
              </a:solidFill>
            </a:endParaRPr>
          </a:p>
          <a:p>
            <a:r>
              <a:rPr lang="en-US" dirty="0"/>
              <a:t>$ </a:t>
            </a:r>
            <a:r>
              <a:rPr lang="en-US" dirty="0" err="1"/>
              <a:t>jps</a:t>
            </a:r>
            <a:endParaRPr lang="en-US" dirty="0"/>
          </a:p>
          <a:p>
            <a:r>
              <a:rPr lang="en-US" dirty="0"/>
              <a:t>2287 </a:t>
            </a:r>
            <a:r>
              <a:rPr lang="en-US" dirty="0" err="1"/>
              <a:t>TaskTracker</a:t>
            </a:r>
            <a:endParaRPr lang="en-US" dirty="0"/>
          </a:p>
          <a:p>
            <a:r>
              <a:rPr lang="en-US" dirty="0"/>
              <a:t>2149 </a:t>
            </a:r>
            <a:r>
              <a:rPr lang="en-US" dirty="0" err="1"/>
              <a:t>JobTracker</a:t>
            </a:r>
            <a:endParaRPr lang="en-US" dirty="0"/>
          </a:p>
          <a:p>
            <a:r>
              <a:rPr lang="en-US" dirty="0"/>
              <a:t>1938 </a:t>
            </a:r>
            <a:r>
              <a:rPr lang="en-US" dirty="0" err="1"/>
              <a:t>DataNode</a:t>
            </a:r>
            <a:endParaRPr lang="en-US" dirty="0"/>
          </a:p>
          <a:p>
            <a:r>
              <a:rPr lang="en-US" dirty="0"/>
              <a:t>2085 </a:t>
            </a:r>
            <a:r>
              <a:rPr lang="en-US" dirty="0" err="1"/>
              <a:t>SecondaryNameNode</a:t>
            </a:r>
            <a:endParaRPr lang="en-US" dirty="0"/>
          </a:p>
          <a:p>
            <a:r>
              <a:rPr lang="en-US" dirty="0"/>
              <a:t>2349 </a:t>
            </a:r>
            <a:r>
              <a:rPr lang="en-US" dirty="0" err="1"/>
              <a:t>Jps</a:t>
            </a:r>
            <a:endParaRPr lang="en-US" dirty="0"/>
          </a:p>
          <a:p>
            <a:r>
              <a:rPr lang="en-US" dirty="0"/>
              <a:t>1788 </a:t>
            </a:r>
            <a:r>
              <a:rPr lang="en-US" dirty="0" err="1"/>
              <a:t>NameNode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5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191"/>
            <a:ext cx="5375920" cy="783518"/>
          </a:xfrm>
        </p:spPr>
        <p:txBody>
          <a:bodyPr/>
          <a:lstStyle/>
          <a:p>
            <a:r>
              <a:rPr lang="en-US" dirty="0"/>
              <a:t>Check who is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48" y="764704"/>
            <a:ext cx="11702516" cy="6093296"/>
          </a:xfrm>
          <a:solidFill>
            <a:srgbClr val="FFFFFF"/>
          </a:solidFill>
        </p:spPr>
        <p:txBody>
          <a:bodyPr>
            <a:noAutofit/>
          </a:bodyPr>
          <a:lstStyle/>
          <a:p>
            <a:r>
              <a:rPr lang="en-US" dirty="0"/>
              <a:t>You can also check with </a:t>
            </a:r>
            <a:r>
              <a:rPr lang="en-US" dirty="0" err="1"/>
              <a:t>netstat</a:t>
            </a:r>
            <a:r>
              <a:rPr lang="en-US" dirty="0"/>
              <a:t> if Hadoop is listening on the configured ports.</a:t>
            </a:r>
          </a:p>
          <a:p>
            <a:r>
              <a:rPr lang="en-US" dirty="0"/>
              <a:t>$ </a:t>
            </a:r>
            <a:r>
              <a:rPr lang="en-US" dirty="0" err="1">
                <a:solidFill>
                  <a:srgbClr val="FF00FF"/>
                </a:solidFill>
              </a:rPr>
              <a:t>sudo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 err="1">
                <a:solidFill>
                  <a:srgbClr val="FF00FF"/>
                </a:solidFill>
              </a:rPr>
              <a:t>netstat</a:t>
            </a:r>
            <a:r>
              <a:rPr lang="en-US" dirty="0">
                <a:solidFill>
                  <a:srgbClr val="FF00FF"/>
                </a:solidFill>
              </a:rPr>
              <a:t> -</a:t>
            </a:r>
            <a:r>
              <a:rPr lang="en-US" dirty="0" err="1">
                <a:solidFill>
                  <a:srgbClr val="FF00FF"/>
                </a:solidFill>
              </a:rPr>
              <a:t>plten</a:t>
            </a:r>
            <a:r>
              <a:rPr lang="en-US" dirty="0">
                <a:solidFill>
                  <a:srgbClr val="FF00FF"/>
                </a:solidFill>
              </a:rPr>
              <a:t> | grep 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0.0.0.0:50070   0.0.0.0:*  LISTEN  1001  9236  2471/java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0.0.0.0:50010   0.0.0.0:*  LISTEN  1001  9998  2628/java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0.0.0.0:48159   0.0.0.0:*  LISTEN  1001  8496  2628/java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0.0.0.0:53121   0.0.0.0:*  LISTEN  1001  9228  2857/java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0 127.0.0.1:54310 0.0.0.0:*  LISTEN  1001  8143  2471/java</a:t>
            </a:r>
          </a:p>
          <a:p>
            <a:pPr marL="28575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tcp</a:t>
            </a:r>
            <a:r>
              <a:rPr lang="en-US" dirty="0">
                <a:solidFill>
                  <a:srgbClr val="0070C0"/>
                </a:solidFill>
              </a:rPr>
              <a:t>   0  0 127.0.0.1:9000   0.0.0.0:*  LISTEN  1001  9230  2857/java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0.0.0.0:59305   0.0.0.0:*  LISTEN  1001  8141  2471/java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0.0.0.0:50060   0.0.0.0:*  LISTEN  1001  9857  3005/java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0.0.0.0:49900   0.0.0.0:*  LISTEN  1001  9037  2785/java</a:t>
            </a:r>
          </a:p>
          <a:p>
            <a:pPr marL="285750" indent="0">
              <a:buNone/>
            </a:pPr>
            <a:r>
              <a:rPr lang="en-US" dirty="0" err="1"/>
              <a:t>tcp</a:t>
            </a:r>
            <a:r>
              <a:rPr lang="en-US" dirty="0"/>
              <a:t>   0  0 0.0.0.0:50030   0.0.0.0:*  LISTEN  1001  9773  2857/java</a:t>
            </a:r>
          </a:p>
        </p:txBody>
      </p:sp>
    </p:spTree>
    <p:extLst>
      <p:ext uri="{BB962C8B-B14F-4D97-AF65-F5344CB8AC3E}">
        <p14:creationId xmlns:p14="http://schemas.microsoft.com/office/powerpoint/2010/main" val="378811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2" y="80628"/>
            <a:ext cx="3708412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8077" y="157447"/>
            <a:ext cx="4982170" cy="4632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127.0.0.1 (localhost) is listening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706787"/>
            <a:ext cx="10796013" cy="621460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332" y="1520788"/>
            <a:ext cx="1301331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Before starting DFS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89" y="4282310"/>
            <a:ext cx="1167671" cy="46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57504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398" y="1030867"/>
            <a:ext cx="6733964" cy="52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Hadoop Administration:         localhost:50070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" y="2348880"/>
            <a:ext cx="1203900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27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29"/>
          <a:stretch/>
        </p:blipFill>
        <p:spPr>
          <a:xfrm>
            <a:off x="1381708" y="-16769"/>
            <a:ext cx="10812524" cy="690820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9218" y="2928211"/>
            <a:ext cx="6142806" cy="49716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a web browser and enter the URL: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5340" y="3969060"/>
            <a:ext cx="2340260" cy="478867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localhost:9870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28348" y="2888554"/>
            <a:ext cx="2669086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port 50070 changed to 9870 in 3.0.0-alpha1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340" y="160664"/>
            <a:ext cx="4637877" cy="6480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NameNode</a:t>
            </a:r>
            <a:r>
              <a:rPr lang="en-US" dirty="0"/>
              <a:t> Web UI</a:t>
            </a:r>
          </a:p>
        </p:txBody>
      </p:sp>
    </p:spTree>
    <p:extLst>
      <p:ext uri="{BB962C8B-B14F-4D97-AF65-F5344CB8AC3E}">
        <p14:creationId xmlns:p14="http://schemas.microsoft.com/office/powerpoint/2010/main" val="4204633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" y="14672"/>
            <a:ext cx="12082014" cy="684332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278" y="6022203"/>
            <a:ext cx="285637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https://www.edureka.co/blog/hadoop-3/</a:t>
            </a:r>
          </a:p>
        </p:txBody>
      </p:sp>
    </p:spTree>
    <p:extLst>
      <p:ext uri="{BB962C8B-B14F-4D97-AF65-F5344CB8AC3E}">
        <p14:creationId xmlns:p14="http://schemas.microsoft.com/office/powerpoint/2010/main" val="420947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" y="440668"/>
            <a:ext cx="4250811" cy="1325563"/>
          </a:xfrm>
        </p:spPr>
        <p:txBody>
          <a:bodyPr/>
          <a:lstStyle/>
          <a:p>
            <a:r>
              <a:rPr lang="en-US" dirty="0" err="1"/>
              <a:t>DataNode</a:t>
            </a:r>
            <a:r>
              <a:rPr lang="en-US" dirty="0"/>
              <a:t> Web UI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90" y="10426"/>
            <a:ext cx="7779210" cy="567147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9218" y="2928211"/>
            <a:ext cx="3478510" cy="78882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a web browser and enter the URL: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5340" y="3969061"/>
            <a:ext cx="2988332" cy="54006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localhost:9864</a:t>
            </a:r>
          </a:p>
        </p:txBody>
      </p:sp>
    </p:spTree>
    <p:extLst>
      <p:ext uri="{BB962C8B-B14F-4D97-AF65-F5344CB8AC3E}">
        <p14:creationId xmlns:p14="http://schemas.microsoft.com/office/powerpoint/2010/main" val="2142580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362583"/>
            <a:ext cx="2629508" cy="79562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52" y="1520789"/>
            <a:ext cx="5257800" cy="504056"/>
          </a:xfrm>
        </p:spPr>
        <p:txBody>
          <a:bodyPr/>
          <a:lstStyle/>
          <a:p>
            <a:r>
              <a:rPr lang="en-US" dirty="0"/>
              <a:t>Yet Another Resource Negotiator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3" r="11191"/>
          <a:stretch/>
        </p:blipFill>
        <p:spPr>
          <a:xfrm>
            <a:off x="5178051" y="0"/>
            <a:ext cx="7013950" cy="5594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399" y="2191434"/>
            <a:ext cx="48881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fundamental idea of YARN is to split up the functionalities of resource management and job scheduling/monitoring into separate daemons. The idea is to have a global </a:t>
            </a:r>
            <a:r>
              <a:rPr lang="en-US" sz="2400" dirty="0" err="1">
                <a:solidFill>
                  <a:srgbClr val="000000"/>
                </a:solidFill>
              </a:rPr>
              <a:t>ResourceManager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i="1" dirty="0">
                <a:solidFill>
                  <a:srgbClr val="000000"/>
                </a:solidFill>
              </a:rPr>
              <a:t>RM</a:t>
            </a:r>
            <a:r>
              <a:rPr lang="en-US" sz="2400" dirty="0">
                <a:solidFill>
                  <a:srgbClr val="000000"/>
                </a:solidFill>
              </a:rPr>
              <a:t>) and per-application </a:t>
            </a:r>
            <a:r>
              <a:rPr lang="en-US" sz="2400" dirty="0" err="1">
                <a:solidFill>
                  <a:srgbClr val="000000"/>
                </a:solidFill>
              </a:rPr>
              <a:t>ApplicationMaster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i="1" dirty="0">
                <a:solidFill>
                  <a:srgbClr val="000000"/>
                </a:solidFill>
              </a:rPr>
              <a:t>AM</a:t>
            </a:r>
            <a:r>
              <a:rPr lang="en-US" sz="2400" dirty="0">
                <a:solidFill>
                  <a:srgbClr val="000000"/>
                </a:solidFill>
              </a:rPr>
              <a:t>). An application is either a single job or a DAG of jobs.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91644" y="760394"/>
            <a:ext cx="56764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yarn jar WordCount.jar /input /output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91644" y="252027"/>
            <a:ext cx="41404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/hadoop/sbin/start-yarn.sh</a:t>
            </a:r>
          </a:p>
        </p:txBody>
      </p:sp>
    </p:spTree>
    <p:extLst>
      <p:ext uri="{BB962C8B-B14F-4D97-AF65-F5344CB8AC3E}">
        <p14:creationId xmlns:p14="http://schemas.microsoft.com/office/powerpoint/2010/main" val="200207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65125"/>
            <a:ext cx="3924436" cy="795623"/>
          </a:xfrm>
        </p:spPr>
        <p:txBody>
          <a:bodyPr/>
          <a:lstStyle/>
          <a:p>
            <a:r>
              <a:rPr lang="en-US" dirty="0"/>
              <a:t>Installing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2312876"/>
            <a:ext cx="11809312" cy="32763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get the errors:</a:t>
            </a:r>
          </a:p>
          <a:p>
            <a:pPr marL="234950" indent="0">
              <a:buNone/>
            </a:pPr>
            <a:r>
              <a:rPr lang="en-US" dirty="0"/>
              <a:t>E: Could not get lock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dpkg</a:t>
            </a:r>
            <a:r>
              <a:rPr lang="en-US" dirty="0"/>
              <a:t>/lock - open (11 Resource temporarily unavailable)</a:t>
            </a:r>
          </a:p>
          <a:p>
            <a:pPr marL="234950" indent="0">
              <a:buNone/>
            </a:pPr>
            <a:r>
              <a:rPr lang="en-US" dirty="0"/>
              <a:t>E: Unable to lock the administration directory (/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dpkg</a:t>
            </a:r>
            <a:r>
              <a:rPr lang="en-US" dirty="0"/>
              <a:t>/) is another process using it?</a:t>
            </a:r>
          </a:p>
          <a:p>
            <a:r>
              <a:rPr lang="en-US" dirty="0"/>
              <a:t>Please run the following commands: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/lib/apt/lists/lock</a:t>
            </a:r>
          </a:p>
          <a:p>
            <a:pPr marL="0" indent="0">
              <a:buNone/>
            </a:pPr>
            <a:r>
              <a:rPr lang="en-US" dirty="0"/>
              <a:t>   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/cache/apt/archives/lock</a:t>
            </a:r>
          </a:p>
          <a:p>
            <a:pPr marL="0" indent="0">
              <a:buNone/>
            </a:pPr>
            <a:r>
              <a:rPr lang="en-US" dirty="0"/>
              <a:t>   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dpkg</a:t>
            </a:r>
            <a:r>
              <a:rPr lang="en-US" dirty="0"/>
              <a:t>/lock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7780" y="1288633"/>
            <a:ext cx="6366271" cy="896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FF"/>
                </a:solidFill>
              </a:rPr>
              <a:t>$ </a:t>
            </a:r>
            <a:r>
              <a:rPr lang="en-US" dirty="0" err="1">
                <a:solidFill>
                  <a:srgbClr val="FF00FF"/>
                </a:solidFill>
              </a:rPr>
              <a:t>sudo</a:t>
            </a:r>
            <a:r>
              <a:rPr lang="en-US" dirty="0">
                <a:solidFill>
                  <a:srgbClr val="FF00FF"/>
                </a:solidFill>
              </a:rPr>
              <a:t> apt update</a:t>
            </a:r>
          </a:p>
          <a:p>
            <a:r>
              <a:rPr lang="en-US" dirty="0">
                <a:solidFill>
                  <a:srgbClr val="FF00FF"/>
                </a:solidFill>
              </a:rPr>
              <a:t>$ </a:t>
            </a:r>
            <a:r>
              <a:rPr lang="en-US" dirty="0" err="1">
                <a:solidFill>
                  <a:srgbClr val="FF00FF"/>
                </a:solidFill>
              </a:rPr>
              <a:t>sudo</a:t>
            </a:r>
            <a:r>
              <a:rPr lang="en-US" dirty="0">
                <a:solidFill>
                  <a:srgbClr val="FF00FF"/>
                </a:solidFill>
              </a:rPr>
              <a:t> apt install default-</a:t>
            </a:r>
            <a:r>
              <a:rPr lang="en-US" dirty="0" err="1">
                <a:solidFill>
                  <a:srgbClr val="FF00FF"/>
                </a:solidFill>
              </a:rPr>
              <a:t>jdk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5740" y="5845010"/>
            <a:ext cx="8284705" cy="9323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 java -version</a:t>
            </a:r>
          </a:p>
          <a:p>
            <a:r>
              <a:rPr lang="en-US" dirty="0"/>
              <a:t>Java is install in “/</a:t>
            </a:r>
            <a:r>
              <a:rPr lang="en-US" dirty="0" err="1"/>
              <a:t>usr</a:t>
            </a:r>
            <a:r>
              <a:rPr lang="en-US" dirty="0"/>
              <a:t>/lib/</a:t>
            </a:r>
            <a:r>
              <a:rPr lang="en-US" dirty="0" err="1"/>
              <a:t>jvm</a:t>
            </a:r>
            <a:r>
              <a:rPr lang="en-US" dirty="0"/>
              <a:t>/java-11-openjdk-amd64”</a:t>
            </a:r>
          </a:p>
        </p:txBody>
      </p:sp>
    </p:spTree>
    <p:extLst>
      <p:ext uri="{BB962C8B-B14F-4D97-AF65-F5344CB8AC3E}">
        <p14:creationId xmlns:p14="http://schemas.microsoft.com/office/powerpoint/2010/main" val="941638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" y="1484784"/>
            <a:ext cx="12107375" cy="4375683"/>
          </a:xfrm>
        </p:spPr>
      </p:pic>
    </p:spTree>
    <p:extLst>
      <p:ext uri="{BB962C8B-B14F-4D97-AF65-F5344CB8AC3E}">
        <p14:creationId xmlns:p14="http://schemas.microsoft.com/office/powerpoint/2010/main" val="3118651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84"/>
            <a:ext cx="5123892" cy="1565412"/>
          </a:xfrm>
        </p:spPr>
        <p:txBody>
          <a:bodyPr/>
          <a:lstStyle/>
          <a:p>
            <a:r>
              <a:rPr lang="en-US" dirty="0"/>
              <a:t>How YARN runs an application?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68" y="27384"/>
            <a:ext cx="6962186" cy="6858000"/>
          </a:xfrm>
        </p:spPr>
      </p:pic>
    </p:spTree>
    <p:extLst>
      <p:ext uri="{BB962C8B-B14F-4D97-AF65-F5344CB8AC3E}">
        <p14:creationId xmlns:p14="http://schemas.microsoft.com/office/powerpoint/2010/main" val="1840083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1014"/>
            <a:ext cx="10515600" cy="579599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MRv1 and MRv2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58774"/>
              </p:ext>
            </p:extLst>
          </p:nvPr>
        </p:nvGraphicFramePr>
        <p:xfrm>
          <a:off x="155340" y="580613"/>
          <a:ext cx="11917324" cy="578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639800207"/>
                    </a:ext>
                  </a:extLst>
                </a:gridCol>
                <a:gridCol w="6804756">
                  <a:extLst>
                    <a:ext uri="{9D8B030D-6E8A-4147-A177-3AD203B41FA5}">
                      <a16:colId xmlns:a16="http://schemas.microsoft.com/office/drawing/2014/main" val="1120503782"/>
                    </a:ext>
                  </a:extLst>
                </a:gridCol>
              </a:tblGrid>
              <a:tr h="4804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MRv1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MRv2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90622"/>
                  </a:ext>
                </a:extLst>
              </a:tr>
              <a:tr h="1539960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MRv1 uses the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JobTracker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create and assign tasks to data nodes, which can become a resource bottleneck when the cluster scales out far enough (usually around 4,000 nodes).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MRv2 (aka YARN) has a Resource Manager for each cluster, and each data node runs a Node Manager. For each job, one slave node will act as the Application Master, monitoring resources/tasks, etc.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68228"/>
                  </a:ext>
                </a:extLst>
              </a:tr>
              <a:tr h="3316837">
                <a:tc>
                  <a:txBody>
                    <a:bodyPr/>
                    <a:lstStyle/>
                    <a:p>
                      <a:pPr algn="just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MRv1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which is also called as Hadoop 1 where the 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HDFS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(Resource management and scheduling) and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(Programming Framework) are tightly coupled. Because of this non-batch applications can not be run on the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 It has single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namenode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so, it doesn't provides high system availability and scalability.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MRv2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(aka Hadoop 2) in this version of</a:t>
                      </a:r>
                      <a:r>
                        <a:rPr lang="en-US" sz="2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resource management and scheduling tasks are separated from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is separated by 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YARN.</a:t>
                      </a:r>
                      <a:r>
                        <a:rPr lang="en-US" sz="24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resource management and scheduling layer lies beneath the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layer. It also provides high system availability and scalability as we can create redundant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NameNodes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new feature of snapshot through which we can take backup of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helps disaster recovery.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0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05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4" y="0"/>
            <a:ext cx="11196251" cy="68971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190176" y="1551986"/>
            <a:ext cx="3313584" cy="478536"/>
          </a:xfrm>
        </p:spPr>
        <p:txBody>
          <a:bodyPr>
            <a:normAutofit fontScale="90000"/>
          </a:bodyPr>
          <a:lstStyle/>
          <a:p>
            <a:r>
              <a:rPr lang="en-US" dirty="0"/>
              <a:t>YARN Web UI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73683" y="0"/>
            <a:ext cx="2304256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localhost:8088</a:t>
            </a:r>
          </a:p>
        </p:txBody>
      </p:sp>
    </p:spTree>
    <p:extLst>
      <p:ext uri="{BB962C8B-B14F-4D97-AF65-F5344CB8AC3E}">
        <p14:creationId xmlns:p14="http://schemas.microsoft.com/office/powerpoint/2010/main" val="2103953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46" y="1232756"/>
            <a:ext cx="11773308" cy="5436603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Download Eclipse from its website</a:t>
            </a:r>
          </a:p>
          <a:p>
            <a:r>
              <a:rPr lang="en-US" dirty="0">
                <a:hlinkClick r:id="rId2"/>
              </a:rPr>
              <a:t>https://www.eclipse.org/downloads/</a:t>
            </a:r>
            <a:endParaRPr lang="en-US" dirty="0"/>
          </a:p>
          <a:p>
            <a:r>
              <a:rPr lang="en-US" dirty="0"/>
              <a:t>Download 64 bits</a:t>
            </a:r>
          </a:p>
          <a:p>
            <a:r>
              <a:rPr lang="en-US" dirty="0"/>
              <a:t>Unzip the file “eclipse-inst-linux64.tar.gz” and go to “eclipse-installer” folder</a:t>
            </a:r>
          </a:p>
          <a:p>
            <a:r>
              <a:rPr lang="en-US" dirty="0"/>
              <a:t>click on the file “./eclipse-installer/eclipse-</a:t>
            </a:r>
            <a:r>
              <a:rPr lang="en-US" dirty="0" err="1"/>
              <a:t>inst</a:t>
            </a:r>
            <a:r>
              <a:rPr lang="en-US" dirty="0"/>
              <a:t>”</a:t>
            </a:r>
          </a:p>
          <a:p>
            <a:r>
              <a:rPr lang="en-US" dirty="0"/>
              <a:t>Installation folder: “/home/rob/eclipse/java-oxygen”</a:t>
            </a:r>
          </a:p>
          <a:p>
            <a:r>
              <a:rPr lang="en-US" dirty="0"/>
              <a:t>Add external Jar files to your java project</a:t>
            </a:r>
          </a:p>
          <a:p>
            <a:pPr marL="862013" indent="-404813">
              <a:buFont typeface="Wingdings" panose="05000000000000000000" pitchFamily="2" charset="2"/>
              <a:buChar char="Ø"/>
            </a:pPr>
            <a:r>
              <a:rPr lang="en-US" dirty="0"/>
              <a:t>/home/rob/</a:t>
            </a:r>
            <a:r>
              <a:rPr lang="en-US" dirty="0" err="1"/>
              <a:t>hadoop</a:t>
            </a:r>
            <a:r>
              <a:rPr lang="en-US" dirty="0"/>
              <a:t>/share/</a:t>
            </a:r>
            <a:r>
              <a:rPr lang="en-US" dirty="0" err="1"/>
              <a:t>hadoop</a:t>
            </a:r>
            <a:r>
              <a:rPr lang="en-US" dirty="0"/>
              <a:t>/common/hadoop-common-3.0.0.jar</a:t>
            </a:r>
          </a:p>
          <a:p>
            <a:pPr marL="862013" indent="-404813">
              <a:buFont typeface="Wingdings" panose="05000000000000000000" pitchFamily="2" charset="2"/>
              <a:buChar char="Ø"/>
            </a:pPr>
            <a:r>
              <a:rPr lang="en-US" dirty="0"/>
              <a:t>/home/rob/</a:t>
            </a:r>
            <a:r>
              <a:rPr lang="en-US" dirty="0" err="1"/>
              <a:t>hadoop</a:t>
            </a:r>
            <a:r>
              <a:rPr lang="en-US" dirty="0"/>
              <a:t>/share/</a:t>
            </a:r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/hadoop-mapreduce-client-core-3.0.0.jar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8568952" cy="795623"/>
          </a:xfrm>
        </p:spPr>
        <p:txBody>
          <a:bodyPr/>
          <a:lstStyle/>
          <a:p>
            <a:r>
              <a:rPr lang="en-US" dirty="0"/>
              <a:t>Installing and Using Eclipse in Ubuntu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308" y="29537"/>
            <a:ext cx="3287689" cy="27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5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52636"/>
            <a:ext cx="2736304" cy="1325563"/>
          </a:xfrm>
        </p:spPr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481" y="1492925"/>
            <a:ext cx="28940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Download the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82" y="0"/>
            <a:ext cx="9054886" cy="6858000"/>
          </a:xfrm>
        </p:spPr>
      </p:pic>
      <p:sp>
        <p:nvSpPr>
          <p:cNvPr id="8" name="Rectangle 7"/>
          <p:cNvSpPr/>
          <p:nvPr/>
        </p:nvSpPr>
        <p:spPr>
          <a:xfrm>
            <a:off x="130481" y="2672916"/>
            <a:ext cx="2894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Unzip the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480" y="3456945"/>
            <a:ext cx="29909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Set the environment variables in .</a:t>
            </a:r>
            <a:r>
              <a:rPr lang="en-US" sz="2800" dirty="0" err="1"/>
              <a:t>bashrc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758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48" y="41401"/>
            <a:ext cx="10515600" cy="939640"/>
          </a:xfrm>
        </p:spPr>
        <p:txBody>
          <a:bodyPr/>
          <a:lstStyle/>
          <a:p>
            <a:r>
              <a:rPr lang="en-US" dirty="0"/>
              <a:t>Source Code for the Examples in the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944" y="863475"/>
            <a:ext cx="8222094" cy="4677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GitHub     https://github.com/adamjshook/mapreducepatterns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0"/>
          <a:stretch/>
        </p:blipFill>
        <p:spPr>
          <a:xfrm>
            <a:off x="-3617" y="1424256"/>
            <a:ext cx="10204073" cy="5497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r="6509"/>
          <a:stretch/>
        </p:blipFill>
        <p:spPr>
          <a:xfrm>
            <a:off x="9804412" y="3324087"/>
            <a:ext cx="2376264" cy="35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24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3" y="260648"/>
            <a:ext cx="5626318" cy="756084"/>
          </a:xfrm>
        </p:spPr>
        <p:txBody>
          <a:bodyPr/>
          <a:lstStyle/>
          <a:p>
            <a:r>
              <a:rPr lang="en-US" dirty="0"/>
              <a:t>Import Project From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4" y="2652561"/>
            <a:ext cx="5590903" cy="13525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GitHub URI (Uniform Resource Identifier):    </a:t>
            </a:r>
            <a:r>
              <a:rPr lang="en-US" dirty="0"/>
              <a:t>https://github.com/adamjshook/mapreducepatterns.git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044" y="1569245"/>
            <a:ext cx="5410884" cy="995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Eclipse =&gt; File =&gt; Import =&gt; </a:t>
            </a:r>
            <a:r>
              <a:rPr lang="en-US" dirty="0" err="1"/>
              <a:t>Git</a:t>
            </a:r>
            <a:r>
              <a:rPr lang="en-US" dirty="0"/>
              <a:t> =&gt; Projects from </a:t>
            </a:r>
            <a:r>
              <a:rPr lang="en-US" dirty="0" err="1"/>
              <a:t>Git</a:t>
            </a:r>
            <a:r>
              <a:rPr lang="en-US" dirty="0"/>
              <a:t> =&gt; Clone URI =&gt;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15" y="-1926"/>
            <a:ext cx="6408861" cy="69233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045" y="4092721"/>
            <a:ext cx="4978836" cy="102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Select the master branches =&gt; 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8747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29" y="0"/>
            <a:ext cx="9754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26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8"/>
            <a:ext cx="8707185" cy="685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23448" y="1807759"/>
            <a:ext cx="4968552" cy="46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VMware Workstation Player 12.5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37236" y="2780928"/>
            <a:ext cx="3227811" cy="46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is a free version.</a:t>
            </a:r>
          </a:p>
        </p:txBody>
      </p:sp>
    </p:spTree>
    <p:extLst>
      <p:ext uri="{BB962C8B-B14F-4D97-AF65-F5344CB8AC3E}">
        <p14:creationId xmlns:p14="http://schemas.microsoft.com/office/powerpoint/2010/main" val="319305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834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Hadoop: Setting up a Single Node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5" y="759616"/>
            <a:ext cx="12029121" cy="49016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hadoop-X.Y.Z-src.tar.gz      3.2.1     </a:t>
            </a:r>
            <a:r>
              <a:rPr lang="en-US" dirty="0">
                <a:hlinkClick r:id="rId2"/>
              </a:rPr>
              <a:t>https://hadoop.apache.org/releases.html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http://mirror.olnevhost.net/pub/apache/hadoop/common/hadoop-3.2.1/hadoop-3.2.1.tar.gz</a:t>
            </a:r>
          </a:p>
          <a:p>
            <a:pPr>
              <a:lnSpc>
                <a:spcPct val="120000"/>
              </a:lnSpc>
            </a:pPr>
            <a:r>
              <a:rPr lang="en-US" dirty="0"/>
              <a:t>$ tar -</a:t>
            </a:r>
            <a:r>
              <a:rPr lang="en-US" dirty="0" err="1"/>
              <a:t>xvf</a:t>
            </a:r>
            <a:r>
              <a:rPr lang="en-US" dirty="0"/>
              <a:t> hadoop-3.2.1.tar.gz -C ~/     (or right click -&gt; Extract here)</a:t>
            </a:r>
          </a:p>
          <a:p>
            <a:r>
              <a:rPr lang="en-US" dirty="0"/>
              <a:t>$ mv hadoop-3.2.1/ </a:t>
            </a:r>
            <a:r>
              <a:rPr lang="en-US" dirty="0" err="1"/>
              <a:t>hadoop</a:t>
            </a:r>
            <a:r>
              <a:rPr lang="en-US" dirty="0"/>
              <a:t>                (rename the folder “</a:t>
            </a:r>
            <a:r>
              <a:rPr lang="en-US" dirty="0" err="1"/>
              <a:t>hadoop</a:t>
            </a:r>
            <a:r>
              <a:rPr lang="en-US" dirty="0"/>
              <a:t>” in the home “~/”)</a:t>
            </a:r>
          </a:p>
          <a:p>
            <a:endParaRPr lang="en-US" dirty="0"/>
          </a:p>
          <a:p>
            <a:r>
              <a:rPr lang="en-US" dirty="0"/>
              <a:t>$ cd ~/</a:t>
            </a:r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</a:t>
            </a:r>
          </a:p>
          <a:p>
            <a:r>
              <a:rPr lang="en-US" dirty="0"/>
              <a:t>$ vim </a:t>
            </a:r>
            <a:r>
              <a:rPr lang="en-US" dirty="0">
                <a:solidFill>
                  <a:srgbClr val="FF00FF"/>
                </a:solidFill>
              </a:rPr>
              <a:t>hadoop-env.sh</a:t>
            </a:r>
          </a:p>
          <a:p>
            <a:r>
              <a:rPr lang="en-US" dirty="0"/>
              <a:t>Update the following line ( set the root of your Java installation )</a:t>
            </a:r>
          </a:p>
          <a:p>
            <a:r>
              <a:rPr lang="en-US" dirty="0"/>
              <a:t>export JAVA_HOME=</a:t>
            </a:r>
            <a:r>
              <a:rPr lang="en-US" dirty="0">
                <a:solidFill>
                  <a:srgbClr val="FF00FF"/>
                </a:solidFill>
              </a:rPr>
              <a:t>/</a:t>
            </a:r>
            <a:r>
              <a:rPr lang="en-US" dirty="0" err="1">
                <a:solidFill>
                  <a:srgbClr val="FF00FF"/>
                </a:solidFill>
              </a:rPr>
              <a:t>usr</a:t>
            </a:r>
            <a:r>
              <a:rPr lang="en-US" dirty="0">
                <a:solidFill>
                  <a:srgbClr val="FF00FF"/>
                </a:solidFill>
              </a:rPr>
              <a:t>/lib/</a:t>
            </a:r>
            <a:r>
              <a:rPr lang="en-US" dirty="0" err="1">
                <a:solidFill>
                  <a:srgbClr val="FF00FF"/>
                </a:solidFill>
              </a:rPr>
              <a:t>jvm</a:t>
            </a:r>
            <a:r>
              <a:rPr lang="en-US" dirty="0">
                <a:solidFill>
                  <a:srgbClr val="FF00FF"/>
                </a:solidFill>
              </a:rPr>
              <a:t>/java-11-openjdk-amd64/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1576" y="5910371"/>
            <a:ext cx="8831088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https://hadoop.apache.org/docs/stable/hadoop-project-dist/hadoop-common/SingleCluster.html</a:t>
            </a:r>
          </a:p>
        </p:txBody>
      </p:sp>
    </p:spTree>
    <p:extLst>
      <p:ext uri="{BB962C8B-B14F-4D97-AF65-F5344CB8AC3E}">
        <p14:creationId xmlns:p14="http://schemas.microsoft.com/office/powerpoint/2010/main" val="544880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39" y="404664"/>
            <a:ext cx="11712410" cy="891063"/>
          </a:xfrm>
        </p:spPr>
        <p:txBody>
          <a:bodyPr/>
          <a:lstStyle/>
          <a:p>
            <a:r>
              <a:rPr lang="en-US" dirty="0"/>
              <a:t>Enable Virtualization Technology (</a:t>
            </a:r>
            <a:r>
              <a:rPr lang="en-US" dirty="0" err="1"/>
              <a:t>VTx</a:t>
            </a:r>
            <a:r>
              <a:rPr lang="en-US" dirty="0"/>
              <a:t>) in HP Laptop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6"/>
          <a:stretch/>
        </p:blipFill>
        <p:spPr>
          <a:xfrm>
            <a:off x="4763852" y="1654615"/>
            <a:ext cx="7380820" cy="396923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06692" y="3304978"/>
            <a:ext cx="4032448" cy="2269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ESC =&gt; F10 =&gt; Security/Configuration =&gt; Virtualization Technology (</a:t>
            </a:r>
            <a:r>
              <a:rPr lang="en-US" sz="3200" dirty="0" err="1"/>
              <a:t>VTx</a:t>
            </a:r>
            <a:r>
              <a:rPr lang="en-US" sz="3200" dirty="0"/>
              <a:t>) =&gt; (Disabled -&gt; Enabled)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6239" y="1690688"/>
            <a:ext cx="4536504" cy="1423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If you are using HP laptop, you may need this to run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3025048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76312"/>
            <a:ext cx="4465712" cy="1325563"/>
          </a:xfrm>
        </p:spPr>
        <p:txBody>
          <a:bodyPr/>
          <a:lstStyle/>
          <a:p>
            <a:r>
              <a:rPr lang="en-US" dirty="0"/>
              <a:t>Install Ubuntu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736813"/>
            <a:ext cx="5580620" cy="3060340"/>
          </a:xfrm>
        </p:spPr>
        <p:txBody>
          <a:bodyPr/>
          <a:lstStyle/>
          <a:p>
            <a:r>
              <a:rPr lang="en-US" dirty="0"/>
              <a:t>Ubuntu Server 18.04.3 LTS</a:t>
            </a:r>
          </a:p>
          <a:p>
            <a:r>
              <a:rPr lang="en-US" dirty="0">
                <a:hlinkClick r:id="rId2"/>
              </a:rPr>
              <a:t>https://ubuntu.com/download/server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5380" y="4787823"/>
            <a:ext cx="8676964" cy="490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VirtualBox</a:t>
            </a:r>
            <a:r>
              <a:rPr lang="en-US" dirty="0"/>
              <a:t>/</a:t>
            </a:r>
            <a:r>
              <a:rPr lang="en-US" dirty="0" err="1"/>
              <a:t>Vmware</a:t>
            </a:r>
            <a:r>
              <a:rPr lang="en-US" dirty="0"/>
              <a:t> =&gt; Ubuntu Sever 18.04 =&gt; Java  =&gt; Hadoop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88" y="269781"/>
            <a:ext cx="608732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26" y="57664"/>
            <a:ext cx="6889815" cy="6800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68" y="404664"/>
            <a:ext cx="4158664" cy="875521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hadoop-env.sh</a:t>
            </a:r>
          </a:p>
        </p:txBody>
      </p:sp>
      <p:sp>
        <p:nvSpPr>
          <p:cNvPr id="3" name="Rectangle 2"/>
          <p:cNvSpPr/>
          <p:nvPr/>
        </p:nvSpPr>
        <p:spPr>
          <a:xfrm>
            <a:off x="476747" y="2344524"/>
            <a:ext cx="4123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~/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520" y="4358273"/>
            <a:ext cx="8865303" cy="52322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export JAVA_HOME=</a:t>
            </a:r>
            <a:r>
              <a:rPr lang="en-US" sz="2800" dirty="0">
                <a:solidFill>
                  <a:srgbClr val="FF00FF"/>
                </a:solidFill>
              </a:rPr>
              <a:t>/</a:t>
            </a:r>
            <a:r>
              <a:rPr lang="en-US" sz="2800" dirty="0" err="1">
                <a:solidFill>
                  <a:srgbClr val="FF00FF"/>
                </a:solidFill>
              </a:rPr>
              <a:t>usr</a:t>
            </a:r>
            <a:r>
              <a:rPr lang="en-US" sz="2800" dirty="0">
                <a:solidFill>
                  <a:srgbClr val="FF00FF"/>
                </a:solidFill>
              </a:rPr>
              <a:t>/lib/</a:t>
            </a:r>
            <a:r>
              <a:rPr lang="en-US" sz="2800" dirty="0" err="1">
                <a:solidFill>
                  <a:srgbClr val="FF00FF"/>
                </a:solidFill>
              </a:rPr>
              <a:t>jvm</a:t>
            </a:r>
            <a:r>
              <a:rPr lang="en-US" sz="2800" dirty="0">
                <a:solidFill>
                  <a:srgbClr val="FF00FF"/>
                </a:solidFill>
              </a:rPr>
              <a:t>/java-11-openjdk-amd64/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992" y="1591975"/>
            <a:ext cx="3409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Location of the file:</a:t>
            </a:r>
          </a:p>
        </p:txBody>
      </p:sp>
      <p:sp>
        <p:nvSpPr>
          <p:cNvPr id="9" name="Rectangle 8"/>
          <p:cNvSpPr/>
          <p:nvPr/>
        </p:nvSpPr>
        <p:spPr>
          <a:xfrm>
            <a:off x="204992" y="3461708"/>
            <a:ext cx="287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Update the line: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23892" y="2020581"/>
            <a:ext cx="5148572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3493604" cy="867631"/>
          </a:xfrm>
        </p:spPr>
        <p:txBody>
          <a:bodyPr/>
          <a:lstStyle/>
          <a:p>
            <a:r>
              <a:rPr lang="en-US" dirty="0"/>
              <a:t>core-site.xml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868" y="223326"/>
            <a:ext cx="6949988" cy="5616623"/>
          </a:xfrm>
          <a:solidFill>
            <a:srgbClr val="FFFFFF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&lt;configuration&gt;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    &lt;property&gt;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        &lt;name&gt;</a:t>
            </a:r>
            <a:r>
              <a:rPr lang="en-US" dirty="0" err="1">
                <a:solidFill>
                  <a:srgbClr val="FF00FF"/>
                </a:solidFill>
              </a:rPr>
              <a:t>hadoop.tmp.dir</a:t>
            </a:r>
            <a:r>
              <a:rPr lang="en-US" dirty="0">
                <a:solidFill>
                  <a:srgbClr val="FF00FF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        &lt;value&gt;/home/rob/</a:t>
            </a:r>
            <a:r>
              <a:rPr lang="en-US" dirty="0" err="1">
                <a:solidFill>
                  <a:srgbClr val="FF00FF"/>
                </a:solidFill>
              </a:rPr>
              <a:t>hadoop</a:t>
            </a:r>
            <a:r>
              <a:rPr lang="en-US" dirty="0">
                <a:solidFill>
                  <a:srgbClr val="FF00FF"/>
                </a:solidFill>
              </a:rPr>
              <a:t>/</a:t>
            </a:r>
            <a:r>
              <a:rPr lang="en-US" dirty="0" err="1">
                <a:solidFill>
                  <a:srgbClr val="FF00FF"/>
                </a:solidFill>
              </a:rPr>
              <a:t>tmp</a:t>
            </a:r>
            <a:r>
              <a:rPr lang="en-US" dirty="0">
                <a:solidFill>
                  <a:srgbClr val="FF00FF"/>
                </a:solidFill>
              </a:rPr>
              <a:t>&lt;/value&gt;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</a:rPr>
              <a:t>    &lt;/property&gt;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&lt;property&gt;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&lt;name&gt;</a:t>
            </a:r>
            <a:r>
              <a:rPr lang="en-US" dirty="0" err="1">
                <a:solidFill>
                  <a:srgbClr val="0070C0"/>
                </a:solidFill>
              </a:rPr>
              <a:t>fs.defaultFS</a:t>
            </a:r>
            <a:r>
              <a:rPr lang="en-US" dirty="0">
                <a:solidFill>
                  <a:srgbClr val="0070C0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&lt;value&gt;hdfs://localhost:9000&lt;/value&gt;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&lt;!--  &lt;value&gt;file:///&lt;/value&gt;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--&gt;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&lt;/property&gt;</a:t>
            </a:r>
          </a:p>
          <a:p>
            <a:pPr marL="0" indent="0">
              <a:buNone/>
            </a:pPr>
            <a:r>
              <a:rPr lang="en-US" dirty="0"/>
              <a:t>&lt;/configuration&gt;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27348" y="1272295"/>
            <a:ext cx="4500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create the  /</a:t>
            </a:r>
            <a:r>
              <a:rPr lang="en-US" sz="2800" dirty="0" err="1"/>
              <a:t>tmp</a:t>
            </a:r>
            <a:r>
              <a:rPr lang="en-US" sz="2800" dirty="0"/>
              <a:t>  folder in the root directory of Hadoop; It will be used for HDFS.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338" y="4754415"/>
            <a:ext cx="4146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~/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348" y="3610625"/>
            <a:ext cx="4500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edit the “core-site.xml” file, which is in the directory: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964" y="2739251"/>
            <a:ext cx="2905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~/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  <a:r>
              <a:rPr lang="en-US" sz="3200" dirty="0" err="1"/>
              <a:t>tmp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9416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05" y="-1522"/>
            <a:ext cx="6691994" cy="6583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365125"/>
            <a:ext cx="3205572" cy="1325563"/>
          </a:xfrm>
        </p:spPr>
        <p:txBody>
          <a:bodyPr/>
          <a:lstStyle/>
          <a:p>
            <a:r>
              <a:rPr lang="en-US" dirty="0"/>
              <a:t>core-site.xml</a:t>
            </a:r>
          </a:p>
        </p:txBody>
      </p:sp>
      <p:sp>
        <p:nvSpPr>
          <p:cNvPr id="5" name="Rectangle: Rounded Corners 6"/>
          <p:cNvSpPr/>
          <p:nvPr/>
        </p:nvSpPr>
        <p:spPr>
          <a:xfrm>
            <a:off x="5161694" y="4219148"/>
            <a:ext cx="4608512" cy="2152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376" y="2332763"/>
            <a:ext cx="4123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~/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992" y="1591975"/>
            <a:ext cx="3409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Location of the file: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992" y="3461708"/>
            <a:ext cx="38387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Update the two properties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4992" y="4671959"/>
            <a:ext cx="4907868" cy="12464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500" dirty="0" err="1"/>
              <a:t>hadoop</a:t>
            </a:r>
            <a:r>
              <a:rPr lang="en-US" sz="2500" dirty="0"/>
              <a:t>  jar  WordCount.jar    /home/ywu28/data/peterpan.txt     /home/ywu28/</a:t>
            </a:r>
            <a:r>
              <a:rPr lang="en-US" sz="2500" dirty="0" err="1"/>
              <a:t>peterpan_output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5896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404664"/>
            <a:ext cx="3493604" cy="867631"/>
          </a:xfrm>
        </p:spPr>
        <p:txBody>
          <a:bodyPr/>
          <a:lstStyle/>
          <a:p>
            <a:r>
              <a:rPr lang="en-US" dirty="0"/>
              <a:t>hdfs-site.xml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483" y="0"/>
            <a:ext cx="7545193" cy="6332546"/>
          </a:xfrm>
          <a:solidFill>
            <a:srgbClr val="FFFFFF"/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&lt;configuration&gt;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  &lt;property&gt;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    &lt;name&gt;</a:t>
            </a:r>
            <a:r>
              <a:rPr lang="en-US" sz="2400" dirty="0" err="1"/>
              <a:t>dfs.namenode.fs</a:t>
            </a:r>
            <a:r>
              <a:rPr lang="en-US" sz="2400" dirty="0"/>
              <a:t>-</a:t>
            </a:r>
            <a:r>
              <a:rPr lang="en-US" sz="2400" dirty="0" err="1"/>
              <a:t>limits.min</a:t>
            </a:r>
            <a:r>
              <a:rPr lang="en-US" sz="2400" dirty="0"/>
              <a:t>-block-size</a:t>
            </a:r>
            <a:r>
              <a:rPr lang="en-US" sz="2400" dirty="0">
                <a:solidFill>
                  <a:srgbClr val="FF00FF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    &lt;value&gt;1048576&lt;/value&gt;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&lt;/property&gt;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&lt;property&gt;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    &lt;name&gt;</a:t>
            </a:r>
            <a:r>
              <a:rPr lang="en-US" sz="2400" dirty="0" err="1"/>
              <a:t>dfs.blocksize</a:t>
            </a:r>
            <a:r>
              <a:rPr lang="en-US" sz="2400" dirty="0">
                <a:solidFill>
                  <a:srgbClr val="FF00FF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    &lt;value&gt;1048576&lt;/value&gt;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FF"/>
                </a:solidFill>
              </a:rPr>
              <a:t>    &lt;/property&gt;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&lt;property&gt;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&lt;name&gt;</a:t>
            </a:r>
            <a:r>
              <a:rPr lang="en-US" sz="2400" dirty="0" err="1"/>
              <a:t>dfs.replication</a:t>
            </a:r>
            <a:r>
              <a:rPr lang="en-US" sz="2400" dirty="0">
                <a:solidFill>
                  <a:srgbClr val="0070C0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&lt;value&gt;1&lt;/value&gt;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&lt;/property&gt;</a:t>
            </a:r>
          </a:p>
          <a:p>
            <a:pPr marL="0" indent="0">
              <a:buNone/>
            </a:pPr>
            <a:r>
              <a:rPr lang="en-US" sz="2400" dirty="0"/>
              <a:t>&lt;/configuration&gt;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338" y="2828140"/>
            <a:ext cx="4146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~/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348" y="1684350"/>
            <a:ext cx="4500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Edit the “hdfs-site.xml” file, which is in the directory:</a:t>
            </a:r>
          </a:p>
        </p:txBody>
      </p:sp>
      <p:sp>
        <p:nvSpPr>
          <p:cNvPr id="7" name="Rectangle 6"/>
          <p:cNvSpPr/>
          <p:nvPr/>
        </p:nvSpPr>
        <p:spPr>
          <a:xfrm>
            <a:off x="217415" y="5125470"/>
            <a:ext cx="36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1048576 bytes = 1MB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348" y="412581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134217728 bytes = 128MB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348" y="3602598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by default, </a:t>
            </a:r>
            <a:r>
              <a:rPr lang="en-US" sz="2800" dirty="0" err="1"/>
              <a:t>dfs.blocksize</a:t>
            </a:r>
            <a:r>
              <a:rPr lang="en-US" sz="2800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348" y="4649038"/>
            <a:ext cx="2124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Change it to: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7415" y="5809326"/>
            <a:ext cx="4114389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so we can test the program on small dataset</a:t>
            </a:r>
          </a:p>
        </p:txBody>
      </p:sp>
    </p:spTree>
    <p:extLst>
      <p:ext uri="{BB962C8B-B14F-4D97-AF65-F5344CB8AC3E}">
        <p14:creationId xmlns:p14="http://schemas.microsoft.com/office/powerpoint/2010/main" val="17178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01" y="0"/>
            <a:ext cx="6595199" cy="69406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365125"/>
            <a:ext cx="3205572" cy="1325563"/>
          </a:xfrm>
        </p:spPr>
        <p:txBody>
          <a:bodyPr/>
          <a:lstStyle/>
          <a:p>
            <a:r>
              <a:rPr lang="en-US" dirty="0"/>
              <a:t>hdfs-site.xml</a:t>
            </a:r>
          </a:p>
        </p:txBody>
      </p:sp>
      <p:sp>
        <p:nvSpPr>
          <p:cNvPr id="5" name="Rectangle: Rounded Corners 6"/>
          <p:cNvSpPr/>
          <p:nvPr/>
        </p:nvSpPr>
        <p:spPr>
          <a:xfrm>
            <a:off x="5195900" y="3897052"/>
            <a:ext cx="5832648" cy="2808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9376" y="2390871"/>
            <a:ext cx="4123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~/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hadoop</a:t>
            </a:r>
            <a:r>
              <a:rPr lang="en-US" sz="3200" dirty="0"/>
              <a:t>/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992" y="1591975"/>
            <a:ext cx="3409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Location of the file: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992" y="3461708"/>
            <a:ext cx="4738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Update the two properties</a:t>
            </a:r>
          </a:p>
        </p:txBody>
      </p:sp>
    </p:spTree>
    <p:extLst>
      <p:ext uri="{BB962C8B-B14F-4D97-AF65-F5344CB8AC3E}">
        <p14:creationId xmlns:p14="http://schemas.microsoft.com/office/powerpoint/2010/main" val="173871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2717</Words>
  <Application>Microsoft Office PowerPoint</Application>
  <PresentationFormat>Widescreen</PresentationFormat>
  <Paragraphs>313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Wingdings</vt:lpstr>
      <vt:lpstr>Office Theme</vt:lpstr>
      <vt:lpstr>Install Hadoop on Ubuntu</vt:lpstr>
      <vt:lpstr>Install Hadoop on Ubuntu Server 18.04</vt:lpstr>
      <vt:lpstr>Installing Java</vt:lpstr>
      <vt:lpstr>Hadoop: Setting up a Single Node Cluster</vt:lpstr>
      <vt:lpstr>hadoop-env.sh</vt:lpstr>
      <vt:lpstr>core-site.xml</vt:lpstr>
      <vt:lpstr>core-site.xml</vt:lpstr>
      <vt:lpstr>hdfs-site.xml</vt:lpstr>
      <vt:lpstr>hdfs-site.xml</vt:lpstr>
      <vt:lpstr>Hadoop 3.2.1 Defaults</vt:lpstr>
      <vt:lpstr>Hadoop Configuration</vt:lpstr>
      <vt:lpstr>Updating “.bashrc” for Hadoop</vt:lpstr>
      <vt:lpstr>.bashrc</vt:lpstr>
      <vt:lpstr>Setting up HDFS</vt:lpstr>
      <vt:lpstr>Setting up HDFS</vt:lpstr>
      <vt:lpstr>Setting up HDFS</vt:lpstr>
      <vt:lpstr>Apache Hadoop 2.4.1 - File System Shell Guide</vt:lpstr>
      <vt:lpstr>Apache Hadoop 2.4.1 - File System Shell Guide</vt:lpstr>
      <vt:lpstr>Running the WordCount example</vt:lpstr>
      <vt:lpstr>Directories in HDFS and FS</vt:lpstr>
      <vt:lpstr>Running the WordCount example</vt:lpstr>
      <vt:lpstr>Check whether Hadoop processes are running or not</vt:lpstr>
      <vt:lpstr>Check who is listening</vt:lpstr>
      <vt:lpstr>Setting up HDFS</vt:lpstr>
      <vt:lpstr>PowerPoint Presentation</vt:lpstr>
      <vt:lpstr>NameNode Web UI</vt:lpstr>
      <vt:lpstr>PowerPoint Presentation</vt:lpstr>
      <vt:lpstr>DataNode Web UI</vt:lpstr>
      <vt:lpstr>YARN</vt:lpstr>
      <vt:lpstr>YARN Application</vt:lpstr>
      <vt:lpstr>How YARN runs an application?</vt:lpstr>
      <vt:lpstr>Difference between MRv1 and MRv2</vt:lpstr>
      <vt:lpstr>YARN Web UI</vt:lpstr>
      <vt:lpstr>Installing and Using Eclipse in Ubuntu</vt:lpstr>
      <vt:lpstr>Downloads</vt:lpstr>
      <vt:lpstr>Source Code for the Examples in the Textbook</vt:lpstr>
      <vt:lpstr>Import Project From Git</vt:lpstr>
      <vt:lpstr>PowerPoint Presentation</vt:lpstr>
      <vt:lpstr>PowerPoint Presentation</vt:lpstr>
      <vt:lpstr>Enable Virtualization Technology (VTx) in HP Laptop</vt:lpstr>
      <vt:lpstr>Install Ubuntu First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983</cp:revision>
  <cp:lastPrinted>2019-02-04T17:36:48Z</cp:lastPrinted>
  <dcterms:created xsi:type="dcterms:W3CDTF">2017-01-08T21:30:05Z</dcterms:created>
  <dcterms:modified xsi:type="dcterms:W3CDTF">2020-02-03T18:37:39Z</dcterms:modified>
</cp:coreProperties>
</file>