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278" r:id="rId4"/>
    <p:sldId id="289" r:id="rId5"/>
    <p:sldId id="291" r:id="rId6"/>
    <p:sldId id="290" r:id="rId7"/>
    <p:sldId id="293" r:id="rId8"/>
    <p:sldId id="294" r:id="rId9"/>
    <p:sldId id="300" r:id="rId10"/>
    <p:sldId id="295" r:id="rId11"/>
    <p:sldId id="298" r:id="rId12"/>
    <p:sldId id="299" r:id="rId13"/>
    <p:sldId id="296" r:id="rId14"/>
    <p:sldId id="292" r:id="rId15"/>
    <p:sldId id="301" r:id="rId16"/>
    <p:sldId id="302" r:id="rId17"/>
    <p:sldId id="285" r:id="rId18"/>
    <p:sldId id="303" r:id="rId19"/>
    <p:sldId id="287" r:id="rId20"/>
    <p:sldId id="288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1" autoAdjust="0"/>
  </p:normalViewPr>
  <p:slideViewPr>
    <p:cSldViewPr showGuides="1">
      <p:cViewPr varScale="1">
        <p:scale>
          <a:sx n="73" d="100"/>
          <a:sy n="73" d="100"/>
        </p:scale>
        <p:origin x="90" y="3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398A6-8040-455B-989F-1B8A2FC2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218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4BBB8-7D55-4A25-AE98-2643A6F3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2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vids.com/video/how-to-create-runnable-jar-file-with-mave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executable-jar-with-mave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3800381"/>
            <a:ext cx="10945216" cy="1476164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How to </a:t>
            </a:r>
            <a:r>
              <a:rPr lang="en-US" sz="5400" dirty="0" smtClean="0"/>
              <a:t>creat</a:t>
            </a:r>
            <a:r>
              <a:rPr lang="en-US" sz="5400" dirty="0" smtClean="0"/>
              <a:t>e and </a:t>
            </a:r>
            <a:r>
              <a:rPr lang="en-US" sz="5400" dirty="0" smtClean="0"/>
              <a:t>run </a:t>
            </a:r>
            <a:r>
              <a:rPr lang="en-US" sz="5400" dirty="0" smtClean="0"/>
              <a:t>a </a:t>
            </a:r>
            <a:r>
              <a:rPr lang="en-US" sz="5400" dirty="0" smtClean="0"/>
              <a:t>runnable jar file</a:t>
            </a:r>
            <a:br>
              <a:rPr lang="en-US" sz="5400" dirty="0" smtClean="0"/>
            </a:br>
            <a:r>
              <a:rPr lang="en-US" sz="5400" dirty="0" smtClean="0"/>
              <a:t>in VS Code + Maven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smtClean="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56692"/>
            <a:ext cx="5544616" cy="751265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Hadoop Common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8012" y="2024844"/>
            <a:ext cx="12036660" cy="36004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&lt;!-- https://mvnrepository.com/artifact/org.apache.hadoop/hadoop-common --&gt;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org.apache.hadoop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hadoop</a:t>
            </a:r>
            <a:r>
              <a:rPr lang="en-US" dirty="0"/>
              <a:t>-common&lt;/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&lt;version&gt;3.2.1&lt;/version&gt;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859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9" y="266728"/>
            <a:ext cx="6157900" cy="1047651"/>
          </a:xfrm>
        </p:spPr>
        <p:txBody>
          <a:bodyPr/>
          <a:lstStyle/>
          <a:p>
            <a:r>
              <a:rPr lang="en-US" dirty="0" smtClean="0"/>
              <a:t>Add Hadoop lib to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" y="1412776"/>
            <a:ext cx="5724636" cy="38164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Google “maven repository”</a:t>
            </a:r>
          </a:p>
          <a:p>
            <a:r>
              <a:rPr lang="en-US" dirty="0" smtClean="0"/>
              <a:t>Click on the first link:  </a:t>
            </a:r>
            <a:r>
              <a:rPr lang="en-US" dirty="0" smtClean="0">
                <a:hlinkClick r:id="rId2"/>
              </a:rPr>
              <a:t>https://mvnrepository.com</a:t>
            </a:r>
            <a:endParaRPr lang="en-US" dirty="0" smtClean="0"/>
          </a:p>
          <a:p>
            <a:r>
              <a:rPr lang="en-US" dirty="0" smtClean="0"/>
              <a:t>Search “</a:t>
            </a:r>
            <a:r>
              <a:rPr lang="en-US" dirty="0" err="1" smtClean="0"/>
              <a:t>hadoop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Click “Apache Hadoop </a:t>
            </a:r>
            <a:r>
              <a:rPr lang="en-US" dirty="0" err="1" smtClean="0"/>
              <a:t>MapReduce</a:t>
            </a:r>
            <a:r>
              <a:rPr lang="en-US" dirty="0" smtClean="0"/>
              <a:t> Core” </a:t>
            </a:r>
            <a:r>
              <a:rPr lang="en-US" dirty="0" smtClean="0"/>
              <a:t>=&gt; </a:t>
            </a:r>
            <a:r>
              <a:rPr lang="en-US" dirty="0" smtClean="0"/>
              <a:t>3.2.1</a:t>
            </a:r>
            <a:endParaRPr lang="en-US" dirty="0" smtClean="0"/>
          </a:p>
          <a:p>
            <a:r>
              <a:rPr lang="en-US" dirty="0" smtClean="0"/>
              <a:t>Copy the “dependency” code for Maven, and paste it in </a:t>
            </a:r>
            <a:r>
              <a:rPr lang="en-US" dirty="0" smtClean="0"/>
              <a:t>pom.xml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789417"/>
            <a:ext cx="6051516" cy="46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9" y="266728"/>
            <a:ext cx="6157900" cy="1047651"/>
          </a:xfrm>
        </p:spPr>
        <p:txBody>
          <a:bodyPr/>
          <a:lstStyle/>
          <a:p>
            <a:r>
              <a:rPr lang="en-US" dirty="0" smtClean="0"/>
              <a:t>Add Hadoop lib to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" y="1412776"/>
            <a:ext cx="5724636" cy="38164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Google “maven repository”</a:t>
            </a:r>
          </a:p>
          <a:p>
            <a:r>
              <a:rPr lang="en-US" dirty="0" smtClean="0"/>
              <a:t>Click on the first link:  </a:t>
            </a:r>
            <a:r>
              <a:rPr lang="en-US" dirty="0" smtClean="0">
                <a:hlinkClick r:id="rId2"/>
              </a:rPr>
              <a:t>https://mvnrepository.com</a:t>
            </a:r>
            <a:endParaRPr lang="en-US" dirty="0" smtClean="0"/>
          </a:p>
          <a:p>
            <a:r>
              <a:rPr lang="en-US" dirty="0" smtClean="0"/>
              <a:t>Search “</a:t>
            </a:r>
            <a:r>
              <a:rPr lang="en-US" dirty="0" err="1" smtClean="0"/>
              <a:t>hadoop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Click “Apache Hadoop </a:t>
            </a:r>
            <a:r>
              <a:rPr lang="en-US" dirty="0" err="1" smtClean="0"/>
              <a:t>MapReduce</a:t>
            </a:r>
            <a:r>
              <a:rPr lang="en-US" dirty="0" smtClean="0"/>
              <a:t> Core” </a:t>
            </a:r>
            <a:r>
              <a:rPr lang="en-US" dirty="0" smtClean="0"/>
              <a:t>=&gt; </a:t>
            </a:r>
            <a:r>
              <a:rPr lang="en-US" dirty="0" smtClean="0"/>
              <a:t>3.2.1</a:t>
            </a:r>
            <a:endParaRPr lang="en-US" dirty="0" smtClean="0"/>
          </a:p>
          <a:p>
            <a:r>
              <a:rPr lang="en-US" dirty="0" smtClean="0"/>
              <a:t>Copy the “dependency” code for Maven, and paste it in </a:t>
            </a:r>
            <a:r>
              <a:rPr lang="en-US" dirty="0" smtClean="0"/>
              <a:t>pom.xml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9"/>
          <a:stretch/>
        </p:blipFill>
        <p:spPr>
          <a:xfrm>
            <a:off x="6059488" y="512676"/>
            <a:ext cx="6063796" cy="51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756" y="2132856"/>
            <a:ext cx="12012488" cy="34563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&lt;!-- https://mvnrepository.com/artifact/org.apache.hadoop/hadoop-mapreduce-client-core --&gt;</a:t>
            </a:r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org.apache.hadoop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hadoop</a:t>
            </a:r>
            <a:r>
              <a:rPr lang="en-US" dirty="0"/>
              <a:t>-</a:t>
            </a:r>
            <a:r>
              <a:rPr lang="en-US" dirty="0" err="1"/>
              <a:t>mapreduce</a:t>
            </a:r>
            <a:r>
              <a:rPr lang="en-US" dirty="0"/>
              <a:t>-client-core&lt;/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&lt;version&gt;3.2.1&lt;/version&gt;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1384" y="656692"/>
            <a:ext cx="7776864" cy="751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Apache Hadoop </a:t>
            </a:r>
            <a:r>
              <a:rPr lang="en-US" dirty="0" err="1"/>
              <a:t>MapReduce</a:t>
            </a:r>
            <a:r>
              <a:rPr lang="en-US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5198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224644"/>
            <a:ext cx="5580620" cy="1325563"/>
          </a:xfrm>
        </p:spPr>
        <p:txBody>
          <a:bodyPr/>
          <a:lstStyle/>
          <a:p>
            <a:r>
              <a:rPr lang="en-US" dirty="0" smtClean="0"/>
              <a:t>pom.xml - maven-assembly-plugin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302" y="1988840"/>
            <a:ext cx="4769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maven-assembly-plugin</a:t>
            </a:r>
            <a:r>
              <a:rPr lang="en-US" sz="2800" dirty="0"/>
              <a:t> </a:t>
            </a:r>
            <a:r>
              <a:rPr lang="en-US" sz="2800" dirty="0" smtClean="0"/>
              <a:t>will help generate runnable .jar file</a:t>
            </a:r>
            <a:endParaRPr lang="en-US" sz="2800" dirty="0" smtClean="0">
              <a:solidFill>
                <a:srgbClr val="FF00F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5" y="0"/>
            <a:ext cx="7267235" cy="6858000"/>
          </a:xfrm>
        </p:spPr>
      </p:pic>
      <p:sp>
        <p:nvSpPr>
          <p:cNvPr id="7" name="Rectangle 6"/>
          <p:cNvSpPr/>
          <p:nvPr/>
        </p:nvSpPr>
        <p:spPr>
          <a:xfrm>
            <a:off x="0" y="3681028"/>
            <a:ext cx="4924765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How to create runnable JAR file with </a:t>
            </a:r>
            <a:r>
              <a:rPr lang="en-US" sz="2400" dirty="0" smtClean="0"/>
              <a:t>Maven</a:t>
            </a:r>
            <a:endParaRPr lang="en-US" sz="2400" dirty="0" smtClean="0">
              <a:hlinkClick r:id="rId3"/>
            </a:endParaRP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javavids.com/video/how-to-create-runnable-jar-file-with-maven</a:t>
            </a:r>
            <a:endParaRPr lang="en-US" sz="2400" dirty="0" smtClean="0"/>
          </a:p>
          <a:p>
            <a:r>
              <a:rPr lang="en-US" sz="2400" dirty="0"/>
              <a:t>How to Create an Executable JAR with Maven</a:t>
            </a:r>
          </a:p>
          <a:p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://www.baeldung.com/executable-jar-with-maven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4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438" y="107032"/>
            <a:ext cx="10117124" cy="664393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&lt;plugin&gt;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&lt;</a:t>
            </a:r>
            <a:r>
              <a:rPr lang="en-US" dirty="0" err="1"/>
              <a:t>artifactId</a:t>
            </a:r>
            <a:r>
              <a:rPr lang="en-US" dirty="0"/>
              <a:t>&gt;maven-assembly-plugin&lt;/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&lt;</a:t>
            </a:r>
            <a:r>
              <a:rPr lang="en-US" dirty="0"/>
              <a:t>configuration&gt;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&lt;</a:t>
            </a:r>
            <a:r>
              <a:rPr lang="en-US" dirty="0"/>
              <a:t>archive&gt;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   &lt;</a:t>
            </a:r>
            <a:r>
              <a:rPr lang="en-US" dirty="0"/>
              <a:t>manifest&gt;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       &lt;</a:t>
            </a:r>
            <a:r>
              <a:rPr lang="en-US" dirty="0" err="1"/>
              <a:t>mainClass</a:t>
            </a:r>
            <a:r>
              <a:rPr lang="en-US" dirty="0"/>
              <a:t>&gt;</a:t>
            </a:r>
            <a:r>
              <a:rPr lang="en-US" dirty="0" err="1"/>
              <a:t>hadoop.examples.WordCount</a:t>
            </a:r>
            <a:r>
              <a:rPr lang="en-US" dirty="0"/>
              <a:t>&lt;/</a:t>
            </a:r>
            <a:r>
              <a:rPr lang="en-US" dirty="0" err="1"/>
              <a:t>mainClass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   &lt;/</a:t>
            </a:r>
            <a:r>
              <a:rPr lang="en-US" dirty="0"/>
              <a:t>manifest&gt;</a:t>
            </a:r>
          </a:p>
          <a:p>
            <a:pPr marL="0" indent="0">
              <a:buNone/>
            </a:pPr>
            <a:r>
              <a:rPr lang="en-US" dirty="0"/>
              <a:t>            &lt;/archive&gt;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descriptorRefs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    &lt;</a:t>
            </a:r>
            <a:r>
              <a:rPr lang="en-US" dirty="0" err="1"/>
              <a:t>descriptorRef</a:t>
            </a:r>
            <a:r>
              <a:rPr lang="en-US" dirty="0"/>
              <a:t>&gt;jar-with-dependencies&lt;/</a:t>
            </a:r>
            <a:r>
              <a:rPr lang="en-US" dirty="0" err="1"/>
              <a:t>descriptorRef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descriptorRefs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&lt;/</a:t>
            </a:r>
            <a:r>
              <a:rPr lang="en-US" dirty="0"/>
              <a:t>configuration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plugin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- build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534"/>
            <a:ext cx="6048672" cy="3769317"/>
          </a:xfrm>
        </p:spPr>
        <p:txBody>
          <a:bodyPr/>
          <a:lstStyle/>
          <a:p>
            <a:r>
              <a:rPr lang="en-US" dirty="0" smtClean="0"/>
              <a:t>Right click on the maven project</a:t>
            </a:r>
          </a:p>
          <a:p>
            <a:r>
              <a:rPr lang="en-US" dirty="0" smtClean="0"/>
              <a:t>Choose “Custom …”</a:t>
            </a:r>
          </a:p>
          <a:p>
            <a:r>
              <a:rPr lang="en-US" dirty="0" smtClean="0"/>
              <a:t>Input: “</a:t>
            </a:r>
            <a:r>
              <a:rPr lang="en-US" dirty="0" smtClean="0">
                <a:solidFill>
                  <a:srgbClr val="FF00FF"/>
                </a:solidFill>
              </a:rPr>
              <a:t>clean package </a:t>
            </a:r>
            <a:r>
              <a:rPr lang="en-US" dirty="0" err="1" smtClean="0">
                <a:solidFill>
                  <a:srgbClr val="FF00FF"/>
                </a:solidFill>
              </a:rPr>
              <a:t>assembly:single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generated .jar file will be in the “/target” folder</a:t>
            </a:r>
          </a:p>
          <a:p>
            <a:endParaRPr lang="en-US" dirty="0" smtClean="0"/>
          </a:p>
          <a:p>
            <a:r>
              <a:rPr lang="en-US" dirty="0" smtClean="0"/>
              <a:t>Next time, you can choose “History …”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9" b="24505"/>
          <a:stretch/>
        </p:blipFill>
        <p:spPr>
          <a:xfrm>
            <a:off x="7770893" y="-1977"/>
            <a:ext cx="4403812" cy="68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4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2" y="75064"/>
            <a:ext cx="11713519" cy="991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Run the jar file - Using local file system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83333" y="1864527"/>
            <a:ext cx="12064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</a:t>
            </a:r>
            <a:r>
              <a:rPr lang="en-US" sz="2400" dirty="0" smtClean="0"/>
              <a:t>file:///home/ywu28/data/peterpan.txt  file:///home/ywu28/output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523492" y="2611984"/>
            <a:ext cx="247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Runnable JAR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7558" y="2609965"/>
            <a:ext cx="247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Input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53602" y="2609965"/>
            <a:ext cx="247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Output Directory</a:t>
            </a:r>
          </a:p>
        </p:txBody>
      </p:sp>
      <p:sp>
        <p:nvSpPr>
          <p:cNvPr id="15" name="Left Brace 14"/>
          <p:cNvSpPr/>
          <p:nvPr/>
        </p:nvSpPr>
        <p:spPr>
          <a:xfrm rot="16200000">
            <a:off x="10129215" y="813254"/>
            <a:ext cx="322499" cy="3348373"/>
          </a:xfrm>
          <a:prstGeom prst="leftBrace">
            <a:avLst>
              <a:gd name="adj1" fmla="val 92118"/>
              <a:gd name="adj2" fmla="val 50000"/>
            </a:avLst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686318" y="762858"/>
            <a:ext cx="306370" cy="3465293"/>
          </a:xfrm>
          <a:prstGeom prst="leftBrace">
            <a:avLst>
              <a:gd name="adj1" fmla="val 92118"/>
              <a:gd name="adj2" fmla="val 50000"/>
            </a:avLst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2442461" y="1577913"/>
            <a:ext cx="318315" cy="1827278"/>
          </a:xfrm>
          <a:prstGeom prst="leftBrace">
            <a:avLst>
              <a:gd name="adj1" fmla="val 92118"/>
              <a:gd name="adj2" fmla="val 50000"/>
            </a:avLst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333" y="1248998"/>
            <a:ext cx="37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to run a “.jar” 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7368" y="4581128"/>
            <a:ext cx="11679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file:///home/ywu28/output   folder must not exist; a new folder; otherwise errors appear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247621" y="3595547"/>
            <a:ext cx="879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Note: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55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2" y="75064"/>
            <a:ext cx="11713519" cy="991557"/>
          </a:xfrm>
        </p:spPr>
        <p:txBody>
          <a:bodyPr>
            <a:noAutofit/>
          </a:bodyPr>
          <a:lstStyle/>
          <a:p>
            <a:r>
              <a:rPr lang="en-US" sz="3600" dirty="0"/>
              <a:t>If you </a:t>
            </a:r>
            <a:r>
              <a:rPr lang="en-US" sz="3600" dirty="0" err="1"/>
              <a:t>donot</a:t>
            </a:r>
            <a:r>
              <a:rPr lang="en-US" sz="3600" dirty="0"/>
              <a:t> specify the “Main Class” in “Run Configuration”, you need to specify it in the “</a:t>
            </a:r>
            <a:r>
              <a:rPr lang="en-US" sz="3600" dirty="0" err="1"/>
              <a:t>hadoop</a:t>
            </a:r>
            <a:r>
              <a:rPr lang="en-US" sz="3600" dirty="0"/>
              <a:t>” command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960" y="1864527"/>
            <a:ext cx="11139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     /</a:t>
            </a:r>
            <a:r>
              <a:rPr lang="en-US" sz="2400" dirty="0" smtClean="0"/>
              <a:t>user/rob/data/peterpan.txt        </a:t>
            </a:r>
            <a:r>
              <a:rPr lang="en-US" sz="2400" dirty="0"/>
              <a:t>/</a:t>
            </a:r>
            <a:r>
              <a:rPr lang="en-US" sz="2400" dirty="0" smtClean="0"/>
              <a:t>user/rob/output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207567" y="2609965"/>
            <a:ext cx="247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Runnable JAR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1628" y="2609965"/>
            <a:ext cx="247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Input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53602" y="2609965"/>
            <a:ext cx="2479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Output Directory</a:t>
            </a:r>
          </a:p>
        </p:txBody>
      </p:sp>
      <p:sp>
        <p:nvSpPr>
          <p:cNvPr id="15" name="Left Brace 14"/>
          <p:cNvSpPr/>
          <p:nvPr/>
        </p:nvSpPr>
        <p:spPr>
          <a:xfrm rot="16200000">
            <a:off x="9882463" y="813254"/>
            <a:ext cx="322499" cy="3348373"/>
          </a:xfrm>
          <a:prstGeom prst="leftBrace">
            <a:avLst>
              <a:gd name="adj1" fmla="val 92118"/>
              <a:gd name="adj2" fmla="val 50000"/>
            </a:avLst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190388" y="762858"/>
            <a:ext cx="306370" cy="3465293"/>
          </a:xfrm>
          <a:prstGeom prst="leftBrace">
            <a:avLst>
              <a:gd name="adj1" fmla="val 92118"/>
              <a:gd name="adj2" fmla="val 50000"/>
            </a:avLst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034058" y="1575894"/>
            <a:ext cx="318315" cy="1827278"/>
          </a:xfrm>
          <a:prstGeom prst="leftBrace">
            <a:avLst>
              <a:gd name="adj1" fmla="val 92118"/>
              <a:gd name="adj2" fmla="val 50000"/>
            </a:avLst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333" y="1248998"/>
            <a:ext cx="3708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to run a “.jar” file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52016" y="1239143"/>
            <a:ext cx="4364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Name of main class “</a:t>
            </a:r>
            <a:r>
              <a:rPr lang="en-US" sz="2400" dirty="0" err="1"/>
              <a:t>WordCount</a:t>
            </a:r>
            <a:r>
              <a:rPr lang="en-US" sz="2400" dirty="0"/>
              <a:t>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9806" y="1589321"/>
            <a:ext cx="0" cy="589907"/>
          </a:xfrm>
          <a:prstGeom prst="straightConnector1">
            <a:avLst/>
          </a:prstGeom>
          <a:ln w="28575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5628" y="4464418"/>
            <a:ext cx="11732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</a:t>
            </a:r>
            <a:r>
              <a:rPr lang="en-US" sz="2400" dirty="0" err="1"/>
              <a:t>WordCount.WordCount</a:t>
            </a:r>
            <a:r>
              <a:rPr lang="en-US" sz="2400" dirty="0"/>
              <a:t>  /</a:t>
            </a:r>
            <a:r>
              <a:rPr lang="en-US" sz="2400" dirty="0" smtClean="0"/>
              <a:t>user/rob/data/peterpan.txt  </a:t>
            </a:r>
            <a:r>
              <a:rPr lang="en-US" sz="2400" dirty="0"/>
              <a:t>/</a:t>
            </a:r>
            <a:r>
              <a:rPr lang="en-US" sz="2400" dirty="0" smtClean="0"/>
              <a:t>user/rob/output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07368" y="3767310"/>
            <a:ext cx="11679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</a:t>
            </a:r>
            <a:r>
              <a:rPr lang="en-US" sz="2400" dirty="0" err="1"/>
              <a:t>WordCount</a:t>
            </a:r>
            <a:r>
              <a:rPr lang="en-US" sz="2400" dirty="0"/>
              <a:t> /</a:t>
            </a:r>
            <a:r>
              <a:rPr lang="en-US" sz="2400" dirty="0" smtClean="0"/>
              <a:t>user/rob/</a:t>
            </a:r>
            <a:r>
              <a:rPr lang="en-US" altLang="zh-CN" sz="2400" dirty="0" smtClean="0"/>
              <a:t>data</a:t>
            </a:r>
            <a:r>
              <a:rPr lang="en-US" sz="2400" dirty="0" smtClean="0"/>
              <a:t>/peterpan.txt  </a:t>
            </a:r>
            <a:r>
              <a:rPr lang="en-US" sz="2400" dirty="0"/>
              <a:t>/</a:t>
            </a:r>
            <a:r>
              <a:rPr lang="en-US" sz="2400" dirty="0" smtClean="0"/>
              <a:t>user/rob/</a:t>
            </a:r>
            <a:r>
              <a:rPr lang="en-US" altLang="zh-CN" sz="2400" dirty="0" smtClean="0"/>
              <a:t>o</a:t>
            </a:r>
            <a:r>
              <a:rPr lang="en-US" sz="2400" dirty="0" smtClean="0"/>
              <a:t>utput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247621" y="3128386"/>
            <a:ext cx="879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Try:</a:t>
            </a:r>
          </a:p>
        </p:txBody>
      </p:sp>
    </p:spTree>
    <p:extLst>
      <p:ext uri="{BB962C8B-B14F-4D97-AF65-F5344CB8AC3E}">
        <p14:creationId xmlns:p14="http://schemas.microsoft.com/office/powerpoint/2010/main" val="105748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90" y="70341"/>
            <a:ext cx="8279194" cy="766372"/>
          </a:xfrm>
        </p:spPr>
        <p:txBody>
          <a:bodyPr/>
          <a:lstStyle/>
          <a:p>
            <a:r>
              <a:rPr lang="en-US" dirty="0"/>
              <a:t>Trick in Running Hadoop command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623392" y="1382579"/>
            <a:ext cx="11377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 /</a:t>
            </a:r>
            <a:r>
              <a:rPr lang="en-US" sz="2400" dirty="0" smtClean="0"/>
              <a:t>user/rob/data/peterpan.txt  </a:t>
            </a:r>
            <a:r>
              <a:rPr lang="en-US" sz="2400" dirty="0"/>
              <a:t>/</a:t>
            </a:r>
            <a:r>
              <a:rPr lang="en-US" sz="2400" dirty="0" smtClean="0"/>
              <a:t>user/rob/output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7348" y="853594"/>
            <a:ext cx="2304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Good Command: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392" y="2409989"/>
            <a:ext cx="9577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 /</a:t>
            </a:r>
            <a:r>
              <a:rPr lang="en-US" sz="2400" dirty="0" smtClean="0"/>
              <a:t>user/rob/data</a:t>
            </a:r>
            <a:r>
              <a:rPr lang="en-US" sz="2400" dirty="0"/>
              <a:t>/   /</a:t>
            </a:r>
            <a:r>
              <a:rPr lang="en-US" sz="2400" dirty="0" smtClean="0"/>
              <a:t>user/rob/output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7348" y="1960741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Good Command: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4118883"/>
            <a:ext cx="10261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WordCount.jar   /</a:t>
            </a:r>
            <a:r>
              <a:rPr lang="en-US" sz="2400" dirty="0" smtClean="0"/>
              <a:t>user/rob/data</a:t>
            </a:r>
            <a:r>
              <a:rPr lang="en-US" sz="2400" dirty="0"/>
              <a:t>/   /</a:t>
            </a:r>
            <a:r>
              <a:rPr lang="en-US" sz="2400" dirty="0" smtClean="0"/>
              <a:t>user/rob/data/output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44960" y="2958514"/>
            <a:ext cx="8763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Read and process all the files in the directory “/</a:t>
            </a:r>
            <a:r>
              <a:rPr lang="en-US" sz="2400" dirty="0" smtClean="0"/>
              <a:t>user/rob/data</a:t>
            </a:r>
            <a:r>
              <a:rPr lang="en-US" sz="2400" dirty="0"/>
              <a:t>/”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348" y="3536676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Bad Command: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960" y="4684628"/>
            <a:ext cx="10887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Hadoop will create a folder “/</a:t>
            </a:r>
            <a:r>
              <a:rPr lang="en-US" sz="2400" dirty="0" smtClean="0"/>
              <a:t>user/rob/data/output</a:t>
            </a:r>
            <a:r>
              <a:rPr lang="en-US" sz="2400" dirty="0"/>
              <a:t>”. It is not a file. It is a folder.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960" y="5162067"/>
            <a:ext cx="2822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will get an error.</a:t>
            </a:r>
          </a:p>
        </p:txBody>
      </p:sp>
    </p:spTree>
    <p:extLst>
      <p:ext uri="{BB962C8B-B14F-4D97-AF65-F5344CB8AC3E}">
        <p14:creationId xmlns:p14="http://schemas.microsoft.com/office/powerpoint/2010/main" val="371004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74" y="332656"/>
            <a:ext cx="7542838" cy="795623"/>
          </a:xfrm>
        </p:spPr>
        <p:txBody>
          <a:bodyPr>
            <a:normAutofit/>
          </a:bodyPr>
          <a:lstStyle/>
          <a:p>
            <a:r>
              <a:rPr lang="en-US" dirty="0" smtClean="0"/>
              <a:t>How to run a “.jar” file </a:t>
            </a:r>
            <a:r>
              <a:rPr lang="en-US" smtClean="0"/>
              <a:t>in Linux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7368" y="1462659"/>
            <a:ext cx="1112523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Eclipse, we create a project “HelloWorld”, add “HelloWorld.java” file </a:t>
            </a:r>
            <a:endParaRPr lang="en-US" dirty="0"/>
          </a:p>
          <a:p>
            <a:r>
              <a:rPr lang="en-US" dirty="0" smtClean="0"/>
              <a:t>Export the “HelloWorld.jar” file, which is a runnable jar file.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1424" y="3174635"/>
            <a:ext cx="4140460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java -jar HelloWorld.jar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690" y="2543541"/>
            <a:ext cx="6657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Open the terminal, and run the command: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59396" y="4033791"/>
            <a:ext cx="4140460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You will see “Hello World!”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004107" y="3320237"/>
            <a:ext cx="6120680" cy="267765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package HelloWorld;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class HelloWorld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    public </a:t>
            </a:r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        // </a:t>
            </a:r>
            <a:r>
              <a:rPr lang="en-US" sz="2400" dirty="0"/>
              <a:t>Prints "Hello, World" to the </a:t>
            </a:r>
            <a:r>
              <a:rPr lang="en-US" sz="2400" dirty="0" smtClean="0"/>
              <a:t>terminal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System.out.println</a:t>
            </a:r>
            <a:r>
              <a:rPr lang="en-US" sz="2400" dirty="0"/>
              <a:t>("Hello, World");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 }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9208463" y="2835928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“HelloWorld.java” file </a:t>
            </a:r>
          </a:p>
        </p:txBody>
      </p:sp>
    </p:spTree>
    <p:extLst>
      <p:ext uri="{BB962C8B-B14F-4D97-AF65-F5344CB8AC3E}">
        <p14:creationId xmlns:p14="http://schemas.microsoft.com/office/powerpoint/2010/main" val="27800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Bad Commands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" y="1522481"/>
            <a:ext cx="12201631" cy="2808312"/>
          </a:xfrm>
        </p:spPr>
      </p:pic>
      <p:sp>
        <p:nvSpPr>
          <p:cNvPr id="5" name="Rectangle 4"/>
          <p:cNvSpPr/>
          <p:nvPr/>
        </p:nvSpPr>
        <p:spPr>
          <a:xfrm>
            <a:off x="83332" y="4506407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Need to specify the exact directory of WordCount.jar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1344" y="5049530"/>
            <a:ext cx="12000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hadoop</a:t>
            </a:r>
            <a:r>
              <a:rPr lang="en-US" sz="2400" dirty="0"/>
              <a:t>  jar  </a:t>
            </a:r>
            <a:r>
              <a:rPr lang="en-US" sz="2400" dirty="0" smtClean="0"/>
              <a:t>/home/</a:t>
            </a:r>
            <a:r>
              <a:rPr lang="en-US" sz="2400" dirty="0" err="1" smtClean="0"/>
              <a:t>omnia</a:t>
            </a:r>
            <a:r>
              <a:rPr lang="en-US" sz="2400" dirty="0" smtClean="0"/>
              <a:t>/Test/WordCount.jar   </a:t>
            </a:r>
            <a:r>
              <a:rPr lang="en-US" sz="2400" dirty="0"/>
              <a:t>/user/</a:t>
            </a:r>
            <a:r>
              <a:rPr lang="en-US" sz="2400" dirty="0" err="1"/>
              <a:t>omnia</a:t>
            </a:r>
            <a:r>
              <a:rPr lang="en-US" sz="2400" dirty="0"/>
              <a:t>/data/   /user/</a:t>
            </a:r>
            <a:r>
              <a:rPr lang="en-US" sz="2400" dirty="0" err="1"/>
              <a:t>omnia</a:t>
            </a:r>
            <a:r>
              <a:rPr lang="en-US" sz="2400" dirty="0"/>
              <a:t>/data/output</a:t>
            </a:r>
          </a:p>
        </p:txBody>
      </p:sp>
    </p:spTree>
    <p:extLst>
      <p:ext uri="{BB962C8B-B14F-4D97-AF65-F5344CB8AC3E}">
        <p14:creationId xmlns:p14="http://schemas.microsoft.com/office/powerpoint/2010/main" val="13576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056" y="8619"/>
            <a:ext cx="5184576" cy="531459"/>
          </a:xfrm>
        </p:spPr>
        <p:txBody>
          <a:bodyPr>
            <a:normAutofit/>
          </a:bodyPr>
          <a:lstStyle/>
          <a:p>
            <a:r>
              <a:rPr lang="en-US" sz="3200" dirty="0"/>
              <a:t>MapReduce Code: </a:t>
            </a:r>
            <a:r>
              <a:rPr lang="en-US" sz="3200" dirty="0" err="1"/>
              <a:t>WordCount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" b="46047"/>
          <a:stretch/>
        </p:blipFill>
        <p:spPr>
          <a:xfrm>
            <a:off x="-1" y="8620"/>
            <a:ext cx="6071273" cy="637690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9" r="1102"/>
          <a:stretch/>
        </p:blipFill>
        <p:spPr>
          <a:xfrm>
            <a:off x="6167407" y="609893"/>
            <a:ext cx="6013269" cy="533719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084676" y="6276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https://hadoop.apache.org/docs/stable/hadoop-mapreduce-client/hadoop-mapreduce-client-core/MapReduceTutorial.html</a:t>
            </a:r>
          </a:p>
        </p:txBody>
      </p:sp>
    </p:spTree>
    <p:extLst>
      <p:ext uri="{BB962C8B-B14F-4D97-AF65-F5344CB8AC3E}">
        <p14:creationId xmlns:p14="http://schemas.microsoft.com/office/powerpoint/2010/main" val="22742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2" y="188640"/>
            <a:ext cx="5771964" cy="1700808"/>
          </a:xfrm>
        </p:spPr>
        <p:txBody>
          <a:bodyPr/>
          <a:lstStyle/>
          <a:p>
            <a:r>
              <a:rPr lang="en-US" dirty="0" smtClean="0"/>
              <a:t>VS Code - Java Extension Pack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64" y="7567"/>
            <a:ext cx="6420036" cy="6897560"/>
          </a:xfrm>
        </p:spPr>
      </p:pic>
      <p:sp>
        <p:nvSpPr>
          <p:cNvPr id="5" name="Rectangle 4"/>
          <p:cNvSpPr/>
          <p:nvPr/>
        </p:nvSpPr>
        <p:spPr>
          <a:xfrm>
            <a:off x="155340" y="2070521"/>
            <a:ext cx="5823004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Java Extension Pack</a:t>
            </a:r>
            <a:r>
              <a:rPr lang="en-US" sz="2800" dirty="0" smtClean="0"/>
              <a:t> includes:</a:t>
            </a:r>
          </a:p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Debugger for Java</a:t>
            </a:r>
          </a:p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Java Test Runner</a:t>
            </a:r>
            <a:endParaRPr lang="en-US" sz="2800" dirty="0" smtClean="0"/>
          </a:p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Maven for Java</a:t>
            </a:r>
          </a:p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Java Dependency Viewer</a:t>
            </a:r>
          </a:p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Visual Studio </a:t>
            </a:r>
            <a:r>
              <a:rPr lang="en-US" sz="2800" dirty="0" err="1" smtClean="0"/>
              <a:t>IntelliCode</a:t>
            </a:r>
            <a:endParaRPr lang="en-US" sz="2800" dirty="0" smtClean="0"/>
          </a:p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Language Support for Java by </a:t>
            </a:r>
            <a:r>
              <a:rPr lang="en-US" sz="2800" dirty="0" err="1" smtClean="0"/>
              <a:t>RedHat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0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186553"/>
            <a:ext cx="7490232" cy="1406243"/>
          </a:xfrm>
        </p:spPr>
        <p:txBody>
          <a:bodyPr/>
          <a:lstStyle/>
          <a:p>
            <a:r>
              <a:rPr lang="en-US" dirty="0" smtClean="0"/>
              <a:t>VS Code - Create a new Maven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40" y="1484784"/>
            <a:ext cx="7488832" cy="41764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VS Code =&gt; Explorer =&gt; Maven Projects =&gt; “+” (Create Maven Project) =&gt; maven-archetype-</a:t>
            </a:r>
            <a:r>
              <a:rPr lang="en-US" dirty="0" err="1" smtClean="0"/>
              <a:t>quickstart</a:t>
            </a:r>
            <a:endParaRPr lang="en-US" dirty="0" smtClean="0"/>
          </a:p>
          <a:p>
            <a:r>
              <a:rPr lang="en-US" dirty="0" smtClean="0"/>
              <a:t>Version 1.4</a:t>
            </a:r>
          </a:p>
          <a:p>
            <a:r>
              <a:rPr lang="en-US" dirty="0" smtClean="0"/>
              <a:t>Folder: /home/</a:t>
            </a:r>
            <a:r>
              <a:rPr lang="en-US" dirty="0" err="1" smtClean="0"/>
              <a:t>CampusID</a:t>
            </a:r>
            <a:r>
              <a:rPr lang="en-US" dirty="0" smtClean="0"/>
              <a:t>/</a:t>
            </a:r>
            <a:r>
              <a:rPr lang="en-US" dirty="0" err="1" smtClean="0"/>
              <a:t>workspacejava</a:t>
            </a:r>
            <a:r>
              <a:rPr lang="en-US" dirty="0" smtClean="0"/>
              <a:t>/</a:t>
            </a:r>
          </a:p>
          <a:p>
            <a:r>
              <a:rPr lang="en-US" dirty="0" smtClean="0"/>
              <a:t>Answer some questions:</a:t>
            </a:r>
          </a:p>
          <a:p>
            <a:r>
              <a:rPr lang="en-US" dirty="0" err="1" smtClean="0"/>
              <a:t>groupId</a:t>
            </a:r>
            <a:r>
              <a:rPr lang="en-US" dirty="0" smtClean="0"/>
              <a:t>:                 # something like </a:t>
            </a:r>
            <a:r>
              <a:rPr lang="en-US" dirty="0" err="1" smtClean="0"/>
              <a:t>edu.gsu</a:t>
            </a:r>
            <a:endParaRPr lang="en-US" dirty="0" smtClean="0"/>
          </a:p>
          <a:p>
            <a:r>
              <a:rPr lang="en-US" dirty="0" err="1" smtClean="0"/>
              <a:t>artifactId</a:t>
            </a:r>
            <a:r>
              <a:rPr lang="en-US" dirty="0" smtClean="0"/>
              <a:t>:              # Project name “</a:t>
            </a:r>
            <a:r>
              <a:rPr lang="en-US" dirty="0" err="1" smtClean="0"/>
              <a:t>HadoopExamples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version:                 # 1.0</a:t>
            </a:r>
          </a:p>
          <a:p>
            <a:r>
              <a:rPr lang="en-US" dirty="0" smtClean="0"/>
              <a:t>package:               # </a:t>
            </a:r>
            <a:r>
              <a:rPr lang="en-US" dirty="0" err="1" smtClean="0"/>
              <a:t>hadoop.examples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592" y="0"/>
            <a:ext cx="4363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224644"/>
            <a:ext cx="5580620" cy="1325563"/>
          </a:xfrm>
        </p:spPr>
        <p:txBody>
          <a:bodyPr/>
          <a:lstStyle/>
          <a:p>
            <a:r>
              <a:rPr lang="en-US" dirty="0" smtClean="0"/>
              <a:t>pom.xml - dependency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6593"/>
            <a:ext cx="6449799" cy="6922387"/>
          </a:xfrm>
        </p:spPr>
      </p:pic>
      <p:sp>
        <p:nvSpPr>
          <p:cNvPr id="5" name="Rectangle 4"/>
          <p:cNvSpPr/>
          <p:nvPr/>
        </p:nvSpPr>
        <p:spPr>
          <a:xfrm>
            <a:off x="155340" y="2070521"/>
            <a:ext cx="54366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Hadoop dependency:</a:t>
            </a:r>
          </a:p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Apache Hadoop Common 3.2.1</a:t>
            </a:r>
          </a:p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 smtClean="0"/>
              <a:t>Apache Hadoop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Core 3.2.1</a:t>
            </a:r>
          </a:p>
        </p:txBody>
      </p:sp>
    </p:spTree>
    <p:extLst>
      <p:ext uri="{BB962C8B-B14F-4D97-AF65-F5344CB8AC3E}">
        <p14:creationId xmlns:p14="http://schemas.microsoft.com/office/powerpoint/2010/main" val="34378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639"/>
          </a:xfrm>
        </p:spPr>
        <p:txBody>
          <a:bodyPr/>
          <a:lstStyle/>
          <a:p>
            <a:r>
              <a:rPr lang="en-US" dirty="0" smtClean="0"/>
              <a:t>Add Hadoop lib to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64" y="1412777"/>
            <a:ext cx="7704856" cy="1584176"/>
          </a:xfrm>
        </p:spPr>
        <p:txBody>
          <a:bodyPr/>
          <a:lstStyle/>
          <a:p>
            <a:r>
              <a:rPr lang="en-US" dirty="0" smtClean="0"/>
              <a:t>Google “maven repository”</a:t>
            </a:r>
          </a:p>
          <a:p>
            <a:r>
              <a:rPr lang="en-US" dirty="0" smtClean="0"/>
              <a:t>Click on the first link:  </a:t>
            </a:r>
            <a:r>
              <a:rPr lang="en-US" dirty="0" smtClean="0">
                <a:hlinkClick r:id="rId2"/>
              </a:rPr>
              <a:t>https://mvnrepository.com</a:t>
            </a:r>
            <a:endParaRPr lang="en-US" dirty="0" smtClean="0"/>
          </a:p>
          <a:p>
            <a:r>
              <a:rPr lang="en-US" dirty="0" smtClean="0"/>
              <a:t>Search “</a:t>
            </a:r>
            <a:r>
              <a:rPr lang="en-US" dirty="0" err="1" smtClean="0"/>
              <a:t>hadoop</a:t>
            </a:r>
            <a:r>
              <a:rPr lang="en-US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0888"/>
            <a:ext cx="603969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9" y="266728"/>
            <a:ext cx="6157900" cy="1047651"/>
          </a:xfrm>
        </p:spPr>
        <p:txBody>
          <a:bodyPr/>
          <a:lstStyle/>
          <a:p>
            <a:r>
              <a:rPr lang="en-US" dirty="0" smtClean="0"/>
              <a:t>Add Hadoop lib to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" y="1412776"/>
            <a:ext cx="5724636" cy="37804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Google “maven repository”</a:t>
            </a:r>
          </a:p>
          <a:p>
            <a:r>
              <a:rPr lang="en-US" dirty="0" smtClean="0"/>
              <a:t>Click on the first link:  </a:t>
            </a:r>
            <a:r>
              <a:rPr lang="en-US" dirty="0" smtClean="0">
                <a:hlinkClick r:id="rId2"/>
              </a:rPr>
              <a:t>https://mvnrepository.com</a:t>
            </a:r>
            <a:endParaRPr lang="en-US" dirty="0" smtClean="0"/>
          </a:p>
          <a:p>
            <a:r>
              <a:rPr lang="en-US" dirty="0" smtClean="0"/>
              <a:t>Search “</a:t>
            </a:r>
            <a:r>
              <a:rPr lang="en-US" dirty="0" err="1" smtClean="0"/>
              <a:t>hadoop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Click “Apache Hadoop Common” =&gt; </a:t>
            </a:r>
            <a:r>
              <a:rPr lang="en-US" dirty="0" smtClean="0"/>
              <a:t>3.2.1</a:t>
            </a:r>
            <a:endParaRPr lang="en-US" dirty="0" smtClean="0"/>
          </a:p>
          <a:p>
            <a:r>
              <a:rPr lang="en-US" dirty="0" smtClean="0"/>
              <a:t>Copy the “dependency” code for Maven, and paste it in </a:t>
            </a:r>
            <a:r>
              <a:rPr lang="en-US" dirty="0" smtClean="0"/>
              <a:t>pom.xml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39" y="1012422"/>
            <a:ext cx="590815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89" y="266728"/>
            <a:ext cx="6157900" cy="1047651"/>
          </a:xfrm>
        </p:spPr>
        <p:txBody>
          <a:bodyPr/>
          <a:lstStyle/>
          <a:p>
            <a:r>
              <a:rPr lang="en-US" dirty="0" smtClean="0"/>
              <a:t>Add Hadoop lib to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" y="1412776"/>
            <a:ext cx="5724636" cy="37804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Google “maven repository”</a:t>
            </a:r>
          </a:p>
          <a:p>
            <a:r>
              <a:rPr lang="en-US" dirty="0" smtClean="0"/>
              <a:t>Click on the first link:  </a:t>
            </a:r>
            <a:r>
              <a:rPr lang="en-US" dirty="0" smtClean="0">
                <a:hlinkClick r:id="rId2"/>
              </a:rPr>
              <a:t>https://mvnrepository.com</a:t>
            </a:r>
            <a:endParaRPr lang="en-US" dirty="0" smtClean="0"/>
          </a:p>
          <a:p>
            <a:r>
              <a:rPr lang="en-US" dirty="0" smtClean="0"/>
              <a:t>Search “</a:t>
            </a:r>
            <a:r>
              <a:rPr lang="en-US" dirty="0" err="1" smtClean="0"/>
              <a:t>hadoop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Click “Apache Hadoop Common” =&gt; </a:t>
            </a:r>
            <a:r>
              <a:rPr lang="en-US" dirty="0" smtClean="0"/>
              <a:t>3.2.1</a:t>
            </a:r>
            <a:endParaRPr lang="en-US" dirty="0" smtClean="0"/>
          </a:p>
          <a:p>
            <a:r>
              <a:rPr lang="en-US" dirty="0" smtClean="0"/>
              <a:t>Copy the “dependency” code for Maven, and paste it in </a:t>
            </a:r>
            <a:r>
              <a:rPr lang="en-US" dirty="0" smtClean="0"/>
              <a:t>pom.xml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" b="1"/>
          <a:stretch/>
        </p:blipFill>
        <p:spPr>
          <a:xfrm>
            <a:off x="6204012" y="338574"/>
            <a:ext cx="5915088" cy="52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849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Times New Roman</vt:lpstr>
      <vt:lpstr>Office Theme</vt:lpstr>
      <vt:lpstr>How to create and run a runnable jar file in VS Code + Maven</vt:lpstr>
      <vt:lpstr>How to run a “.jar” file in Linux</vt:lpstr>
      <vt:lpstr>MapReduce Code: WordCount</vt:lpstr>
      <vt:lpstr>VS Code - Java Extension Pack</vt:lpstr>
      <vt:lpstr>VS Code - Create a new Maven project</vt:lpstr>
      <vt:lpstr>pom.xml - dependency</vt:lpstr>
      <vt:lpstr>Add Hadoop lib to Maven</vt:lpstr>
      <vt:lpstr>Add Hadoop lib to Maven</vt:lpstr>
      <vt:lpstr>Add Hadoop lib to Maven</vt:lpstr>
      <vt:lpstr>Apache Hadoop Common</vt:lpstr>
      <vt:lpstr>Add Hadoop lib to Maven</vt:lpstr>
      <vt:lpstr>Add Hadoop lib to Maven</vt:lpstr>
      <vt:lpstr>PowerPoint Presentation</vt:lpstr>
      <vt:lpstr>pom.xml - maven-assembly-plugin</vt:lpstr>
      <vt:lpstr>PowerPoint Presentation</vt:lpstr>
      <vt:lpstr>Maven - build the project</vt:lpstr>
      <vt:lpstr>Run the jar file - Using local file system</vt:lpstr>
      <vt:lpstr>If you donot specify the “Main Class” in “Run Configuration”, you need to specify it in the “hadoop” command</vt:lpstr>
      <vt:lpstr>Trick in Running Hadoop command</vt:lpstr>
      <vt:lpstr>Example of Bad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832</cp:revision>
  <cp:lastPrinted>2019-02-04T20:11:46Z</cp:lastPrinted>
  <dcterms:created xsi:type="dcterms:W3CDTF">2017-01-08T21:30:05Z</dcterms:created>
  <dcterms:modified xsi:type="dcterms:W3CDTF">2020-01-30T03:32:28Z</dcterms:modified>
</cp:coreProperties>
</file>