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7" r:id="rId4"/>
    <p:sldId id="278" r:id="rId5"/>
    <p:sldId id="275" r:id="rId6"/>
    <p:sldId id="258" r:id="rId7"/>
    <p:sldId id="259" r:id="rId8"/>
    <p:sldId id="264" r:id="rId9"/>
    <p:sldId id="260" r:id="rId10"/>
    <p:sldId id="265" r:id="rId11"/>
    <p:sldId id="267" r:id="rId12"/>
    <p:sldId id="266" r:id="rId13"/>
    <p:sldId id="268" r:id="rId14"/>
    <p:sldId id="261" r:id="rId15"/>
    <p:sldId id="262" r:id="rId16"/>
    <p:sldId id="269" r:id="rId17"/>
    <p:sldId id="271" r:id="rId18"/>
    <p:sldId id="273" r:id="rId19"/>
    <p:sldId id="272" r:id="rId20"/>
    <p:sldId id="270" r:id="rId21"/>
    <p:sldId id="274" r:id="rId22"/>
    <p:sldId id="276" r:id="rId23"/>
    <p:sldId id="263" r:id="rId2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9" autoAdjust="0"/>
    <p:restoredTop sz="96357" autoAdjust="0"/>
  </p:normalViewPr>
  <p:slideViewPr>
    <p:cSldViewPr showGuides="1">
      <p:cViewPr varScale="1">
        <p:scale>
          <a:sx n="70" d="100"/>
          <a:sy n="70" d="100"/>
        </p:scale>
        <p:origin x="84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2/1/2019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91D3D-6A6F-4579-B0C3-220582633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839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2/1/2019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23029-8953-423D-BE05-8205F9EF6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7007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7528" y="3789042"/>
            <a:ext cx="8496944" cy="936102"/>
          </a:xfrm>
        </p:spPr>
        <p:txBody>
          <a:bodyPr>
            <a:normAutofit/>
          </a:bodyPr>
          <a:lstStyle/>
          <a:p>
            <a:r>
              <a:rPr lang="en-US" sz="5400" dirty="0"/>
              <a:t>Hadoop </a:t>
            </a:r>
            <a:r>
              <a:rPr lang="en-US" sz="5400" dirty="0" err="1"/>
              <a:t>WordCount</a:t>
            </a:r>
            <a:r>
              <a:rPr lang="en-US" sz="5400" dirty="0"/>
              <a:t> Example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23792" y="2456893"/>
            <a:ext cx="3744416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>
                <a:cs typeface="Times New Roman" pitchFamily="18" charset="0"/>
              </a:rPr>
              <a:t>Spring 2020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4760 / 6760  Big Data Programming</a:t>
            </a:r>
            <a:endParaRPr lang="en-US" sz="5400" dirty="0"/>
          </a:p>
        </p:txBody>
      </p:sp>
      <p:sp>
        <p:nvSpPr>
          <p:cNvPr id="7" name="Rectangle 6"/>
          <p:cNvSpPr/>
          <p:nvPr/>
        </p:nvSpPr>
        <p:spPr>
          <a:xfrm>
            <a:off x="3467708" y="5733256"/>
            <a:ext cx="83169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FFFF"/>
                </a:solidFill>
                <a:ea typeface="宋体" panose="02010600030101010101" pitchFamily="2" charset="-122"/>
              </a:rPr>
              <a:t>Chapter 1 Design Patterns and </a:t>
            </a:r>
            <a:r>
              <a:rPr lang="en-US" altLang="zh-CN" sz="2000" dirty="0" err="1">
                <a:solidFill>
                  <a:srgbClr val="FFFFFF"/>
                </a:solidFill>
                <a:ea typeface="宋体" panose="02010600030101010101" pitchFamily="2" charset="-122"/>
              </a:rPr>
              <a:t>MapReduce</a:t>
            </a:r>
            <a:r>
              <a:rPr lang="en-US" altLang="zh-CN" sz="2000" dirty="0">
                <a:solidFill>
                  <a:srgbClr val="FFFFFF"/>
                </a:solidFill>
                <a:ea typeface="宋体" panose="02010600030101010101" pitchFamily="2" charset="-122"/>
              </a:rPr>
              <a:t>. Book: </a:t>
            </a:r>
            <a:r>
              <a:rPr lang="en-US" altLang="zh-CN" sz="2000" dirty="0" err="1">
                <a:solidFill>
                  <a:srgbClr val="FFFFFF"/>
                </a:solidFill>
                <a:ea typeface="宋体" panose="02010600030101010101" pitchFamily="2" charset="-122"/>
              </a:rPr>
              <a:t>MapReduce</a:t>
            </a:r>
            <a:r>
              <a:rPr lang="en-US" altLang="zh-CN" sz="2000" dirty="0">
                <a:solidFill>
                  <a:srgbClr val="FFFFFF"/>
                </a:solidFill>
                <a:ea typeface="宋体" panose="02010600030101010101" pitchFamily="2" charset="-122"/>
              </a:rPr>
              <a:t> Design Patterns, Donald Miner &amp; Adam Shook, 2012.</a:t>
            </a:r>
          </a:p>
        </p:txBody>
      </p:sp>
    </p:spTree>
    <p:extLst>
      <p:ext uri="{BB962C8B-B14F-4D97-AF65-F5344CB8AC3E}">
        <p14:creationId xmlns:p14="http://schemas.microsoft.com/office/powerpoint/2010/main" val="238711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759619"/>
          </a:xfrm>
        </p:spPr>
        <p:txBody>
          <a:bodyPr/>
          <a:lstStyle/>
          <a:p>
            <a:r>
              <a:rPr lang="en-US" dirty="0"/>
              <a:t>Number of Reducers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5400" y="1016733"/>
                <a:ext cx="10801200" cy="450049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3200" dirty="0"/>
                  <a:t>The number </a:t>
                </a:r>
                <a:r>
                  <a:rPr lang="en-US" sz="3200"/>
                  <a:t>of reducers </a:t>
                </a:r>
                <a:r>
                  <a:rPr lang="en-US" sz="3200" dirty="0"/>
                  <a:t>for the job is set by the user via </a:t>
                </a:r>
                <a:r>
                  <a:rPr lang="en-US" sz="3200" i="1" dirty="0" err="1"/>
                  <a:t>Job.setNumReduceTasks</a:t>
                </a:r>
                <a:r>
                  <a:rPr lang="en-US" sz="3200" i="1" dirty="0"/>
                  <a:t>(int)</a:t>
                </a:r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:r>
                  <a:rPr lang="en-US" sz="3200" dirty="0" err="1"/>
                  <a:t>job.setNumReduceTasks</a:t>
                </a:r>
                <a:r>
                  <a:rPr lang="en-US" sz="3200" dirty="0"/>
                  <a:t>(20); // 20 reducers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# of Reducers</a:t>
                </a:r>
                <a:r>
                  <a:rPr lang="en-US" alt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/>
                  <a:t> # of Reduce tasks</a:t>
                </a:r>
              </a:p>
              <a:p>
                <a:r>
                  <a:rPr lang="en-US" sz="3200" dirty="0"/>
                  <a:t>Example:  200 nodes in the cluster, and 2 cores in each node</a:t>
                </a:r>
                <a:endParaRPr lang="en-US" sz="26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200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×2=400</m:t>
                    </m:r>
                  </m:oMath>
                </a14:m>
                <a:r>
                  <a:rPr lang="en-US" sz="2800" dirty="0"/>
                  <a:t> cores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You can set 400 reducers</a:t>
                </a:r>
              </a:p>
              <a:p>
                <a:r>
                  <a:rPr lang="en-US" sz="3200" dirty="0"/>
                  <a:t>The framework groups Reducer inputs by keys (since different mappers may have output the same key) in this stage.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00" y="1016733"/>
                <a:ext cx="10801200" cy="4500499"/>
              </a:xfrm>
              <a:blipFill>
                <a:blip r:embed="rId2"/>
                <a:stretch>
                  <a:fillRect l="-1129" t="-4336" b="-2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83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759619"/>
          </a:xfrm>
        </p:spPr>
        <p:txBody>
          <a:bodyPr/>
          <a:lstStyle/>
          <a:p>
            <a:r>
              <a:rPr lang="en-US" dirty="0"/>
              <a:t>Number of Reducers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1364" y="980729"/>
                <a:ext cx="11557284" cy="468052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The right number of reduces seems to be 0.95 multiplied by (&lt;no. of nodes&gt; * &lt;no. of maximum containers per node&gt;).</a:t>
                </a:r>
              </a:p>
              <a:p>
                <a:r>
                  <a:rPr lang="en-US" dirty="0"/>
                  <a:t>With 0.95, all of the reduces can launch immediately and start transferring map outputs as the maps finish.</a:t>
                </a:r>
              </a:p>
              <a:p>
                <a:r>
                  <a:rPr lang="en-US" dirty="0"/>
                  <a:t>Increasing the number of reduces increases the framework overhead, but increases load balancing and lowers the cost of failures.</a:t>
                </a:r>
              </a:p>
              <a:p>
                <a:r>
                  <a:rPr lang="en-US" dirty="0"/>
                  <a:t>Example:  200 nodes in the cluster, and 2 cores in each node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200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×2=400</m:t>
                    </m:r>
                  </m:oMath>
                </a14:m>
                <a:r>
                  <a:rPr lang="en-US" sz="2800" dirty="0"/>
                  <a:t> cores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You can 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400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0.95=380</m:t>
                    </m:r>
                  </m:oMath>
                </a14:m>
                <a:r>
                  <a:rPr lang="en-US" sz="2800" dirty="0"/>
                  <a:t> reducers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364" y="980729"/>
                <a:ext cx="11557284" cy="4680520"/>
              </a:xfrm>
              <a:blipFill>
                <a:blip r:embed="rId2"/>
                <a:stretch>
                  <a:fillRect l="-949" t="-2214" r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11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759619"/>
          </a:xfrm>
        </p:spPr>
        <p:txBody>
          <a:bodyPr/>
          <a:lstStyle/>
          <a:p>
            <a:r>
              <a:rPr lang="en-US" dirty="0"/>
              <a:t>Number of Reducers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1364" y="980729"/>
                <a:ext cx="11557284" cy="468052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The right number of reduces seems to be 1.75 multiplied by (&lt;no. of nodes&gt; * &lt;no. of maximum containers per node&gt;).</a:t>
                </a:r>
              </a:p>
              <a:p>
                <a:r>
                  <a:rPr lang="en-US" dirty="0"/>
                  <a:t>With 1.75 the faster nodes will finish their first round of reduces and launch a second wave of reduces doing a much better job of load balancing.</a:t>
                </a:r>
              </a:p>
              <a:p>
                <a:r>
                  <a:rPr lang="en-US" dirty="0"/>
                  <a:t>Increasing the number of reduces increases the framework overhead, but increases load balancing and lowers the cost of failures.</a:t>
                </a:r>
              </a:p>
              <a:p>
                <a:r>
                  <a:rPr lang="en-US" dirty="0"/>
                  <a:t>Example:  200 nodes in the cluster, and 2 cores in each node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200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×2=400</m:t>
                    </m:r>
                  </m:oMath>
                </a14:m>
                <a:r>
                  <a:rPr lang="en-US" sz="2800" dirty="0"/>
                  <a:t> cores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You can 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400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1.75=700</m:t>
                    </m:r>
                  </m:oMath>
                </a14:m>
                <a:r>
                  <a:rPr lang="en-US" sz="2800" dirty="0"/>
                  <a:t> reducers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364" y="980729"/>
                <a:ext cx="11557284" cy="4680520"/>
              </a:xfrm>
              <a:blipFill>
                <a:blip r:embed="rId2"/>
                <a:stretch>
                  <a:fillRect l="-949" t="-2214" r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34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2696"/>
            <a:ext cx="6049888" cy="759619"/>
          </a:xfrm>
        </p:spPr>
        <p:txBody>
          <a:bodyPr/>
          <a:lstStyle/>
          <a:p>
            <a:r>
              <a:rPr lang="en-US" dirty="0"/>
              <a:t>Zero Number of 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455925"/>
            <a:ext cx="6361384" cy="4169319"/>
          </a:xfrm>
        </p:spPr>
        <p:txBody>
          <a:bodyPr>
            <a:noAutofit/>
          </a:bodyPr>
          <a:lstStyle/>
          <a:p>
            <a:r>
              <a:rPr lang="en-US" dirty="0"/>
              <a:t>It is legal to set the number of reduce-tasks to zero if no reduction is desired.</a:t>
            </a:r>
          </a:p>
          <a:p>
            <a:endParaRPr lang="en-US" dirty="0"/>
          </a:p>
          <a:p>
            <a:r>
              <a:rPr lang="en-US" dirty="0"/>
              <a:t>In this case the outputs of the map-tasks go directly to the </a:t>
            </a:r>
            <a:r>
              <a:rPr lang="en-US" dirty="0" err="1"/>
              <a:t>FileSystem</a:t>
            </a:r>
            <a:r>
              <a:rPr lang="en-US" dirty="0"/>
              <a:t>, into the output path set by </a:t>
            </a:r>
            <a:r>
              <a:rPr lang="en-US" dirty="0" err="1"/>
              <a:t>FileOutputFormat.setOutputPath</a:t>
            </a:r>
            <a:r>
              <a:rPr lang="en-US" dirty="0"/>
              <a:t>(Job, Path). The framework does not sort the map-outputs before writing them out to the </a:t>
            </a:r>
            <a:r>
              <a:rPr lang="en-US" dirty="0" err="1"/>
              <a:t>FileSystem</a:t>
            </a:r>
            <a:r>
              <a:rPr lang="en-US" dirty="0"/>
              <a:t>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724" y="2101628"/>
            <a:ext cx="5627948" cy="478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66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759619"/>
          </a:xfrm>
        </p:spPr>
        <p:txBody>
          <a:bodyPr/>
          <a:lstStyle/>
          <a:p>
            <a:r>
              <a:rPr lang="en-US" dirty="0"/>
              <a:t>MapReduce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064917"/>
          </a:xfrm>
        </p:spPr>
        <p:txBody>
          <a:bodyPr>
            <a:normAutofit/>
          </a:bodyPr>
          <a:lstStyle/>
          <a:p>
            <a:r>
              <a:rPr lang="en-US" sz="3200" dirty="0"/>
              <a:t>map() and reduce() input pair and output pair types</a:t>
            </a:r>
          </a:p>
          <a:p>
            <a:r>
              <a:rPr lang="en-US" sz="3200" dirty="0"/>
              <a:t>Derived from Writable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readFields</a:t>
            </a:r>
            <a:r>
              <a:rPr lang="en-US" sz="3200" dirty="0"/>
              <a:t>(</a:t>
            </a:r>
            <a:r>
              <a:rPr lang="en-US" sz="3200" dirty="0" err="1"/>
              <a:t>DataInput</a:t>
            </a:r>
            <a:r>
              <a:rPr lang="en-US" sz="3200" dirty="0"/>
              <a:t> in)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write(</a:t>
            </a:r>
            <a:r>
              <a:rPr lang="en-US" sz="3200" dirty="0" err="1"/>
              <a:t>DataOutput</a:t>
            </a:r>
            <a:r>
              <a:rPr lang="en-US" sz="3200" dirty="0"/>
              <a:t> out)</a:t>
            </a:r>
          </a:p>
          <a:p>
            <a:r>
              <a:rPr lang="en-US" sz="3200" dirty="0"/>
              <a:t>Text, </a:t>
            </a:r>
            <a:r>
              <a:rPr lang="en-US" sz="3200" dirty="0" err="1"/>
              <a:t>IntWritable</a:t>
            </a:r>
            <a:r>
              <a:rPr lang="en-US" sz="3200" dirty="0"/>
              <a:t>, </a:t>
            </a:r>
            <a:r>
              <a:rPr lang="en-US" sz="3200" dirty="0" err="1"/>
              <a:t>LongWritable</a:t>
            </a:r>
            <a:r>
              <a:rPr lang="en-US" sz="3200" dirty="0"/>
              <a:t> all implement Writable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As do many other types, some of which we will use</a:t>
            </a:r>
          </a:p>
          <a:p>
            <a:r>
              <a:rPr lang="en-US" sz="3200" dirty="0"/>
              <a:t>Possible to design your own class that implements Writable</a:t>
            </a:r>
          </a:p>
        </p:txBody>
      </p:sp>
    </p:spTree>
    <p:extLst>
      <p:ext uri="{BB962C8B-B14F-4D97-AF65-F5344CB8AC3E}">
        <p14:creationId xmlns:p14="http://schemas.microsoft.com/office/powerpoint/2010/main" val="219413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4285692" cy="759619"/>
          </a:xfrm>
        </p:spPr>
        <p:txBody>
          <a:bodyPr/>
          <a:lstStyle/>
          <a:p>
            <a:r>
              <a:rPr lang="en-US" dirty="0"/>
              <a:t>MapReduce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412"/>
            <a:ext cx="11162456" cy="4289298"/>
          </a:xfrm>
        </p:spPr>
        <p:txBody>
          <a:bodyPr>
            <a:noAutofit/>
          </a:bodyPr>
          <a:lstStyle/>
          <a:p>
            <a:r>
              <a:rPr lang="en-US" sz="3000" dirty="0"/>
              <a:t>Combiner </a:t>
            </a:r>
            <a:r>
              <a:rPr lang="en-US" altLang="zh-CN" sz="3000" dirty="0"/>
              <a:t>– </a:t>
            </a:r>
            <a:r>
              <a:rPr lang="en-US" sz="3000" dirty="0"/>
              <a:t>combines multiple outputs from a Mapper before shuffle</a:t>
            </a:r>
          </a:p>
          <a:p>
            <a:r>
              <a:rPr lang="en-US" sz="3000" dirty="0"/>
              <a:t>Input and output pair types must be the same.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3000" dirty="0"/>
              <a:t>Why?</a:t>
            </a:r>
          </a:p>
          <a:p>
            <a:r>
              <a:rPr lang="en-US" sz="3000" dirty="0"/>
              <a:t>When can a combiner be used?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3000" dirty="0"/>
              <a:t>Map output can be processed (“combined”) even through we do not see all values associated with the key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3000" dirty="0"/>
              <a:t>Combiner output can be interpreted by reducer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3000" dirty="0"/>
              <a:t>Word count, and many other counting applications can use a combiner.</a:t>
            </a:r>
          </a:p>
        </p:txBody>
      </p:sp>
    </p:spTree>
    <p:extLst>
      <p:ext uri="{BB962C8B-B14F-4D97-AF65-F5344CB8AC3E}">
        <p14:creationId xmlns:p14="http://schemas.microsoft.com/office/powerpoint/2010/main" val="499283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20" y="0"/>
            <a:ext cx="10513168" cy="56609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59488" y="116632"/>
            <a:ext cx="56171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MapReduce data flow in Hadoop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7728" y="-5092"/>
            <a:ext cx="1764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combiner</a:t>
            </a:r>
          </a:p>
        </p:txBody>
      </p:sp>
    </p:spTree>
    <p:extLst>
      <p:ext uri="{BB962C8B-B14F-4D97-AF65-F5344CB8AC3E}">
        <p14:creationId xmlns:p14="http://schemas.microsoft.com/office/powerpoint/2010/main" val="3289547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" t="20519" r="1418" b="18412"/>
          <a:stretch/>
        </p:blipFill>
        <p:spPr>
          <a:xfrm>
            <a:off x="443372" y="1196752"/>
            <a:ext cx="11521280" cy="415052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5005772" cy="759619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3468808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668" y="0"/>
            <a:ext cx="8964137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668" y="3427605"/>
            <a:ext cx="9062555" cy="349378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340" y="152636"/>
            <a:ext cx="2913908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Combiner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216629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12192000" cy="49706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79776" y="5736158"/>
            <a:ext cx="72368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MapReduce: simplified data processing on large clusters.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Jeffrey Dean and Sanjay </a:t>
            </a:r>
            <a:r>
              <a:rPr lang="en-US" sz="2000" dirty="0" err="1">
                <a:solidFill>
                  <a:schemeClr val="bg1"/>
                </a:solidFill>
              </a:rPr>
              <a:t>Ghemawat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OSDI, 2004.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95900" y="3419708"/>
            <a:ext cx="864096" cy="369332"/>
          </a:xfrm>
          <a:prstGeom prst="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Car,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4132" y="2960948"/>
            <a:ext cx="864096" cy="369332"/>
          </a:xfrm>
          <a:prstGeom prst="rect">
            <a:avLst/>
          </a:prstGeom>
          <a:solidFill>
            <a:srgbClr val="FF66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Car, 2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328" y="41089"/>
            <a:ext cx="5005772" cy="759619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409000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056" y="8619"/>
            <a:ext cx="5184576" cy="531459"/>
          </a:xfrm>
        </p:spPr>
        <p:txBody>
          <a:bodyPr>
            <a:normAutofit/>
          </a:bodyPr>
          <a:lstStyle/>
          <a:p>
            <a:r>
              <a:rPr lang="en-US" sz="3200" dirty="0"/>
              <a:t>MapReduce Code: </a:t>
            </a:r>
            <a:r>
              <a:rPr lang="en-US" sz="3200" dirty="0" err="1"/>
              <a:t>WordCount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0" b="46047"/>
          <a:stretch/>
        </p:blipFill>
        <p:spPr>
          <a:xfrm>
            <a:off x="-1" y="8620"/>
            <a:ext cx="6071273" cy="6376906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59" r="1102"/>
          <a:stretch/>
        </p:blipFill>
        <p:spPr>
          <a:xfrm>
            <a:off x="6167407" y="609893"/>
            <a:ext cx="6013269" cy="533719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6084676" y="62769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https://hadoop.apache.org/docs/stable/hadoop-mapreduce-client/hadoop-mapreduce-client-core/MapReduceTutorial.html</a:t>
            </a:r>
          </a:p>
        </p:txBody>
      </p:sp>
    </p:spTree>
    <p:extLst>
      <p:ext uri="{BB962C8B-B14F-4D97-AF65-F5344CB8AC3E}">
        <p14:creationId xmlns:p14="http://schemas.microsoft.com/office/powerpoint/2010/main" val="3751013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808820"/>
            <a:ext cx="9037004" cy="3769317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err="1"/>
              <a:t>System.out.println</a:t>
            </a:r>
            <a:r>
              <a:rPr lang="en-US" sz="3200" dirty="0"/>
              <a:t>(“Debug”);</a:t>
            </a:r>
          </a:p>
          <a:p>
            <a:endParaRPr lang="en-US" sz="3200" dirty="0"/>
          </a:p>
          <a:p>
            <a:r>
              <a:rPr lang="en-US" sz="3200" dirty="0"/>
              <a:t>Counters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 controller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 Syslog</a:t>
            </a:r>
          </a:p>
          <a:p>
            <a:pPr marL="457200" lvl="1" indent="0">
              <a:buNone/>
            </a:pPr>
            <a:endParaRPr lang="en-US" sz="3200" dirty="0"/>
          </a:p>
          <a:p>
            <a:r>
              <a:rPr lang="en-US" sz="3200" dirty="0"/>
              <a:t>Custom counters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3200" dirty="0" err="1"/>
              <a:t>context.getCounter</a:t>
            </a:r>
            <a:r>
              <a:rPr lang="en-US" sz="3200" dirty="0"/>
              <a:t>(group, counter).increment(1L);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 group and counter are strings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96" t="8171" r="23693" b="5560"/>
          <a:stretch/>
        </p:blipFill>
        <p:spPr>
          <a:xfrm>
            <a:off x="5262867" y="296652"/>
            <a:ext cx="6929133" cy="39424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47799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89648" cy="1011647"/>
          </a:xfrm>
        </p:spPr>
        <p:txBody>
          <a:bodyPr>
            <a:normAutofit fontScale="90000"/>
          </a:bodyPr>
          <a:lstStyle/>
          <a:p>
            <a:r>
              <a:rPr lang="en-US" dirty="0"/>
              <a:t>Hadoop Counters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1052736"/>
            <a:ext cx="8028892" cy="58448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37300" y="6149506"/>
            <a:ext cx="43345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 2-6, MapReduce Design Patterns, Page 39</a:t>
            </a:r>
          </a:p>
        </p:txBody>
      </p:sp>
    </p:spTree>
    <p:extLst>
      <p:ext uri="{BB962C8B-B14F-4D97-AF65-F5344CB8AC3E}">
        <p14:creationId xmlns:p14="http://schemas.microsoft.com/office/powerpoint/2010/main" val="3074477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032" y="188640"/>
            <a:ext cx="4541832" cy="903635"/>
          </a:xfrm>
        </p:spPr>
        <p:txBody>
          <a:bodyPr/>
          <a:lstStyle/>
          <a:p>
            <a:r>
              <a:rPr lang="en-US" dirty="0"/>
              <a:t>Hadoop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55" y="1092275"/>
            <a:ext cx="10515600" cy="219270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Default number of counters: 120</a:t>
            </a:r>
          </a:p>
          <a:p>
            <a:pPr marL="457200" lvl="1" indent="0">
              <a:buNone/>
            </a:pPr>
            <a:r>
              <a:rPr lang="en-US" dirty="0" err="1"/>
              <a:t>mapreduce.job.counters.limit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https://hadoop.apache.org/docs/r3.0.0/hadoop-mapreduce-client/hadoop-mapreduce-client-core/mapred-default.xml</a:t>
            </a:r>
          </a:p>
          <a:p>
            <a:r>
              <a:rPr lang="en-US" dirty="0"/>
              <a:t>Override it by changing “mapred-site.xml”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5340" y="3314579"/>
            <a:ext cx="7380820" cy="35708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&lt;configuration&gt;</a:t>
            </a:r>
          </a:p>
          <a:p>
            <a:pPr marL="457200" lvl="3" indent="0">
              <a:buFont typeface="Arial" panose="020B0604020202020204" pitchFamily="34" charset="0"/>
              <a:buNone/>
            </a:pPr>
            <a:r>
              <a:rPr lang="en-US" sz="2600" dirty="0"/>
              <a:t>...</a:t>
            </a:r>
          </a:p>
          <a:p>
            <a:pPr marL="0" lvl="2" indent="0">
              <a:buFont typeface="Arial" panose="020B0604020202020204" pitchFamily="34" charset="0"/>
              <a:buNone/>
            </a:pPr>
            <a:r>
              <a:rPr lang="en-US" sz="2800" dirty="0"/>
              <a:t>      &lt;property&gt;</a:t>
            </a:r>
          </a:p>
          <a:p>
            <a:pPr marL="457200" lvl="3" indent="0">
              <a:buFont typeface="Arial" panose="020B0604020202020204" pitchFamily="34" charset="0"/>
              <a:buNone/>
            </a:pPr>
            <a:r>
              <a:rPr lang="en-US" sz="2600" dirty="0"/>
              <a:t>	&lt;name&gt;</a:t>
            </a:r>
            <a:r>
              <a:rPr lang="en-US" sz="2600" dirty="0" err="1"/>
              <a:t>mapreduce.job.counters.limit</a:t>
            </a:r>
            <a:r>
              <a:rPr lang="en-US" sz="2600" dirty="0"/>
              <a:t>&lt;/name&gt;</a:t>
            </a:r>
          </a:p>
          <a:p>
            <a:pPr marL="0" lvl="2" indent="0">
              <a:buFont typeface="Arial" panose="020B0604020202020204" pitchFamily="34" charset="0"/>
              <a:buNone/>
            </a:pPr>
            <a:r>
              <a:rPr lang="en-US" sz="2800" dirty="0"/>
              <a:t>    	&lt;value&gt;500&lt;/value&gt;</a:t>
            </a:r>
          </a:p>
          <a:p>
            <a:pPr marL="0" lvl="2" indent="0">
              <a:buFont typeface="Arial" panose="020B0604020202020204" pitchFamily="34" charset="0"/>
              <a:buNone/>
            </a:pPr>
            <a:r>
              <a:rPr lang="en-US" sz="2800" dirty="0"/>
              <a:t>      &lt;/property&gt;</a:t>
            </a:r>
          </a:p>
          <a:p>
            <a:pPr marL="0" lvl="2" indent="0">
              <a:buFont typeface="Arial" panose="020B0604020202020204" pitchFamily="34" charset="0"/>
              <a:buNone/>
            </a:pPr>
            <a:r>
              <a:rPr lang="en-US" sz="2800" dirty="0"/>
              <a:t>      ...</a:t>
            </a:r>
          </a:p>
          <a:p>
            <a:pPr marL="0" lvl="2" indent="0">
              <a:buFont typeface="Arial" panose="020B0604020202020204" pitchFamily="34" charset="0"/>
              <a:buNone/>
            </a:pPr>
            <a:r>
              <a:rPr lang="en-US" sz="2800" dirty="0"/>
              <a:t>&lt;/configuration&gt;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48672" y="5685055"/>
            <a:ext cx="60960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400" dirty="0"/>
              <a:t>API Docs:</a:t>
            </a:r>
          </a:p>
          <a:p>
            <a:r>
              <a:rPr lang="en-US" sz="2400" dirty="0"/>
              <a:t>https://hadoop.apache.org/docs/r3.0.0/api/org/apache/hadoop/mapred/Counters.html</a:t>
            </a:r>
          </a:p>
        </p:txBody>
      </p:sp>
    </p:spTree>
    <p:extLst>
      <p:ext uri="{BB962C8B-B14F-4D97-AF65-F5344CB8AC3E}">
        <p14:creationId xmlns:p14="http://schemas.microsoft.com/office/powerpoint/2010/main" val="1290074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2" y="41089"/>
            <a:ext cx="6589948" cy="687611"/>
          </a:xfrm>
        </p:spPr>
        <p:txBody>
          <a:bodyPr>
            <a:normAutofit fontScale="90000"/>
          </a:bodyPr>
          <a:lstStyle/>
          <a:p>
            <a:r>
              <a:rPr lang="en-US" dirty="0"/>
              <a:t>Apache Hadoop Main 2.7.2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1360" y="521172"/>
            <a:ext cx="5760640" cy="404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https://hadoop.apache.org/docs/stable/api/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9"/>
          <a:stretch/>
        </p:blipFill>
        <p:spPr>
          <a:xfrm>
            <a:off x="95672" y="925836"/>
            <a:ext cx="12000656" cy="59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5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332657"/>
            <a:ext cx="3384376" cy="1152128"/>
          </a:xfrm>
        </p:spPr>
        <p:txBody>
          <a:bodyPr/>
          <a:lstStyle/>
          <a:p>
            <a:r>
              <a:rPr lang="en-US" dirty="0"/>
              <a:t>Generic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8" y="2504897"/>
            <a:ext cx="4320480" cy="1382811"/>
          </a:xfrm>
        </p:spPr>
        <p:txBody>
          <a:bodyPr/>
          <a:lstStyle/>
          <a:p>
            <a:r>
              <a:rPr lang="en-US" dirty="0"/>
              <a:t>A generic type is a generic class or interface that is parameterized over types.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7768" y="129608"/>
            <a:ext cx="8136904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public class Box {</a:t>
            </a:r>
          </a:p>
          <a:p>
            <a:r>
              <a:rPr lang="en-US" sz="2800" dirty="0"/>
              <a:t>    private Object </a:t>
            </a:r>
            <a:r>
              <a:rPr lang="en-US" sz="2800" dirty="0" err="1"/>
              <a:t>object</a:t>
            </a:r>
            <a:r>
              <a:rPr lang="en-US" sz="2800" dirty="0"/>
              <a:t>;</a:t>
            </a:r>
          </a:p>
          <a:p>
            <a:r>
              <a:rPr lang="en-US" sz="2800" dirty="0"/>
              <a:t>    public void set(Object object) { </a:t>
            </a:r>
            <a:r>
              <a:rPr lang="en-US" sz="2800" dirty="0" err="1"/>
              <a:t>this.object</a:t>
            </a:r>
            <a:r>
              <a:rPr lang="en-US" sz="2800" dirty="0"/>
              <a:t> = object; }</a:t>
            </a:r>
          </a:p>
          <a:p>
            <a:r>
              <a:rPr lang="en-US" sz="2800" dirty="0"/>
              <a:t>    public Object get() { return object; 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439817" y="2384884"/>
            <a:ext cx="7704855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/* Generic version of the Box class.</a:t>
            </a:r>
          </a:p>
          <a:p>
            <a:r>
              <a:rPr lang="en-US" sz="2800" dirty="0"/>
              <a:t> * @</a:t>
            </a:r>
            <a:r>
              <a:rPr lang="en-US" sz="2800" dirty="0" err="1"/>
              <a:t>param</a:t>
            </a:r>
            <a:r>
              <a:rPr lang="en-US" sz="2800" dirty="0"/>
              <a:t> &lt;T&gt; the type of the value being boxed */</a:t>
            </a:r>
          </a:p>
          <a:p>
            <a:r>
              <a:rPr lang="en-US" sz="2800" dirty="0"/>
              <a:t>public class Box&lt;T&gt; {</a:t>
            </a:r>
          </a:p>
          <a:p>
            <a:r>
              <a:rPr lang="en-US" sz="2800" dirty="0"/>
              <a:t>    // T stands for "Type"</a:t>
            </a:r>
          </a:p>
          <a:p>
            <a:r>
              <a:rPr lang="en-US" sz="2800" dirty="0"/>
              <a:t>    private T </a:t>
            </a:r>
            <a:r>
              <a:rPr lang="en-US" sz="2800" dirty="0" err="1"/>
              <a:t>t</a:t>
            </a:r>
            <a:r>
              <a:rPr lang="en-US" sz="2800" dirty="0"/>
              <a:t>;</a:t>
            </a:r>
          </a:p>
          <a:p>
            <a:r>
              <a:rPr lang="en-US" sz="2800" dirty="0"/>
              <a:t>    public void set(T t) { this.t = t; }</a:t>
            </a:r>
          </a:p>
          <a:p>
            <a:r>
              <a:rPr lang="en-US" sz="2800" dirty="0"/>
              <a:t>    public T get() { return t; 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412575" y="5985284"/>
            <a:ext cx="83360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Java Tutorials: Generic Types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https://docs.oracle.com/javase/tutorial/java/generics/types.html</a:t>
            </a:r>
          </a:p>
        </p:txBody>
      </p:sp>
    </p:spTree>
    <p:extLst>
      <p:ext uri="{BB962C8B-B14F-4D97-AF65-F5344CB8AC3E}">
        <p14:creationId xmlns:p14="http://schemas.microsoft.com/office/powerpoint/2010/main" val="413404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676" y="32135"/>
            <a:ext cx="1192864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Mapper&lt;KEYIN, VALUEIN, KEYOUT, VALUEOUT&gt; {</a:t>
            </a:r>
            <a:endParaRPr lang="en-US" sz="2100" dirty="0"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3F5FBF"/>
                </a:solidFill>
                <a:latin typeface="Consolas" panose="020B0609020204030204" pitchFamily="49" charset="0"/>
              </a:rPr>
              <a:t>/* Called once for each key/value pair in the input split. Most applications</a:t>
            </a:r>
          </a:p>
          <a:p>
            <a:r>
              <a:rPr lang="en-US" sz="2100" dirty="0">
                <a:solidFill>
                  <a:srgbClr val="3F5FBF"/>
                </a:solidFill>
                <a:latin typeface="Consolas" panose="020B0609020204030204" pitchFamily="49" charset="0"/>
              </a:rPr>
              <a:t>   * should override this, but the default is the identity function.*/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SuppressWarnings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2A00FF"/>
                </a:solidFill>
                <a:latin typeface="Consolas" panose="020B0609020204030204" pitchFamily="49" charset="0"/>
              </a:rPr>
              <a:t>"unchecked"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map(KEYIN key, VALUEIN value, 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Context context)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context.write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((KEYOUT) key, (VALUEOUT) value);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676" y="2951070"/>
            <a:ext cx="12060324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Reducer&lt;KEYIN,VALUEIN,KEYOUT,VALUEOUT&gt; {</a:t>
            </a:r>
            <a:endParaRPr lang="en-US" sz="2100" dirty="0"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3F5FBF"/>
                </a:solidFill>
                <a:latin typeface="Consolas" panose="020B0609020204030204" pitchFamily="49" charset="0"/>
              </a:rPr>
              <a:t>/* This method is called once for each key. Most applications will define</a:t>
            </a:r>
          </a:p>
          <a:p>
            <a:r>
              <a:rPr lang="en-US" sz="2100" dirty="0">
                <a:solidFill>
                  <a:srgbClr val="3F5FBF"/>
                </a:solidFill>
                <a:latin typeface="Consolas" panose="020B0609020204030204" pitchFamily="49" charset="0"/>
              </a:rPr>
              <a:t>   * their reduce class by overriding this method. The default implementation</a:t>
            </a:r>
          </a:p>
          <a:p>
            <a:r>
              <a:rPr lang="en-US" sz="2100" dirty="0">
                <a:solidFill>
                  <a:srgbClr val="3F5FBF"/>
                </a:solidFill>
                <a:latin typeface="Consolas" panose="020B0609020204030204" pitchFamily="49" charset="0"/>
              </a:rPr>
              <a:t>   * is an identity function. */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SuppressWarnings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2A00FF"/>
                </a:solidFill>
                <a:latin typeface="Consolas" panose="020B0609020204030204" pitchFamily="49" charset="0"/>
              </a:rPr>
              <a:t>"unchecked"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reduce(KEYIN key,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Iterable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&lt;VALUEIN&gt; values, Context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endParaRPr lang="en-US" sz="2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)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InterruptedException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1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100" b="1" dirty="0">
                <a:solidFill>
                  <a:srgbClr val="000000"/>
                </a:solidFill>
                <a:latin typeface="Consolas" panose="020B0609020204030204" pitchFamily="49" charset="0"/>
              </a:rPr>
              <a:t>(VALUEIN value: values) {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context.write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((KEYOUT) key, (VALUEOUT) value);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27648" y="2504897"/>
            <a:ext cx="9001000" cy="446173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src</a:t>
            </a:r>
            <a:r>
              <a:rPr lang="en-US" dirty="0"/>
              <a:t>/main/java/org/apache/</a:t>
            </a:r>
            <a:r>
              <a:rPr lang="en-US" dirty="0" err="1"/>
              <a:t>hadoop</a:t>
            </a:r>
            <a:r>
              <a:rPr lang="en-US" dirty="0"/>
              <a:t>/</a:t>
            </a:r>
            <a:r>
              <a:rPr lang="en-US" dirty="0" err="1"/>
              <a:t>mapreduce</a:t>
            </a:r>
            <a:r>
              <a:rPr lang="en-US" dirty="0"/>
              <a:t>/mapper.java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27648" y="6411827"/>
            <a:ext cx="9001000" cy="4461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src</a:t>
            </a:r>
            <a:r>
              <a:rPr lang="en-US" dirty="0"/>
              <a:t>/main/java/org/apache/</a:t>
            </a:r>
            <a:r>
              <a:rPr lang="en-US" dirty="0" err="1"/>
              <a:t>hadoop</a:t>
            </a:r>
            <a:r>
              <a:rPr lang="en-US" dirty="0"/>
              <a:t>/</a:t>
            </a:r>
            <a:r>
              <a:rPr lang="en-US" dirty="0" err="1"/>
              <a:t>mapreduce</a:t>
            </a:r>
            <a:r>
              <a:rPr lang="en-US" dirty="0"/>
              <a:t>/reducer.java</a:t>
            </a:r>
          </a:p>
        </p:txBody>
      </p:sp>
    </p:spTree>
    <p:extLst>
      <p:ext uri="{BB962C8B-B14F-4D97-AF65-F5344CB8AC3E}">
        <p14:creationId xmlns:p14="http://schemas.microsoft.com/office/powerpoint/2010/main" val="89951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248" y="1136"/>
            <a:ext cx="6768752" cy="691013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296652"/>
            <a:ext cx="5581836" cy="1325563"/>
          </a:xfrm>
        </p:spPr>
        <p:txBody>
          <a:bodyPr/>
          <a:lstStyle/>
          <a:p>
            <a:r>
              <a:rPr lang="en-US" dirty="0"/>
              <a:t>Writable class hierarchy</a:t>
            </a:r>
          </a:p>
        </p:txBody>
      </p:sp>
    </p:spTree>
    <p:extLst>
      <p:ext uri="{BB962C8B-B14F-4D97-AF65-F5344CB8AC3E}">
        <p14:creationId xmlns:p14="http://schemas.microsoft.com/office/powerpoint/2010/main" val="299414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640"/>
            <a:ext cx="10515600" cy="759619"/>
          </a:xfrm>
        </p:spPr>
        <p:txBody>
          <a:bodyPr/>
          <a:lstStyle/>
          <a:p>
            <a:r>
              <a:rPr lang="en-US" dirty="0"/>
              <a:t>MapReduce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0749"/>
            <a:ext cx="10515600" cy="443419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main()</a:t>
            </a:r>
            <a:r>
              <a:rPr lang="en-US" sz="3200" dirty="0"/>
              <a:t> method</a:t>
            </a:r>
          </a:p>
          <a:p>
            <a:r>
              <a:rPr lang="en-US" sz="3200" dirty="0">
                <a:latin typeface="+mj-lt"/>
              </a:rPr>
              <a:t>Job</a:t>
            </a:r>
            <a:r>
              <a:rPr lang="en-US" sz="3200" dirty="0"/>
              <a:t> object - Collects up all the specs for the job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2800" dirty="0"/>
              <a:t>Input and output paths (passed via the command line)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2800" dirty="0"/>
              <a:t>Input and output file formats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2800" dirty="0"/>
              <a:t>Key/Value types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2800" dirty="0"/>
              <a:t>Mapper and Reducer classes</a:t>
            </a:r>
          </a:p>
          <a:p>
            <a:r>
              <a:rPr lang="en-US" sz="3200" dirty="0"/>
              <a:t>Configuration object - forwarded to </a:t>
            </a:r>
            <a:r>
              <a:rPr lang="en-US" sz="3200" dirty="0">
                <a:latin typeface="+mj-lt"/>
              </a:rPr>
              <a:t>map(), reduce()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2800" dirty="0"/>
              <a:t>Job level parameters communicated via this object</a:t>
            </a:r>
          </a:p>
        </p:txBody>
      </p:sp>
    </p:spTree>
    <p:extLst>
      <p:ext uri="{BB962C8B-B14F-4D97-AF65-F5344CB8AC3E}">
        <p14:creationId xmlns:p14="http://schemas.microsoft.com/office/powerpoint/2010/main" val="422284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759619"/>
          </a:xfrm>
        </p:spPr>
        <p:txBody>
          <a:bodyPr/>
          <a:lstStyle/>
          <a:p>
            <a:r>
              <a:rPr lang="en-US" dirty="0"/>
              <a:t>MapReduce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823"/>
            <a:ext cx="10515600" cy="3750119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MapClass</a:t>
            </a:r>
            <a:endParaRPr lang="en-US" sz="3200" dirty="0"/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3000" dirty="0"/>
              <a:t>Extends Mapper, declaring the input and output pair types for the map() method</a:t>
            </a:r>
          </a:p>
          <a:p>
            <a:r>
              <a:rPr lang="en-US" sz="3000" dirty="0"/>
              <a:t>map() method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3000" dirty="0"/>
              <a:t>Arguments: input pair, and the Context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3000" dirty="0"/>
              <a:t>Output done via the context object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3000" dirty="0"/>
              <a:t>The output key/value pairs do not need to be of the same type of the input key/value pairs.</a:t>
            </a:r>
          </a:p>
        </p:txBody>
      </p:sp>
    </p:spTree>
    <p:extLst>
      <p:ext uri="{BB962C8B-B14F-4D97-AF65-F5344CB8AC3E}">
        <p14:creationId xmlns:p14="http://schemas.microsoft.com/office/powerpoint/2010/main" val="384805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4861756" cy="759619"/>
          </a:xfrm>
        </p:spPr>
        <p:txBody>
          <a:bodyPr/>
          <a:lstStyle/>
          <a:p>
            <a:r>
              <a:rPr lang="en-US" dirty="0"/>
              <a:t>Number of Mappers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/>
              <p:cNvSpPr>
                <a:spLocks noChangeArrowheads="1"/>
              </p:cNvSpPr>
              <p:nvPr/>
            </p:nvSpPr>
            <p:spPr bwMode="auto">
              <a:xfrm>
                <a:off x="603068" y="1552146"/>
                <a:ext cx="11058890" cy="39703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If you expect 10TB of input data and have a </a:t>
                </a:r>
                <a:r>
                  <a:rPr kumimoji="0" lang="en-US" altLang="en-US" sz="28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blocksize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 of 128MB, you’ll end up with 82,000 maps.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800" dirty="0">
                  <a:solidFill>
                    <a:srgbClr val="000000"/>
                  </a:solidFill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Configuration.set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(</a:t>
                </a:r>
                <a:r>
                  <a:rPr kumimoji="0" lang="en-US" altLang="en-US" sz="28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MRJobConfig.NUM_MAPS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, </a:t>
                </a:r>
                <a:r>
                  <a:rPr kumimoji="0" lang="en-US" altLang="en-US" sz="28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int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n-lt"/>
                  </a:rPr>
                  <a:t>(which only provides a hint to the framework) is used to set it even higher.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800" dirty="0"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800" dirty="0">
                    <a:latin typeface="+mn-lt"/>
                  </a:rPr>
                  <a:t># of Maps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en-US" sz="2800" dirty="0">
                    <a:latin typeface="+mn-lt"/>
                  </a:rPr>
                  <a:t> # of Mappers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800" dirty="0">
                    <a:latin typeface="+mn-lt"/>
                  </a:rPr>
                  <a:t>How to set the number of mappers</a:t>
                </a:r>
              </a:p>
              <a:p>
                <a:r>
                  <a:rPr lang="en-US" sz="2800" dirty="0" err="1"/>
                  <a:t>job.setNumMapTasks</a:t>
                </a:r>
                <a:r>
                  <a:rPr lang="en-US" sz="2800" dirty="0"/>
                  <a:t>(50); // 50 mappers</a:t>
                </a:r>
              </a:p>
            </p:txBody>
          </p:sp>
        </mc:Choice>
        <mc:Fallback xmlns="">
          <p:sp>
            <p:nvSpPr>
              <p:cNvPr id="4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3068" y="1552146"/>
                <a:ext cx="11058890" cy="3970318"/>
              </a:xfrm>
              <a:prstGeom prst="rect">
                <a:avLst/>
              </a:prstGeom>
              <a:blipFill>
                <a:blip r:embed="rId2"/>
                <a:stretch>
                  <a:fillRect l="-1158" t="-1075" r="-165" b="-384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92144" y="4077072"/>
                <a:ext cx="4716524" cy="1512168"/>
              </a:xfrm>
              <a:ln w="12700">
                <a:solidFill>
                  <a:srgbClr val="0070C0"/>
                </a:solidFill>
              </a:ln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Example:  200 nodes in the cluster, and 2 cores in each node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×2=400</m:t>
                    </m:r>
                  </m:oMath>
                </a14:m>
                <a:r>
                  <a:rPr lang="en-US" dirty="0"/>
                  <a:t> cores</a:t>
                </a:r>
              </a:p>
              <a:p>
                <a:pPr marL="457200" lvl="1" indent="0">
                  <a:buNone/>
                </a:pPr>
                <a:r>
                  <a:rPr lang="en-US" dirty="0"/>
                  <a:t>You can set 400 mappers.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2144" y="4077072"/>
                <a:ext cx="4716524" cy="1512168"/>
              </a:xfrm>
              <a:blipFill>
                <a:blip r:embed="rId3"/>
                <a:stretch>
                  <a:fillRect l="-1677" t="-7200" r="-2839" b="-1200"/>
                </a:stretch>
              </a:blipFill>
              <a:ln w="127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67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680"/>
            <a:ext cx="10515600" cy="759619"/>
          </a:xfrm>
        </p:spPr>
        <p:txBody>
          <a:bodyPr/>
          <a:lstStyle/>
          <a:p>
            <a:r>
              <a:rPr lang="en-US" dirty="0"/>
              <a:t>MapReduce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823"/>
            <a:ext cx="11054444" cy="3744417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ReduceClass</a:t>
            </a:r>
            <a:endParaRPr lang="en-US" sz="3200" dirty="0"/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3000" dirty="0"/>
              <a:t>Extends Reducer, declaring the input and output pair types for the reduce() method</a:t>
            </a:r>
          </a:p>
          <a:p>
            <a:r>
              <a:rPr lang="en-US" sz="3000" dirty="0"/>
              <a:t>reduce() method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3000" dirty="0"/>
              <a:t>Arguments: input pair, and the Context</a:t>
            </a:r>
          </a:p>
          <a:p>
            <a:pPr marL="862013" lvl="1" indent="-404813">
              <a:buFont typeface="Wingdings" panose="05000000000000000000" pitchFamily="2" charset="2"/>
              <a:buChar char="Ø"/>
            </a:pPr>
            <a:r>
              <a:rPr lang="en-US" sz="3000" dirty="0"/>
              <a:t>Output done via the context object</a:t>
            </a:r>
          </a:p>
          <a:p>
            <a:r>
              <a:rPr lang="en-US" sz="3000" dirty="0"/>
              <a:t>The output of the reduce task is typically written to the </a:t>
            </a:r>
            <a:r>
              <a:rPr lang="en-US" sz="3000" dirty="0" err="1"/>
              <a:t>FileSystem</a:t>
            </a:r>
            <a:r>
              <a:rPr lang="en-US" sz="3000" dirty="0"/>
              <a:t> via </a:t>
            </a:r>
            <a:r>
              <a:rPr lang="en-US" sz="3000" dirty="0" err="1"/>
              <a:t>Context.write</a:t>
            </a:r>
            <a:r>
              <a:rPr lang="en-US" sz="3000" dirty="0"/>
              <a:t>(</a:t>
            </a:r>
            <a:r>
              <a:rPr lang="en-US" sz="3000" dirty="0" err="1"/>
              <a:t>WritableComparable</a:t>
            </a:r>
            <a:r>
              <a:rPr lang="en-US" sz="3000" dirty="0"/>
              <a:t>, Writable).</a:t>
            </a:r>
          </a:p>
        </p:txBody>
      </p:sp>
    </p:spTree>
    <p:extLst>
      <p:ext uri="{BB962C8B-B14F-4D97-AF65-F5344CB8AC3E}">
        <p14:creationId xmlns:p14="http://schemas.microsoft.com/office/powerpoint/2010/main" val="288040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5236</TotalTime>
  <Words>1305</Words>
  <Application>Microsoft Office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Hadoop WordCount Example</vt:lpstr>
      <vt:lpstr>MapReduce Code: WordCount</vt:lpstr>
      <vt:lpstr>Generic Type</vt:lpstr>
      <vt:lpstr>PowerPoint Presentation</vt:lpstr>
      <vt:lpstr>Writable class hierarchy</vt:lpstr>
      <vt:lpstr>MapReduce Code</vt:lpstr>
      <vt:lpstr>MapReduce Code</vt:lpstr>
      <vt:lpstr>Number of Mappers</vt:lpstr>
      <vt:lpstr>MapReduce Code</vt:lpstr>
      <vt:lpstr>Number of Reducers</vt:lpstr>
      <vt:lpstr>Number of Reducers</vt:lpstr>
      <vt:lpstr>Number of Reducers</vt:lpstr>
      <vt:lpstr>Zero Number of Reducers</vt:lpstr>
      <vt:lpstr>MapReduce Code</vt:lpstr>
      <vt:lpstr>MapReduce Code</vt:lpstr>
      <vt:lpstr>PowerPoint Presentation</vt:lpstr>
      <vt:lpstr>Combiner Optimization</vt:lpstr>
      <vt:lpstr>Combiner Optimization</vt:lpstr>
      <vt:lpstr>Combiner Optimization</vt:lpstr>
      <vt:lpstr>Simple Debugging</vt:lpstr>
      <vt:lpstr>Hadoop Counters</vt:lpstr>
      <vt:lpstr>Hadoop Counters</vt:lpstr>
      <vt:lpstr>Apache Hadoop Main 2.7.2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83</cp:revision>
  <cp:lastPrinted>2019-02-04T17:13:53Z</cp:lastPrinted>
  <dcterms:created xsi:type="dcterms:W3CDTF">2017-01-08T21:30:05Z</dcterms:created>
  <dcterms:modified xsi:type="dcterms:W3CDTF">2020-02-05T19:04:38Z</dcterms:modified>
</cp:coreProperties>
</file>