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259" r:id="rId3"/>
    <p:sldId id="266" r:id="rId4"/>
    <p:sldId id="260" r:id="rId5"/>
    <p:sldId id="268" r:id="rId6"/>
    <p:sldId id="267" r:id="rId7"/>
    <p:sldId id="262" r:id="rId8"/>
    <p:sldId id="263" r:id="rId9"/>
    <p:sldId id="264" r:id="rId10"/>
    <p:sldId id="258" r:id="rId11"/>
    <p:sldId id="269" r:id="rId12"/>
    <p:sldId id="265" r:id="rId13"/>
    <p:sldId id="270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68540-4F6B-4641-95DE-081A87AE3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663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2E683F-FA95-4F01-9196-EBEE79ED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78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87376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7178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40" y="4257092"/>
            <a:ext cx="11881320" cy="136815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Summarization Patterns</a:t>
            </a:r>
            <a:br>
              <a:rPr lang="en-US" sz="5400" dirty="0"/>
            </a:br>
            <a:r>
              <a:rPr lang="en-US" sz="5400" dirty="0"/>
              <a:t>- Inverted Index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67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/>
          <a:lstStyle/>
          <a:p>
            <a:r>
              <a:rPr lang="en-US" dirty="0"/>
              <a:t>Inverted Index 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15277"/>
            <a:ext cx="10694403" cy="26642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It is often to index large datasets on keywords. The searches can trace terms back to records that contain specific values.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Building an inverted index can greatly reduce the amount of time to find something even though it requires extra time to build this index.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If there is no inverted index, we have to scan the whole dataset once for each query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080" y="1556792"/>
            <a:ext cx="10680523" cy="95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>
              <a:buFont typeface="Wingdings" panose="05000000000000000000" pitchFamily="2" charset="2"/>
              <a:buChar char="Ø"/>
            </a:pPr>
            <a:r>
              <a:rPr lang="en-US" dirty="0"/>
              <a:t>Generate an index from a dataset to allow for faster searches or data enrichment capabilities</a:t>
            </a:r>
          </a:p>
        </p:txBody>
      </p:sp>
    </p:spTree>
    <p:extLst>
      <p:ext uri="{BB962C8B-B14F-4D97-AF65-F5344CB8AC3E}">
        <p14:creationId xmlns:p14="http://schemas.microsoft.com/office/powerpoint/2010/main" val="263210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0468" cy="831627"/>
          </a:xfrm>
        </p:spPr>
        <p:txBody>
          <a:bodyPr>
            <a:normAutofit/>
          </a:bodyPr>
          <a:lstStyle/>
          <a:p>
            <a:r>
              <a:rPr lang="en-US" dirty="0"/>
              <a:t>Applicability of Inverted Index 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537012"/>
            <a:ext cx="10694403" cy="137782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Google Search Engine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Search Engine knows all the web pages related to a keyword ahead of time. These results are simply displayed to the user.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080" y="1556791"/>
            <a:ext cx="11076568" cy="135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>
              <a:buFont typeface="Wingdings" panose="05000000000000000000" pitchFamily="2" charset="2"/>
              <a:buChar char="Ø"/>
            </a:pPr>
            <a:r>
              <a:rPr lang="en-US" dirty="0"/>
              <a:t>Inverted indexes should be used when quick search query responses are required. The results of such a query can be preprocessed and ingested into a database.</a:t>
            </a:r>
          </a:p>
        </p:txBody>
      </p:sp>
    </p:spTree>
    <p:extLst>
      <p:ext uri="{BB962C8B-B14F-4D97-AF65-F5344CB8AC3E}">
        <p14:creationId xmlns:p14="http://schemas.microsoft.com/office/powerpoint/2010/main" val="72346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68" y="5765081"/>
            <a:ext cx="510347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Figure 2-5, MapReduce Design Patterns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956" y="5722666"/>
            <a:ext cx="6300700" cy="11627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structure of the inverted index pattern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6004"/>
            <a:ext cx="11966226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01516" cy="831627"/>
          </a:xfrm>
        </p:spPr>
        <p:txBody>
          <a:bodyPr>
            <a:normAutofit/>
          </a:bodyPr>
          <a:lstStyle/>
          <a:p>
            <a:r>
              <a:rPr lang="en-US" dirty="0" err="1"/>
              <a:t>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537013"/>
            <a:ext cx="10694403" cy="864095"/>
          </a:xfrm>
        </p:spPr>
        <p:txBody>
          <a:bodyPr>
            <a:noAutofit/>
          </a:bodyPr>
          <a:lstStyle/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dirty="0"/>
              <a:t>It can be customized for more efficient </a:t>
            </a:r>
            <a:r>
              <a:rPr lang="en-US" b="1" dirty="0">
                <a:solidFill>
                  <a:srgbClr val="0070C0"/>
                </a:solidFill>
              </a:rPr>
              <a:t>load balancing</a:t>
            </a:r>
            <a:r>
              <a:rPr lang="en-US" dirty="0"/>
              <a:t> if the intermediate keys are not evenly distributed.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916833"/>
            <a:ext cx="11076568" cy="86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>
              <a:buFont typeface="Wingdings" panose="05000000000000000000" pitchFamily="2" charset="2"/>
              <a:buChar char="Ø"/>
            </a:pPr>
            <a:r>
              <a:rPr lang="en-US" dirty="0"/>
              <a:t>Responsible for determining where values with the same key will eventually be copied by a reducer for final output.</a:t>
            </a:r>
          </a:p>
        </p:txBody>
      </p:sp>
    </p:spTree>
    <p:extLst>
      <p:ext uri="{BB962C8B-B14F-4D97-AF65-F5344CB8AC3E}">
        <p14:creationId xmlns:p14="http://schemas.microsoft.com/office/powerpoint/2010/main" val="102457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56" y="453956"/>
            <a:ext cx="5360666" cy="5971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MapReduce Design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6"/>
          <a:stretch/>
        </p:blipFill>
        <p:spPr>
          <a:xfrm>
            <a:off x="0" y="1399"/>
            <a:ext cx="6201589" cy="6934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3"/>
          <a:stretch/>
        </p:blipFill>
        <p:spPr>
          <a:xfrm>
            <a:off x="6171939" y="2039693"/>
            <a:ext cx="6010051" cy="488169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7320136" y="1052736"/>
            <a:ext cx="3920506" cy="59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Contents Summary</a:t>
            </a:r>
          </a:p>
        </p:txBody>
      </p:sp>
    </p:spTree>
    <p:extLst>
      <p:ext uri="{BB962C8B-B14F-4D97-AF65-F5344CB8AC3E}">
        <p14:creationId xmlns:p14="http://schemas.microsoft.com/office/powerpoint/2010/main" val="117209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" y="3429000"/>
            <a:ext cx="5585183" cy="345627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5"/>
          <a:stretch/>
        </p:blipFill>
        <p:spPr>
          <a:xfrm>
            <a:off x="6074910" y="8620"/>
            <a:ext cx="6067874" cy="568863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" y="42701"/>
            <a:ext cx="5588949" cy="33502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307468" y="584684"/>
            <a:ext cx="6264696" cy="90010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43572" y="692696"/>
            <a:ext cx="5436604" cy="5818181"/>
          </a:xfrm>
          <a:prstGeom prst="straightConnector1">
            <a:avLst/>
          </a:prstGeom>
          <a:ln w="38100">
            <a:solidFill>
              <a:srgbClr val="0070C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35961" y="5517233"/>
            <a:ext cx="6406824" cy="135078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000" dirty="0"/>
              <a:t>1) http://stackoverflow.com/questions/12956892/is-wikipedias-explanation-of-map-reduces-reduce-incorrect</a:t>
            </a:r>
          </a:p>
          <a:p>
            <a:pPr marL="0" lvl="2"/>
            <a:r>
              <a:rPr lang="en-US" altLang="en-US" sz="2000" dirty="0"/>
              <a:t>2) http://stackoverflow.com/questions/388321/what-is-map-reduce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27349" y="80628"/>
            <a:ext cx="5739549" cy="559508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27348" y="3485098"/>
            <a:ext cx="5739550" cy="289623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6" y="3356992"/>
            <a:ext cx="11708230" cy="353701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5472608" cy="817808"/>
          </a:xfrm>
        </p:spPr>
        <p:txBody>
          <a:bodyPr/>
          <a:lstStyle/>
          <a:p>
            <a:r>
              <a:rPr lang="en-US" dirty="0"/>
              <a:t>Problem to be Solved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2132135"/>
            <a:ext cx="6768752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comments, determine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2080" y="2710422"/>
            <a:ext cx="10680523" cy="54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>
              <a:buFont typeface="Wingdings" panose="05000000000000000000" pitchFamily="2" charset="2"/>
              <a:buChar char="Ø"/>
            </a:pPr>
            <a:r>
              <a:rPr lang="en-US" dirty="0"/>
              <a:t>Build an inverted index of Wikipedia URLs to a set of answer post IDs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3392" y="1091778"/>
            <a:ext cx="11377264" cy="88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to add </a:t>
            </a:r>
            <a:r>
              <a:rPr lang="en-US" dirty="0" err="1"/>
              <a:t>StackOverflow</a:t>
            </a:r>
            <a:r>
              <a:rPr lang="en-US" dirty="0"/>
              <a:t> links to each Wikipedia page that </a:t>
            </a:r>
            <a:r>
              <a:rPr lang="en-US"/>
              <a:t>is referenced </a:t>
            </a:r>
            <a:r>
              <a:rPr lang="en-US" dirty="0"/>
              <a:t>in a </a:t>
            </a:r>
            <a:r>
              <a:rPr lang="en-US" dirty="0" err="1"/>
              <a:t>StackOverflow</a:t>
            </a:r>
            <a:r>
              <a:rPr lang="en-US" dirty="0"/>
              <a:t> comment.</a:t>
            </a:r>
          </a:p>
        </p:txBody>
      </p:sp>
    </p:spTree>
    <p:extLst>
      <p:ext uri="{BB962C8B-B14F-4D97-AF65-F5344CB8AC3E}">
        <p14:creationId xmlns:p14="http://schemas.microsoft.com/office/powerpoint/2010/main" val="369582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65125"/>
            <a:ext cx="4897760" cy="903635"/>
          </a:xfrm>
        </p:spPr>
        <p:txBody>
          <a:bodyPr/>
          <a:lstStyle/>
          <a:p>
            <a:r>
              <a:rPr lang="en-US" dirty="0"/>
              <a:t>Parsing the XML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5156" b="67930"/>
          <a:stretch/>
        </p:blipFill>
        <p:spPr>
          <a:xfrm>
            <a:off x="0" y="1448780"/>
            <a:ext cx="12183264" cy="7719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9346" y="2400706"/>
          <a:ext cx="11773308" cy="414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78">
                  <a:extLst>
                    <a:ext uri="{9D8B030D-6E8A-4147-A177-3AD203B41FA5}">
                      <a16:colId xmlns:a16="http://schemas.microsoft.com/office/drawing/2014/main" val="3469574951"/>
                    </a:ext>
                  </a:extLst>
                </a:gridCol>
                <a:gridCol w="8923230">
                  <a:extLst>
                    <a:ext uri="{9D8B030D-6E8A-4147-A177-3AD203B41FA5}">
                      <a16:colId xmlns:a16="http://schemas.microsoft.com/office/drawing/2014/main" val="1917991847"/>
                    </a:ext>
                  </a:extLst>
                </a:gridCol>
              </a:tblGrid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 (String)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  <a:r>
                        <a:rPr lang="en-US" sz="2400" baseline="0" dirty="0"/>
                        <a:t> (</a:t>
                      </a:r>
                      <a:r>
                        <a:rPr lang="en-US" sz="2400" dirty="0"/>
                        <a:t>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929850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41237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PostHistoryTypeId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382361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PostId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044947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RevisionGUID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009bca93-fce2-44ed-a277-a8452650a627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67625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CreationDate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2014-05-13T23:58:30.457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82000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UserId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327973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can I do simple machine learning without hard-coding behavior?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2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9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8482" y="2717391"/>
            <a:ext cx="4421939" cy="12003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dirty="0"/>
              <a:t>static String </a:t>
            </a:r>
            <a:r>
              <a:rPr lang="en-US" b="1" dirty="0" err="1"/>
              <a:t>unescapeHtml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lvl="2"/>
            <a:r>
              <a:rPr lang="en-US" dirty="0" err="1"/>
              <a:t>Unescapes</a:t>
            </a:r>
            <a:r>
              <a:rPr lang="en-US" dirty="0"/>
              <a:t> a string containing entity escapes to a string containing the actual Unicode characters corresponding to the escapes.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1980220" cy="684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28" y="5121188"/>
            <a:ext cx="452425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“WikipediaIndex.java”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44624"/>
            <a:ext cx="7454675" cy="684076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8483" y="1304470"/>
            <a:ext cx="4421939" cy="12003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import </a:t>
            </a:r>
            <a:r>
              <a:rPr lang="en-US" altLang="en-US" sz="2400" dirty="0" err="1"/>
              <a:t>org.apache.commons.lang.StringEscapeUtils</a:t>
            </a:r>
            <a:r>
              <a:rPr lang="en-US" altLang="en-US" sz="24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328" y="4261793"/>
            <a:ext cx="2535006" cy="369332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dirty="0"/>
              <a:t>"&amp;</a:t>
            </a:r>
            <a:r>
              <a:rPr lang="en-US" dirty="0" err="1"/>
              <a:t>lt;Fran&amp;ccedil;ais&amp;gt</a:t>
            </a:r>
            <a:r>
              <a:rPr lang="en-US" dirty="0"/>
              <a:t>;"</a:t>
            </a:r>
            <a:endParaRPr lang="en-US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179676" y="4261793"/>
            <a:ext cx="1378887" cy="369332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dirty="0"/>
              <a:t>"&lt;</a:t>
            </a:r>
            <a:r>
              <a:rPr lang="en-US" dirty="0" err="1"/>
              <a:t>Français</a:t>
            </a:r>
            <a:r>
              <a:rPr lang="en-US" dirty="0"/>
              <a:t>&gt;"</a:t>
            </a:r>
            <a:endParaRPr lang="en-US" altLang="en-US" sz="2400" dirty="0"/>
          </a:p>
        </p:txBody>
      </p:sp>
      <p:cxnSp>
        <p:nvCxnSpPr>
          <p:cNvPr id="14" name="Straight Arrow Connector 13"/>
          <p:cNvCxnSpPr>
            <a:stCxn id="13" idx="1"/>
            <a:endCxn id="12" idx="3"/>
          </p:cNvCxnSpPr>
          <p:nvPr/>
        </p:nvCxnSpPr>
        <p:spPr>
          <a:xfrm flipH="1">
            <a:off x="2582334" y="4446459"/>
            <a:ext cx="597342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" idx="3"/>
          </p:cNvCxnSpPr>
          <p:nvPr/>
        </p:nvCxnSpPr>
        <p:spPr>
          <a:xfrm flipH="1" flipV="1">
            <a:off x="4520422" y="1904635"/>
            <a:ext cx="963510" cy="3540589"/>
          </a:xfrm>
          <a:prstGeom prst="straightConnector1">
            <a:avLst/>
          </a:prstGeom>
          <a:ln w="38100">
            <a:solidFill>
              <a:srgbClr val="0070C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" y="224644"/>
            <a:ext cx="4995462" cy="68407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to Extract URL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6" y="6093296"/>
            <a:ext cx="5227672" cy="523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800" dirty="0"/>
              <a:t>Source code “WikipediaIndex.java”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34017"/>
            <a:ext cx="7048361" cy="566323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8234" y="1308045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https://en.wikipedia.org/wiki/Least_squares#Lasso_method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34" y="2092786"/>
            <a:ext cx="496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https://en.wikipedia.org/wiki/Least_squares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4" y="3421231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https://en.wikipedia.org/wiki/Comma-separated_values#Example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34" y="4233708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https://en.wikipedia.org/wiki/Comma-separated_values</a:t>
            </a:r>
          </a:p>
        </p:txBody>
      </p:sp>
    </p:spTree>
    <p:extLst>
      <p:ext uri="{BB962C8B-B14F-4D97-AF65-F5344CB8AC3E}">
        <p14:creationId xmlns:p14="http://schemas.microsoft.com/office/powerpoint/2010/main" val="225439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116632"/>
            <a:ext cx="2089448" cy="759619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2596" y="4696310"/>
            <a:ext cx="5760640" cy="523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800" dirty="0"/>
              <a:t>Reducer can be used as the Combiner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6143" y="6057292"/>
            <a:ext cx="5227672" cy="523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800" dirty="0"/>
              <a:t>Source code “WikipediaIndex.java”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25" y="56025"/>
            <a:ext cx="9275248" cy="409305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4078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11" y="188640"/>
            <a:ext cx="9588285" cy="529258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" y="548680"/>
            <a:ext cx="3068114" cy="68407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main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0943" y="6334780"/>
            <a:ext cx="5227672" cy="523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800" dirty="0"/>
              <a:t>Source code “WikipediaIndex.java”</a:t>
            </a:r>
          </a:p>
        </p:txBody>
      </p:sp>
    </p:spTree>
    <p:extLst>
      <p:ext uri="{BB962C8B-B14F-4D97-AF65-F5344CB8AC3E}">
        <p14:creationId xmlns:p14="http://schemas.microsoft.com/office/powerpoint/2010/main" val="190012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475</Words>
  <Application>Microsoft Office PowerPoint</Application>
  <PresentationFormat>Widescreen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TitilliumMaps26L 500 wt</vt:lpstr>
      <vt:lpstr>Arial</vt:lpstr>
      <vt:lpstr>Calibri</vt:lpstr>
      <vt:lpstr>Calibri Light</vt:lpstr>
      <vt:lpstr>Wingdings</vt:lpstr>
      <vt:lpstr>Office Theme</vt:lpstr>
      <vt:lpstr>Summarization Patterns - Inverted Index</vt:lpstr>
      <vt:lpstr>MapReduce Design Patterns</vt:lpstr>
      <vt:lpstr>PowerPoint Presentation</vt:lpstr>
      <vt:lpstr>Problem to be Solved</vt:lpstr>
      <vt:lpstr>Parsing the XML file</vt:lpstr>
      <vt:lpstr>Mapper</vt:lpstr>
      <vt:lpstr>Function to Extract URL</vt:lpstr>
      <vt:lpstr>Reducer</vt:lpstr>
      <vt:lpstr>main function</vt:lpstr>
      <vt:lpstr>Inverted Index Summarizations</vt:lpstr>
      <vt:lpstr>Applicability of Inverted Index Summarizations</vt:lpstr>
      <vt:lpstr>The structure of the inverted index pattern</vt:lpstr>
      <vt:lpstr>Partitioner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34</cp:revision>
  <cp:lastPrinted>2019-02-04T20:13:28Z</cp:lastPrinted>
  <dcterms:created xsi:type="dcterms:W3CDTF">2017-01-08T21:30:05Z</dcterms:created>
  <dcterms:modified xsi:type="dcterms:W3CDTF">2020-02-23T06:05:02Z</dcterms:modified>
</cp:coreProperties>
</file>