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259" r:id="rId3"/>
    <p:sldId id="260" r:id="rId4"/>
    <p:sldId id="277" r:id="rId5"/>
    <p:sldId id="278" r:id="rId6"/>
    <p:sldId id="279" r:id="rId7"/>
    <p:sldId id="272" r:id="rId8"/>
    <p:sldId id="273" r:id="rId9"/>
    <p:sldId id="271" r:id="rId10"/>
    <p:sldId id="267" r:id="rId11"/>
    <p:sldId id="280" r:id="rId12"/>
    <p:sldId id="264" r:id="rId13"/>
    <p:sldId id="281" r:id="rId14"/>
    <p:sldId id="282" r:id="rId15"/>
    <p:sldId id="283" r:id="rId16"/>
    <p:sldId id="284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2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4A1E6-793C-4540-9837-D6122BB8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98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2E683F-FA95-4F01-9196-EBEE79ED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78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18697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71787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3950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16127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9188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5340" y="4401108"/>
                <a:ext cx="11881320" cy="900100"/>
              </a:xfrm>
            </p:spPr>
            <p:txBody>
              <a:bodyPr>
                <a:normAutofit/>
              </a:bodyPr>
              <a:lstStyle/>
              <a:p>
                <a:r>
                  <a:rPr lang="en-US" sz="5400" dirty="0"/>
                  <a:t>Filtering Patterns - Top-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5400" dirty="0"/>
                  <a:t> Pattern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5340" y="4401108"/>
                <a:ext cx="11881320" cy="900100"/>
              </a:xfrm>
              <a:blipFill>
                <a:blip r:embed="rId2"/>
                <a:stretch>
                  <a:fillRect t="-20270" b="-4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493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8"/>
          <a:stretch/>
        </p:blipFill>
        <p:spPr>
          <a:xfrm>
            <a:off x="-1" y="1785"/>
            <a:ext cx="8693013" cy="693459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380" y="5616192"/>
            <a:ext cx="1980220" cy="684076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862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“TopTenDriver.java”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78669" r="21618" b="2813"/>
          <a:stretch/>
        </p:blipFill>
        <p:spPr>
          <a:xfrm>
            <a:off x="6204012" y="3897052"/>
            <a:ext cx="5925612" cy="15402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240016" y="2378494"/>
            <a:ext cx="5914276" cy="14465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 err="1">
                <a:solidFill>
                  <a:srgbClr val="000000"/>
                </a:solidFill>
              </a:rPr>
              <a:t>TreeMap</a:t>
            </a:r>
            <a:r>
              <a:rPr lang="en-US" sz="2200" dirty="0">
                <a:solidFill>
                  <a:srgbClr val="000000"/>
                </a:solidFill>
              </a:rPr>
              <a:t> class implements the Map interface by using a red-black tree. A </a:t>
            </a:r>
            <a:r>
              <a:rPr lang="en-US" sz="2200" dirty="0" err="1">
                <a:solidFill>
                  <a:srgbClr val="000000"/>
                </a:solidFill>
              </a:rPr>
              <a:t>TreeMap</a:t>
            </a:r>
            <a:r>
              <a:rPr lang="en-US" sz="2200" dirty="0">
                <a:solidFill>
                  <a:srgbClr val="000000"/>
                </a:solidFill>
              </a:rPr>
              <a:t> provides an efficient means of storing key/value pairs sorted in ascending order.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25" y="1785"/>
            <a:ext cx="4874551" cy="23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6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72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3232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“TopTenDriver.java”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42210"/>
            <a:ext cx="9326589" cy="620689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7328" y="1808820"/>
            <a:ext cx="3292746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Do we need a combiner?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348880"/>
            <a:ext cx="3695509" cy="323494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220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48" y="44624"/>
            <a:ext cx="9488224" cy="640871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464152" y="6396335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“TopTenDriver.java”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190012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 –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  <a:blipFill>
                <a:blip r:embed="rId2"/>
                <a:stretch>
                  <a:fillRect l="-2375" t="-15672" r="-178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623392" y="3692013"/>
            <a:ext cx="1805551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Ideas: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Each Mapper determines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records of its input split;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Use a single Reducer to find the final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  <a:blipFill>
                <a:blip r:embed="rId3"/>
                <a:stretch>
                  <a:fillRect l="-1190" t="-10494" r="-1058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9556"/>
                <a:ext cx="10981220" cy="5523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list of user’s information and an input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9556"/>
                <a:ext cx="10981220" cy="552324"/>
              </a:xfrm>
              <a:blipFill>
                <a:blip r:embed="rId4"/>
                <a:stretch>
                  <a:fillRect l="-1110"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The information of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  <a:blipFill>
                <a:blip r:embed="rId5"/>
                <a:stretch>
                  <a:fillRect l="-1255" t="-19512" b="-30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5110920" y="3138773"/>
            <a:ext cx="7033752" cy="90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transmit the data from input parameter (command) to Mapper and Reducer?</a:t>
            </a:r>
          </a:p>
        </p:txBody>
      </p:sp>
    </p:spTree>
    <p:extLst>
      <p:ext uri="{BB962C8B-B14F-4D97-AF65-F5344CB8AC3E}">
        <p14:creationId xmlns:p14="http://schemas.microsoft.com/office/powerpoint/2010/main" val="61147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0"/>
          <a:stretch/>
        </p:blipFill>
        <p:spPr>
          <a:xfrm>
            <a:off x="50759" y="8620"/>
            <a:ext cx="8061465" cy="683535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380" y="5616192"/>
            <a:ext cx="1980220" cy="684076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862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“TopK.java”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78669" r="21618" b="2813"/>
          <a:stretch/>
        </p:blipFill>
        <p:spPr>
          <a:xfrm>
            <a:off x="6204012" y="3440663"/>
            <a:ext cx="5925612" cy="15402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39416" y="5481228"/>
            <a:ext cx="6732748" cy="440998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7403"/>
            <a:ext cx="9221526" cy="65959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3232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“TopK.java”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800" y="3681028"/>
            <a:ext cx="7632848" cy="504056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74" y="44158"/>
            <a:ext cx="9158198" cy="648118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464152" y="6396335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“TopK.java”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5720" y="2492896"/>
            <a:ext cx="7236804" cy="36004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1784" y="1592796"/>
            <a:ext cx="7812868" cy="36004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856" y="1995227"/>
            <a:ext cx="11383796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jar TopK.jar 6 /user/</a:t>
            </a:r>
            <a:r>
              <a:rPr lang="en-US" sz="2400" dirty="0" err="1"/>
              <a:t>cloudera</a:t>
            </a:r>
            <a:r>
              <a:rPr lang="en-US" sz="2400" dirty="0"/>
              <a:t>/</a:t>
            </a:r>
            <a:r>
              <a:rPr lang="en-US" sz="2400" dirty="0" err="1"/>
              <a:t>TopK</a:t>
            </a:r>
            <a:r>
              <a:rPr lang="en-US" sz="2400" dirty="0"/>
              <a:t>/Input/Users.xml /user/</a:t>
            </a:r>
            <a:r>
              <a:rPr lang="en-US" sz="2400" dirty="0" err="1"/>
              <a:t>cloudera</a:t>
            </a:r>
            <a:r>
              <a:rPr lang="en-US" sz="2400" dirty="0"/>
              <a:t>/</a:t>
            </a:r>
            <a:r>
              <a:rPr lang="en-US" sz="2400" dirty="0" err="1"/>
              <a:t>TopK</a:t>
            </a:r>
            <a:r>
              <a:rPr lang="en-US" sz="2400" dirty="0"/>
              <a:t>/Output6</a:t>
            </a:r>
          </a:p>
        </p:txBody>
      </p:sp>
    </p:spTree>
    <p:extLst>
      <p:ext uri="{BB962C8B-B14F-4D97-AF65-F5344CB8AC3E}">
        <p14:creationId xmlns:p14="http://schemas.microsoft.com/office/powerpoint/2010/main" val="28122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453956"/>
            <a:ext cx="5360666" cy="5971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MapReduce Design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6"/>
          <a:stretch/>
        </p:blipFill>
        <p:spPr>
          <a:xfrm>
            <a:off x="0" y="1399"/>
            <a:ext cx="6201589" cy="6934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3"/>
          <a:stretch/>
        </p:blipFill>
        <p:spPr>
          <a:xfrm>
            <a:off x="6206629" y="2039693"/>
            <a:ext cx="6010051" cy="48816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320136" y="1052736"/>
            <a:ext cx="3920506" cy="59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Contents Summary</a:t>
            </a:r>
          </a:p>
        </p:txBody>
      </p:sp>
      <p:sp>
        <p:nvSpPr>
          <p:cNvPr id="6" name="Oval 5"/>
          <p:cNvSpPr/>
          <p:nvPr/>
        </p:nvSpPr>
        <p:spPr>
          <a:xfrm>
            <a:off x="1847528" y="7195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35460" y="752545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1364" y="1649914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7628" y="1540301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26968" y="2168860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526" y="4617132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507" y="4977172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55640" y="3249120"/>
            <a:ext cx="216024" cy="2246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3852428" cy="817808"/>
          </a:xfrm>
        </p:spPr>
        <p:txBody>
          <a:bodyPr>
            <a:normAutofit/>
          </a:bodyPr>
          <a:lstStyle/>
          <a:p>
            <a:r>
              <a:rPr lang="en-US" dirty="0"/>
              <a:t>Top-𝐾 Pattern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360" y="2636912"/>
            <a:ext cx="835292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You know how many records you will get in the end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outliers is important in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35360" y="1376772"/>
                <a:ext cx="11485276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dirty="0"/>
                  <a:t>Retrieve a relatively small number of 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records, according to a ranking scheme in your dataset, no matter how large the original dataset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376772"/>
                <a:ext cx="11485276" cy="864096"/>
              </a:xfrm>
              <a:prstGeom prst="rect">
                <a:avLst/>
              </a:prstGeom>
              <a:blipFill>
                <a:blip r:embed="rId2"/>
                <a:stretch>
                  <a:fillRect l="-902" t="-11972" r="-372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35360" y="4185084"/>
                <a:ext cx="11773308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3613" indent="-2233613">
                  <a:buNone/>
                </a:pPr>
                <a:r>
                  <a:rPr lang="en-US" dirty="0"/>
                  <a:t>Naïve solution: sort the data by the ranking value, then take the 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records from that.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4185084"/>
                <a:ext cx="11773308" cy="864096"/>
              </a:xfrm>
              <a:prstGeom prst="rect">
                <a:avLst/>
              </a:prstGeom>
              <a:blipFill>
                <a:blip r:embed="rId3"/>
                <a:stretch>
                  <a:fillRect l="-1036" t="-12057" b="-20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35360" y="5131148"/>
                <a:ext cx="6696744" cy="482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3613" indent="-2233613">
                  <a:buNone/>
                </a:pPr>
                <a:r>
                  <a:rPr lang="en-US" dirty="0"/>
                  <a:t>Total ordering is time consuming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131148"/>
                <a:ext cx="6696744" cy="482555"/>
              </a:xfrm>
              <a:prstGeom prst="rect">
                <a:avLst/>
              </a:prstGeom>
              <a:blipFill>
                <a:blip r:embed="rId4"/>
                <a:stretch>
                  <a:fillRect l="-1820" t="-21519" r="-455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82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296652"/>
                <a:ext cx="8568952" cy="817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Pattern Could be interesting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296652"/>
                <a:ext cx="8568952" cy="817808"/>
              </a:xfrm>
              <a:blipFill>
                <a:blip r:embed="rId2"/>
                <a:stretch>
                  <a:fillRect l="-2845" t="-16418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418692" y="2996952"/>
            <a:ext cx="9925780" cy="205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What are the highest scoring posts on </a:t>
            </a:r>
            <a:r>
              <a:rPr lang="en-US" dirty="0" err="1"/>
              <a:t>StackOverflow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Who is the oldest member of your service?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What is the largest single order made on your website?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Which post has the word “meow” the most number of times?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336" y="1304338"/>
            <a:ext cx="12072664" cy="50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3613" indent="-2233613">
              <a:buNone/>
            </a:pPr>
            <a:r>
              <a:rPr lang="en-US" dirty="0"/>
              <a:t>Find out the limited number of high-value records without having to sort the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6036" y="2161608"/>
                <a:ext cx="7884876" cy="482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3613" indent="-2233613">
                  <a:buNone/>
                </a:pPr>
                <a:r>
                  <a:rPr lang="en-US" dirty="0"/>
                  <a:t>Plus, seeing the 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of something is always fun!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6" y="2161608"/>
                <a:ext cx="7884876" cy="482555"/>
              </a:xfrm>
              <a:prstGeom prst="rect">
                <a:avLst/>
              </a:prstGeom>
              <a:blipFill>
                <a:blip r:embed="rId3"/>
                <a:stretch>
                  <a:fillRect l="-1624" t="-21519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6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8568952" cy="817808"/>
          </a:xfrm>
        </p:spPr>
        <p:txBody>
          <a:bodyPr>
            <a:normAutofit/>
          </a:bodyPr>
          <a:lstStyle/>
          <a:p>
            <a:r>
              <a:rPr lang="en-US" dirty="0"/>
              <a:t>Features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18692" y="1988840"/>
                <a:ext cx="11473952" cy="2448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A comparator function</a:t>
                </a:r>
              </a:p>
              <a:p>
                <a:pPr lvl="1"/>
                <a:r>
                  <a:rPr lang="en-US" sz="2800" dirty="0"/>
                  <a:t> We can compare one record to another to determine which is “larger”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The number of output records should be significantly fewer than the number of input records</a:t>
                </a:r>
              </a:p>
              <a:p>
                <a:pPr lvl="1"/>
                <a:r>
                  <a:rPr lang="en-US" sz="2800" dirty="0"/>
                  <a:t> Top-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is our goal, not the total ordering of the data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2" y="1988840"/>
                <a:ext cx="11473952" cy="2448272"/>
              </a:xfrm>
              <a:prstGeom prst="rect">
                <a:avLst/>
              </a:prstGeom>
              <a:blipFill>
                <a:blip r:embed="rId2"/>
                <a:stretch>
                  <a:fillRect l="-1116" t="-4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2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16632"/>
            <a:ext cx="5840459" cy="511256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82675" y="440668"/>
            <a:ext cx="2317981" cy="817808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85" y="3933056"/>
            <a:ext cx="6209131" cy="2772308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initialize top-10 sorted list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(key, records):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truncate records to top 10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records: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2210" y="132674"/>
                <a:ext cx="6197806" cy="3656366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mapper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setup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(): initialize top-10 sorted list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(key, record):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insert record into top-10 sorted list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length of array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10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truncate list to a length of 10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cleanup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record in top-10 sorted list: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emit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null,record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" y="132674"/>
                <a:ext cx="6197806" cy="3656366"/>
              </a:xfrm>
              <a:prstGeom prst="rect">
                <a:avLst/>
              </a:prstGeom>
              <a:blipFill>
                <a:blip r:embed="rId4"/>
                <a:stretch>
                  <a:fillRect l="-881" t="-1157" b="-66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8028" y="6315707"/>
                <a:ext cx="5652628" cy="46166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alt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/>
                  <a:t> is small, we only need once reducer.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28" y="6315707"/>
                <a:ext cx="5652628" cy="461665"/>
              </a:xfrm>
              <a:prstGeom prst="rect">
                <a:avLst/>
              </a:prstGeom>
              <a:blipFill>
                <a:blip r:embed="rId5"/>
                <a:stretch>
                  <a:fillRect l="-1393" t="-7407" r="-214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348028" y="5775647"/>
                <a:ext cx="1728192" cy="46166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28" y="5775647"/>
                <a:ext cx="1728192" cy="461665"/>
              </a:xfrm>
              <a:prstGeom prst="rect">
                <a:avLst/>
              </a:prstGeom>
              <a:blipFill>
                <a:blip r:embed="rId6"/>
                <a:stretch>
                  <a:fillRect l="-4498" t="-7407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8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7704856" cy="817808"/>
          </a:xfrm>
        </p:spPr>
        <p:txBody>
          <a:bodyPr>
            <a:normAutofit/>
          </a:bodyPr>
          <a:lstStyle/>
          <a:p>
            <a:r>
              <a:rPr lang="en-US" dirty="0"/>
              <a:t>Resemblances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27548" y="1685627"/>
            <a:ext cx="8352928" cy="45672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table ORDER BY col4 DESC LIMIT 10;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27548" y="4116260"/>
            <a:ext cx="4464496" cy="78890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ORDER A BY col4 DESC;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LIMIT B 10;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23392" y="1685201"/>
            <a:ext cx="1000236" cy="36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SQL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20336" y="4089567"/>
            <a:ext cx="1000236" cy="36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Pig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27548" y="2427325"/>
            <a:ext cx="4608512" cy="100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dirty="0"/>
              <a:t>“DESC” (descending order)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dirty="0"/>
              <a:t>Number of limit is 10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27548" y="5027577"/>
            <a:ext cx="8352928" cy="49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ordering is expensive just to find a few top records.</a:t>
            </a:r>
          </a:p>
        </p:txBody>
      </p:sp>
    </p:spTree>
    <p:extLst>
      <p:ext uri="{BB962C8B-B14F-4D97-AF65-F5344CB8AC3E}">
        <p14:creationId xmlns:p14="http://schemas.microsoft.com/office/powerpoint/2010/main" val="169605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7704856" cy="817808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7408" y="1052736"/>
            <a:ext cx="9253028" cy="14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The performance is typically good.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limitation is that we use a single reducer, regardless of the number of records.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47637" y="2535723"/>
            <a:ext cx="8856366" cy="4322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27748" y="4764720"/>
            <a:ext cx="5076254" cy="17309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5820" y="4764720"/>
            <a:ext cx="6306681" cy="202003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Sort can be expensive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Network recourse hot spot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May out of memory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Writes to the output file is not parallel</a:t>
            </a:r>
          </a:p>
        </p:txBody>
      </p:sp>
    </p:spTree>
    <p:extLst>
      <p:ext uri="{BB962C8B-B14F-4D97-AF65-F5344CB8AC3E}">
        <p14:creationId xmlns:p14="http://schemas.microsoft.com/office/powerpoint/2010/main" val="137536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Problem –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  <a:blipFill>
                <a:blip r:embed="rId2"/>
                <a:stretch>
                  <a:fillRect l="-2078" t="-9701" b="-2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623392" y="3692013"/>
            <a:ext cx="1805551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Ideas: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Each Mapper determines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records of its input split;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Use a single Reducer to find the final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  <a:blipFill>
                <a:blip r:embed="rId3"/>
                <a:stretch>
                  <a:fillRect l="-1058" t="-9259" b="-10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559556"/>
            <a:ext cx="6084676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The information of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  <a:blipFill>
                <a:blip r:embed="rId4"/>
                <a:stretch>
                  <a:fillRect l="-1116" t="-18293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90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668</Words>
  <Application>Microsoft Office PowerPoint</Application>
  <PresentationFormat>Widescreen</PresentationFormat>
  <Paragraphs>96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TitilliumMaps26L 500 wt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Filtering Patterns - Top-k Pattern</vt:lpstr>
      <vt:lpstr>MapReduce Design Patterns</vt:lpstr>
      <vt:lpstr>Top-𝐾 Pattern</vt:lpstr>
      <vt:lpstr>Top-k Pattern Could be interesting</vt:lpstr>
      <vt:lpstr>Features of the Problem</vt:lpstr>
      <vt:lpstr>Structure</vt:lpstr>
      <vt:lpstr>Resemblances</vt:lpstr>
      <vt:lpstr>Performance</vt:lpstr>
      <vt:lpstr>Problem – Top-10 Users based on Reputation</vt:lpstr>
      <vt:lpstr>Mapper</vt:lpstr>
      <vt:lpstr>Reducer</vt:lpstr>
      <vt:lpstr>main function</vt:lpstr>
      <vt:lpstr>Problem – Top-k Users based on Reputation</vt:lpstr>
      <vt:lpstr>Mapper</vt:lpstr>
      <vt:lpstr>Reducer</vt:lpstr>
      <vt:lpstr>main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144</cp:revision>
  <cp:lastPrinted>2019-02-04T20:13:56Z</cp:lastPrinted>
  <dcterms:created xsi:type="dcterms:W3CDTF">2017-01-08T21:30:05Z</dcterms:created>
  <dcterms:modified xsi:type="dcterms:W3CDTF">2020-02-23T06:03:12Z</dcterms:modified>
</cp:coreProperties>
</file>