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86" r:id="rId2"/>
    <p:sldId id="257" r:id="rId3"/>
    <p:sldId id="258" r:id="rId4"/>
    <p:sldId id="271" r:id="rId5"/>
    <p:sldId id="259" r:id="rId6"/>
    <p:sldId id="273" r:id="rId7"/>
    <p:sldId id="260" r:id="rId8"/>
    <p:sldId id="277" r:id="rId9"/>
    <p:sldId id="261" r:id="rId10"/>
    <p:sldId id="262" r:id="rId11"/>
    <p:sldId id="278" r:id="rId12"/>
    <p:sldId id="263" r:id="rId13"/>
    <p:sldId id="265" r:id="rId14"/>
    <p:sldId id="274" r:id="rId15"/>
    <p:sldId id="264" r:id="rId16"/>
    <p:sldId id="275" r:id="rId17"/>
    <p:sldId id="276" r:id="rId18"/>
    <p:sldId id="272" r:id="rId19"/>
    <p:sldId id="283" r:id="rId20"/>
    <p:sldId id="266" r:id="rId21"/>
    <p:sldId id="268" r:id="rId22"/>
    <p:sldId id="269" r:id="rId23"/>
    <p:sldId id="270" r:id="rId24"/>
    <p:sldId id="284" r:id="rId2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898" autoAdjust="0"/>
  </p:normalViewPr>
  <p:slideViewPr>
    <p:cSldViewPr showGuides="1">
      <p:cViewPr varScale="1">
        <p:scale>
          <a:sx n="120" d="100"/>
          <a:sy n="120" d="100"/>
        </p:scale>
        <p:origin x="114" y="17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2/1/2019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225020-5572-4CCF-9760-9972E6D06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278051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/>
              <a:t>2/1/2019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FEE6250-AF33-4032-BB19-F0BEEF834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8627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E6250-AF33-4032-BB19-F0BEEF83494D}" type="slidenum">
              <a:rPr lang="en-US" smtClean="0"/>
              <a:t>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2/1/2019</a:t>
            </a:r>
          </a:p>
        </p:txBody>
      </p:sp>
    </p:spTree>
    <p:extLst>
      <p:ext uri="{BB962C8B-B14F-4D97-AF65-F5344CB8AC3E}">
        <p14:creationId xmlns:p14="http://schemas.microsoft.com/office/powerpoint/2010/main" val="898966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317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01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1521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152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9888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4565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4076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21088"/>
            <a:ext cx="10515600" cy="136815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490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7276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7276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347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0368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0368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2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529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276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52980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4598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747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52980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4598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765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52" b="26847"/>
          <a:stretch/>
        </p:blipFill>
        <p:spPr>
          <a:xfrm>
            <a:off x="-508" y="5661248"/>
            <a:ext cx="12188952" cy="126153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769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796246"/>
            <a:ext cx="2777430" cy="92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74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3532" y="3933056"/>
            <a:ext cx="8424936" cy="900100"/>
          </a:xfrm>
        </p:spPr>
        <p:txBody>
          <a:bodyPr>
            <a:normAutofit/>
          </a:bodyPr>
          <a:lstStyle/>
          <a:p>
            <a:r>
              <a:rPr lang="en-US" sz="5400" dirty="0"/>
              <a:t>Spark Introduction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23792" y="2456893"/>
            <a:ext cx="3744416" cy="9721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5400">
                <a:cs typeface="Times New Roman" pitchFamily="18" charset="0"/>
              </a:rPr>
              <a:t>Spring 2020</a:t>
            </a:r>
            <a:endParaRPr lang="en-US" sz="5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7368" y="1232756"/>
            <a:ext cx="11377264" cy="8640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5400" dirty="0">
                <a:cs typeface="Times New Roman" pitchFamily="18" charset="0"/>
              </a:rPr>
              <a:t>CSC 4760 / 6760  Big Data Programming</a:t>
            </a:r>
            <a:endParaRPr lang="en-US" sz="540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703512" y="5027686"/>
            <a:ext cx="9144000" cy="619050"/>
          </a:xfrm>
        </p:spPr>
        <p:txBody>
          <a:bodyPr>
            <a:normAutofit/>
          </a:bodyPr>
          <a:lstStyle/>
          <a:p>
            <a:r>
              <a:rPr lang="en-US" sz="3600" dirty="0"/>
              <a:t>Lightning-fast Cluster Computing Technology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28" y="2144347"/>
            <a:ext cx="3491880" cy="185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796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396" y="44624"/>
            <a:ext cx="2628292" cy="666199"/>
          </a:xfrm>
        </p:spPr>
        <p:txBody>
          <a:bodyPr>
            <a:normAutofit fontScale="90000"/>
          </a:bodyPr>
          <a:lstStyle/>
          <a:p>
            <a:r>
              <a:rPr lang="en-US" dirty="0"/>
              <a:t>RDD vs DFS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679432"/>
              </p:ext>
            </p:extLst>
          </p:nvPr>
        </p:nvGraphicFramePr>
        <p:xfrm>
          <a:off x="335357" y="739409"/>
          <a:ext cx="11521282" cy="5173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8575">
                  <a:extLst>
                    <a:ext uri="{9D8B030D-6E8A-4147-A177-3AD203B41FA5}">
                      <a16:colId xmlns:a16="http://schemas.microsoft.com/office/drawing/2014/main" val="2664993407"/>
                    </a:ext>
                  </a:extLst>
                </a:gridCol>
                <a:gridCol w="6372707">
                  <a:extLst>
                    <a:ext uri="{9D8B030D-6E8A-4147-A177-3AD203B41FA5}">
                      <a16:colId xmlns:a16="http://schemas.microsoft.com/office/drawing/2014/main" val="2708304611"/>
                    </a:ext>
                  </a:extLst>
                </a:gridCol>
              </a:tblGrid>
              <a:tr h="6323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Distributed File System (DFS)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Resilient Distributed Datasets (RDDs)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134670"/>
                  </a:ext>
                </a:extLst>
              </a:tr>
              <a:tr h="932060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DFS stores data/files in persistent storage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in-memory storage and are not stored in any kind of persistent storage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7612589"/>
                  </a:ext>
                </a:extLst>
              </a:tr>
              <a:tr h="1319328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the data is lost from the DFS it is gone unless and until you have backup or replication setup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RDDs can be rebuilt in case of failure or if they are lost from memory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1521584"/>
                  </a:ext>
                </a:extLst>
              </a:tr>
              <a:tr h="1068430"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We do not build DFS from RDD.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RDDs can be created from a Distributed File System also. For example, if you have some data in a DFS somewhere, you can read that data from DFS and create an RDD in Spark to operate on that data.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65523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683732" y="6027003"/>
            <a:ext cx="7370274" cy="830997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lvl="2"/>
            <a:r>
              <a:rPr lang="en-US" sz="2400" dirty="0"/>
              <a:t>https://www.quora.com/What-is-the-diffrence-between-Resilient-Distributed-Datasets-and-distributed-file-system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67000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Design of 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Cover a wide range of workloads</a:t>
            </a:r>
          </a:p>
          <a:p>
            <a:pPr marL="1030288" indent="-460375">
              <a:buFont typeface="Wingdings" panose="05000000000000000000" pitchFamily="2" charset="2"/>
              <a:buChar char="Ø"/>
            </a:pPr>
            <a:r>
              <a:rPr lang="en-US" sz="3200" dirty="0"/>
              <a:t>Batch applications</a:t>
            </a:r>
          </a:p>
          <a:p>
            <a:pPr marL="1030288" indent="-460375">
              <a:buFont typeface="Wingdings" panose="05000000000000000000" pitchFamily="2" charset="2"/>
              <a:buChar char="Ø"/>
            </a:pPr>
            <a:r>
              <a:rPr lang="en-US" sz="3200" dirty="0"/>
              <a:t>Iterative Algorithms</a:t>
            </a:r>
          </a:p>
          <a:p>
            <a:pPr marL="1030288" indent="-460375">
              <a:buFont typeface="Wingdings" panose="05000000000000000000" pitchFamily="2" charset="2"/>
              <a:buChar char="Ø"/>
            </a:pPr>
            <a:r>
              <a:rPr lang="en-US" sz="3200" dirty="0"/>
              <a:t>Interactive Queries</a:t>
            </a:r>
          </a:p>
          <a:p>
            <a:pPr marL="1030288" indent="-460375">
              <a:buFont typeface="Wingdings" panose="05000000000000000000" pitchFamily="2" charset="2"/>
              <a:buChar char="Ø"/>
            </a:pPr>
            <a:r>
              <a:rPr lang="en-US" sz="3200" dirty="0"/>
              <a:t>Streaming</a:t>
            </a:r>
          </a:p>
        </p:txBody>
      </p:sp>
    </p:spTree>
    <p:extLst>
      <p:ext uri="{BB962C8B-B14F-4D97-AF65-F5344CB8AC3E}">
        <p14:creationId xmlns:p14="http://schemas.microsoft.com/office/powerpoint/2010/main" val="1054579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6652"/>
            <a:ext cx="1513384" cy="723615"/>
          </a:xfrm>
        </p:spPr>
        <p:txBody>
          <a:bodyPr/>
          <a:lstStyle/>
          <a:p>
            <a:r>
              <a:rPr lang="en-US" dirty="0"/>
              <a:t>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456" y="1196752"/>
            <a:ext cx="9935068" cy="5665079"/>
          </a:xfrm>
          <a:solidFill>
            <a:srgbClr val="FFFFFF"/>
          </a:solidFill>
        </p:spPr>
        <p:txBody>
          <a:bodyPr>
            <a:noAutofit/>
          </a:bodyPr>
          <a:lstStyle/>
          <a:p>
            <a:r>
              <a:rPr lang="en-US" sz="3200" dirty="0"/>
              <a:t>Provides a higher level of abstraction for coding</a:t>
            </a:r>
          </a:p>
          <a:p>
            <a:pPr marL="796925" indent="-457200">
              <a:buFont typeface="Wingdings" panose="05000000000000000000" pitchFamily="2" charset="2"/>
              <a:buChar char="Ø"/>
              <a:tabLst>
                <a:tab pos="744538" algn="l"/>
              </a:tabLst>
            </a:pPr>
            <a:r>
              <a:rPr lang="en-US" sz="3200" dirty="0"/>
              <a:t>Multi-stage map-reduce pipeline in Hadoop </a:t>
            </a:r>
            <a:r>
              <a:rPr lang="en-US" altLang="zh-CN" sz="3200" dirty="0"/>
              <a:t>…</a:t>
            </a:r>
            <a:endParaRPr lang="en-US" sz="3200" dirty="0"/>
          </a:p>
          <a:p>
            <a:pPr marL="796925" indent="-457200">
              <a:buFont typeface="Wingdings" panose="05000000000000000000" pitchFamily="2" charset="2"/>
              <a:buChar char="Ø"/>
              <a:tabLst>
                <a:tab pos="744538" algn="l"/>
              </a:tabLst>
            </a:pPr>
            <a:r>
              <a:rPr lang="en-US" sz="3200" dirty="0"/>
              <a:t>Can be composed functions in Spark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RDD support and libraries </a:t>
            </a:r>
          </a:p>
          <a:p>
            <a:pPr marL="796925" indent="-457200">
              <a:buFont typeface="Wingdings" panose="05000000000000000000" pitchFamily="2" charset="2"/>
              <a:buChar char="Ø"/>
            </a:pPr>
            <a:r>
              <a:rPr lang="en-US" sz="3200" dirty="0"/>
              <a:t>Spark SQL - RDD representing relational table</a:t>
            </a:r>
          </a:p>
          <a:p>
            <a:pPr marL="796925" indent="-457200">
              <a:buFont typeface="Wingdings" panose="05000000000000000000" pitchFamily="2" charset="2"/>
              <a:buChar char="Ø"/>
            </a:pPr>
            <a:r>
              <a:rPr lang="en-US" sz="3200" dirty="0"/>
              <a:t>Streaming data (real time) - D-Stream, Twitter stream</a:t>
            </a:r>
          </a:p>
          <a:p>
            <a:pPr marL="796925" indent="-457200">
              <a:buFont typeface="Wingdings" panose="05000000000000000000" pitchFamily="2" charset="2"/>
              <a:buChar char="Ø"/>
            </a:pPr>
            <a:r>
              <a:rPr lang="en-US" sz="3200" dirty="0"/>
              <a:t>Graph data – </a:t>
            </a:r>
            <a:r>
              <a:rPr lang="en-US" sz="3200" dirty="0" err="1"/>
              <a:t>GraphX</a:t>
            </a:r>
            <a:endParaRPr lang="en-US" sz="3200" dirty="0"/>
          </a:p>
          <a:p>
            <a:pPr marL="796925" indent="-457200">
              <a:buFont typeface="Wingdings" panose="05000000000000000000" pitchFamily="2" charset="2"/>
              <a:buChar char="Ø"/>
            </a:pPr>
            <a:r>
              <a:rPr lang="en-US" sz="3200" dirty="0"/>
              <a:t>Spark </a:t>
            </a:r>
            <a:r>
              <a:rPr lang="en-US" sz="3200" dirty="0" err="1"/>
              <a:t>Mllib</a:t>
            </a:r>
            <a:r>
              <a:rPr lang="en-US" sz="3200" dirty="0"/>
              <a:t> (machine learning)</a:t>
            </a:r>
          </a:p>
          <a:p>
            <a:pPr marL="796925" indent="-457200">
              <a:buFont typeface="Wingdings" panose="05000000000000000000" pitchFamily="2" charset="2"/>
              <a:buChar char="Ø"/>
            </a:pPr>
            <a:r>
              <a:rPr lang="en-US" sz="3200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1572222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5623"/>
          </a:xfrm>
        </p:spPr>
        <p:txBody>
          <a:bodyPr/>
          <a:lstStyle/>
          <a:p>
            <a:r>
              <a:rPr lang="en-US" dirty="0"/>
              <a:t>Spark Built on Hadoop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500" y="1304764"/>
            <a:ext cx="9053112" cy="43204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32348" y="6381328"/>
            <a:ext cx="9012324" cy="461665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lvl="2"/>
            <a:r>
              <a:rPr lang="en-US" sz="2400" dirty="0"/>
              <a:t>https://www.tutorialspoint.com/spark_sql/spark_sql_quick_guide.htm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38038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32348" y="6381328"/>
            <a:ext cx="9012324" cy="461665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lvl="2"/>
            <a:r>
              <a:rPr lang="en-US" sz="2400" dirty="0"/>
              <a:t>https://www.tutorialspoint.com/spark_sql/spark_sql_quick_guide.htm</a:t>
            </a:r>
            <a:endParaRPr lang="en-US" altLang="en-US" sz="32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3362" y="282850"/>
            <a:ext cx="11485276" cy="6551432"/>
          </a:xfrm>
          <a:solidFill>
            <a:srgbClr val="FFFFFF"/>
          </a:solidFill>
        </p:spPr>
        <p:txBody>
          <a:bodyPr>
            <a:noAutofit/>
          </a:bodyPr>
          <a:lstStyle/>
          <a:p>
            <a:r>
              <a:rPr lang="en-US" sz="3200" dirty="0"/>
              <a:t>Standalone</a:t>
            </a:r>
          </a:p>
          <a:p>
            <a:pPr marL="862013" indent="-463550">
              <a:buFont typeface="Wingdings" panose="05000000000000000000" pitchFamily="2" charset="2"/>
              <a:buChar char="Ø"/>
            </a:pPr>
            <a:r>
              <a:rPr lang="en-US" sz="3200" dirty="0"/>
              <a:t>Spark occupies the place on top of HDFS</a:t>
            </a:r>
          </a:p>
          <a:p>
            <a:pPr marL="862013" indent="-463550">
              <a:buFont typeface="Wingdings" panose="05000000000000000000" pitchFamily="2" charset="2"/>
              <a:buChar char="Ø"/>
            </a:pPr>
            <a:r>
              <a:rPr lang="en-US" sz="3200" dirty="0"/>
              <a:t>Space is allocated for HDFS explicitly</a:t>
            </a:r>
          </a:p>
          <a:p>
            <a:pPr marL="862013" indent="-463550">
              <a:buFont typeface="Wingdings" panose="05000000000000000000" pitchFamily="2" charset="2"/>
              <a:buChar char="Ø"/>
            </a:pPr>
            <a:r>
              <a:rPr lang="en-US" sz="3200" dirty="0"/>
              <a:t>Spark and MapReduce will run side by side to cover all Spark jobs on cluster</a:t>
            </a:r>
          </a:p>
          <a:p>
            <a:r>
              <a:rPr lang="en-US" sz="3200" dirty="0"/>
              <a:t>Hadoop Yarn</a:t>
            </a:r>
          </a:p>
          <a:p>
            <a:pPr marL="862013" indent="-457200">
              <a:buFont typeface="Wingdings" panose="05000000000000000000" pitchFamily="2" charset="2"/>
              <a:buChar char="Ø"/>
            </a:pPr>
            <a:r>
              <a:rPr lang="en-US" sz="3200" dirty="0"/>
              <a:t>Spark runs on Yarn without any pre-installation or root access required</a:t>
            </a:r>
          </a:p>
          <a:p>
            <a:pPr marL="862013" indent="-463550">
              <a:buFont typeface="Wingdings" panose="05000000000000000000" pitchFamily="2" charset="2"/>
              <a:buChar char="Ø"/>
            </a:pPr>
            <a:r>
              <a:rPr lang="en-US" sz="3200" dirty="0"/>
              <a:t>Integrate Spark into Hadoop ecosystem</a:t>
            </a:r>
          </a:p>
          <a:p>
            <a:r>
              <a:rPr lang="en-US" sz="3200" dirty="0"/>
              <a:t>Spark in MapReduce (SIMR)</a:t>
            </a:r>
          </a:p>
          <a:p>
            <a:pPr marL="862013" indent="-457200">
              <a:buFont typeface="Wingdings" panose="05000000000000000000" pitchFamily="2" charset="2"/>
              <a:buChar char="Ø"/>
            </a:pPr>
            <a:r>
              <a:rPr lang="en-US" sz="3200" dirty="0"/>
              <a:t>Launch spark job in attrition to standalone deployment</a:t>
            </a:r>
          </a:p>
          <a:p>
            <a:pPr marL="862013" indent="-457200">
              <a:buFont typeface="Wingdings" panose="05000000000000000000" pitchFamily="2" charset="2"/>
              <a:buChar char="Ø"/>
            </a:pPr>
            <a:r>
              <a:rPr lang="en-US" sz="3200" dirty="0"/>
              <a:t>Start Spark and uses its shell without any administrative access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896" y="0"/>
            <a:ext cx="5652628" cy="795623"/>
          </a:xfrm>
        </p:spPr>
        <p:txBody>
          <a:bodyPr/>
          <a:lstStyle/>
          <a:p>
            <a:r>
              <a:rPr lang="en-US" dirty="0"/>
              <a:t>Spark Built on Hadoop</a:t>
            </a:r>
          </a:p>
        </p:txBody>
      </p:sp>
    </p:spTree>
    <p:extLst>
      <p:ext uri="{BB962C8B-B14F-4D97-AF65-F5344CB8AC3E}">
        <p14:creationId xmlns:p14="http://schemas.microsoft.com/office/powerpoint/2010/main" val="2030117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6652"/>
            <a:ext cx="4645732" cy="723615"/>
          </a:xfrm>
        </p:spPr>
        <p:txBody>
          <a:bodyPr>
            <a:normAutofit fontScale="90000"/>
          </a:bodyPr>
          <a:lstStyle/>
          <a:p>
            <a:r>
              <a:rPr lang="en-US" dirty="0"/>
              <a:t>Components of Spark</a:t>
            </a:r>
          </a:p>
        </p:txBody>
      </p:sp>
      <p:sp>
        <p:nvSpPr>
          <p:cNvPr id="5" name="Rectangle 4"/>
          <p:cNvSpPr/>
          <p:nvPr/>
        </p:nvSpPr>
        <p:spPr>
          <a:xfrm>
            <a:off x="3132348" y="6381328"/>
            <a:ext cx="9012324" cy="461665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lvl="2"/>
            <a:r>
              <a:rPr lang="en-US" sz="2400" dirty="0"/>
              <a:t>https://www.tutorialspoint.com/spark_sql/spark_sql_quick_guide.htm</a:t>
            </a:r>
            <a:endParaRPr lang="en-US" alt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80" y="1143314"/>
            <a:ext cx="9359674" cy="449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906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6652"/>
            <a:ext cx="4645732" cy="723615"/>
          </a:xfrm>
        </p:spPr>
        <p:txBody>
          <a:bodyPr>
            <a:normAutofit fontScale="90000"/>
          </a:bodyPr>
          <a:lstStyle/>
          <a:p>
            <a:r>
              <a:rPr lang="en-US" dirty="0"/>
              <a:t>Components of Spark</a:t>
            </a:r>
          </a:p>
        </p:txBody>
      </p:sp>
      <p:sp>
        <p:nvSpPr>
          <p:cNvPr id="5" name="Rectangle 4"/>
          <p:cNvSpPr/>
          <p:nvPr/>
        </p:nvSpPr>
        <p:spPr>
          <a:xfrm>
            <a:off x="3107668" y="6400257"/>
            <a:ext cx="9012324" cy="461665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lvl="2"/>
            <a:r>
              <a:rPr lang="en-US" sz="2400" dirty="0"/>
              <a:t>https://www.tutorialspoint.com/spark_sql/spark_sql_quick_guide.htm</a:t>
            </a:r>
            <a:endParaRPr lang="en-US" altLang="en-US" sz="32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7348" y="43364"/>
            <a:ext cx="11485276" cy="6818558"/>
          </a:xfrm>
          <a:solidFill>
            <a:srgbClr val="FFFFFF"/>
          </a:solidFill>
        </p:spPr>
        <p:txBody>
          <a:bodyPr>
            <a:noAutofit/>
          </a:bodyPr>
          <a:lstStyle/>
          <a:p>
            <a:r>
              <a:rPr lang="en-US" sz="3200" dirty="0"/>
              <a:t>Apache Spark Core</a:t>
            </a:r>
          </a:p>
          <a:p>
            <a:pPr marL="862013" indent="-463550">
              <a:buFont typeface="Wingdings" panose="05000000000000000000" pitchFamily="2" charset="2"/>
              <a:buChar char="Ø"/>
            </a:pPr>
            <a:r>
              <a:rPr lang="en-US" sz="3200" dirty="0"/>
              <a:t>Underlying general execution engine for Spark platform that all other functionality is built upon</a:t>
            </a:r>
          </a:p>
          <a:p>
            <a:pPr marL="862013" indent="-463550">
              <a:buFont typeface="Wingdings" panose="05000000000000000000" pitchFamily="2" charset="2"/>
              <a:buChar char="Ø"/>
            </a:pPr>
            <a:r>
              <a:rPr lang="en-US" sz="3200" dirty="0"/>
              <a:t>Provides In-Memory computing and referencing datasets in external storage systems</a:t>
            </a:r>
          </a:p>
          <a:p>
            <a:r>
              <a:rPr lang="en-US" sz="3200" dirty="0"/>
              <a:t>Spark SQL</a:t>
            </a:r>
          </a:p>
          <a:p>
            <a:pPr marL="862013" indent="-457200">
              <a:buFont typeface="Wingdings" panose="05000000000000000000" pitchFamily="2" charset="2"/>
              <a:buChar char="Ø"/>
            </a:pPr>
            <a:r>
              <a:rPr lang="en-US" sz="3200" dirty="0" err="1"/>
              <a:t>Instroduces</a:t>
            </a:r>
            <a:r>
              <a:rPr lang="en-US" sz="3200" dirty="0"/>
              <a:t> a new data abstraction called </a:t>
            </a:r>
            <a:r>
              <a:rPr lang="en-US" sz="3200" dirty="0" err="1"/>
              <a:t>SchemaRDD</a:t>
            </a:r>
            <a:endParaRPr lang="en-US" sz="3200" dirty="0"/>
          </a:p>
          <a:p>
            <a:pPr marL="862013" indent="-463550">
              <a:buFont typeface="Wingdings" panose="05000000000000000000" pitchFamily="2" charset="2"/>
              <a:buChar char="Ø"/>
            </a:pPr>
            <a:r>
              <a:rPr lang="en-US" sz="3200" dirty="0"/>
              <a:t>Provides support for structured and semi-structured data</a:t>
            </a:r>
          </a:p>
          <a:p>
            <a:r>
              <a:rPr lang="en-US" sz="3200" dirty="0"/>
              <a:t>Spark Streaming</a:t>
            </a:r>
          </a:p>
          <a:p>
            <a:pPr marL="862013" indent="-457200">
              <a:buFont typeface="Wingdings" panose="05000000000000000000" pitchFamily="2" charset="2"/>
              <a:buChar char="Ø"/>
            </a:pPr>
            <a:r>
              <a:rPr lang="en-US" sz="3200" dirty="0"/>
              <a:t>Leverages Spark Core’s fast scheduling capability to perform streaming analytics</a:t>
            </a:r>
          </a:p>
          <a:p>
            <a:pPr marL="862013" indent="-457200">
              <a:buFont typeface="Wingdings" panose="05000000000000000000" pitchFamily="2" charset="2"/>
              <a:buChar char="Ø"/>
            </a:pPr>
            <a:r>
              <a:rPr lang="en-US" sz="3200" dirty="0"/>
              <a:t>Ingests data in mini-batches and performs RDD transformation on </a:t>
            </a:r>
            <a:r>
              <a:rPr lang="en-US" sz="3200" dirty="0" err="1"/>
              <a:t>theose</a:t>
            </a:r>
            <a:r>
              <a:rPr lang="en-US" sz="3200" dirty="0"/>
              <a:t> mini-batches of data</a:t>
            </a:r>
          </a:p>
        </p:txBody>
      </p:sp>
    </p:spTree>
    <p:extLst>
      <p:ext uri="{BB962C8B-B14F-4D97-AF65-F5344CB8AC3E}">
        <p14:creationId xmlns:p14="http://schemas.microsoft.com/office/powerpoint/2010/main" val="728113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6652"/>
            <a:ext cx="4645732" cy="723615"/>
          </a:xfrm>
        </p:spPr>
        <p:txBody>
          <a:bodyPr>
            <a:normAutofit fontScale="90000"/>
          </a:bodyPr>
          <a:lstStyle/>
          <a:p>
            <a:r>
              <a:rPr lang="en-US" dirty="0"/>
              <a:t>Components of Spark</a:t>
            </a:r>
          </a:p>
        </p:txBody>
      </p:sp>
      <p:sp>
        <p:nvSpPr>
          <p:cNvPr id="5" name="Rectangle 4"/>
          <p:cNvSpPr/>
          <p:nvPr/>
        </p:nvSpPr>
        <p:spPr>
          <a:xfrm>
            <a:off x="3132348" y="6381328"/>
            <a:ext cx="9012324" cy="461665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lvl="2"/>
            <a:r>
              <a:rPr lang="en-US" sz="2400" dirty="0"/>
              <a:t>https://www.tutorialspoint.com/spark_sql/spark_sql_quick_guide.htm</a:t>
            </a:r>
            <a:endParaRPr lang="en-US" altLang="en-US" sz="32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7348" y="1003834"/>
            <a:ext cx="11773308" cy="5833908"/>
          </a:xfrm>
          <a:solidFill>
            <a:srgbClr val="FFFFFF"/>
          </a:solidFill>
        </p:spPr>
        <p:txBody>
          <a:bodyPr>
            <a:noAutofit/>
          </a:bodyPr>
          <a:lstStyle/>
          <a:p>
            <a:r>
              <a:rPr lang="en-US" sz="3200" dirty="0" err="1"/>
              <a:t>MLlib</a:t>
            </a:r>
            <a:r>
              <a:rPr lang="en-US" sz="3200" dirty="0"/>
              <a:t> (Machine Learning Library)</a:t>
            </a:r>
          </a:p>
          <a:p>
            <a:pPr marL="862013" indent="-463550">
              <a:buFont typeface="Wingdings" panose="05000000000000000000" pitchFamily="2" charset="2"/>
              <a:buChar char="Ø"/>
            </a:pPr>
            <a:r>
              <a:rPr lang="en-US" sz="3200" dirty="0"/>
              <a:t>Distributed machine learning framework above Spark because of the distributed memory-based Spark architecture</a:t>
            </a:r>
          </a:p>
          <a:p>
            <a:pPr marL="862013" indent="-463550">
              <a:buFont typeface="Wingdings" panose="05000000000000000000" pitchFamily="2" charset="2"/>
              <a:buChar char="Ø"/>
            </a:pPr>
            <a:r>
              <a:rPr lang="en-US" sz="3200" dirty="0"/>
              <a:t>Spark </a:t>
            </a:r>
            <a:r>
              <a:rPr lang="en-US" sz="3200" dirty="0" err="1"/>
              <a:t>Mllib</a:t>
            </a:r>
            <a:r>
              <a:rPr lang="en-US" sz="3200" dirty="0"/>
              <a:t> is nine times as fast as the Hadoop disk-based version of Apache Mahout</a:t>
            </a:r>
          </a:p>
          <a:p>
            <a:pPr marL="862013" indent="-463550">
              <a:buFont typeface="Wingdings" panose="05000000000000000000" pitchFamily="2" charset="2"/>
              <a:buChar char="Ø"/>
            </a:pPr>
            <a:r>
              <a:rPr lang="en-US" sz="3200" dirty="0"/>
              <a:t>Apache Mahout: Scalable machine learning and data mining</a:t>
            </a:r>
          </a:p>
          <a:p>
            <a:r>
              <a:rPr lang="en-US" sz="3200" dirty="0" err="1"/>
              <a:t>GraphX</a:t>
            </a:r>
            <a:endParaRPr lang="en-US" sz="3200" dirty="0"/>
          </a:p>
          <a:p>
            <a:pPr marL="862013" indent="-457200">
              <a:buFont typeface="Wingdings" panose="05000000000000000000" pitchFamily="2" charset="2"/>
              <a:buChar char="Ø"/>
            </a:pPr>
            <a:r>
              <a:rPr lang="en-US" sz="3200" dirty="0"/>
              <a:t>Distributed graph-processing framework on top of Spark</a:t>
            </a:r>
          </a:p>
          <a:p>
            <a:pPr marL="862013" indent="-463550">
              <a:buFont typeface="Wingdings" panose="05000000000000000000" pitchFamily="2" charset="2"/>
              <a:buChar char="Ø"/>
            </a:pPr>
            <a:r>
              <a:rPr lang="en-US" sz="3200" dirty="0"/>
              <a:t>Provides an API for expressing graph computation that can model the user-defined graphs by using </a:t>
            </a:r>
            <a:r>
              <a:rPr lang="en-US" sz="3200" dirty="0" err="1"/>
              <a:t>Pregel</a:t>
            </a:r>
            <a:r>
              <a:rPr lang="en-US" sz="3200" dirty="0"/>
              <a:t> abstraction API</a:t>
            </a:r>
          </a:p>
          <a:p>
            <a:pPr marL="862013" indent="-463550">
              <a:buFont typeface="Wingdings" panose="05000000000000000000" pitchFamily="2" charset="2"/>
              <a:buChar char="Ø"/>
            </a:pPr>
            <a:r>
              <a:rPr lang="en-US" sz="3200" dirty="0"/>
              <a:t>Also provides an optimized runtime for this abstraction</a:t>
            </a:r>
          </a:p>
        </p:txBody>
      </p:sp>
    </p:spTree>
    <p:extLst>
      <p:ext uri="{BB962C8B-B14F-4D97-AF65-F5344CB8AC3E}">
        <p14:creationId xmlns:p14="http://schemas.microsoft.com/office/powerpoint/2010/main" val="4134420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8640"/>
            <a:ext cx="8174124" cy="795623"/>
          </a:xfrm>
        </p:spPr>
        <p:txBody>
          <a:bodyPr/>
          <a:lstStyle/>
          <a:p>
            <a:r>
              <a:rPr lang="en-US" dirty="0"/>
              <a:t>Data Sharing is Slow in MapReduce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3209"/>
            <a:ext cx="10730408" cy="1566863"/>
          </a:xfrm>
        </p:spPr>
        <p:txBody>
          <a:bodyPr>
            <a:normAutofit/>
          </a:bodyPr>
          <a:lstStyle/>
          <a:p>
            <a:r>
              <a:rPr lang="en-US" sz="3200" dirty="0"/>
              <a:t>In the current MapReduce framework, the only way to reuse data between computations (two MapReduce jobs) is to </a:t>
            </a:r>
            <a:r>
              <a:rPr lang="en-US" sz="3200" b="1" dirty="0"/>
              <a:t>Write it to an external stable storage system</a:t>
            </a:r>
            <a:r>
              <a:rPr lang="en-US" sz="3200" dirty="0"/>
              <a:t> (e.g., HDFS)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968522"/>
            <a:ext cx="10730408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Most of the Hadoop applications spend </a:t>
            </a:r>
            <a:r>
              <a:rPr lang="en-US" sz="3200" b="1" dirty="0"/>
              <a:t>more than 90%</a:t>
            </a:r>
            <a:r>
              <a:rPr lang="en-US" sz="3200" dirty="0"/>
              <a:t> of the time doing HDFS read-write operations.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185084"/>
            <a:ext cx="10730408" cy="14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Iterative and Interactive applications require faster data sharing across parallel jobs. In MapReduce, it is slow due to replication, serialization, and disk IO.</a:t>
            </a:r>
          </a:p>
        </p:txBody>
      </p:sp>
    </p:spTree>
    <p:extLst>
      <p:ext uri="{BB962C8B-B14F-4D97-AF65-F5344CB8AC3E}">
        <p14:creationId xmlns:p14="http://schemas.microsoft.com/office/powerpoint/2010/main" val="690911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3" y="0"/>
            <a:ext cx="2809528" cy="684076"/>
          </a:xfrm>
        </p:spPr>
        <p:txBody>
          <a:bodyPr>
            <a:normAutofit fontScale="90000"/>
          </a:bodyPr>
          <a:lstStyle/>
          <a:p>
            <a:r>
              <a:rPr lang="en-US" dirty="0"/>
              <a:t>Spark Stack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0" y="608025"/>
            <a:ext cx="12111592" cy="6313363"/>
          </a:xfrm>
        </p:spPr>
      </p:pic>
      <p:sp>
        <p:nvSpPr>
          <p:cNvPr id="5" name="Rectangle 4"/>
          <p:cNvSpPr/>
          <p:nvPr/>
        </p:nvSpPr>
        <p:spPr>
          <a:xfrm>
            <a:off x="8076220" y="84805"/>
            <a:ext cx="40738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</a:rPr>
              <a:t>Learning Spark, Figure 1-1.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33118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5797860" cy="1325563"/>
          </a:xfrm>
        </p:spPr>
        <p:txBody>
          <a:bodyPr/>
          <a:lstStyle/>
          <a:p>
            <a:r>
              <a:rPr lang="en-US" dirty="0"/>
              <a:t>Issues with MapReduce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28" y="1124744"/>
            <a:ext cx="8338233" cy="4087651"/>
          </a:xfrm>
          <a:solidFill>
            <a:srgbClr val="FFFFFF"/>
          </a:solidFill>
        </p:spPr>
        <p:txBody>
          <a:bodyPr>
            <a:noAutofit/>
          </a:bodyPr>
          <a:lstStyle/>
          <a:p>
            <a:r>
              <a:rPr lang="en-US" sz="3200" dirty="0"/>
              <a:t>One </a:t>
            </a:r>
            <a:r>
              <a:rPr lang="en-US" altLang="zh-CN" sz="3200" dirty="0"/>
              <a:t>“</a:t>
            </a:r>
            <a:r>
              <a:rPr lang="en-US" sz="3200" dirty="0"/>
              <a:t>template”: map, then reduce</a:t>
            </a:r>
          </a:p>
          <a:p>
            <a:r>
              <a:rPr lang="en-US" sz="3200" dirty="0"/>
              <a:t>HDFS is its own file system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In a data pipeline, each map-reduce step</a:t>
            </a:r>
          </a:p>
          <a:p>
            <a:pPr marL="862013" indent="-522288">
              <a:buFont typeface="Wingdings" panose="05000000000000000000" pitchFamily="2" charset="2"/>
              <a:buChar char="Ø"/>
            </a:pPr>
            <a:r>
              <a:rPr lang="en-US" sz="3200" dirty="0"/>
              <a:t>Reads all input data from disk</a:t>
            </a:r>
          </a:p>
          <a:p>
            <a:pPr marL="862013" indent="-522288">
              <a:buFont typeface="Wingdings" panose="05000000000000000000" pitchFamily="2" charset="2"/>
              <a:buChar char="Ø"/>
            </a:pPr>
            <a:r>
              <a:rPr lang="en-US" sz="3200" dirty="0"/>
              <a:t>Writes all output data to disk</a:t>
            </a:r>
          </a:p>
          <a:p>
            <a:pPr marL="862013" indent="-522288">
              <a:buFont typeface="Wingdings" panose="05000000000000000000" pitchFamily="2" charset="2"/>
              <a:buChar char="Ø"/>
            </a:pPr>
            <a:r>
              <a:rPr lang="en-US" sz="3200" dirty="0"/>
              <a:t>Even if output is just an </a:t>
            </a:r>
            <a:r>
              <a:rPr lang="en-US" sz="3200" b="1" dirty="0"/>
              <a:t>intermediate</a:t>
            </a:r>
            <a:r>
              <a:rPr lang="en-US" sz="3200" dirty="0"/>
              <a:t> result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3" t="17760" r="6875" b="20240"/>
          <a:stretch/>
        </p:blipFill>
        <p:spPr>
          <a:xfrm>
            <a:off x="8328248" y="34304"/>
            <a:ext cx="3816424" cy="966889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292244" y="1005932"/>
            <a:ext cx="3888432" cy="3287164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Simple programming model (MapReduce)</a:t>
            </a:r>
          </a:p>
          <a:p>
            <a:r>
              <a:rPr lang="en-US" sz="3200" dirty="0"/>
              <a:t>Scalable</a:t>
            </a:r>
          </a:p>
          <a:p>
            <a:r>
              <a:rPr lang="en-US" sz="3200" dirty="0"/>
              <a:t>Flexible</a:t>
            </a:r>
          </a:p>
          <a:p>
            <a:r>
              <a:rPr lang="en-US" sz="3200" dirty="0"/>
              <a:t>Fault-tolerant</a:t>
            </a:r>
          </a:p>
          <a:p>
            <a:r>
              <a:rPr lang="en-US" sz="3200" dirty="0"/>
              <a:t>Cost effective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987988" y="5196867"/>
            <a:ext cx="6084676" cy="1592796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/>
              <a:t>Main concern</a:t>
            </a:r>
            <a:r>
              <a:rPr lang="en-US" sz="3200" dirty="0"/>
              <a:t>: Speed </a:t>
            </a:r>
          </a:p>
          <a:p>
            <a:pPr marL="465138" indent="-406400">
              <a:buFont typeface="Wingdings" panose="05000000000000000000" pitchFamily="2" charset="2"/>
              <a:buChar char="Ø"/>
            </a:pPr>
            <a:r>
              <a:rPr lang="en-US" sz="3200" dirty="0"/>
              <a:t>Waiting time between queries</a:t>
            </a:r>
          </a:p>
          <a:p>
            <a:pPr marL="465138" indent="-406400">
              <a:buFont typeface="Wingdings" panose="05000000000000000000" pitchFamily="2" charset="2"/>
              <a:buChar char="Ø"/>
            </a:pPr>
            <a:r>
              <a:rPr lang="en-US" sz="3200" dirty="0"/>
              <a:t>Waiting time to run the program</a:t>
            </a:r>
          </a:p>
        </p:txBody>
      </p:sp>
    </p:spTree>
    <p:extLst>
      <p:ext uri="{BB962C8B-B14F-4D97-AF65-F5344CB8AC3E}">
        <p14:creationId xmlns:p14="http://schemas.microsoft.com/office/powerpoint/2010/main" val="623381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332656"/>
            <a:ext cx="8210128" cy="831627"/>
          </a:xfrm>
        </p:spPr>
        <p:txBody>
          <a:bodyPr/>
          <a:lstStyle/>
          <a:p>
            <a:r>
              <a:rPr lang="en-US" dirty="0"/>
              <a:t>Iterative Operations on </a:t>
            </a:r>
            <a:r>
              <a:rPr lang="en-US" b="1" dirty="0"/>
              <a:t>MapReduce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0365"/>
            <a:ext cx="12201078" cy="488694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32348" y="6423719"/>
            <a:ext cx="9012324" cy="461665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lvl="2"/>
            <a:r>
              <a:rPr lang="en-US" sz="2400" dirty="0"/>
              <a:t>https://www.tutorialspoint.com/spark_sql/spark_sql_quick_guide.htm</a:t>
            </a:r>
            <a:endParaRPr lang="en-US" alt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10020436" y="55971"/>
            <a:ext cx="2124236" cy="1384995"/>
          </a:xfrm>
          <a:prstGeom prst="rect">
            <a:avLst/>
          </a:prstGeom>
          <a:solidFill>
            <a:srgbClr val="FFFFFF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/>
              <a:t>Reuse Intermediate results</a:t>
            </a:r>
          </a:p>
        </p:txBody>
      </p:sp>
      <p:sp>
        <p:nvSpPr>
          <p:cNvPr id="7" name="Rectangle 6"/>
          <p:cNvSpPr/>
          <p:nvPr/>
        </p:nvSpPr>
        <p:spPr>
          <a:xfrm>
            <a:off x="4439816" y="4960329"/>
            <a:ext cx="2628292" cy="1384995"/>
          </a:xfrm>
          <a:prstGeom prst="rect">
            <a:avLst/>
          </a:prstGeom>
          <a:solidFill>
            <a:srgbClr val="FFFFFF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/>
              <a:t>Overheads: data replication, disk I/O, serialization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5285910" y="1514074"/>
            <a:ext cx="936104" cy="523220"/>
          </a:xfrm>
          <a:prstGeom prst="rect">
            <a:avLst/>
          </a:prstGeom>
          <a:solidFill>
            <a:srgbClr val="FFFFFF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/>
              <a:t>slow</a:t>
            </a:r>
          </a:p>
        </p:txBody>
      </p:sp>
    </p:spTree>
    <p:extLst>
      <p:ext uri="{BB962C8B-B14F-4D97-AF65-F5344CB8AC3E}">
        <p14:creationId xmlns:p14="http://schemas.microsoft.com/office/powerpoint/2010/main" val="2752587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0"/>
            <a:ext cx="7884876" cy="831627"/>
          </a:xfrm>
        </p:spPr>
        <p:txBody>
          <a:bodyPr/>
          <a:lstStyle/>
          <a:p>
            <a:r>
              <a:rPr lang="en-US" dirty="0"/>
              <a:t>Iterative Operations on </a:t>
            </a:r>
            <a:r>
              <a:rPr lang="en-US" b="1" dirty="0"/>
              <a:t>Spark RDD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" y="695844"/>
            <a:ext cx="12182103" cy="37661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32348" y="6381328"/>
            <a:ext cx="9012324" cy="461665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lvl="2"/>
            <a:r>
              <a:rPr lang="en-US" sz="2400" dirty="0"/>
              <a:t>https://www.tutorialspoint.com/spark_sql/spark_sql_quick_guide.htm</a:t>
            </a:r>
            <a:endParaRPr lang="en-US" alt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479376" y="4446998"/>
            <a:ext cx="10225136" cy="523220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lvl="2"/>
            <a:r>
              <a:rPr lang="en-US" altLang="en-US" sz="2800" dirty="0"/>
              <a:t>Data sharing in memory is 10-100 times faster than network and disk.</a:t>
            </a:r>
          </a:p>
        </p:txBody>
      </p:sp>
      <p:sp>
        <p:nvSpPr>
          <p:cNvPr id="7" name="Rectangle 6"/>
          <p:cNvSpPr/>
          <p:nvPr/>
        </p:nvSpPr>
        <p:spPr>
          <a:xfrm>
            <a:off x="479376" y="5152553"/>
            <a:ext cx="11665296" cy="954107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lvl="2"/>
            <a:r>
              <a:rPr lang="en-US" altLang="en-US" sz="2800" dirty="0"/>
              <a:t>If the distributed memory (RAM) is not sufficient to store intermediate results, then it will store these results on the disk.</a:t>
            </a:r>
          </a:p>
        </p:txBody>
      </p:sp>
    </p:spTree>
    <p:extLst>
      <p:ext uri="{BB962C8B-B14F-4D97-AF65-F5344CB8AC3E}">
        <p14:creationId xmlns:p14="http://schemas.microsoft.com/office/powerpoint/2010/main" val="3345792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332656"/>
            <a:ext cx="8210128" cy="831627"/>
          </a:xfrm>
        </p:spPr>
        <p:txBody>
          <a:bodyPr>
            <a:normAutofit fontScale="90000"/>
          </a:bodyPr>
          <a:lstStyle/>
          <a:p>
            <a:r>
              <a:rPr lang="en-US" dirty="0"/>
              <a:t>Interactive Operations on </a:t>
            </a:r>
            <a:r>
              <a:rPr lang="en-US" b="1" dirty="0"/>
              <a:t>MapReduce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293" y="1448780"/>
            <a:ext cx="9515414" cy="39244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68352" y="6423719"/>
            <a:ext cx="9012324" cy="461665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lvl="2"/>
            <a:r>
              <a:rPr lang="en-US" sz="2400" dirty="0"/>
              <a:t>https://www.tutorialspoint.com/spark_sql/spark_sql_quick_guide.htm</a:t>
            </a:r>
            <a:endParaRPr lang="en-US" alt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9048328" y="55971"/>
            <a:ext cx="3096344" cy="1384995"/>
          </a:xfrm>
          <a:prstGeom prst="rect">
            <a:avLst/>
          </a:prstGeom>
          <a:solidFill>
            <a:srgbClr val="FFFFFF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/>
              <a:t>User runs ad-hoc queries on the same subset of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3144280" y="5373216"/>
            <a:ext cx="6876156" cy="954107"/>
          </a:xfrm>
          <a:prstGeom prst="rect">
            <a:avLst/>
          </a:prstGeom>
          <a:solidFill>
            <a:srgbClr val="FFFFFF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/>
              <a:t>Each query will do the disk I/O on the stable storage, which dominates the execution time </a:t>
            </a:r>
          </a:p>
        </p:txBody>
      </p:sp>
    </p:spTree>
    <p:extLst>
      <p:ext uri="{BB962C8B-B14F-4D97-AF65-F5344CB8AC3E}">
        <p14:creationId xmlns:p14="http://schemas.microsoft.com/office/powerpoint/2010/main" val="1731229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0"/>
            <a:ext cx="7956884" cy="831627"/>
          </a:xfrm>
        </p:spPr>
        <p:txBody>
          <a:bodyPr>
            <a:normAutofit fontScale="90000"/>
          </a:bodyPr>
          <a:lstStyle/>
          <a:p>
            <a:r>
              <a:rPr lang="en-US" dirty="0"/>
              <a:t>Interactive Operations on </a:t>
            </a:r>
            <a:r>
              <a:rPr lang="en-US" b="1" dirty="0"/>
              <a:t>Spark RDD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6" y="836204"/>
            <a:ext cx="12162390" cy="32048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32348" y="6381328"/>
            <a:ext cx="9012324" cy="461665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lvl="2"/>
            <a:r>
              <a:rPr lang="en-US" sz="2400" dirty="0"/>
              <a:t>https://www.tutorialspoint.com/spark_sql/spark_sql_quick_guide.htm</a:t>
            </a:r>
            <a:endParaRPr lang="en-US" alt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731404" y="4149080"/>
            <a:ext cx="10765196" cy="954107"/>
          </a:xfrm>
          <a:prstGeom prst="rect">
            <a:avLst/>
          </a:prstGeom>
          <a:solidFill>
            <a:srgbClr val="FFFFFF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/>
              <a:t>If different queries are run on the same set of data repeatedly, this particular data can be kept in memory for better execution times.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731404" y="5229200"/>
            <a:ext cx="10765196" cy="954107"/>
          </a:xfrm>
          <a:prstGeom prst="rect">
            <a:avLst/>
          </a:prstGeom>
          <a:solidFill>
            <a:srgbClr val="FFFFFF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Persist an RDD in memory;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Persist an RDD on disk, or replicated  an RDD across multiple nodes</a:t>
            </a:r>
          </a:p>
        </p:txBody>
      </p:sp>
    </p:spTree>
    <p:extLst>
      <p:ext uri="{BB962C8B-B14F-4D97-AF65-F5344CB8AC3E}">
        <p14:creationId xmlns:p14="http://schemas.microsoft.com/office/powerpoint/2010/main" val="3419460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4644"/>
            <a:ext cx="4249688" cy="795623"/>
          </a:xfrm>
        </p:spPr>
        <p:txBody>
          <a:bodyPr>
            <a:normAutofit/>
          </a:bodyPr>
          <a:lstStyle/>
          <a:p>
            <a:r>
              <a:rPr lang="en-US" dirty="0"/>
              <a:t>Spark Program</a:t>
            </a:r>
          </a:p>
        </p:txBody>
      </p:sp>
      <p:sp>
        <p:nvSpPr>
          <p:cNvPr id="5" name="Rectangle 4"/>
          <p:cNvSpPr/>
          <p:nvPr/>
        </p:nvSpPr>
        <p:spPr>
          <a:xfrm>
            <a:off x="751114" y="1130330"/>
            <a:ext cx="1085349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RDDs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dirty="0"/>
              <a:t>Input from external sources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dirty="0"/>
              <a:t>Produced by a transformation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Transformations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dirty="0"/>
              <a:t>Produce a new RDD from the input RDD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Actions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dirty="0"/>
              <a:t>Compute something from the input RDD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dirty="0"/>
              <a:t>Return non-RDD objects (e.g., number)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dirty="0"/>
              <a:t>Write an RDD to external storage</a:t>
            </a:r>
          </a:p>
        </p:txBody>
      </p:sp>
    </p:spTree>
    <p:extLst>
      <p:ext uri="{BB962C8B-B14F-4D97-AF65-F5344CB8AC3E}">
        <p14:creationId xmlns:p14="http://schemas.microsoft.com/office/powerpoint/2010/main" val="2463016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4644"/>
            <a:ext cx="3385592" cy="795623"/>
          </a:xfrm>
        </p:spPr>
        <p:txBody>
          <a:bodyPr/>
          <a:lstStyle/>
          <a:p>
            <a:r>
              <a:rPr lang="en-US" dirty="0"/>
              <a:t>Apache 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0748"/>
            <a:ext cx="10515600" cy="4915743"/>
          </a:xfrm>
          <a:solidFill>
            <a:srgbClr val="FFFFFF"/>
          </a:solidFill>
        </p:spPr>
        <p:txBody>
          <a:bodyPr>
            <a:noAutofit/>
          </a:bodyPr>
          <a:lstStyle/>
          <a:p>
            <a:r>
              <a:rPr lang="en-US" sz="3200" dirty="0"/>
              <a:t>Open source project out of </a:t>
            </a:r>
            <a:r>
              <a:rPr lang="en-US" sz="3200" dirty="0" err="1"/>
              <a:t>AMPLab</a:t>
            </a:r>
            <a:r>
              <a:rPr lang="en-US" sz="3200" dirty="0"/>
              <a:t> at UC Berkeley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A Spark program defines: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dirty="0"/>
              <a:t>Transformations and actions on data sets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dirty="0"/>
              <a:t>Data flow, or lineage graph among data sets, induced by the transformations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Data sets in Spark are called RDDs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dirty="0"/>
              <a:t>Resilient Distributed Datasets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160" y="4449356"/>
            <a:ext cx="4647420" cy="2472032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47828" y="44624"/>
            <a:ext cx="7596844" cy="936879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/>
              <a:t>For speeding up the Hadoop computational time to run the program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86091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8660"/>
            <a:ext cx="4537720" cy="723615"/>
          </a:xfrm>
        </p:spPr>
        <p:txBody>
          <a:bodyPr/>
          <a:lstStyle/>
          <a:p>
            <a:r>
              <a:rPr lang="en-US" dirty="0"/>
              <a:t>Hadoop and 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8761"/>
            <a:ext cx="10515600" cy="4392487"/>
          </a:xfrm>
        </p:spPr>
        <p:txBody>
          <a:bodyPr>
            <a:noAutofit/>
          </a:bodyPr>
          <a:lstStyle/>
          <a:p>
            <a:r>
              <a:rPr lang="en-US" sz="3200" dirty="0"/>
              <a:t>Spark is not a modified version of Hadoop</a:t>
            </a:r>
          </a:p>
          <a:p>
            <a:r>
              <a:rPr lang="en-US" sz="3200" dirty="0"/>
              <a:t>Spark is not dependent on Hadoop</a:t>
            </a:r>
          </a:p>
          <a:p>
            <a:r>
              <a:rPr lang="en-US" sz="3200" dirty="0"/>
              <a:t>Spark has its own cluster management</a:t>
            </a:r>
          </a:p>
          <a:p>
            <a:r>
              <a:rPr lang="en-US" sz="3200" dirty="0"/>
              <a:t>Hadoop is just one of the ways to implement Spark</a:t>
            </a:r>
          </a:p>
          <a:p>
            <a:pPr marL="0" indent="0">
              <a:spcBef>
                <a:spcPts val="0"/>
              </a:spcBef>
              <a:buNone/>
            </a:pPr>
            <a:endParaRPr lang="en-US" sz="3200" dirty="0"/>
          </a:p>
          <a:p>
            <a:r>
              <a:rPr lang="en-US" sz="3200" dirty="0"/>
              <a:t>Spark uses Hadoop in two ways</a:t>
            </a:r>
          </a:p>
          <a:p>
            <a:pPr marL="739775" indent="-392113">
              <a:buFont typeface="Wingdings" panose="05000000000000000000" pitchFamily="2" charset="2"/>
              <a:buChar char="Ø"/>
            </a:pPr>
            <a:r>
              <a:rPr lang="en-US" sz="3200" dirty="0"/>
              <a:t>Storage (Only)</a:t>
            </a:r>
          </a:p>
          <a:p>
            <a:pPr marL="739775" indent="-392113">
              <a:buFont typeface="Wingdings" panose="05000000000000000000" pitchFamily="2" charset="2"/>
              <a:buChar char="Ø"/>
            </a:pPr>
            <a:r>
              <a:rPr lang="en-US" sz="3200" dirty="0"/>
              <a:t>Processing (Own cluster management computation)</a:t>
            </a:r>
          </a:p>
        </p:txBody>
      </p:sp>
    </p:spTree>
    <p:extLst>
      <p:ext uri="{BB962C8B-B14F-4D97-AF65-F5344CB8AC3E}">
        <p14:creationId xmlns:p14="http://schemas.microsoft.com/office/powerpoint/2010/main" val="3182429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25141"/>
            <a:ext cx="4176464" cy="883579"/>
          </a:xfrm>
        </p:spPr>
        <p:txBody>
          <a:bodyPr>
            <a:normAutofit/>
          </a:bodyPr>
          <a:lstStyle/>
          <a:p>
            <a:r>
              <a:rPr lang="en-US" sz="4600" dirty="0"/>
              <a:t>Spark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862474"/>
            <a:ext cx="10515600" cy="5842890"/>
          </a:xfrm>
          <a:solidFill>
            <a:srgbClr val="FFFFFF"/>
          </a:solidFill>
        </p:spPr>
        <p:txBody>
          <a:bodyPr>
            <a:noAutofit/>
          </a:bodyPr>
          <a:lstStyle/>
          <a:p>
            <a:r>
              <a:rPr lang="en-US" sz="3200" dirty="0"/>
              <a:t>Provide domain specific libraries</a:t>
            </a:r>
          </a:p>
          <a:p>
            <a:pPr marL="862013" indent="-463550">
              <a:buFont typeface="Wingdings" panose="05000000000000000000" pitchFamily="2" charset="2"/>
              <a:buChar char="Ø"/>
            </a:pPr>
            <a:r>
              <a:rPr lang="en-US" sz="3200" dirty="0"/>
              <a:t>Example: map-reduce library</a:t>
            </a:r>
          </a:p>
          <a:p>
            <a:pPr marL="862013" indent="-463550">
              <a:buFont typeface="Wingdings" panose="05000000000000000000" pitchFamily="2" charset="2"/>
              <a:buChar char="Ø"/>
            </a:pPr>
            <a:r>
              <a:rPr lang="en-US" sz="3200" dirty="0"/>
              <a:t>Promotes functional programming model</a:t>
            </a:r>
          </a:p>
          <a:p>
            <a:pPr marL="0" indent="0">
              <a:spcBef>
                <a:spcPts val="0"/>
              </a:spcBef>
              <a:buNone/>
            </a:pPr>
            <a:endParaRPr lang="en-US" sz="3200" dirty="0"/>
          </a:p>
          <a:p>
            <a:r>
              <a:rPr lang="en-US" sz="3200" dirty="0"/>
              <a:t>Access to multiple data (file) systems</a:t>
            </a:r>
          </a:p>
          <a:p>
            <a:pPr marL="862013" indent="-457200">
              <a:buFont typeface="Wingdings" panose="05000000000000000000" pitchFamily="2" charset="2"/>
              <a:buChar char="Ø"/>
            </a:pPr>
            <a:r>
              <a:rPr lang="en-US" sz="3200" dirty="0"/>
              <a:t>Local, HDFS, Cassandra, S3, database tables, </a:t>
            </a:r>
            <a:r>
              <a:rPr lang="en-US" altLang="zh-CN" sz="3200" dirty="0"/>
              <a:t>…</a:t>
            </a:r>
            <a:endParaRPr lang="en-US" sz="3200" dirty="0"/>
          </a:p>
          <a:p>
            <a:pPr marL="0" indent="0">
              <a:spcBef>
                <a:spcPts val="0"/>
              </a:spcBef>
              <a:buNone/>
            </a:pPr>
            <a:endParaRPr lang="en-US" sz="3200" dirty="0"/>
          </a:p>
          <a:p>
            <a:r>
              <a:rPr lang="en-US" sz="3200" dirty="0"/>
              <a:t>Lazy evaluation, and caching for performance</a:t>
            </a:r>
          </a:p>
          <a:p>
            <a:pPr marL="862013" indent="-457200">
              <a:buFont typeface="Wingdings" panose="05000000000000000000" pitchFamily="2" charset="2"/>
              <a:buChar char="Ø"/>
            </a:pPr>
            <a:r>
              <a:rPr lang="en-US" sz="3200" dirty="0"/>
              <a:t>Reduce or eliminate disk I/O</a:t>
            </a:r>
          </a:p>
          <a:p>
            <a:pPr marL="0" indent="0">
              <a:spcBef>
                <a:spcPts val="0"/>
              </a:spcBef>
              <a:buNone/>
            </a:pPr>
            <a:endParaRPr lang="en-US" sz="3200" dirty="0"/>
          </a:p>
          <a:p>
            <a:r>
              <a:rPr lang="en-US" sz="3200" dirty="0"/>
              <a:t>Support multi-stage and iterative apps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64" y="4947283"/>
            <a:ext cx="3711316" cy="1974104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204012" y="44624"/>
            <a:ext cx="5976664" cy="972108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95538" indent="-2395538">
              <a:buNone/>
            </a:pPr>
            <a:r>
              <a:rPr lang="en-US" sz="3200" b="1" dirty="0"/>
              <a:t>Main Feature</a:t>
            </a:r>
            <a:r>
              <a:rPr lang="en-US" sz="3200" dirty="0"/>
              <a:t>: In-Memory Cluster Computing</a:t>
            </a:r>
          </a:p>
        </p:txBody>
      </p:sp>
    </p:spTree>
    <p:extLst>
      <p:ext uri="{BB962C8B-B14F-4D97-AF65-F5344CB8AC3E}">
        <p14:creationId xmlns:p14="http://schemas.microsoft.com/office/powerpoint/2010/main" val="855380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36" y="116633"/>
            <a:ext cx="10515600" cy="6624736"/>
          </a:xfrm>
          <a:solidFill>
            <a:srgbClr val="FFFFFF"/>
          </a:solidFill>
        </p:spPr>
        <p:txBody>
          <a:bodyPr>
            <a:noAutofit/>
          </a:bodyPr>
          <a:lstStyle/>
          <a:p>
            <a:r>
              <a:rPr lang="en-US" sz="3200" dirty="0"/>
              <a:t>Speed</a:t>
            </a:r>
          </a:p>
          <a:p>
            <a:pPr marL="862013" indent="-463550">
              <a:buFont typeface="Wingdings" panose="05000000000000000000" pitchFamily="2" charset="2"/>
              <a:buChar char="Ø"/>
            </a:pPr>
            <a:r>
              <a:rPr lang="en-US" sz="3200" dirty="0"/>
              <a:t>Up to 100 times faster in memory than Hadoop</a:t>
            </a:r>
          </a:p>
          <a:p>
            <a:pPr marL="862013" indent="-463550">
              <a:buFont typeface="Wingdings" panose="05000000000000000000" pitchFamily="2" charset="2"/>
              <a:buChar char="Ø"/>
            </a:pPr>
            <a:r>
              <a:rPr lang="en-US" sz="3200" dirty="0"/>
              <a:t>Up to 10 times faster when running on disk</a:t>
            </a:r>
          </a:p>
          <a:p>
            <a:pPr marL="862013" indent="-463550">
              <a:buFont typeface="Wingdings" panose="05000000000000000000" pitchFamily="2" charset="2"/>
              <a:buChar char="Ø"/>
            </a:pPr>
            <a:r>
              <a:rPr lang="en-US" sz="3200" dirty="0"/>
              <a:t>Reducing the number of read/write operations to disk</a:t>
            </a:r>
          </a:p>
          <a:p>
            <a:pPr marL="862013" indent="-463550">
              <a:buFont typeface="Wingdings" panose="05000000000000000000" pitchFamily="2" charset="2"/>
              <a:buChar char="Ø"/>
            </a:pPr>
            <a:r>
              <a:rPr lang="en-US" sz="3200" dirty="0"/>
              <a:t>Stores the intermediate processing data in memory</a:t>
            </a:r>
          </a:p>
          <a:p>
            <a:r>
              <a:rPr lang="en-US" sz="3200" dirty="0"/>
              <a:t>Supports multiple languages</a:t>
            </a:r>
          </a:p>
          <a:p>
            <a:pPr marL="862013" indent="-457200">
              <a:buFont typeface="Wingdings" panose="05000000000000000000" pitchFamily="2" charset="2"/>
              <a:buChar char="Ø"/>
            </a:pPr>
            <a:r>
              <a:rPr lang="en-US" sz="3200" dirty="0"/>
              <a:t>Built-in APIs in Java, Scala, or Python</a:t>
            </a:r>
          </a:p>
          <a:p>
            <a:pPr marL="862013" indent="-457200">
              <a:buFont typeface="Wingdings" panose="05000000000000000000" pitchFamily="2" charset="2"/>
              <a:buChar char="Ø"/>
            </a:pPr>
            <a:r>
              <a:rPr lang="en-US" sz="3200" dirty="0"/>
              <a:t>80 high-level operators for interactive querying</a:t>
            </a:r>
          </a:p>
          <a:p>
            <a:r>
              <a:rPr lang="en-US" sz="3200" dirty="0"/>
              <a:t>Advanced Analytics</a:t>
            </a:r>
          </a:p>
          <a:p>
            <a:pPr marL="862013" indent="-457200">
              <a:buFont typeface="Wingdings" panose="05000000000000000000" pitchFamily="2" charset="2"/>
              <a:buChar char="Ø"/>
            </a:pPr>
            <a:r>
              <a:rPr lang="en-US" sz="3200" dirty="0"/>
              <a:t>Not only supports “Map” and “Reduce”</a:t>
            </a:r>
          </a:p>
          <a:p>
            <a:pPr marL="862013" indent="-457200">
              <a:buFont typeface="Wingdings" panose="05000000000000000000" pitchFamily="2" charset="2"/>
              <a:buChar char="Ø"/>
            </a:pPr>
            <a:r>
              <a:rPr lang="en-US" sz="3200" dirty="0"/>
              <a:t>But also supports SQL queries, Streaming data, Machine Learning, and Graph Algorithms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456040" y="8620"/>
            <a:ext cx="5796644" cy="972108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95538" indent="-2395538">
              <a:buNone/>
            </a:pPr>
            <a:r>
              <a:rPr lang="en-US" sz="3200" b="1" dirty="0"/>
              <a:t>Main Feature</a:t>
            </a:r>
            <a:r>
              <a:rPr lang="en-US" sz="3200" dirty="0"/>
              <a:t>: In-Memory Cluster Computing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3632" y="57234"/>
            <a:ext cx="3312368" cy="707470"/>
          </a:xfrm>
        </p:spPr>
        <p:txBody>
          <a:bodyPr>
            <a:normAutofit fontScale="90000"/>
          </a:bodyPr>
          <a:lstStyle/>
          <a:p>
            <a:r>
              <a:rPr lang="en-US" sz="4600" dirty="0"/>
              <a:t>Spark Features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8"/>
          <a:stretch/>
        </p:blipFill>
        <p:spPr>
          <a:xfrm>
            <a:off x="8930335" y="2888940"/>
            <a:ext cx="3248797" cy="2268252"/>
          </a:xfrm>
          <a:prstGeom prst="rect">
            <a:avLst/>
          </a:prstGeom>
          <a:ln>
            <a:solidFill>
              <a:srgbClr val="FF00FF"/>
            </a:solidFill>
          </a:ln>
        </p:spPr>
      </p:pic>
    </p:spTree>
    <p:extLst>
      <p:ext uri="{BB962C8B-B14F-4D97-AF65-F5344CB8AC3E}">
        <p14:creationId xmlns:p14="http://schemas.microsoft.com/office/powerpoint/2010/main" val="5560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6632"/>
            <a:ext cx="10515600" cy="651607"/>
          </a:xfrm>
        </p:spPr>
        <p:txBody>
          <a:bodyPr>
            <a:normAutofit fontScale="90000"/>
          </a:bodyPr>
          <a:lstStyle/>
          <a:p>
            <a:r>
              <a:rPr lang="en-US" dirty="0"/>
              <a:t>Spark RDDs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2" y="778494"/>
            <a:ext cx="10578357" cy="6089761"/>
          </a:xfrm>
          <a:solidFill>
            <a:srgbClr val="FFFFFF"/>
          </a:solidFill>
        </p:spPr>
        <p:txBody>
          <a:bodyPr>
            <a:noAutofit/>
          </a:bodyPr>
          <a:lstStyle/>
          <a:p>
            <a:r>
              <a:rPr lang="en-US" sz="3200" dirty="0"/>
              <a:t>Resilient Distributed Dataset</a:t>
            </a:r>
          </a:p>
          <a:p>
            <a:pPr marL="862013" indent="-463550">
              <a:buFont typeface="Wingdings" panose="05000000000000000000" pitchFamily="2" charset="2"/>
              <a:buChar char="Ø"/>
            </a:pPr>
            <a:r>
              <a:rPr lang="en-US" sz="3200" dirty="0"/>
              <a:t>One RDD has one or more (logical) partition</a:t>
            </a:r>
          </a:p>
          <a:p>
            <a:pPr marL="862013" indent="-463550">
              <a:buFont typeface="Wingdings" panose="05000000000000000000" pitchFamily="2" charset="2"/>
              <a:buChar char="Ø"/>
            </a:pPr>
            <a:r>
              <a:rPr lang="en-US" sz="3200" dirty="0"/>
              <a:t>Partitions are Distributed/Computed across machines</a:t>
            </a:r>
          </a:p>
          <a:p>
            <a:pPr marL="862013" indent="-463550">
              <a:buFont typeface="Wingdings" panose="05000000000000000000" pitchFamily="2" charset="2"/>
              <a:buChar char="Ø"/>
            </a:pPr>
            <a:r>
              <a:rPr lang="en-US" sz="3200" dirty="0"/>
              <a:t>Rebuilt from base data on failure (versus replication)</a:t>
            </a:r>
          </a:p>
          <a:p>
            <a:pPr marL="862013" indent="-463550">
              <a:buFont typeface="Wingdings" panose="05000000000000000000" pitchFamily="2" charset="2"/>
              <a:buChar char="Ø"/>
            </a:pPr>
            <a:r>
              <a:rPr lang="en-US" sz="3200" dirty="0"/>
              <a:t>Lazy evaluation - created on demand</a:t>
            </a:r>
          </a:p>
          <a:p>
            <a:r>
              <a:rPr lang="en-US" sz="3200" dirty="0"/>
              <a:t>RDD types offer various functions (Any type of Python, Java, or Scala objects, including user-defined classes)</a:t>
            </a:r>
          </a:p>
          <a:p>
            <a:pPr marL="862013" indent="-457200">
              <a:buFont typeface="Wingdings" panose="05000000000000000000" pitchFamily="2" charset="2"/>
              <a:buChar char="Ø"/>
            </a:pPr>
            <a:r>
              <a:rPr lang="en-US" sz="3200" dirty="0"/>
              <a:t>map, reduce</a:t>
            </a:r>
          </a:p>
          <a:p>
            <a:pPr marL="862013" indent="-457200">
              <a:buFont typeface="Wingdings" panose="05000000000000000000" pitchFamily="2" charset="2"/>
              <a:buChar char="Ø"/>
            </a:pPr>
            <a:r>
              <a:rPr lang="en-US" sz="3200" dirty="0" err="1"/>
              <a:t>groupBy</a:t>
            </a:r>
            <a:r>
              <a:rPr lang="en-US" sz="3200" dirty="0"/>
              <a:t>, </a:t>
            </a:r>
            <a:r>
              <a:rPr lang="en-US" sz="3200" dirty="0" err="1"/>
              <a:t>reduceByKey</a:t>
            </a:r>
            <a:endParaRPr lang="en-US" sz="3200" dirty="0"/>
          </a:p>
          <a:p>
            <a:pPr marL="862013" indent="-457200">
              <a:buFont typeface="Wingdings" panose="05000000000000000000" pitchFamily="2" charset="2"/>
              <a:buChar char="Ø"/>
            </a:pPr>
            <a:r>
              <a:rPr lang="en-US" sz="3200" dirty="0"/>
              <a:t>joins (inner, </a:t>
            </a:r>
            <a:r>
              <a:rPr lang="en-US" sz="3200" dirty="0" err="1"/>
              <a:t>lePOuterJoin</a:t>
            </a:r>
            <a:r>
              <a:rPr lang="en-US" sz="3200" dirty="0"/>
              <a:t>, </a:t>
            </a:r>
            <a:r>
              <a:rPr lang="en-US" sz="3200" dirty="0" err="1"/>
              <a:t>rightOuterJoin</a:t>
            </a:r>
            <a:r>
              <a:rPr lang="en-US" sz="3200" dirty="0"/>
              <a:t>)</a:t>
            </a:r>
          </a:p>
          <a:p>
            <a:pPr marL="862013" indent="-457200">
              <a:buFont typeface="Wingdings" panose="05000000000000000000" pitchFamily="2" charset="2"/>
              <a:buChar char="Ø"/>
            </a:pPr>
            <a:r>
              <a:rPr lang="en-US" sz="3200" dirty="0"/>
              <a:t>filter, sample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5885683" y="8620"/>
            <a:ext cx="62949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Fundamental data structure of Spark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796300" y="548680"/>
            <a:ext cx="3348372" cy="1368030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Read-Only</a:t>
            </a:r>
          </a:p>
          <a:p>
            <a:r>
              <a:rPr lang="en-US" dirty="0"/>
              <a:t>Partitioned collection of records</a:t>
            </a:r>
          </a:p>
        </p:txBody>
      </p:sp>
      <p:sp>
        <p:nvSpPr>
          <p:cNvPr id="6" name="Rectangle 5"/>
          <p:cNvSpPr/>
          <p:nvPr/>
        </p:nvSpPr>
        <p:spPr>
          <a:xfrm>
            <a:off x="8112224" y="5473005"/>
            <a:ext cx="4032448" cy="1384995"/>
          </a:xfrm>
          <a:prstGeom prst="rect">
            <a:avLst/>
          </a:prstGeom>
          <a:solidFill>
            <a:srgbClr val="FFFFFF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/>
              <a:t>Spark uses RDD to achieve faster and efficient MapReduce operations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7896200" y="4886000"/>
            <a:ext cx="4248472" cy="523220"/>
          </a:xfrm>
          <a:prstGeom prst="rect">
            <a:avLst/>
          </a:prstGeom>
          <a:solidFill>
            <a:srgbClr val="FFFFFF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/>
              <a:t>RDD is the key idea of Spark</a:t>
            </a:r>
          </a:p>
        </p:txBody>
      </p:sp>
    </p:spTree>
    <p:extLst>
      <p:ext uri="{BB962C8B-B14F-4D97-AF65-F5344CB8AC3E}">
        <p14:creationId xmlns:p14="http://schemas.microsoft.com/office/powerpoint/2010/main" val="80267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6632"/>
            <a:ext cx="3529608" cy="972108"/>
          </a:xfrm>
        </p:spPr>
        <p:txBody>
          <a:bodyPr>
            <a:normAutofit/>
          </a:bodyPr>
          <a:lstStyle/>
          <a:p>
            <a:r>
              <a:rPr lang="en-US" dirty="0"/>
              <a:t>Creating RDDs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238" y="1351540"/>
            <a:ext cx="9216201" cy="2844316"/>
          </a:xfrm>
          <a:solidFill>
            <a:srgbClr val="FFFFFF"/>
          </a:solidFill>
        </p:spPr>
        <p:txBody>
          <a:bodyPr>
            <a:noAutofit/>
          </a:bodyPr>
          <a:lstStyle/>
          <a:p>
            <a:r>
              <a:rPr lang="en-US" sz="3200" b="1" dirty="0"/>
              <a:t>Referencing</a:t>
            </a:r>
            <a:r>
              <a:rPr lang="en-US" sz="3200" dirty="0"/>
              <a:t> a data in an external storage system</a:t>
            </a:r>
          </a:p>
          <a:p>
            <a:pPr marL="973138" indent="-566738">
              <a:buFont typeface="Wingdings" panose="05000000000000000000" pitchFamily="2" charset="2"/>
              <a:buChar char="Ø"/>
            </a:pPr>
            <a:r>
              <a:rPr lang="en-US" sz="3200" dirty="0"/>
              <a:t>Shared File System</a:t>
            </a:r>
          </a:p>
          <a:p>
            <a:pPr marL="973138" indent="-566738">
              <a:buFont typeface="Wingdings" panose="05000000000000000000" pitchFamily="2" charset="2"/>
              <a:buChar char="Ø"/>
            </a:pPr>
            <a:r>
              <a:rPr lang="en-US" sz="3200" dirty="0"/>
              <a:t>HDFS</a:t>
            </a:r>
          </a:p>
          <a:p>
            <a:pPr marL="973138" indent="-566738">
              <a:buFont typeface="Wingdings" panose="05000000000000000000" pitchFamily="2" charset="2"/>
              <a:buChar char="Ø"/>
            </a:pPr>
            <a:r>
              <a:rPr lang="en-US" sz="3200" dirty="0"/>
              <a:t>HBase</a:t>
            </a:r>
          </a:p>
          <a:p>
            <a:pPr marL="973138" indent="-566738">
              <a:buFont typeface="Wingdings" panose="05000000000000000000" pitchFamily="2" charset="2"/>
              <a:buChar char="Ø"/>
            </a:pPr>
            <a:r>
              <a:rPr lang="en-US" sz="3200" dirty="0"/>
              <a:t>Any data source offering a Hadoop Input Format</a:t>
            </a:r>
          </a:p>
        </p:txBody>
      </p:sp>
      <p:sp>
        <p:nvSpPr>
          <p:cNvPr id="4" name="Rectangle 3"/>
          <p:cNvSpPr/>
          <p:nvPr/>
        </p:nvSpPr>
        <p:spPr>
          <a:xfrm>
            <a:off x="5882358" y="36035"/>
            <a:ext cx="62949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Fundamental data structure of Spark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40238" y="4638554"/>
            <a:ext cx="10044293" cy="576064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/>
              <a:t>Parallelizing</a:t>
            </a:r>
            <a:r>
              <a:rPr lang="en-US" sz="3200" dirty="0"/>
              <a:t> an existing collection in your driver program</a:t>
            </a:r>
          </a:p>
        </p:txBody>
      </p:sp>
    </p:spTree>
    <p:extLst>
      <p:ext uri="{BB962C8B-B14F-4D97-AF65-F5344CB8AC3E}">
        <p14:creationId xmlns:p14="http://schemas.microsoft.com/office/powerpoint/2010/main" val="1007232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RDD vs DFS vs RAID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132" y="4833157"/>
            <a:ext cx="7886092" cy="540060"/>
          </a:xfrm>
        </p:spPr>
        <p:txBody>
          <a:bodyPr>
            <a:noAutofit/>
          </a:bodyPr>
          <a:lstStyle/>
          <a:p>
            <a:r>
              <a:rPr lang="en-US" sz="3200" b="1" dirty="0"/>
              <a:t>RAID</a:t>
            </a:r>
            <a:r>
              <a:rPr lang="en-US" sz="3200" dirty="0"/>
              <a:t>, </a:t>
            </a:r>
            <a:r>
              <a:rPr lang="en-US" sz="3200" b="1" dirty="0"/>
              <a:t>R</a:t>
            </a:r>
            <a:r>
              <a:rPr lang="en-US" sz="3200" dirty="0"/>
              <a:t>edundant </a:t>
            </a:r>
            <a:r>
              <a:rPr lang="en-US" sz="3200" b="1" dirty="0"/>
              <a:t>A</a:t>
            </a:r>
            <a:r>
              <a:rPr lang="en-US" sz="3200" dirty="0"/>
              <a:t>rray of </a:t>
            </a:r>
            <a:r>
              <a:rPr lang="en-US" sz="3200" b="1" dirty="0"/>
              <a:t>I</a:t>
            </a:r>
            <a:r>
              <a:rPr lang="en-US" sz="3200" dirty="0"/>
              <a:t>ndependent </a:t>
            </a:r>
            <a:r>
              <a:rPr lang="en-US" sz="3200" b="1" dirty="0"/>
              <a:t>D</a:t>
            </a:r>
            <a:r>
              <a:rPr lang="en-US" sz="3200" dirty="0"/>
              <a:t>isks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84"/>
          <a:stretch/>
        </p:blipFill>
        <p:spPr>
          <a:xfrm>
            <a:off x="8220236" y="2400862"/>
            <a:ext cx="3889912" cy="318485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32104" y="5715214"/>
            <a:ext cx="5143636" cy="1200329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lvl="2"/>
            <a:r>
              <a:rPr lang="en-US" sz="2400" dirty="0"/>
              <a:t>Storage servers with 24 hard disk drives and built-in hardware RAID controllers supporting various RAID levels</a:t>
            </a:r>
            <a:endParaRPr lang="en-US" altLang="en-US" sz="3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6132" y="2414093"/>
            <a:ext cx="7886092" cy="5400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Resilient Distributed Datasets (RDDs)</a:t>
            </a:r>
            <a:endParaRPr lang="en-US" sz="32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6132" y="3623625"/>
            <a:ext cx="7886092" cy="5400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Distributed File System (DFS)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4276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1424</Words>
  <Application>Microsoft Office PowerPoint</Application>
  <PresentationFormat>Widescreen</PresentationFormat>
  <Paragraphs>194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Office Theme</vt:lpstr>
      <vt:lpstr>Spark Introduction</vt:lpstr>
      <vt:lpstr>Issues with MapReduce</vt:lpstr>
      <vt:lpstr>Apache Spark</vt:lpstr>
      <vt:lpstr>Hadoop and Spark</vt:lpstr>
      <vt:lpstr>Spark Features</vt:lpstr>
      <vt:lpstr>Spark Features</vt:lpstr>
      <vt:lpstr>Spark RDDs</vt:lpstr>
      <vt:lpstr>Creating RDDs</vt:lpstr>
      <vt:lpstr>RDD vs DFS vs RAID</vt:lpstr>
      <vt:lpstr>RDD vs DFS</vt:lpstr>
      <vt:lpstr>The Design of Spark</vt:lpstr>
      <vt:lpstr>Spark</vt:lpstr>
      <vt:lpstr>Spark Built on Hadoop</vt:lpstr>
      <vt:lpstr>Spark Built on Hadoop</vt:lpstr>
      <vt:lpstr>Components of Spark</vt:lpstr>
      <vt:lpstr>Components of Spark</vt:lpstr>
      <vt:lpstr>Components of Spark</vt:lpstr>
      <vt:lpstr>Data Sharing is Slow in MapReduce</vt:lpstr>
      <vt:lpstr>Spark Stack</vt:lpstr>
      <vt:lpstr>Iterative Operations on MapReduce</vt:lpstr>
      <vt:lpstr>Iterative Operations on Spark RDD</vt:lpstr>
      <vt:lpstr>Interactive Operations on MapReduce</vt:lpstr>
      <vt:lpstr>Interactive Operations on Spark RDD</vt:lpstr>
      <vt:lpstr>Spark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Yubao Wu</dc:creator>
  <cp:lastModifiedBy>Yubao Wu</cp:lastModifiedBy>
  <cp:revision>296</cp:revision>
  <cp:lastPrinted>2019-02-04T20:14:31Z</cp:lastPrinted>
  <dcterms:created xsi:type="dcterms:W3CDTF">2017-01-08T21:30:05Z</dcterms:created>
  <dcterms:modified xsi:type="dcterms:W3CDTF">2020-02-23T06:03:22Z</dcterms:modified>
</cp:coreProperties>
</file>