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1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72" r:id="rId11"/>
    <p:sldId id="264" r:id="rId12"/>
    <p:sldId id="266" r:id="rId13"/>
    <p:sldId id="268" r:id="rId14"/>
    <p:sldId id="267" r:id="rId15"/>
    <p:sldId id="269" r:id="rId16"/>
    <p:sldId id="270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00FFFF"/>
    <a:srgbClr val="FF0000"/>
    <a:srgbClr val="0066FF"/>
    <a:srgbClr val="00CC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24" autoAdjust="0"/>
  </p:normalViewPr>
  <p:slideViewPr>
    <p:cSldViewPr showGuides="1">
      <p:cViewPr varScale="1">
        <p:scale>
          <a:sx n="120" d="100"/>
          <a:sy n="120" d="100"/>
        </p:scale>
        <p:origin x="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39CEC-2E80-4756-93FA-132DC24EC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9903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4B1427-490B-486D-B76A-F287F3376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772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B1427-490B-486D-B76A-F287F337697C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267392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476" y="4401108"/>
            <a:ext cx="9433048" cy="900100"/>
          </a:xfrm>
        </p:spPr>
        <p:txBody>
          <a:bodyPr>
            <a:normAutofit/>
          </a:bodyPr>
          <a:lstStyle/>
          <a:p>
            <a:r>
              <a:rPr lang="en-US" sz="5400" dirty="0"/>
              <a:t>Chapter 7 Running on a Cluster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>
                <a:cs typeface="Times New Roman" pitchFamily="18" charset="0"/>
              </a:rPr>
              <a:t>Spring 2020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4760 / 6760  Big Data Programming</a:t>
            </a:r>
            <a:endParaRPr lang="en-US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2758848"/>
            <a:ext cx="2519772" cy="13403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39816" y="5697252"/>
            <a:ext cx="5832648" cy="120032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Source Code:</a:t>
            </a:r>
          </a:p>
          <a:p>
            <a:r>
              <a:rPr lang="en-US" sz="2400" dirty="0"/>
              <a:t>https://github.com/databricks/learning-spark</a:t>
            </a:r>
          </a:p>
          <a:p>
            <a:r>
              <a:rPr lang="en-US" sz="2400" dirty="0"/>
              <a:t>src/python/ChapterSixExample.py</a:t>
            </a:r>
          </a:p>
        </p:txBody>
      </p:sp>
    </p:spTree>
    <p:extLst>
      <p:ext uri="{BB962C8B-B14F-4D97-AF65-F5344CB8AC3E}">
        <p14:creationId xmlns:p14="http://schemas.microsoft.com/office/powerpoint/2010/main" val="2420019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60" y="176335"/>
            <a:ext cx="8514160" cy="895856"/>
          </a:xfrm>
        </p:spPr>
        <p:txBody>
          <a:bodyPr>
            <a:normAutofit fontScale="90000"/>
          </a:bodyPr>
          <a:lstStyle/>
          <a:p>
            <a:r>
              <a:rPr lang="en-US" dirty="0"/>
              <a:t>Submitting a Self-contained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3412" y="1606270"/>
            <a:ext cx="4673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UbuntuMono-Regular"/>
              </a:rPr>
              <a:t>spark-submit my_script.py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12770" y="4609682"/>
            <a:ext cx="476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R: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587" y="5132902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UbuntuMono-Regular"/>
              </a:rPr>
              <a:t>spark-submit </a:t>
            </a:r>
            <a:r>
              <a:rPr lang="en-US" sz="2400" dirty="0" err="1">
                <a:latin typeface="UbuntuMono-Regular"/>
              </a:rPr>
              <a:t>dataframe.R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10093" y="3424741"/>
            <a:ext cx="1020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Scala: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404" y="4049037"/>
            <a:ext cx="11125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spark-submit  --class  </a:t>
            </a:r>
            <a:r>
              <a:rPr lang="en-US" sz="2800" dirty="0" err="1"/>
              <a:t>edu.gsu.WordCount</a:t>
            </a:r>
            <a:r>
              <a:rPr lang="en-US" sz="2800" dirty="0"/>
              <a:t>  wordcount-0.0.1-SNAPSHOT.jar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091" y="1088740"/>
            <a:ext cx="1320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Python: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2587" y="2852936"/>
            <a:ext cx="4716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UbuntuMono-Regular"/>
              </a:rPr>
              <a:t>spark-submit WordCount.jar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414380" y="2259602"/>
            <a:ext cx="3498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Java (runnable jar file):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68108" y="2886378"/>
            <a:ext cx="4927824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UbuntuMono-Regular"/>
              </a:rPr>
              <a:t>NOT</a:t>
            </a:r>
            <a:r>
              <a:rPr lang="en-US" sz="2800" b="1" dirty="0">
                <a:latin typeface="UbuntuMono-Regular"/>
              </a:rPr>
              <a:t>   </a:t>
            </a:r>
            <a:r>
              <a:rPr lang="en-US" sz="2800" dirty="0">
                <a:latin typeface="UbuntuMono-Regular"/>
              </a:rPr>
              <a:t>java -jar WordCount.jar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5123892" y="4597968"/>
            <a:ext cx="6985374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UbuntuMono-Regular"/>
              </a:rPr>
              <a:t>NOT   java -jar </a:t>
            </a:r>
            <a:r>
              <a:rPr lang="en-US" sz="2800" dirty="0"/>
              <a:t>worcount-0.0.1-SNAPSHOT.jar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15880" y="5121188"/>
            <a:ext cx="7113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UbuntuMono-Regular"/>
              </a:rPr>
              <a:t>Maven outputs: </a:t>
            </a:r>
            <a:r>
              <a:rPr lang="en-US" sz="2800" dirty="0"/>
              <a:t>worcount-0.0.1-SNAPSHOT.jar</a:t>
            </a:r>
          </a:p>
        </p:txBody>
      </p:sp>
      <p:sp>
        <p:nvSpPr>
          <p:cNvPr id="3" name="Rectangle 2"/>
          <p:cNvSpPr/>
          <p:nvPr/>
        </p:nvSpPr>
        <p:spPr>
          <a:xfrm>
            <a:off x="285358" y="5894059"/>
            <a:ext cx="1171946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Developing and Running a Spark </a:t>
            </a:r>
            <a:r>
              <a:rPr lang="en-US" sz="2400" dirty="0" err="1"/>
              <a:t>WordCount</a:t>
            </a:r>
            <a:r>
              <a:rPr lang="en-US" sz="2400" dirty="0"/>
              <a:t> Application:</a:t>
            </a:r>
          </a:p>
          <a:p>
            <a:r>
              <a:rPr lang="en-US" sz="2400" dirty="0"/>
              <a:t>https://www.cloudera.com/documentation/enterprise/5-5-x/topics/spark_develop_run.html</a:t>
            </a:r>
          </a:p>
        </p:txBody>
      </p:sp>
    </p:spTree>
    <p:extLst>
      <p:ext uri="{BB962C8B-B14F-4D97-AF65-F5344CB8AC3E}">
        <p14:creationId xmlns:p14="http://schemas.microsoft.com/office/powerpoint/2010/main" val="12834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90805"/>
            <a:ext cx="10873208" cy="6018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Possible values for the --master flag in spark-submit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32387"/>
              </p:ext>
            </p:extLst>
          </p:nvPr>
        </p:nvGraphicFramePr>
        <p:xfrm>
          <a:off x="0" y="728700"/>
          <a:ext cx="12192000" cy="5086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596">
                  <a:extLst>
                    <a:ext uri="{9D8B030D-6E8A-4147-A177-3AD203B41FA5}">
                      <a16:colId xmlns:a16="http://schemas.microsoft.com/office/drawing/2014/main" val="3321832061"/>
                    </a:ext>
                  </a:extLst>
                </a:gridCol>
                <a:gridCol w="9732404">
                  <a:extLst>
                    <a:ext uri="{9D8B030D-6E8A-4147-A177-3AD203B41FA5}">
                      <a16:colId xmlns:a16="http://schemas.microsoft.com/office/drawing/2014/main" val="3002434210"/>
                    </a:ext>
                  </a:extLst>
                </a:gridCol>
              </a:tblGrid>
              <a:tr h="476354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Explanation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859352"/>
                  </a:ext>
                </a:extLst>
              </a:tr>
              <a:tr h="60692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spark://host:port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 to a Spark Standalone cluster at the specified port. By default Spark Standalone masters use port 7077.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408985"/>
                  </a:ext>
                </a:extLst>
              </a:tr>
              <a:tr h="60692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mesos://host:port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 to a </a:t>
                      </a:r>
                      <a:r>
                        <a:rPr lang="en-US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cluster master at the specified port. By default </a:t>
                      </a:r>
                      <a:r>
                        <a:rPr lang="en-US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masters listen on port 5050.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262867"/>
                  </a:ext>
                </a:extLst>
              </a:tr>
              <a:tr h="60692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yarn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 to a YARN cluster. When running on YARN you’ll need to set the HADOOP_CONF_DIR environment variable to point the location of your Hadoop configuration directory, which contains information about the cluster.</a:t>
                      </a:r>
                      <a:endParaRPr lang="en-US" sz="2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195579"/>
                  </a:ext>
                </a:extLst>
              </a:tr>
              <a:tr h="60692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in local mode with a single core.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102694"/>
                  </a:ext>
                </a:extLst>
              </a:tr>
              <a:tr h="60692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local[N]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in local mode with N cores.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504956"/>
                  </a:ext>
                </a:extLst>
              </a:tr>
              <a:tr h="60692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local[*]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in local mode and use as many cores as the machine has.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59831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395700" y="5946375"/>
            <a:ext cx="84609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Submitting Applications: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https://spark.apache.org/docs/latest/submitting-applications.html</a:t>
            </a:r>
          </a:p>
        </p:txBody>
      </p:sp>
    </p:spTree>
    <p:extLst>
      <p:ext uri="{BB962C8B-B14F-4D97-AF65-F5344CB8AC3E}">
        <p14:creationId xmlns:p14="http://schemas.microsoft.com/office/powerpoint/2010/main" val="227478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8" y="188640"/>
            <a:ext cx="7382036" cy="723615"/>
          </a:xfrm>
        </p:spPr>
        <p:txBody>
          <a:bodyPr/>
          <a:lstStyle/>
          <a:p>
            <a:r>
              <a:rPr lang="en-US" dirty="0"/>
              <a:t>Submitting a Python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510" y="849770"/>
            <a:ext cx="2554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General Format: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785" y="1342213"/>
            <a:ext cx="10002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UbuntuMono-Regular"/>
              </a:rPr>
              <a:t>spark-submit 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[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options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] 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&lt;app jar | python file&gt; 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[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app options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]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55033"/>
              </p:ext>
            </p:extLst>
          </p:nvPr>
        </p:nvGraphicFramePr>
        <p:xfrm>
          <a:off x="119336" y="2034120"/>
          <a:ext cx="11917324" cy="35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0">
                  <a:extLst>
                    <a:ext uri="{9D8B030D-6E8A-4147-A177-3AD203B41FA5}">
                      <a16:colId xmlns:a16="http://schemas.microsoft.com/office/drawing/2014/main" val="2982995276"/>
                    </a:ext>
                  </a:extLst>
                </a:gridCol>
                <a:gridCol w="7416824">
                  <a:extLst>
                    <a:ext uri="{9D8B030D-6E8A-4147-A177-3AD203B41FA5}">
                      <a16:colId xmlns:a16="http://schemas.microsoft.com/office/drawing/2014/main" val="783467160"/>
                    </a:ext>
                  </a:extLst>
                </a:gridCol>
              </a:tblGrid>
              <a:tr h="7108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012289"/>
                  </a:ext>
                </a:extLst>
              </a:tr>
              <a:tr h="9271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555555"/>
                          </a:solidFill>
                          <a:latin typeface="UbuntuMono-Regular"/>
                        </a:rPr>
                        <a:t>[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UbuntuMono-Regular"/>
                        </a:rPr>
                        <a:t>options</a:t>
                      </a:r>
                      <a:r>
                        <a:rPr lang="en-US" sz="2800" dirty="0">
                          <a:solidFill>
                            <a:srgbClr val="555555"/>
                          </a:solidFill>
                          <a:latin typeface="UbuntuMono-Regular"/>
                        </a:rPr>
                        <a:t>]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33363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list of flags for spark-submit</a:t>
                      </a:r>
                    </a:p>
                    <a:p>
                      <a:pPr marL="285750" indent="-233363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spark-submit --help  =&gt; all possible flags 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919317"/>
                  </a:ext>
                </a:extLst>
              </a:tr>
              <a:tr h="9271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  <a:latin typeface="UbuntuMono-Regular"/>
                        </a:rPr>
                        <a:t>&lt;app jar | python file&gt;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JAR or Python script containing the entry point into your application.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432533"/>
                  </a:ext>
                </a:extLst>
              </a:tr>
              <a:tr h="9271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555555"/>
                          </a:solidFill>
                          <a:latin typeface="UbuntuMono-Regular"/>
                        </a:rPr>
                        <a:t>[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UbuntuMono-Regular"/>
                        </a:rPr>
                        <a:t>app options</a:t>
                      </a:r>
                      <a:r>
                        <a:rPr lang="en-US" sz="2800" dirty="0">
                          <a:solidFill>
                            <a:srgbClr val="555555"/>
                          </a:solidFill>
                          <a:latin typeface="UbuntuMono-Regular"/>
                        </a:rPr>
                        <a:t>]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options that will be passed onto your application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25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68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380" y="80628"/>
            <a:ext cx="6768752" cy="687611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flags for spark-submit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44950"/>
              </p:ext>
            </p:extLst>
          </p:nvPr>
        </p:nvGraphicFramePr>
        <p:xfrm>
          <a:off x="11324" y="764704"/>
          <a:ext cx="12192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604">
                  <a:extLst>
                    <a:ext uri="{9D8B030D-6E8A-4147-A177-3AD203B41FA5}">
                      <a16:colId xmlns:a16="http://schemas.microsoft.com/office/drawing/2014/main" val="3801900855"/>
                    </a:ext>
                  </a:extLst>
                </a:gridCol>
                <a:gridCol w="9660396">
                  <a:extLst>
                    <a:ext uri="{9D8B030D-6E8A-4147-A177-3AD203B41FA5}">
                      <a16:colId xmlns:a16="http://schemas.microsoft.com/office/drawing/2014/main" val="14519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Flag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Explanation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89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--master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the cluster manager to connect to. The options for this flag are described in Table 7-1.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52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--deploy-mode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Whether to launch the driver program locally (“client”) or on one of the worker machines inside the cluster (“cluster”). In client mode spark-submit will run your driver on the same machine where spark-submit is itself being invoked. In cluster mode, the driver will be shipped to execute on a worker node in the cluster. The default is client mode.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82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--class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“main” class of your application if you’re running a Java or Scala program.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0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--name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human-readable name for your application. This will be displayed in Spark’s web UI.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325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62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380" y="80628"/>
            <a:ext cx="6768752" cy="687611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flags for spark-submit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46535"/>
              </p:ext>
            </p:extLst>
          </p:nvPr>
        </p:nvGraphicFramePr>
        <p:xfrm>
          <a:off x="119336" y="764704"/>
          <a:ext cx="11989332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521">
                  <a:extLst>
                    <a:ext uri="{9D8B030D-6E8A-4147-A177-3AD203B41FA5}">
                      <a16:colId xmlns:a16="http://schemas.microsoft.com/office/drawing/2014/main" val="3801900855"/>
                    </a:ext>
                  </a:extLst>
                </a:gridCol>
                <a:gridCol w="9499811">
                  <a:extLst>
                    <a:ext uri="{9D8B030D-6E8A-4147-A177-3AD203B41FA5}">
                      <a16:colId xmlns:a16="http://schemas.microsoft.com/office/drawing/2014/main" val="14519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Flag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Explanation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89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--jars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list of JAR files to upload and place on the </a:t>
                      </a:r>
                      <a:r>
                        <a:rPr lang="en-US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classpath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your application. If your application depends on a small number of third-party JARs, you can add them here.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33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--files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list of files to be placed in the working directory of your application. This can be used for data files that you want to distribute to each node.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10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-files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list of files to be added to the PYTHONPATH of your application. This can contain </a:t>
                      </a:r>
                      <a:r>
                        <a:rPr lang="en-US" sz="24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4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.egg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or </a:t>
                      </a:r>
                      <a:r>
                        <a:rPr lang="en-US" sz="24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.zip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files.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7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executormemory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amount of memory to use for executors, in bytes. Suffixes can be used to specify larger quantities such as “512m” (512 megabytes) or “15g” (15 gigabytes).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78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drivermemory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amount of memory to use for the driver process, in bytes. Suffixes can be used to specify larger quantities such as “512m” (512 megabytes) or “15g” (15 gigabytes).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40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93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536174"/>
            <a:ext cx="93970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9AFF"/>
                </a:solidFill>
                <a:latin typeface="UbuntuMono-Italic"/>
              </a:rPr>
              <a:t># Submitting a Java application to Standalone cluster mode</a:t>
            </a:r>
          </a:p>
          <a:p>
            <a:r>
              <a:rPr lang="en-US" sz="2400" dirty="0">
                <a:solidFill>
                  <a:srgbClr val="003333"/>
                </a:solidFill>
                <a:latin typeface="UbuntuMono-Regular"/>
              </a:rPr>
              <a:t>$ 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./bin/spark-submit </a:t>
            </a:r>
            <a:r>
              <a:rPr lang="en-US" sz="24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400" dirty="0">
                <a:solidFill>
                  <a:srgbClr val="000000"/>
                </a:solidFill>
                <a:latin typeface="UbuntuMono-Regular"/>
              </a:rPr>
              <a:t>  --master spark://hostname:7077 </a:t>
            </a:r>
            <a:r>
              <a:rPr lang="en-US" sz="24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400" dirty="0">
                <a:solidFill>
                  <a:srgbClr val="000000"/>
                </a:solidFill>
                <a:latin typeface="UbuntuMono-Regular"/>
              </a:rPr>
              <a:t>  --deploy-mode cluster </a:t>
            </a:r>
            <a:r>
              <a:rPr lang="en-US" sz="24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400" dirty="0">
                <a:solidFill>
                  <a:srgbClr val="000000"/>
                </a:solidFill>
                <a:latin typeface="UbuntuMono-Regular"/>
              </a:rPr>
              <a:t>  --class </a:t>
            </a:r>
            <a:r>
              <a:rPr lang="en-US" sz="2400" dirty="0" err="1">
                <a:solidFill>
                  <a:srgbClr val="000000"/>
                </a:solidFill>
                <a:latin typeface="UbuntuMono-Regular"/>
              </a:rPr>
              <a:t>com.databricks.examples.SparkExample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 </a:t>
            </a:r>
            <a:r>
              <a:rPr lang="en-US" sz="24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400" dirty="0">
                <a:solidFill>
                  <a:srgbClr val="000000"/>
                </a:solidFill>
                <a:latin typeface="UbuntuMono-Regular"/>
              </a:rPr>
              <a:t>  --name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"Example Program" </a:t>
            </a:r>
            <a:r>
              <a:rPr lang="en-US" sz="24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400" dirty="0">
                <a:solidFill>
                  <a:srgbClr val="000000"/>
                </a:solidFill>
                <a:latin typeface="UbuntuMono-Regular"/>
              </a:rPr>
              <a:t>  --jars dep1.jar,dep2.jar,dep3.jar </a:t>
            </a:r>
            <a:r>
              <a:rPr lang="en-US" sz="24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400" dirty="0">
                <a:solidFill>
                  <a:srgbClr val="000000"/>
                </a:solidFill>
                <a:latin typeface="UbuntuMono-Regular"/>
              </a:rPr>
              <a:t>  --total-executor-cores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300 </a:t>
            </a:r>
            <a:r>
              <a:rPr lang="en-US" sz="24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400" dirty="0">
                <a:solidFill>
                  <a:srgbClr val="000000"/>
                </a:solidFill>
                <a:latin typeface="UbuntuMono-Regular"/>
              </a:rPr>
              <a:t>  --executor-memory 10g </a:t>
            </a:r>
            <a:r>
              <a:rPr lang="en-US" sz="24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400" dirty="0">
                <a:solidFill>
                  <a:srgbClr val="000000"/>
                </a:solidFill>
                <a:latin typeface="UbuntuMono-Regular"/>
              </a:rPr>
              <a:t>  myApp.jar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"options" "to your application" "go here"</a:t>
            </a:r>
          </a:p>
        </p:txBody>
      </p:sp>
    </p:spTree>
    <p:extLst>
      <p:ext uri="{BB962C8B-B14F-4D97-AF65-F5344CB8AC3E}">
        <p14:creationId xmlns:p14="http://schemas.microsoft.com/office/powerpoint/2010/main" val="151775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Rectangle 3"/>
          <p:cNvSpPr/>
          <p:nvPr/>
        </p:nvSpPr>
        <p:spPr>
          <a:xfrm>
            <a:off x="854515" y="1434256"/>
            <a:ext cx="98650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9AFF"/>
                </a:solidFill>
                <a:latin typeface="UbuntuMono-Italic"/>
              </a:rPr>
              <a:t># Submitting a Python application in YARN client mode</a:t>
            </a:r>
          </a:p>
          <a:p>
            <a:r>
              <a:rPr lang="en-US" sz="2400" dirty="0">
                <a:solidFill>
                  <a:srgbClr val="003333"/>
                </a:solidFill>
                <a:latin typeface="UbuntuMono-Regular"/>
              </a:rPr>
              <a:t>$ </a:t>
            </a:r>
            <a:r>
              <a:rPr lang="en-US" sz="2400">
                <a:solidFill>
                  <a:srgbClr val="336666"/>
                </a:solidFill>
                <a:latin typeface="UbuntuMono-Regular"/>
              </a:rPr>
              <a:t>export </a:t>
            </a:r>
            <a:r>
              <a:rPr lang="en-US" sz="2400">
                <a:solidFill>
                  <a:srgbClr val="003333"/>
                </a:solidFill>
                <a:latin typeface="UbuntuMono-Regular"/>
              </a:rPr>
              <a:t>HADOOP_CONF_DIR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/opt/</a:t>
            </a:r>
            <a:r>
              <a:rPr lang="en-US" sz="2400" dirty="0" err="1">
                <a:solidFill>
                  <a:srgbClr val="000000"/>
                </a:solidFill>
                <a:latin typeface="UbuntuMono-Regular"/>
              </a:rPr>
              <a:t>hadoop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/</a:t>
            </a:r>
            <a:r>
              <a:rPr lang="en-US" sz="2400" dirty="0" err="1">
                <a:solidFill>
                  <a:srgbClr val="000000"/>
                </a:solidFill>
                <a:latin typeface="UbuntuMono-Regular"/>
              </a:rPr>
              <a:t>conf</a:t>
            </a:r>
            <a:endParaRPr lang="en-US" sz="2400" dirty="0">
              <a:solidFill>
                <a:srgbClr val="000000"/>
              </a:solidFill>
              <a:latin typeface="UbuntuMono-Regular"/>
            </a:endParaRPr>
          </a:p>
          <a:p>
            <a:r>
              <a:rPr lang="en-US" sz="2400" dirty="0">
                <a:solidFill>
                  <a:srgbClr val="003333"/>
                </a:solidFill>
                <a:latin typeface="UbuntuMono-Regular"/>
              </a:rPr>
              <a:t>$ 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./bin/spark-submit </a:t>
            </a:r>
            <a:r>
              <a:rPr lang="en-US" sz="24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400" dirty="0">
                <a:solidFill>
                  <a:srgbClr val="000000"/>
                </a:solidFill>
                <a:latin typeface="UbuntuMono-Regular"/>
              </a:rPr>
              <a:t>  --master yarn </a:t>
            </a:r>
            <a:r>
              <a:rPr lang="en-US" sz="24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400" dirty="0">
                <a:solidFill>
                  <a:srgbClr val="000000"/>
                </a:solidFill>
                <a:latin typeface="UbuntuMono-Regular"/>
              </a:rPr>
              <a:t>  --</a:t>
            </a:r>
            <a:r>
              <a:rPr lang="en-US" sz="2400" dirty="0" err="1">
                <a:solidFill>
                  <a:srgbClr val="000000"/>
                </a:solidFill>
                <a:latin typeface="UbuntuMono-Regular"/>
              </a:rPr>
              <a:t>py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-files somelib-1.2.egg,otherlib-4.4.zip,other-file.py </a:t>
            </a:r>
            <a:r>
              <a:rPr lang="en-US" sz="24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400" dirty="0">
                <a:solidFill>
                  <a:srgbClr val="000000"/>
                </a:solidFill>
                <a:latin typeface="UbuntuMono-Regular"/>
              </a:rPr>
              <a:t>  --deploy-mode client </a:t>
            </a:r>
            <a:r>
              <a:rPr lang="en-US" sz="24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400" dirty="0">
                <a:solidFill>
                  <a:srgbClr val="000000"/>
                </a:solidFill>
                <a:latin typeface="UbuntuMono-Regular"/>
              </a:rPr>
              <a:t>  --name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"Example Program" </a:t>
            </a:r>
            <a:r>
              <a:rPr lang="en-US" sz="24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400" dirty="0">
                <a:solidFill>
                  <a:srgbClr val="000000"/>
                </a:solidFill>
                <a:latin typeface="UbuntuMono-Regular"/>
              </a:rPr>
              <a:t>  --queue </a:t>
            </a:r>
            <a:r>
              <a:rPr lang="en-US" sz="2400" dirty="0" err="1">
                <a:solidFill>
                  <a:srgbClr val="000000"/>
                </a:solidFill>
                <a:latin typeface="UbuntuMono-Regular"/>
              </a:rPr>
              <a:t>exampleQueue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 </a:t>
            </a:r>
            <a:r>
              <a:rPr lang="en-US" sz="24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400" dirty="0">
                <a:solidFill>
                  <a:srgbClr val="000000"/>
                </a:solidFill>
                <a:latin typeface="UbuntuMono-Regular"/>
              </a:rPr>
              <a:t>  --</a:t>
            </a:r>
            <a:r>
              <a:rPr lang="en-US" sz="2400" dirty="0" err="1">
                <a:solidFill>
                  <a:srgbClr val="000000"/>
                </a:solidFill>
                <a:latin typeface="UbuntuMono-Regular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-executors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40 </a:t>
            </a:r>
            <a:r>
              <a:rPr lang="en-US" sz="24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400" dirty="0">
                <a:solidFill>
                  <a:srgbClr val="000000"/>
                </a:solidFill>
                <a:latin typeface="UbuntuMono-Regular"/>
              </a:rPr>
              <a:t>  --executor-memory 10g </a:t>
            </a:r>
            <a:r>
              <a:rPr lang="en-US" sz="24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400" dirty="0">
                <a:solidFill>
                  <a:srgbClr val="000000"/>
                </a:solidFill>
                <a:latin typeface="UbuntuMono-Regular"/>
              </a:rPr>
              <a:t>  my_script.py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"options" "to your application" "go here"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69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92" y="0"/>
            <a:ext cx="7062578" cy="5638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0" y="152636"/>
            <a:ext cx="6480720" cy="1325563"/>
          </a:xfrm>
        </p:spPr>
        <p:txBody>
          <a:bodyPr/>
          <a:lstStyle/>
          <a:p>
            <a:r>
              <a:rPr lang="en-US" dirty="0"/>
              <a:t>Spark Runtime Architecture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360" y="1434274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/>
              <a:t>Master/Slave architecture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/>
              <a:t>The driver runs in its own Java process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/>
              <a:t>Each executor is a separate Java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40416" y="156834"/>
            <a:ext cx="1908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one central coordinator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91767" y="1880828"/>
            <a:ext cx="19082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many distributed workers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352" y="3265823"/>
            <a:ext cx="47852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Cluster Managers</a:t>
            </a:r>
          </a:p>
          <a:p>
            <a:pPr marL="339725" indent="-339725">
              <a:buFont typeface="+mj-lt"/>
              <a:buAutoNum type="arabicPeriod"/>
            </a:pPr>
            <a:r>
              <a:rPr lang="en-US" sz="2800" dirty="0"/>
              <a:t>Built-in: Standalone cluster manager</a:t>
            </a:r>
          </a:p>
          <a:p>
            <a:pPr marL="339725" indent="-339725">
              <a:buFont typeface="+mj-lt"/>
              <a:buAutoNum type="arabicPeriod"/>
            </a:pPr>
            <a:r>
              <a:rPr lang="en-US" sz="2800" dirty="0"/>
              <a:t>Hadoop YARN</a:t>
            </a:r>
          </a:p>
          <a:p>
            <a:pPr marL="339725" indent="-339725">
              <a:buFont typeface="+mj-lt"/>
              <a:buAutoNum type="arabicPeriod"/>
            </a:pPr>
            <a:r>
              <a:rPr lang="en-US" sz="2800" dirty="0"/>
              <a:t>Apache </a:t>
            </a:r>
            <a:r>
              <a:rPr lang="en-US" sz="2800" dirty="0" err="1"/>
              <a:t>Mesos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90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57600" cy="759619"/>
          </a:xfrm>
        </p:spPr>
        <p:txBody>
          <a:bodyPr/>
          <a:lstStyle/>
          <a:p>
            <a:r>
              <a:rPr lang="en-US" dirty="0"/>
              <a:t>The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764"/>
            <a:ext cx="10515600" cy="4290179"/>
          </a:xfrm>
        </p:spPr>
        <p:txBody>
          <a:bodyPr>
            <a:normAutofit/>
          </a:bodyPr>
          <a:lstStyle/>
          <a:p>
            <a:r>
              <a:rPr lang="en-US" dirty="0"/>
              <a:t>The main() method runs in this Java process (driver).</a:t>
            </a:r>
          </a:p>
          <a:p>
            <a:r>
              <a:rPr lang="en-US" dirty="0"/>
              <a:t>It creates a </a:t>
            </a:r>
            <a:r>
              <a:rPr lang="en-US" dirty="0" err="1"/>
              <a:t>SparkContext</a:t>
            </a:r>
            <a:r>
              <a:rPr lang="en-US" dirty="0"/>
              <a:t>, creates RDDs, and performs transformations and actions.</a:t>
            </a:r>
          </a:p>
          <a:p>
            <a:r>
              <a:rPr lang="en-US" dirty="0"/>
              <a:t>When you launch a Spark shell, you have created a driver 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Two Duties</a:t>
            </a:r>
          </a:p>
          <a:p>
            <a:r>
              <a:rPr lang="en-US" dirty="0"/>
              <a:t>Converting a user program into tasks</a:t>
            </a:r>
          </a:p>
          <a:p>
            <a:r>
              <a:rPr lang="en-US" dirty="0"/>
              <a:t>Scheduling tasks on executors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12124" y="3681028"/>
            <a:ext cx="4835861" cy="18158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The driver exposes information about running Spark application through web interface:</a:t>
            </a:r>
          </a:p>
          <a:p>
            <a:r>
              <a:rPr lang="en-US" sz="2800" dirty="0"/>
              <a:t>http://localhost:4040</a:t>
            </a:r>
          </a:p>
        </p:txBody>
      </p:sp>
    </p:spTree>
    <p:extLst>
      <p:ext uri="{BB962C8B-B14F-4D97-AF65-F5344CB8AC3E}">
        <p14:creationId xmlns:p14="http://schemas.microsoft.com/office/powerpoint/2010/main" val="279703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" y="8620"/>
            <a:ext cx="9258300" cy="6883907"/>
          </a:xfrm>
        </p:spPr>
      </p:pic>
      <p:sp>
        <p:nvSpPr>
          <p:cNvPr id="5" name="TextBox 4"/>
          <p:cNvSpPr txBox="1"/>
          <p:nvPr/>
        </p:nvSpPr>
        <p:spPr>
          <a:xfrm>
            <a:off x="8776922" y="277488"/>
            <a:ext cx="3310171" cy="523220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http://localhost:4040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5940" y="1412776"/>
            <a:ext cx="6516724" cy="1569660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pyspark</a:t>
            </a:r>
            <a:endParaRPr lang="en-US" sz="2400" dirty="0"/>
          </a:p>
          <a:p>
            <a:r>
              <a:rPr lang="en-US" sz="2400" dirty="0"/>
              <a:t>book = </a:t>
            </a:r>
            <a:r>
              <a:rPr lang="en-US" sz="2400" dirty="0" err="1"/>
              <a:t>sc.textFile</a:t>
            </a:r>
            <a:r>
              <a:rPr lang="en-US" sz="2400" dirty="0"/>
              <a:t>(“/home/rob/data/peterpan.txt”)</a:t>
            </a:r>
          </a:p>
          <a:p>
            <a:r>
              <a:rPr lang="en-US" sz="2400" dirty="0" err="1"/>
              <a:t>book.first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book.count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4708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825625"/>
            <a:ext cx="11486492" cy="2971527"/>
          </a:xfrm>
        </p:spPr>
        <p:txBody>
          <a:bodyPr/>
          <a:lstStyle/>
          <a:p>
            <a:r>
              <a:rPr lang="en-US" dirty="0"/>
              <a:t>Spark executors are worker processes responsible for running the individual tasks in a given Spark job.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Two Roles:</a:t>
            </a:r>
          </a:p>
          <a:p>
            <a:r>
              <a:rPr lang="en-US" dirty="0"/>
              <a:t>They run the tasks and return results to the driver</a:t>
            </a:r>
          </a:p>
          <a:p>
            <a:r>
              <a:rPr lang="en-US" dirty="0"/>
              <a:t>They provide in-memory storage for RDDs that are cached by user programs</a:t>
            </a:r>
          </a:p>
        </p:txBody>
      </p:sp>
    </p:spTree>
    <p:extLst>
      <p:ext uri="{BB962C8B-B14F-4D97-AF65-F5344CB8AC3E}">
        <p14:creationId xmlns:p14="http://schemas.microsoft.com/office/powerpoint/2010/main" val="196800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56" y="44624"/>
            <a:ext cx="11629544" cy="5580620"/>
          </a:xfrm>
        </p:spPr>
      </p:pic>
      <p:sp>
        <p:nvSpPr>
          <p:cNvPr id="5" name="Rectangle 4"/>
          <p:cNvSpPr/>
          <p:nvPr/>
        </p:nvSpPr>
        <p:spPr>
          <a:xfrm>
            <a:off x="3395700" y="6057292"/>
            <a:ext cx="7496539" cy="46166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sz="2400" dirty="0"/>
              <a:t>http://spark.apache.org/docs/latest/cluster-overview.html</a:t>
            </a:r>
          </a:p>
        </p:txBody>
      </p:sp>
    </p:spTree>
    <p:extLst>
      <p:ext uri="{BB962C8B-B14F-4D97-AF65-F5344CB8AC3E}">
        <p14:creationId xmlns:p14="http://schemas.microsoft.com/office/powerpoint/2010/main" val="194990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24644"/>
            <a:ext cx="10515600" cy="723615"/>
          </a:xfrm>
        </p:spPr>
        <p:txBody>
          <a:bodyPr/>
          <a:lstStyle/>
          <a:p>
            <a:r>
              <a:rPr lang="en-US" dirty="0"/>
              <a:t>Launching a Program  –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spark-submit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61" y="1124744"/>
            <a:ext cx="11394479" cy="5541081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339725" indent="-339725">
              <a:buFont typeface="+mj-lt"/>
              <a:buAutoNum type="arabicPeriod"/>
            </a:pPr>
            <a:r>
              <a:rPr lang="en-US" dirty="0"/>
              <a:t>The user submits an application using </a:t>
            </a:r>
            <a:r>
              <a:rPr lang="en-US" dirty="0">
                <a:solidFill>
                  <a:srgbClr val="FF00FF"/>
                </a:solidFill>
              </a:rPr>
              <a:t>spark-submit</a:t>
            </a:r>
            <a:r>
              <a:rPr lang="en-US" dirty="0"/>
              <a:t>.</a:t>
            </a:r>
          </a:p>
          <a:p>
            <a:pPr marL="339725" indent="-339725">
              <a:buFont typeface="+mj-lt"/>
              <a:buAutoNum type="arabicPeriod"/>
            </a:pPr>
            <a:r>
              <a:rPr lang="en-US" dirty="0">
                <a:solidFill>
                  <a:srgbClr val="FF00FF"/>
                </a:solidFill>
              </a:rPr>
              <a:t>spark-submit</a:t>
            </a:r>
            <a:r>
              <a:rPr lang="en-US" dirty="0"/>
              <a:t> launches the </a:t>
            </a:r>
            <a:r>
              <a:rPr lang="en-US" dirty="0">
                <a:solidFill>
                  <a:srgbClr val="0070C0"/>
                </a:solidFill>
              </a:rPr>
              <a:t>driver program</a:t>
            </a:r>
            <a:r>
              <a:rPr lang="en-US" dirty="0"/>
              <a:t> and invokes the </a:t>
            </a:r>
            <a:r>
              <a:rPr lang="en-US" dirty="0">
                <a:solidFill>
                  <a:srgbClr val="FF0000"/>
                </a:solidFill>
              </a:rPr>
              <a:t>main()</a:t>
            </a:r>
            <a:r>
              <a:rPr lang="en-US" dirty="0"/>
              <a:t> method specified by the user.</a:t>
            </a:r>
          </a:p>
          <a:p>
            <a:pPr marL="339725" indent="-339725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driver program</a:t>
            </a:r>
            <a:r>
              <a:rPr lang="en-US" dirty="0"/>
              <a:t> contacts the </a:t>
            </a:r>
            <a:r>
              <a:rPr lang="en-US" dirty="0">
                <a:solidFill>
                  <a:srgbClr val="FF9900"/>
                </a:solidFill>
              </a:rPr>
              <a:t>cluster manager</a:t>
            </a:r>
            <a:r>
              <a:rPr lang="en-US" dirty="0"/>
              <a:t> to ask for resources to launch </a:t>
            </a:r>
            <a:r>
              <a:rPr lang="en-US" dirty="0">
                <a:solidFill>
                  <a:srgbClr val="00FFFF"/>
                </a:solidFill>
              </a:rPr>
              <a:t>executors</a:t>
            </a:r>
            <a:r>
              <a:rPr lang="en-US" dirty="0"/>
              <a:t>.</a:t>
            </a:r>
          </a:p>
          <a:p>
            <a:pPr marL="339725" indent="-339725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FF9900"/>
                </a:solidFill>
              </a:rPr>
              <a:t>cluster manager</a:t>
            </a:r>
            <a:r>
              <a:rPr lang="en-US" dirty="0"/>
              <a:t> launches </a:t>
            </a:r>
            <a:r>
              <a:rPr lang="en-US" dirty="0">
                <a:solidFill>
                  <a:srgbClr val="00FFFF"/>
                </a:solidFill>
              </a:rPr>
              <a:t>executors</a:t>
            </a:r>
            <a:r>
              <a:rPr lang="en-US" dirty="0"/>
              <a:t> on behalf of the </a:t>
            </a:r>
            <a:r>
              <a:rPr lang="en-US" dirty="0">
                <a:solidFill>
                  <a:srgbClr val="0070C0"/>
                </a:solidFill>
              </a:rPr>
              <a:t>driver program</a:t>
            </a:r>
            <a:r>
              <a:rPr lang="en-US" dirty="0"/>
              <a:t>.</a:t>
            </a:r>
          </a:p>
          <a:p>
            <a:pPr marL="339725" indent="-339725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driver process</a:t>
            </a:r>
            <a:r>
              <a:rPr lang="en-US" dirty="0"/>
              <a:t> runs through the user application. Based on the RDD actions and transformations in the program, the </a:t>
            </a:r>
            <a:r>
              <a:rPr lang="en-US" dirty="0">
                <a:solidFill>
                  <a:srgbClr val="0070C0"/>
                </a:solidFill>
              </a:rPr>
              <a:t>driver</a:t>
            </a:r>
            <a:r>
              <a:rPr lang="en-US" dirty="0"/>
              <a:t> sends work to </a:t>
            </a:r>
            <a:r>
              <a:rPr lang="en-US" dirty="0">
                <a:solidFill>
                  <a:srgbClr val="00FFFF"/>
                </a:solidFill>
              </a:rPr>
              <a:t>executors</a:t>
            </a:r>
            <a:r>
              <a:rPr lang="en-US" dirty="0"/>
              <a:t> in the form of </a:t>
            </a:r>
            <a:r>
              <a:rPr lang="en-US" dirty="0">
                <a:solidFill>
                  <a:srgbClr val="00CC99"/>
                </a:solidFill>
              </a:rPr>
              <a:t>tasks</a:t>
            </a:r>
            <a:r>
              <a:rPr lang="en-US" dirty="0"/>
              <a:t>.</a:t>
            </a:r>
          </a:p>
          <a:p>
            <a:pPr marL="339725" indent="-339725">
              <a:buFont typeface="+mj-lt"/>
              <a:buAutoNum type="arabicPeriod"/>
            </a:pPr>
            <a:r>
              <a:rPr lang="en-US" dirty="0">
                <a:solidFill>
                  <a:srgbClr val="00CC99"/>
                </a:solidFill>
              </a:rPr>
              <a:t>Tasks</a:t>
            </a:r>
            <a:r>
              <a:rPr lang="en-US" dirty="0"/>
              <a:t> are run on </a:t>
            </a:r>
            <a:r>
              <a:rPr lang="en-US" dirty="0">
                <a:solidFill>
                  <a:srgbClr val="00FFFF"/>
                </a:solidFill>
              </a:rPr>
              <a:t>executor</a:t>
            </a:r>
            <a:r>
              <a:rPr lang="en-US" dirty="0"/>
              <a:t> processes to compute and save results.</a:t>
            </a:r>
          </a:p>
          <a:p>
            <a:pPr marL="339725" indent="-339725">
              <a:buFont typeface="+mj-lt"/>
              <a:buAutoNum type="arabicPeriod"/>
            </a:pPr>
            <a:r>
              <a:rPr lang="en-US" dirty="0"/>
              <a:t>If the </a:t>
            </a:r>
            <a:r>
              <a:rPr lang="en-US" dirty="0">
                <a:solidFill>
                  <a:srgbClr val="0070C0"/>
                </a:solidFill>
              </a:rPr>
              <a:t>driver</a:t>
            </a:r>
            <a:r>
              <a:rPr lang="en-US" dirty="0"/>
              <a:t>’s </a:t>
            </a:r>
            <a:r>
              <a:rPr lang="en-US" dirty="0">
                <a:solidFill>
                  <a:srgbClr val="FF0000"/>
                </a:solidFill>
              </a:rPr>
              <a:t>main()</a:t>
            </a:r>
            <a:r>
              <a:rPr lang="en-US" dirty="0"/>
              <a:t> method exits or it calls </a:t>
            </a:r>
            <a:r>
              <a:rPr lang="en-US" dirty="0" err="1"/>
              <a:t>SparkContext.stop</a:t>
            </a:r>
            <a:r>
              <a:rPr lang="en-US" dirty="0"/>
              <a:t>(), it will terminate the </a:t>
            </a:r>
            <a:r>
              <a:rPr lang="en-US" dirty="0">
                <a:solidFill>
                  <a:srgbClr val="00FFFF"/>
                </a:solidFill>
              </a:rPr>
              <a:t>executors</a:t>
            </a:r>
            <a:r>
              <a:rPr lang="en-US" dirty="0"/>
              <a:t> and release resources from the </a:t>
            </a:r>
            <a:r>
              <a:rPr lang="en-US" dirty="0">
                <a:solidFill>
                  <a:srgbClr val="FF9900"/>
                </a:solidFill>
              </a:rPr>
              <a:t>cluster manager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598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 t="675"/>
          <a:stretch/>
        </p:blipFill>
        <p:spPr>
          <a:xfrm>
            <a:off x="56952" y="75193"/>
            <a:ext cx="12123724" cy="5766075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336360" y="260648"/>
            <a:ext cx="2592288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WordCount.py</a:t>
            </a:r>
          </a:p>
        </p:txBody>
      </p:sp>
    </p:spTree>
    <p:extLst>
      <p:ext uri="{BB962C8B-B14F-4D97-AF65-F5344CB8AC3E}">
        <p14:creationId xmlns:p14="http://schemas.microsoft.com/office/powerpoint/2010/main" val="83254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60" y="176335"/>
            <a:ext cx="7524836" cy="895856"/>
          </a:xfrm>
        </p:spPr>
        <p:txBody>
          <a:bodyPr/>
          <a:lstStyle/>
          <a:p>
            <a:r>
              <a:rPr lang="en-US" dirty="0"/>
              <a:t>Submitting a Python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3412" y="1606270"/>
            <a:ext cx="4673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UbuntuMono-Regular"/>
              </a:rPr>
              <a:t>spark-submit my_script.py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12770" y="3428513"/>
            <a:ext cx="3357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With extra arguments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803412" y="3951733"/>
            <a:ext cx="11197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UbuntuMono-Regular"/>
              </a:rPr>
              <a:t>spark-submit --master spark://host:7077 --executor-memory 10g my_script.py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60722"/>
              </p:ext>
            </p:extLst>
          </p:nvPr>
        </p:nvGraphicFramePr>
        <p:xfrm>
          <a:off x="1523492" y="4581495"/>
          <a:ext cx="9145016" cy="2257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792">
                  <a:extLst>
                    <a:ext uri="{9D8B030D-6E8A-4147-A177-3AD203B41FA5}">
                      <a16:colId xmlns:a16="http://schemas.microsoft.com/office/drawing/2014/main" val="1247011023"/>
                    </a:ext>
                  </a:extLst>
                </a:gridCol>
                <a:gridCol w="5580224">
                  <a:extLst>
                    <a:ext uri="{9D8B030D-6E8A-4147-A177-3AD203B41FA5}">
                      <a16:colId xmlns:a16="http://schemas.microsoft.com/office/drawing/2014/main" val="3664873794"/>
                    </a:ext>
                  </a:extLst>
                </a:gridCol>
              </a:tblGrid>
              <a:tr h="5644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93127"/>
                  </a:ext>
                </a:extLst>
              </a:tr>
              <a:tr h="5644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--master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+mn-lt"/>
                        </a:rPr>
                        <a:t>A cluster URL to connect 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384179"/>
                  </a:ext>
                </a:extLst>
              </a:tr>
              <a:tr h="5644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Spark://host:7077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+mn-lt"/>
                        </a:rPr>
                        <a:t>A cluster using Spark’s Standalone</a:t>
                      </a:r>
                      <a:r>
                        <a:rPr lang="en-US" sz="2400" baseline="0" dirty="0">
                          <a:latin typeface="+mn-lt"/>
                        </a:rPr>
                        <a:t> mode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831817"/>
                  </a:ext>
                </a:extLst>
              </a:tr>
              <a:tr h="5644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--executor-memory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+mn-lt"/>
                        </a:rPr>
                        <a:t>The</a:t>
                      </a:r>
                      <a:r>
                        <a:rPr lang="en-US" sz="2400" baseline="0" dirty="0">
                          <a:latin typeface="+mn-lt"/>
                        </a:rPr>
                        <a:t> memory allocated for each executor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25392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10093" y="2243572"/>
            <a:ext cx="2554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General Format: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3412" y="2736015"/>
            <a:ext cx="9685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UbuntuMono-Regular"/>
              </a:rPr>
              <a:t>spark-submit 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[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options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] 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&lt;app jar | python file&gt; 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[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app options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]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449091" y="1109606"/>
            <a:ext cx="1784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Command: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02034" y="1106805"/>
            <a:ext cx="4716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UbuntuMono-Regular"/>
              </a:rPr>
              <a:t>spark-submit WordCount.jar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6402034" y="1860858"/>
            <a:ext cx="4716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UbuntuMono-Regular"/>
              </a:rPr>
              <a:t>spark-submit WordCount.jar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159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1274</Words>
  <Application>Microsoft Office PowerPoint</Application>
  <PresentationFormat>Widescreen</PresentationFormat>
  <Paragraphs>156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UbuntuMono-Bold</vt:lpstr>
      <vt:lpstr>UbuntuMono-Italic</vt:lpstr>
      <vt:lpstr>UbuntuMono-Regular</vt:lpstr>
      <vt:lpstr>Arial</vt:lpstr>
      <vt:lpstr>Calibri</vt:lpstr>
      <vt:lpstr>Calibri Light</vt:lpstr>
      <vt:lpstr>Courier New</vt:lpstr>
      <vt:lpstr>Office Theme</vt:lpstr>
      <vt:lpstr>Chapter 7 Running on a Cluster</vt:lpstr>
      <vt:lpstr>Spark Runtime Architecture</vt:lpstr>
      <vt:lpstr>The Driver</vt:lpstr>
      <vt:lpstr>PowerPoint Presentation</vt:lpstr>
      <vt:lpstr>Executors</vt:lpstr>
      <vt:lpstr>PowerPoint Presentation</vt:lpstr>
      <vt:lpstr>Launching a Program  –  spark-submit</vt:lpstr>
      <vt:lpstr>PowerPoint Presentation</vt:lpstr>
      <vt:lpstr>Submitting a Python application</vt:lpstr>
      <vt:lpstr>Submitting a Self-contained application</vt:lpstr>
      <vt:lpstr>Possible values for the --master flag in spark-submit</vt:lpstr>
      <vt:lpstr>Submitting a Python application</vt:lpstr>
      <vt:lpstr>Common flags for spark-submit</vt:lpstr>
      <vt:lpstr>Common flags for spark-submit</vt:lpstr>
      <vt:lpstr>Example 1</vt:lpstr>
      <vt:lpstr>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163</cp:revision>
  <cp:lastPrinted>2019-02-04T20:20:20Z</cp:lastPrinted>
  <dcterms:created xsi:type="dcterms:W3CDTF">2017-01-08T21:30:05Z</dcterms:created>
  <dcterms:modified xsi:type="dcterms:W3CDTF">2020-02-23T06:05:42Z</dcterms:modified>
</cp:coreProperties>
</file>