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45ef5e6c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45ef5e6c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45ef5e6c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45ef5e6c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45ef5e6c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45ef5e6c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45ef5e6c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645ef5e6c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45ef5e6c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645ef5e6c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Solve gains using LQR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45ef5e6c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645ef5e6c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45ef5e6c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645ef5e6c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45ef5e6c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45ef5e6c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45ef5e6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45ef5e6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Virtual control variable v_1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45ef5e6c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45ef5e6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 sliding mode controller constrains a system to a sliding surface $s$, which can be separated into two phases, the reaching phase and then a sliding phase. During the reaching phase, trajectories not on the surface $s = 0$, converge towards it and reaches it in a finite amount of time. Then the sliding phase begins and motion is constrained to the surface.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45ef5e6c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45ef5e6c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45ef5e6c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45ef5e6c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45ef5e6c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45ef5e6c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45ef5e6c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45ef5e6c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45ef5e6c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45ef5e6c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4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71.png"/><Relationship Id="rId10" Type="http://schemas.openxmlformats.org/officeDocument/2006/relationships/image" Target="../media/image69.png"/><Relationship Id="rId13" Type="http://schemas.openxmlformats.org/officeDocument/2006/relationships/image" Target="../media/image73.png"/><Relationship Id="rId1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0.png"/><Relationship Id="rId4" Type="http://schemas.openxmlformats.org/officeDocument/2006/relationships/image" Target="../media/image62.png"/><Relationship Id="rId9" Type="http://schemas.openxmlformats.org/officeDocument/2006/relationships/image" Target="../media/image70.png"/><Relationship Id="rId5" Type="http://schemas.openxmlformats.org/officeDocument/2006/relationships/image" Target="../media/image56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80.png"/><Relationship Id="rId10" Type="http://schemas.openxmlformats.org/officeDocument/2006/relationships/image" Target="../media/image90.png"/><Relationship Id="rId13" Type="http://schemas.openxmlformats.org/officeDocument/2006/relationships/image" Target="../media/image85.png"/><Relationship Id="rId12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9" Type="http://schemas.openxmlformats.org/officeDocument/2006/relationships/image" Target="../media/image79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94.png"/><Relationship Id="rId8" Type="http://schemas.openxmlformats.org/officeDocument/2006/relationships/image" Target="../media/image81.png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9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91.png"/><Relationship Id="rId5" Type="http://schemas.openxmlformats.org/officeDocument/2006/relationships/image" Target="../media/image87.png"/><Relationship Id="rId6" Type="http://schemas.openxmlformats.org/officeDocument/2006/relationships/image" Target="../media/image86.png"/><Relationship Id="rId7" Type="http://schemas.openxmlformats.org/officeDocument/2006/relationships/image" Target="../media/image89.png"/><Relationship Id="rId8" Type="http://schemas.openxmlformats.org/officeDocument/2006/relationships/image" Target="../media/image88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0.png"/><Relationship Id="rId10" Type="http://schemas.openxmlformats.org/officeDocument/2006/relationships/image" Target="../media/image99.png"/><Relationship Id="rId13" Type="http://schemas.openxmlformats.org/officeDocument/2006/relationships/image" Target="../media/image108.png"/><Relationship Id="rId12" Type="http://schemas.openxmlformats.org/officeDocument/2006/relationships/image" Target="../media/image10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5.png"/><Relationship Id="rId4" Type="http://schemas.openxmlformats.org/officeDocument/2006/relationships/image" Target="../media/image98.png"/><Relationship Id="rId9" Type="http://schemas.openxmlformats.org/officeDocument/2006/relationships/image" Target="../media/image100.png"/><Relationship Id="rId15" Type="http://schemas.openxmlformats.org/officeDocument/2006/relationships/image" Target="../media/image104.png"/><Relationship Id="rId14" Type="http://schemas.openxmlformats.org/officeDocument/2006/relationships/image" Target="../media/image102.png"/><Relationship Id="rId5" Type="http://schemas.openxmlformats.org/officeDocument/2006/relationships/image" Target="../media/image97.png"/><Relationship Id="rId6" Type="http://schemas.openxmlformats.org/officeDocument/2006/relationships/image" Target="../media/image93.png"/><Relationship Id="rId7" Type="http://schemas.openxmlformats.org/officeDocument/2006/relationships/image" Target="../media/image107.png"/><Relationship Id="rId8" Type="http://schemas.openxmlformats.org/officeDocument/2006/relationships/image" Target="../media/image9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3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9.png"/><Relationship Id="rId7" Type="http://schemas.openxmlformats.org/officeDocument/2006/relationships/image" Target="../media/image1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5.png"/><Relationship Id="rId13" Type="http://schemas.openxmlformats.org/officeDocument/2006/relationships/image" Target="../media/image10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9" Type="http://schemas.openxmlformats.org/officeDocument/2006/relationships/image" Target="../media/image6.png"/><Relationship Id="rId1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9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29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53.png"/><Relationship Id="rId9" Type="http://schemas.openxmlformats.org/officeDocument/2006/relationships/image" Target="../media/image31.png"/><Relationship Id="rId5" Type="http://schemas.openxmlformats.org/officeDocument/2006/relationships/image" Target="../media/image27.png"/><Relationship Id="rId6" Type="http://schemas.openxmlformats.org/officeDocument/2006/relationships/image" Target="../media/image32.png"/><Relationship Id="rId7" Type="http://schemas.openxmlformats.org/officeDocument/2006/relationships/image" Target="../media/image21.png"/><Relationship Id="rId8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8.png"/><Relationship Id="rId10" Type="http://schemas.openxmlformats.org/officeDocument/2006/relationships/image" Target="../media/image28.png"/><Relationship Id="rId13" Type="http://schemas.openxmlformats.org/officeDocument/2006/relationships/image" Target="../media/image40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Relationship Id="rId9" Type="http://schemas.openxmlformats.org/officeDocument/2006/relationships/image" Target="../media/image35.png"/><Relationship Id="rId5" Type="http://schemas.openxmlformats.org/officeDocument/2006/relationships/image" Target="../media/image23.png"/><Relationship Id="rId6" Type="http://schemas.openxmlformats.org/officeDocument/2006/relationships/image" Target="../media/image33.png"/><Relationship Id="rId7" Type="http://schemas.openxmlformats.org/officeDocument/2006/relationships/image" Target="../media/image24.png"/><Relationship Id="rId8" Type="http://schemas.openxmlformats.org/officeDocument/2006/relationships/image" Target="../media/image3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2.png"/><Relationship Id="rId4" Type="http://schemas.openxmlformats.org/officeDocument/2006/relationships/image" Target="../media/image50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46.png"/><Relationship Id="rId8" Type="http://schemas.openxmlformats.org/officeDocument/2006/relationships/image" Target="../media/image72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51.png"/><Relationship Id="rId10" Type="http://schemas.openxmlformats.org/officeDocument/2006/relationships/image" Target="../media/image58.png"/><Relationship Id="rId1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5" Type="http://schemas.openxmlformats.org/officeDocument/2006/relationships/image" Target="../media/image43.png"/><Relationship Id="rId6" Type="http://schemas.openxmlformats.org/officeDocument/2006/relationships/image" Target="../media/image47.png"/><Relationship Id="rId7" Type="http://schemas.openxmlformats.org/officeDocument/2006/relationships/image" Target="../media/image45.png"/><Relationship Id="rId8" Type="http://schemas.openxmlformats.org/officeDocument/2006/relationships/image" Target="../media/image4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6.png"/><Relationship Id="rId4" Type="http://schemas.openxmlformats.org/officeDocument/2006/relationships/image" Target="../media/image59.png"/><Relationship Id="rId5" Type="http://schemas.openxmlformats.org/officeDocument/2006/relationships/image" Target="../media/image63.png"/><Relationship Id="rId6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/>
              <a:t>Non-Linear Control Approaches for Quadrotor UAVs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By: Kevin Hu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073" y="3049775"/>
            <a:ext cx="2719074" cy="16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Quadcopter Control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75" y="1017725"/>
            <a:ext cx="78105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Integral Backstepping</a:t>
            </a: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4225"/>
            <a:ext cx="29718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" y="1514813"/>
            <a:ext cx="49625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831000"/>
            <a:ext cx="45720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75" y="2540538"/>
            <a:ext cx="48482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2967350"/>
            <a:ext cx="44767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3632950"/>
            <a:ext cx="47148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575" y="3989400"/>
            <a:ext cx="3564975" cy="660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-23960" y="4718400"/>
            <a:ext cx="4619917" cy="2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82888" y="145575"/>
            <a:ext cx="49434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 rotWithShape="1">
          <a:blip r:embed="rId12">
            <a:alphaModFix/>
          </a:blip>
          <a:srcRect b="10" l="0" r="33932" t="-10"/>
          <a:stretch/>
        </p:blipFill>
        <p:spPr>
          <a:xfrm>
            <a:off x="5101175" y="1914868"/>
            <a:ext cx="40522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84438" y="2689963"/>
            <a:ext cx="26003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 rotWithShape="1">
          <a:blip r:embed="rId12">
            <a:alphaModFix/>
          </a:blip>
          <a:srcRect b="0" l="65800" r="0" t="0"/>
          <a:stretch/>
        </p:blipFill>
        <p:spPr>
          <a:xfrm>
            <a:off x="6235750" y="2302425"/>
            <a:ext cx="2097699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Sliding Mode Control Overview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13335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08275"/>
            <a:ext cx="10953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225" y="1998800"/>
            <a:ext cx="10858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225" y="2465525"/>
            <a:ext cx="12668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1925" y="2875100"/>
            <a:ext cx="10763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1925" y="3303725"/>
            <a:ext cx="18764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2400" y="3770450"/>
            <a:ext cx="273367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1925" y="4246700"/>
            <a:ext cx="41719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2400" y="4608650"/>
            <a:ext cx="37623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35150" y="1503500"/>
            <a:ext cx="42291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939125" y="2046425"/>
            <a:ext cx="216217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Sliding Mode Control</a:t>
            </a:r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7435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650" y="1855925"/>
            <a:ext cx="265747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332175"/>
            <a:ext cx="56959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700" y="3017975"/>
            <a:ext cx="26193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3551375"/>
            <a:ext cx="480060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4208600"/>
            <a:ext cx="27146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14156" y="0"/>
            <a:ext cx="5629844" cy="10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 rotWithShape="1">
          <a:blip r:embed="rId10">
            <a:alphaModFix/>
          </a:blip>
          <a:srcRect b="0" l="0" r="52482" t="0"/>
          <a:stretch/>
        </p:blipFill>
        <p:spPr>
          <a:xfrm>
            <a:off x="6510475" y="1280600"/>
            <a:ext cx="23218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 rotWithShape="1">
          <a:blip r:embed="rId10">
            <a:alphaModFix/>
          </a:blip>
          <a:srcRect b="0" l="47769" r="0" t="0"/>
          <a:stretch/>
        </p:blipFill>
        <p:spPr>
          <a:xfrm>
            <a:off x="6465250" y="1729425"/>
            <a:ext cx="255212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Feedback Linearization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0099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94000"/>
            <a:ext cx="23241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236925"/>
            <a:ext cx="180975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842175"/>
            <a:ext cx="11430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3409325"/>
            <a:ext cx="347662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3779975"/>
            <a:ext cx="341947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83575" y="1170125"/>
            <a:ext cx="141922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98850" y="1151075"/>
            <a:ext cx="23622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83575" y="1665425"/>
            <a:ext cx="10668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37625" y="1717813"/>
            <a:ext cx="10858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883575" y="2213113"/>
            <a:ext cx="35528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173150" y="2946538"/>
            <a:ext cx="17716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883575" y="3413263"/>
            <a:ext cx="35623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Zero Dynamics Control</a:t>
            </a:r>
            <a:endParaRPr/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27527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08275"/>
            <a:ext cx="23907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094050"/>
            <a:ext cx="18764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589350"/>
            <a:ext cx="17811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1070113"/>
            <a:ext cx="39528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References</a:t>
            </a:r>
            <a:endParaRPr/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00" y="1074000"/>
            <a:ext cx="461299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Non-Linear Control Techniques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Integral Backstepping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Sliding Mode Control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Feedback Linearization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Integral Backstepping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6625"/>
            <a:ext cx="17145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89925"/>
            <a:ext cx="13144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300" y="2530775"/>
            <a:ext cx="10287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4300" y="3188000"/>
            <a:ext cx="16954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3906913"/>
            <a:ext cx="299085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73200" y="1263300"/>
            <a:ext cx="265747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81600" y="1997763"/>
            <a:ext cx="13525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90913" y="2331138"/>
            <a:ext cx="98107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06925" y="3006388"/>
            <a:ext cx="2771775" cy="1818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12063" y="1363367"/>
            <a:ext cx="21431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092275" y="2394825"/>
            <a:ext cx="39433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911725" y="2985325"/>
            <a:ext cx="309054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Sliding Mode Control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50" y="1203025"/>
            <a:ext cx="298606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850" y="1658150"/>
            <a:ext cx="13049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089750"/>
            <a:ext cx="185737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850" y="2511825"/>
            <a:ext cx="8953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3030500"/>
            <a:ext cx="3317676" cy="17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22301" y="1017725"/>
            <a:ext cx="7429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22301" y="1453363"/>
            <a:ext cx="16954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95876" y="2327163"/>
            <a:ext cx="29718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Feedback Linearization In One Dimension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75" y="1017725"/>
            <a:ext cx="164782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900" y="1697850"/>
            <a:ext cx="170497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700" y="2211100"/>
            <a:ext cx="270510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8075" y="943725"/>
            <a:ext cx="448627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88075" y="2262275"/>
            <a:ext cx="5615900" cy="1260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8200" y="3454053"/>
            <a:ext cx="25336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99338" y="3835053"/>
            <a:ext cx="1811368" cy="1244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68038" y="3522425"/>
            <a:ext cx="332422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87575" y="3835050"/>
            <a:ext cx="721275" cy="2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087563" y="4580324"/>
            <a:ext cx="667475" cy="3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Feedback Linearization in Multiple Dimensions</a:t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17335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4375" y="1102375"/>
            <a:ext cx="468630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8575" y="1083325"/>
            <a:ext cx="9334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851300"/>
            <a:ext cx="22955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2203725"/>
            <a:ext cx="12382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5988" y="2682150"/>
            <a:ext cx="12096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6000" y="3170100"/>
            <a:ext cx="13525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6725" y="3589200"/>
            <a:ext cx="44862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31350" y="1463250"/>
            <a:ext cx="221932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703000" y="2690900"/>
            <a:ext cx="38862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046975" y="3604225"/>
            <a:ext cx="2638425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Quadcopter Modeling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50" y="1017725"/>
            <a:ext cx="7905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675" y="1303475"/>
            <a:ext cx="17526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188750"/>
            <a:ext cx="3619201" cy="262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2951" y="998675"/>
            <a:ext cx="13716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2476" y="1474925"/>
            <a:ext cx="13525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31026" y="1846400"/>
            <a:ext cx="4471119" cy="29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CA"/>
              <a:t>Quadcopter Modeling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75" y="1117850"/>
            <a:ext cx="43338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275" y="3458888"/>
            <a:ext cx="14097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070875"/>
            <a:ext cx="14668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199050"/>
            <a:ext cx="57245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17350" y="1170125"/>
            <a:ext cx="38481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76925" y="1962688"/>
            <a:ext cx="2962275" cy="1218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12450" y="1585463"/>
            <a:ext cx="8572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50200" y="1594975"/>
            <a:ext cx="9048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01650" y="3126739"/>
            <a:ext cx="2264001" cy="20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688750" y="3458900"/>
            <a:ext cx="3566933" cy="11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Equations of Motion</a:t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9100"/>
            <a:ext cx="3228975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563" y="4240450"/>
            <a:ext cx="31432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9025" y="2118900"/>
            <a:ext cx="250507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0550" y="1276550"/>
            <a:ext cx="96202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