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475" r:id="rId3"/>
    <p:sldId id="470" r:id="rId4"/>
    <p:sldId id="462" r:id="rId5"/>
    <p:sldId id="482" r:id="rId6"/>
    <p:sldId id="483" r:id="rId7"/>
    <p:sldId id="484" r:id="rId8"/>
    <p:sldId id="486" r:id="rId9"/>
    <p:sldId id="485" r:id="rId10"/>
    <p:sldId id="476" r:id="rId11"/>
    <p:sldId id="477" r:id="rId12"/>
    <p:sldId id="473" r:id="rId13"/>
    <p:sldId id="468" r:id="rId14"/>
  </p:sldIdLst>
  <p:sldSz cx="12192000" cy="6858000"/>
  <p:notesSz cx="695452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69" d="100"/>
          <a:sy n="69" d="100"/>
        </p:scale>
        <p:origin x="-748" y="-72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0A6B9D-C27D-4227-AC65-3C97878D78C4}" cxnId="{8CB593F6-6C5D-4606-B959-3E27F9872EC1}" type="parTrans">
      <dgm:prSet/>
      <dgm:spPr/>
      <dgm:t>
        <a:bodyPr/>
        <a:lstStyle/>
        <a:p>
          <a:endParaRPr lang="en-US"/>
        </a:p>
      </dgm:t>
    </dgm:pt>
    <dgm:pt modelId="{19B27CEC-4BAD-44A7-A9A7-B7A8B23ADCFD}" cxnId="{8CB593F6-6C5D-4606-B959-3E27F9872EC1}" type="sibTrans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cxnId="{AEE28BEF-3F73-41A5-9307-D42A450FCA17}" type="parTrans">
      <dgm:prSet/>
      <dgm:spPr/>
      <dgm:t>
        <a:bodyPr/>
        <a:lstStyle/>
        <a:p>
          <a:endParaRPr lang="en-US"/>
        </a:p>
      </dgm:t>
    </dgm:pt>
    <dgm:pt modelId="{304E70AD-39C7-4C28-BF7B-6EE91BAE97B7}" cxnId="{AEE28BEF-3F73-41A5-9307-D42A450FCA17}" type="sibTrans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Phase 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72EF41-D2BB-4368-8327-B4E332165F48}" cxnId="{6C7D4BBB-EED6-4011-9FBC-87F683D5B245}" type="parTrans">
      <dgm:prSet/>
      <dgm:spPr/>
      <dgm:t>
        <a:bodyPr/>
        <a:lstStyle/>
        <a:p>
          <a:endParaRPr lang="en-US"/>
        </a:p>
      </dgm:t>
    </dgm:pt>
    <dgm:pt modelId="{B81593E2-4CAC-4783-8D2D-E9DDD236A942}" cxnId="{6C7D4BBB-EED6-4011-9FBC-87F683D5B245}" type="sibTrans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cxnId="{27611794-B6EF-4593-A560-02BF7692DC5A}" type="parTrans">
      <dgm:prSet/>
      <dgm:spPr/>
      <dgm:t>
        <a:bodyPr/>
        <a:lstStyle/>
        <a:p>
          <a:endParaRPr lang="en-US"/>
        </a:p>
      </dgm:t>
    </dgm:pt>
    <dgm:pt modelId="{AD0D1882-5210-4A49-9875-4AAC43595580}" cxnId="{27611794-B6EF-4593-A560-02BF7692DC5A}" type="sibTrans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cxnId="{D1BA1DD0-A52A-47BF-962D-9810C87E1576}" type="parTrans">
      <dgm:prSet/>
      <dgm:spPr/>
      <dgm:t>
        <a:bodyPr/>
        <a:lstStyle/>
        <a:p>
          <a:endParaRPr lang="en-US"/>
        </a:p>
      </dgm:t>
    </dgm:pt>
    <dgm:pt modelId="{2868AD8D-4E38-46CE-A972-709857BF40AC}" cxnId="{D1BA1DD0-A52A-47BF-962D-9810C87E1576}" type="sibTrans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cxnId="{AA17007A-110D-43AE-B6F2-DF2DF885F2E2}" type="parTrans">
      <dgm:prSet/>
      <dgm:spPr/>
      <dgm:t>
        <a:bodyPr/>
        <a:lstStyle/>
        <a:p>
          <a:endParaRPr lang="en-US"/>
        </a:p>
      </dgm:t>
    </dgm:pt>
    <dgm:pt modelId="{98BDB650-3386-4D3D-8E80-609010499291}" cxnId="{AA17007A-110D-43AE-B6F2-DF2DF885F2E2}" type="sibTrans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8763BB5B-6F4C-4D47-85B1-62610FE5B298}" type="presParOf" srcId="{A6BCDA7B-D633-438F-B44D-CB4D60E5C492}" destId="{96AFCF47-32CA-4C44-9E3C-782007B7112E}" srcOrd="0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1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2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3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4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5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6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7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516365" cy="4058195"/>
        <a:chOff x="0" y="0"/>
        <a:chExt cx="4516365" cy="4058195"/>
      </a:xfrm>
    </dsp:grpSpPr>
    <dsp:sp modelId="{2532504F-5FE1-4C97-B485-F05E8885EACC}">
      <dsp:nvSpPr>
        <dsp:cNvPr id="3" name="Rectangular Callout 2"/>
        <dsp:cNvSpPr/>
      </dsp:nvSpPr>
      <dsp:spPr bwMode="white">
        <a:xfrm>
          <a:off x="6010678" y="713025"/>
          <a:ext cx="1505305" cy="3345170"/>
        </a:xfrm>
        <a:prstGeom prst="wedgeRectCallout">
          <a:avLst>
            <a:gd name="adj1" fmla="val 0"/>
            <a:gd name="adj2" fmla="val 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Body>
        <a:bodyPr lIns="206375" tIns="206375" rIns="206375" bIns="206375" anchor="t"/>
        <a:lstStyle>
          <a:lvl1pPr algn="r">
            <a:defRPr sz="6500"/>
          </a:lvl1pPr>
          <a:lvl2pPr marL="285750" indent="-285750" algn="r">
            <a:defRPr sz="5100"/>
          </a:lvl2pPr>
          <a:lvl3pPr marL="571500" indent="-285750" algn="r">
            <a:defRPr sz="5100"/>
          </a:lvl3pPr>
          <a:lvl4pPr marL="857250" indent="-285750" algn="r">
            <a:defRPr sz="5100"/>
          </a:lvl4pPr>
          <a:lvl5pPr marL="1143000" indent="-285750" algn="r">
            <a:defRPr sz="5100"/>
          </a:lvl5pPr>
          <a:lvl6pPr marL="1428750" indent="-285750" algn="r">
            <a:defRPr sz="5100"/>
          </a:lvl6pPr>
          <a:lvl7pPr marL="1714500" indent="-285750" algn="r">
            <a:defRPr sz="5100"/>
          </a:lvl7pPr>
          <a:lvl8pPr marL="2000250" indent="-285750" algn="r">
            <a:defRPr sz="5100"/>
          </a:lvl8pPr>
          <a:lvl9pPr marL="2286000" indent="-285750" algn="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0678" y="713025"/>
        <a:ext cx="1505305" cy="3345170"/>
      </dsp:txXfrm>
    </dsp:sp>
    <dsp:sp modelId="{4C66D42D-7E6D-4563-AFDC-369C30B73F70}">
      <dsp:nvSpPr>
        <dsp:cNvPr id="4" name="Rectangles 3"/>
        <dsp:cNvSpPr/>
      </dsp:nvSpPr>
      <dsp:spPr bwMode="white">
        <a:xfrm>
          <a:off x="6010678" y="0"/>
          <a:ext cx="1505305" cy="714242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9850" tIns="69850" rIns="69850" bIns="6985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0678" y="0"/>
        <a:ext cx="1505305" cy="714242"/>
      </dsp:txXfrm>
    </dsp:sp>
    <dsp:sp modelId="{06F8D57B-EDF4-4CF4-8700-DC2CA3E3028E}">
      <dsp:nvSpPr>
        <dsp:cNvPr id="5" name="Rectangular Callout 4"/>
        <dsp:cNvSpPr/>
      </dsp:nvSpPr>
      <dsp:spPr bwMode="white">
        <a:xfrm>
          <a:off x="4504922" y="713025"/>
          <a:ext cx="1505305" cy="3106548"/>
        </a:xfrm>
        <a:prstGeom prst="wedgeRectCallout">
          <a:avLst>
            <a:gd name="adj1" fmla="val 62500"/>
            <a:gd name="adj2" fmla="val 2083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4504922" y="713025"/>
        <a:ext cx="1505305" cy="3106548"/>
      </dsp:txXfrm>
    </dsp:sp>
    <dsp:sp modelId="{00BB3360-A9BB-4051-A4B1-1216F82F642C}">
      <dsp:nvSpPr>
        <dsp:cNvPr id="7" name="Rectangles 6"/>
        <dsp:cNvSpPr/>
      </dsp:nvSpPr>
      <dsp:spPr bwMode="white">
        <a:xfrm>
          <a:off x="4504922" y="115659"/>
          <a:ext cx="1505305" cy="597366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9850" tIns="69850" rIns="69850" bIns="6985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Phase 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4922" y="115659"/>
        <a:ext cx="1505305" cy="597366"/>
      </dsp:txXfrm>
    </dsp:sp>
    <dsp:sp modelId="{A134CDD1-D85F-44EF-8BEE-9F99A855C1E6}">
      <dsp:nvSpPr>
        <dsp:cNvPr id="8" name="Rectangular Callout 7"/>
        <dsp:cNvSpPr/>
      </dsp:nvSpPr>
      <dsp:spPr bwMode="white">
        <a:xfrm>
          <a:off x="2999617" y="713025"/>
          <a:ext cx="1505305" cy="2867521"/>
        </a:xfrm>
        <a:prstGeom prst="wedgeRectCallout">
          <a:avLst>
            <a:gd name="adj1" fmla="val 62500"/>
            <a:gd name="adj2" fmla="val 2083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Body>
        <a:bodyPr lIns="206375" tIns="206375" rIns="206375" bIns="206375" anchor="t"/>
        <a:lstStyle>
          <a:lvl1pPr algn="r">
            <a:defRPr sz="6500"/>
          </a:lvl1pPr>
          <a:lvl2pPr marL="285750" indent="-285750" algn="r">
            <a:defRPr sz="5100"/>
          </a:lvl2pPr>
          <a:lvl3pPr marL="571500" indent="-285750" algn="r">
            <a:defRPr sz="5100"/>
          </a:lvl3pPr>
          <a:lvl4pPr marL="857250" indent="-285750" algn="r">
            <a:defRPr sz="5100"/>
          </a:lvl4pPr>
          <a:lvl5pPr marL="1143000" indent="-285750" algn="r">
            <a:defRPr sz="5100"/>
          </a:lvl5pPr>
          <a:lvl6pPr marL="1428750" indent="-285750" algn="r">
            <a:defRPr sz="5100"/>
          </a:lvl6pPr>
          <a:lvl7pPr marL="1714500" indent="-285750" algn="r">
            <a:defRPr sz="5100"/>
          </a:lvl7pPr>
          <a:lvl8pPr marL="2000250" indent="-285750" algn="r">
            <a:defRPr sz="5100"/>
          </a:lvl8pPr>
          <a:lvl9pPr marL="2286000" indent="-285750" algn="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9617" y="713025"/>
        <a:ext cx="1505305" cy="2867521"/>
      </dsp:txXfrm>
    </dsp:sp>
    <dsp:sp modelId="{65257024-FAC0-4522-B139-1CC85B547BE8}">
      <dsp:nvSpPr>
        <dsp:cNvPr id="9" name="Rectangles 8"/>
        <dsp:cNvSpPr/>
      </dsp:nvSpPr>
      <dsp:spPr bwMode="white">
        <a:xfrm>
          <a:off x="2999617" y="234969"/>
          <a:ext cx="1505305" cy="47805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9850" tIns="69850" rIns="69850" bIns="6985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9617" y="234969"/>
        <a:ext cx="1505305" cy="478055"/>
      </dsp:txXfrm>
    </dsp:sp>
    <dsp:sp modelId="{6BCCFBA6-7A43-4631-AD7F-AFB10E1E6CD7}">
      <dsp:nvSpPr>
        <dsp:cNvPr id="6" name="Rectangles 5"/>
        <dsp:cNvSpPr/>
      </dsp:nvSpPr>
      <dsp:spPr bwMode="white">
        <a:xfrm>
          <a:off x="4695964" y="713025"/>
          <a:ext cx="1314262" cy="3106548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6375" tIns="206375" rIns="206375" bIns="206375" anchor="t"/>
        <a:lstStyle>
          <a:lvl1pPr algn="r">
            <a:defRPr sz="6500"/>
          </a:lvl1pPr>
          <a:lvl2pPr marL="285750" indent="-285750" algn="r">
            <a:defRPr sz="5100"/>
          </a:lvl2pPr>
          <a:lvl3pPr marL="571500" indent="-285750" algn="r">
            <a:defRPr sz="5100"/>
          </a:lvl3pPr>
          <a:lvl4pPr marL="857250" indent="-285750" algn="r">
            <a:defRPr sz="5100"/>
          </a:lvl4pPr>
          <a:lvl5pPr marL="1143000" indent="-285750" algn="r">
            <a:defRPr sz="5100"/>
          </a:lvl5pPr>
          <a:lvl6pPr marL="1428750" indent="-285750" algn="r">
            <a:defRPr sz="5100"/>
          </a:lvl6pPr>
          <a:lvl7pPr marL="1714500" indent="-285750" algn="r">
            <a:defRPr sz="5100"/>
          </a:lvl7pPr>
          <a:lvl8pPr marL="2000250" indent="-285750" algn="r">
            <a:defRPr sz="5100"/>
          </a:lvl8pPr>
          <a:lvl9pPr marL="2286000" indent="-285750" algn="r">
            <a:defRPr sz="51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4695964" y="713025"/>
        <a:ext cx="1314262" cy="3106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 des des des des des des des" ptType="node node node node node node node node"/>
        <dgm:presOf axis="des des des des des des des des" ptType="node node node node node node node 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Projects Using Arduino (ECE2010) 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Phase –I Review Presentation </a:t>
            </a:r>
            <a:b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P.A.W.S. (Pet Activity and Well-being System)</a:t>
            </a:r>
            <a:b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727" y="1246468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of the requirements for </a:t>
            </a:r>
            <a:r>
              <a:rPr lang="en-US" sz="1400" b="1" dirty="0" smtClean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Innovative Projects using Arduino</a:t>
            </a:r>
            <a:endParaRPr lang="en-US" sz="1400" b="1" dirty="0" smtClean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IPA-219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US" alt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Asad Mohammad Khan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05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 22nd , 2024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07937" y="2253672"/>
          <a:ext cx="767657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287"/>
                <a:gridCol w="3838287"/>
              </a:tblGrid>
              <a:tr h="2951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5176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HARSHITH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20231CIT0067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SYED M JUNAID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20231CIT0068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KEVIN IMMANUEL M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20231CIT0069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BHANU PRIYA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20231CIT0070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BHAVANA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20231CIT007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517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AKSHAY C M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20231ECE0131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Project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6082"/>
            <a:ext cx="10515600" cy="4058194"/>
          </a:xfrm>
        </p:spPr>
        <p:txBody>
          <a:bodyPr/>
          <a:lstStyle/>
          <a:p>
            <a:pPr marL="0" indent="0">
              <a:buNone/>
            </a:pPr>
            <a:endParaRPr lang="en-I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firebase connection for esp32 module</a:t>
            </a:r>
            <a:endParaRPr lang="en-I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 for rtc and servo motor from arduino board</a:t>
            </a:r>
            <a:endParaRPr lang="en-I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the esp32 and arduino</a:t>
            </a:r>
            <a:endParaRPr lang="en-US" altLang="en-I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web app using firebase realtime database</a:t>
            </a:r>
            <a:endParaRPr lang="en-US" altLang="en-I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4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Furbulator 3000 (Smart Pet Feeder)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Feeding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Arduino board equipped with a Real-Time Clock (RTC) module ensures your pet receives meals at pre-programmed times. A servo motor operates a lid, dispensing accurate food portions.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Level Monitoring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feeder monitors the weight of the food container using a load sensor, allowing you to determine how much your pet has eaten.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Check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room temperature sensor captures your pet's room temperature during feeding.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Logging and Monitoring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collected data (feeding time, food dispensed, temperature) is logged and uploaded to a Firebase database via an ESP8266 Wi-Fi module.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 Monitoring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ESP32 microcontroller paired with an accelerometer tracks your pet's activity levels, letting you know how much rest they're getting.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Range Alert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collar detects Wi-Fi signal strength. If the signal weakens beyond a set perimeter, you'll receive an alert, potentially indicating your pet has wandered too far.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38200" y="3284221"/>
            <a:ext cx="10515600" cy="6799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PawFit (Activity tracking collar)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015" y="418465"/>
            <a:ext cx="5476875" cy="5161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/>
          <a:lstStyle/>
          <a:p>
            <a:r>
              <a:rPr lang="en-IN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Circuit/Block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65" y="1073150"/>
            <a:ext cx="4738370" cy="4135755"/>
          </a:xfrm>
          <a:prstGeom prst="plaque">
            <a:avLst/>
          </a:prstGeom>
        </p:spPr>
      </p:pic>
      <p:pic>
        <p:nvPicPr>
          <p:cNvPr id="6" name="Picture 5" descr="Screenshot 2024-03-04 at 00-04-39 Circuit Design App for Makers- circuito.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" y="992505"/>
            <a:ext cx="2984500" cy="2990850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Setting Up Realtime Database</a:t>
            </a:r>
            <a:endParaRPr lang="en-US"/>
          </a:p>
        </p:txBody>
      </p:sp>
      <p:pic>
        <p:nvPicPr>
          <p:cNvPr id="5" name="Content Placeholder 4" descr="Screenshot 2024-05-03 at 12-28-40 ESP-32 RTDB - Realtime Database - Data - Firebase conso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3030" y="1691005"/>
            <a:ext cx="8726805" cy="3786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Setting Up firebase on both esp modules</a:t>
            </a:r>
            <a:endParaRPr lang="en-US"/>
          </a:p>
        </p:txBody>
      </p:sp>
      <p:pic>
        <p:nvPicPr>
          <p:cNvPr id="5" name="Content Placeholder 4" descr="Screenshot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22425"/>
            <a:ext cx="5286375" cy="4351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  <p:pic>
        <p:nvPicPr>
          <p:cNvPr id="7" name="Picture 6" descr="Screensho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5" y="1622425"/>
            <a:ext cx="5095875" cy="4791075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Displaying data on the Web App</a:t>
            </a:r>
            <a:endParaRPr lang="en-US"/>
          </a:p>
        </p:txBody>
      </p:sp>
      <p:pic>
        <p:nvPicPr>
          <p:cNvPr id="5" name="Content Placeholder 4" descr="Screenshot_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8465" y="1474470"/>
            <a:ext cx="9072880" cy="4351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Writing code for servo and buzzer triggred by rtc module </a:t>
            </a:r>
            <a:endParaRPr lang="en-US"/>
          </a:p>
        </p:txBody>
      </p:sp>
      <p:pic>
        <p:nvPicPr>
          <p:cNvPr id="5" name="Content Placeholder 4" descr="Screenshot_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18025" y="1801495"/>
            <a:ext cx="5965825" cy="4351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Things need to be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Implementing Load Cell to calculate how much food has the pet eaten since last time it was fed.</a:t>
            </a:r>
            <a:endParaRPr lang="en-US"/>
          </a:p>
          <a:p>
            <a:r>
              <a:rPr lang="en-US"/>
              <a:t>Implementing a room temperature sensor instead of ir temperature sensor due to limited resources.</a:t>
            </a:r>
            <a:endParaRPr lang="en-US"/>
          </a:p>
          <a:p>
            <a:r>
              <a:rPr lang="en-US"/>
              <a:t>Attaching the esp32-adxl345 to a collar.</a:t>
            </a:r>
            <a:endParaRPr lang="en-US"/>
          </a:p>
          <a:p>
            <a:r>
              <a:rPr lang="en-US"/>
              <a:t>Finally building the final Model using cans and attach servo motor to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Presentation</Application>
  <PresentationFormat>Custom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Calibri Light</vt:lpstr>
      <vt:lpstr>Times New Roman</vt:lpstr>
      <vt:lpstr>Tahoma</vt:lpstr>
      <vt:lpstr>Microsoft YaHei</vt:lpstr>
      <vt:lpstr>Arial Unicode MS</vt:lpstr>
      <vt:lpstr>Office Theme</vt:lpstr>
      <vt:lpstr>Innovative Projects Using Arduino (ECE2010)  Phase –I Review Presentation  Project P.A.W.S. (Pet Activity and Well-being System) </vt:lpstr>
      <vt:lpstr>The Furbulator 3000 (Smart Pet Feeder)</vt:lpstr>
      <vt:lpstr>Circuit/Block Diagram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Timeline</vt:lpstr>
      <vt:lpstr>Challenges Faced in Project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billi</cp:lastModifiedBy>
  <cp:revision>892</cp:revision>
  <cp:lastPrinted>2018-07-24T06:37:00Z</cp:lastPrinted>
  <dcterms:created xsi:type="dcterms:W3CDTF">2018-06-07T04:06:00Z</dcterms:created>
  <dcterms:modified xsi:type="dcterms:W3CDTF">2024-05-03T07:21:23Z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1545B2DEA0D64CE0A7CEE5C148665E88_12</vt:lpwstr>
  </property>
  <property fmtid="{D5CDD505-2E9C-101B-9397-08002B2CF9AE}" pid="3" name="KSOProductBuildVer">
    <vt:lpwstr>1033-12.2.0.16731</vt:lpwstr>
  </property>
</Properties>
</file>