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318" r:id="rId5"/>
    <p:sldId id="317" r:id="rId6"/>
    <p:sldId id="319" r:id="rId7"/>
    <p:sldId id="322" r:id="rId8"/>
    <p:sldId id="320" r:id="rId9"/>
    <p:sldId id="274" r:id="rId10"/>
    <p:sldId id="296" r:id="rId11"/>
    <p:sldId id="275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287" r:id="rId32"/>
    <p:sldId id="288" r:id="rId33"/>
    <p:sldId id="289" r:id="rId34"/>
    <p:sldId id="290" r:id="rId35"/>
    <p:sldId id="291" r:id="rId36"/>
    <p:sldId id="292" r:id="rId37"/>
    <p:sldId id="271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DC3C1"/>
    <a:srgbClr val="B90780"/>
    <a:srgbClr val="BEB364"/>
    <a:srgbClr val="B99B82"/>
    <a:srgbClr val="66766C"/>
    <a:srgbClr val="614232"/>
    <a:srgbClr val="EFF3F6"/>
    <a:srgbClr val="BD8E50"/>
    <a:srgbClr val="B0CCD7"/>
    <a:srgbClr val="C2D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1" d="100"/>
          <a:sy n="61" d="100"/>
        </p:scale>
        <p:origin x="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18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4C39-FBA3-4E6F-B5F5-6CFC36F26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79DE-E8CC-4AB2-AD61-5167F9D884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4C39-FBA3-4E6F-B5F5-6CFC36F26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79DE-E8CC-4AB2-AD61-5167F9D884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4C39-FBA3-4E6F-B5F5-6CFC36F26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79DE-E8CC-4AB2-AD61-5167F9D884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4C39-FBA3-4E6F-B5F5-6CFC36F26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79DE-E8CC-4AB2-AD61-5167F9D884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4C39-FBA3-4E6F-B5F5-6CFC36F26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79DE-E8CC-4AB2-AD61-5167F9D884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4C39-FBA3-4E6F-B5F5-6CFC36F26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79DE-E8CC-4AB2-AD61-5167F9D884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4C39-FBA3-4E6F-B5F5-6CFC36F26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79DE-E8CC-4AB2-AD61-5167F9D884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4C39-FBA3-4E6F-B5F5-6CFC36F26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79DE-E8CC-4AB2-AD61-5167F9D884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4C39-FBA3-4E6F-B5F5-6CFC36F26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79DE-E8CC-4AB2-AD61-5167F9D884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4C39-FBA3-4E6F-B5F5-6CFC36F26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79DE-E8CC-4AB2-AD61-5167F9D884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4C39-FBA3-4E6F-B5F5-6CFC36F26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79DE-E8CC-4AB2-AD61-5167F9D884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4C39-FBA3-4E6F-B5F5-6CFC36F26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779DE-E8CC-4AB2-AD61-5167F9D884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tags" Target="../tags/tag10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tags" Target="../tags/tag11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tags" Target="../tags/tag13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learn.unity.com/tutorial/fixing-performance-problems-2019-3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6000" y="1089000"/>
            <a:ext cx="8914156" cy="4213580"/>
          </a:xfrm>
          <a:prstGeom prst="rect">
            <a:avLst/>
          </a:prstGeom>
          <a:noFill/>
          <a:ln w="34925">
            <a:solidFill>
              <a:srgbClr val="B99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80570" y="2438840"/>
            <a:ext cx="6689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10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资源管理模块简介</a:t>
            </a:r>
            <a:endParaRPr lang="zh-CN" altLang="en-US" sz="4800" spc="10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9876" y="4154147"/>
            <a:ext cx="29317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方正兰亭纤黑_GBK" charset="0"/>
                <a:ea typeface="方正兰亭纤黑_GBK" charset="0"/>
              </a:rPr>
              <a:t>主讲人</a:t>
            </a:r>
            <a:r>
              <a:rPr lang="zh-CN" altLang="en-US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：邓浩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51674" y="4154147"/>
            <a:ext cx="44593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时间：</a:t>
            </a:r>
            <a:r>
              <a:rPr lang="en-US" altLang="zh-CN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2023</a:t>
            </a:r>
            <a:r>
              <a:rPr lang="zh-CN" altLang="en-US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年</a:t>
            </a:r>
            <a:r>
              <a:rPr lang="en-US" altLang="zh-CN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04</a:t>
            </a:r>
            <a:r>
              <a:rPr lang="zh-CN" altLang="en-US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月</a:t>
            </a:r>
            <a:r>
              <a:rPr lang="en-US" altLang="zh-CN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14</a:t>
            </a:r>
            <a:r>
              <a:rPr lang="zh-CN" altLang="en-US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日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1" name="双括号 50"/>
          <p:cNvSpPr/>
          <p:nvPr userDrawn="1"/>
        </p:nvSpPr>
        <p:spPr>
          <a:xfrm>
            <a:off x="9813789" y="2785402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170524" y="17570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0750" y="1268730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1" name="双括号 50"/>
          <p:cNvSpPr/>
          <p:nvPr userDrawn="1"/>
        </p:nvSpPr>
        <p:spPr>
          <a:xfrm>
            <a:off x="9813789" y="2785402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170524" y="17570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0750" y="1268730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1" name="椭圆 10"/>
          <p:cNvSpPr/>
          <p:nvPr userDrawn="1">
            <p:custDataLst>
              <p:tags r:id="rId1"/>
            </p:custDataLst>
          </p:nvPr>
        </p:nvSpPr>
        <p:spPr>
          <a:xfrm>
            <a:off x="3170524" y="220278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920750" y="1583690"/>
            <a:ext cx="1388110" cy="2527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b-instance1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813789" y="2785402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椭圆 8"/>
          <p:cNvSpPr/>
          <p:nvPr userDrawn="1"/>
        </p:nvSpPr>
        <p:spPr>
          <a:xfrm>
            <a:off x="3170524" y="17570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0750" y="1268730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1" name="椭圆 10"/>
          <p:cNvSpPr/>
          <p:nvPr userDrawn="1">
            <p:custDataLst>
              <p:tags r:id="rId1"/>
            </p:custDataLst>
          </p:nvPr>
        </p:nvSpPr>
        <p:spPr>
          <a:xfrm>
            <a:off x="3170524" y="220278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920750" y="1583690"/>
            <a:ext cx="1388110" cy="2527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b-instance1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813789" y="2785402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椭圆 8"/>
          <p:cNvSpPr/>
          <p:nvPr userDrawn="1"/>
        </p:nvSpPr>
        <p:spPr>
          <a:xfrm>
            <a:off x="3170524" y="17570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0750" y="1268730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1" name="椭圆 10"/>
          <p:cNvSpPr/>
          <p:nvPr userDrawn="1">
            <p:custDataLst>
              <p:tags r:id="rId1"/>
            </p:custDataLst>
          </p:nvPr>
        </p:nvSpPr>
        <p:spPr>
          <a:xfrm>
            <a:off x="3170524" y="220278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920750" y="1583690"/>
            <a:ext cx="1388110" cy="2527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b-instance1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917575" y="2258695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a-instance2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813789" y="2785402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椭圆 8"/>
          <p:cNvSpPr/>
          <p:nvPr userDrawn="1"/>
        </p:nvSpPr>
        <p:spPr>
          <a:xfrm>
            <a:off x="3170524" y="17570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0750" y="1268730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1" name="椭圆 10"/>
          <p:cNvSpPr/>
          <p:nvPr userDrawn="1">
            <p:custDataLst>
              <p:tags r:id="rId1"/>
            </p:custDataLst>
          </p:nvPr>
        </p:nvSpPr>
        <p:spPr>
          <a:xfrm>
            <a:off x="3170524" y="220278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920750" y="1583690"/>
            <a:ext cx="1388110" cy="2527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b-instance1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917575" y="2258695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a-instance2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910590" y="257556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g-instance1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813789" y="2785402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椭圆 8"/>
          <p:cNvSpPr/>
          <p:nvPr userDrawn="1"/>
        </p:nvSpPr>
        <p:spPr>
          <a:xfrm>
            <a:off x="3170524" y="17570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0750" y="1268730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1" name="椭圆 10"/>
          <p:cNvSpPr/>
          <p:nvPr userDrawn="1">
            <p:custDataLst>
              <p:tags r:id="rId1"/>
            </p:custDataLst>
          </p:nvPr>
        </p:nvSpPr>
        <p:spPr>
          <a:xfrm>
            <a:off x="3170524" y="220278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920750" y="1583690"/>
            <a:ext cx="1388110" cy="2527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b-instance1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917575" y="2258695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a-instance2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910590" y="257556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g-instance1</a:t>
            </a:r>
            <a:endParaRPr lang="en-US" altLang="zh-CN"/>
          </a:p>
        </p:txBody>
      </p:sp>
      <p:sp>
        <p:nvSpPr>
          <p:cNvPr id="24" name="椭圆 23"/>
          <p:cNvSpPr/>
          <p:nvPr userDrawn="1">
            <p:custDataLst>
              <p:tags r:id="rId8"/>
            </p:custDataLst>
          </p:nvPr>
        </p:nvSpPr>
        <p:spPr>
          <a:xfrm>
            <a:off x="3170524" y="35858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9"/>
            </p:custDataLst>
          </p:nvPr>
        </p:nvSpPr>
        <p:spPr>
          <a:xfrm>
            <a:off x="921385" y="2888615"/>
            <a:ext cx="1388110" cy="2527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j-instance1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813789" y="2785402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椭圆 8"/>
          <p:cNvSpPr/>
          <p:nvPr userDrawn="1"/>
        </p:nvSpPr>
        <p:spPr>
          <a:xfrm>
            <a:off x="3170524" y="17570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0750" y="1268730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1" name="椭圆 10"/>
          <p:cNvSpPr/>
          <p:nvPr userDrawn="1">
            <p:custDataLst>
              <p:tags r:id="rId1"/>
            </p:custDataLst>
          </p:nvPr>
        </p:nvSpPr>
        <p:spPr>
          <a:xfrm>
            <a:off x="3170524" y="220278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920750" y="1583690"/>
            <a:ext cx="1388110" cy="2527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b-instance1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917575" y="2258695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a-instance2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910590" y="257556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g-instance1</a:t>
            </a:r>
            <a:endParaRPr lang="en-US" altLang="zh-CN"/>
          </a:p>
        </p:txBody>
      </p:sp>
      <p:sp>
        <p:nvSpPr>
          <p:cNvPr id="24" name="椭圆 23"/>
          <p:cNvSpPr/>
          <p:nvPr userDrawn="1">
            <p:custDataLst>
              <p:tags r:id="rId8"/>
            </p:custDataLst>
          </p:nvPr>
        </p:nvSpPr>
        <p:spPr>
          <a:xfrm>
            <a:off x="3170524" y="35858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9"/>
            </p:custDataLst>
          </p:nvPr>
        </p:nvSpPr>
        <p:spPr>
          <a:xfrm>
            <a:off x="921385" y="2888615"/>
            <a:ext cx="1388110" cy="2527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j-instance1</a:t>
            </a:r>
            <a:endParaRPr lang="en-US" altLang="zh-CN"/>
          </a:p>
        </p:txBody>
      </p:sp>
      <p:sp>
        <p:nvSpPr>
          <p:cNvPr id="29" name="椭圆 28"/>
          <p:cNvSpPr/>
          <p:nvPr userDrawn="1">
            <p:custDataLst>
              <p:tags r:id="rId10"/>
            </p:custDataLst>
          </p:nvPr>
        </p:nvSpPr>
        <p:spPr>
          <a:xfrm>
            <a:off x="3170524" y="401634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" name="圆角矩形 29"/>
          <p:cNvSpPr/>
          <p:nvPr>
            <p:custDataLst>
              <p:tags r:id="rId11"/>
            </p:custDataLst>
          </p:nvPr>
        </p:nvSpPr>
        <p:spPr>
          <a:xfrm>
            <a:off x="910590" y="3215640"/>
            <a:ext cx="1388110" cy="2527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i-instance1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813789" y="2785402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 userDrawn="1"/>
        </p:nvSpPr>
        <p:spPr>
          <a:xfrm>
            <a:off x="3170524" y="17570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0750" y="1268730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1" name="椭圆 10"/>
          <p:cNvSpPr/>
          <p:nvPr userDrawn="1">
            <p:custDataLst>
              <p:tags r:id="rId1"/>
            </p:custDataLst>
          </p:nvPr>
        </p:nvSpPr>
        <p:spPr>
          <a:xfrm>
            <a:off x="3170524" y="220278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920750" y="1583690"/>
            <a:ext cx="1388110" cy="2527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b-instance1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917575" y="2258695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a-instance2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910590" y="257556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g-instance1</a:t>
            </a:r>
            <a:endParaRPr lang="en-US" altLang="zh-CN"/>
          </a:p>
        </p:txBody>
      </p:sp>
      <p:sp>
        <p:nvSpPr>
          <p:cNvPr id="24" name="椭圆 23"/>
          <p:cNvSpPr/>
          <p:nvPr userDrawn="1">
            <p:custDataLst>
              <p:tags r:id="rId8"/>
            </p:custDataLst>
          </p:nvPr>
        </p:nvSpPr>
        <p:spPr>
          <a:xfrm>
            <a:off x="3170524" y="35858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9"/>
            </p:custDataLst>
          </p:nvPr>
        </p:nvSpPr>
        <p:spPr>
          <a:xfrm>
            <a:off x="921385" y="2888615"/>
            <a:ext cx="1388110" cy="2527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j-instance1</a:t>
            </a:r>
            <a:endParaRPr lang="en-US" altLang="zh-CN"/>
          </a:p>
        </p:txBody>
      </p:sp>
      <p:sp>
        <p:nvSpPr>
          <p:cNvPr id="29" name="椭圆 28"/>
          <p:cNvSpPr/>
          <p:nvPr userDrawn="1">
            <p:custDataLst>
              <p:tags r:id="rId10"/>
            </p:custDataLst>
          </p:nvPr>
        </p:nvSpPr>
        <p:spPr>
          <a:xfrm>
            <a:off x="3170524" y="401634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" name="圆角矩形 29"/>
          <p:cNvSpPr/>
          <p:nvPr>
            <p:custDataLst>
              <p:tags r:id="rId11"/>
            </p:custDataLst>
          </p:nvPr>
        </p:nvSpPr>
        <p:spPr>
          <a:xfrm>
            <a:off x="910590" y="3215640"/>
            <a:ext cx="1388110" cy="2527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i-instance1</a:t>
            </a:r>
            <a:endParaRPr lang="en-US" altLang="zh-CN"/>
          </a:p>
        </p:txBody>
      </p:sp>
      <p:sp>
        <p:nvSpPr>
          <p:cNvPr id="31" name="椭圆 30"/>
          <p:cNvSpPr/>
          <p:nvPr userDrawn="1">
            <p:custDataLst>
              <p:tags r:id="rId12"/>
            </p:custDataLst>
          </p:nvPr>
        </p:nvSpPr>
        <p:spPr>
          <a:xfrm>
            <a:off x="3170524" y="4464023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" name="圆角矩形 32"/>
          <p:cNvSpPr/>
          <p:nvPr>
            <p:custDataLst>
              <p:tags r:id="rId13"/>
            </p:custDataLst>
          </p:nvPr>
        </p:nvSpPr>
        <p:spPr>
          <a:xfrm>
            <a:off x="1235710" y="908685"/>
            <a:ext cx="1388110" cy="252730"/>
          </a:xfrm>
          <a:prstGeom prst="roundRect">
            <a:avLst/>
          </a:prstGeom>
          <a:solidFill>
            <a:srgbClr val="0D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e-instance1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813789" y="2785402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 userDrawn="1"/>
        </p:nvSpPr>
        <p:spPr>
          <a:xfrm>
            <a:off x="3170524" y="17570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0750" y="1268730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1" name="椭圆 10"/>
          <p:cNvSpPr/>
          <p:nvPr userDrawn="1">
            <p:custDataLst>
              <p:tags r:id="rId1"/>
            </p:custDataLst>
          </p:nvPr>
        </p:nvSpPr>
        <p:spPr>
          <a:xfrm>
            <a:off x="3170524" y="220278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920750" y="1583690"/>
            <a:ext cx="1388110" cy="2527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b-instance1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917575" y="2258695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a-instance2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910590" y="257556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g-instance1</a:t>
            </a:r>
            <a:endParaRPr lang="en-US" altLang="zh-CN"/>
          </a:p>
        </p:txBody>
      </p:sp>
      <p:sp>
        <p:nvSpPr>
          <p:cNvPr id="24" name="椭圆 23"/>
          <p:cNvSpPr/>
          <p:nvPr userDrawn="1">
            <p:custDataLst>
              <p:tags r:id="rId8"/>
            </p:custDataLst>
          </p:nvPr>
        </p:nvSpPr>
        <p:spPr>
          <a:xfrm>
            <a:off x="3170524" y="35858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9"/>
            </p:custDataLst>
          </p:nvPr>
        </p:nvSpPr>
        <p:spPr>
          <a:xfrm>
            <a:off x="921385" y="2888615"/>
            <a:ext cx="1388110" cy="2527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j-instance1</a:t>
            </a:r>
            <a:endParaRPr lang="en-US" altLang="zh-CN"/>
          </a:p>
        </p:txBody>
      </p:sp>
      <p:sp>
        <p:nvSpPr>
          <p:cNvPr id="29" name="椭圆 28"/>
          <p:cNvSpPr/>
          <p:nvPr userDrawn="1">
            <p:custDataLst>
              <p:tags r:id="rId10"/>
            </p:custDataLst>
          </p:nvPr>
        </p:nvSpPr>
        <p:spPr>
          <a:xfrm>
            <a:off x="3170524" y="401634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" name="圆角矩形 29"/>
          <p:cNvSpPr/>
          <p:nvPr>
            <p:custDataLst>
              <p:tags r:id="rId11"/>
            </p:custDataLst>
          </p:nvPr>
        </p:nvSpPr>
        <p:spPr>
          <a:xfrm>
            <a:off x="910590" y="3215640"/>
            <a:ext cx="1388110" cy="2527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i-instance1</a:t>
            </a:r>
            <a:endParaRPr lang="en-US" altLang="zh-CN"/>
          </a:p>
        </p:txBody>
      </p:sp>
      <p:sp>
        <p:nvSpPr>
          <p:cNvPr id="31" name="椭圆 30"/>
          <p:cNvSpPr/>
          <p:nvPr userDrawn="1">
            <p:custDataLst>
              <p:tags r:id="rId12"/>
            </p:custDataLst>
          </p:nvPr>
        </p:nvSpPr>
        <p:spPr>
          <a:xfrm>
            <a:off x="3170524" y="4464023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" name="圆角矩形 32"/>
          <p:cNvSpPr/>
          <p:nvPr>
            <p:custDataLst>
              <p:tags r:id="rId13"/>
            </p:custDataLst>
          </p:nvPr>
        </p:nvSpPr>
        <p:spPr>
          <a:xfrm>
            <a:off x="921385" y="354330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g-instance2</a:t>
            </a:r>
            <a:endParaRPr lang="en-US" altLang="zh-CN"/>
          </a:p>
        </p:txBody>
      </p:sp>
      <p:sp>
        <p:nvSpPr>
          <p:cNvPr id="34" name="圆角矩形 33"/>
          <p:cNvSpPr/>
          <p:nvPr>
            <p:custDataLst>
              <p:tags r:id="rId14"/>
            </p:custDataLst>
          </p:nvPr>
        </p:nvSpPr>
        <p:spPr>
          <a:xfrm>
            <a:off x="1235710" y="908685"/>
            <a:ext cx="1388110" cy="252730"/>
          </a:xfrm>
          <a:prstGeom prst="roundRect">
            <a:avLst/>
          </a:prstGeom>
          <a:solidFill>
            <a:srgbClr val="0D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e-instance1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755505" y="2785110"/>
            <a:ext cx="478790" cy="1708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 userDrawn="1"/>
        </p:nvSpPr>
        <p:spPr>
          <a:xfrm>
            <a:off x="3170524" y="17570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0750" y="1268730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1" name="椭圆 10"/>
          <p:cNvSpPr/>
          <p:nvPr userDrawn="1">
            <p:custDataLst>
              <p:tags r:id="rId1"/>
            </p:custDataLst>
          </p:nvPr>
        </p:nvSpPr>
        <p:spPr>
          <a:xfrm>
            <a:off x="3170524" y="220278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920750" y="1583690"/>
            <a:ext cx="1388110" cy="2527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b-instance1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917575" y="2258695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a-instance2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910590" y="257556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g-instance1</a:t>
            </a:r>
            <a:endParaRPr lang="en-US" altLang="zh-CN"/>
          </a:p>
        </p:txBody>
      </p:sp>
      <p:sp>
        <p:nvSpPr>
          <p:cNvPr id="24" name="椭圆 23"/>
          <p:cNvSpPr/>
          <p:nvPr userDrawn="1">
            <p:custDataLst>
              <p:tags r:id="rId8"/>
            </p:custDataLst>
          </p:nvPr>
        </p:nvSpPr>
        <p:spPr>
          <a:xfrm>
            <a:off x="3170524" y="35858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9"/>
            </p:custDataLst>
          </p:nvPr>
        </p:nvSpPr>
        <p:spPr>
          <a:xfrm>
            <a:off x="921385" y="2888615"/>
            <a:ext cx="1388110" cy="2527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j-instance1</a:t>
            </a:r>
            <a:endParaRPr lang="en-US" altLang="zh-CN"/>
          </a:p>
        </p:txBody>
      </p:sp>
      <p:sp>
        <p:nvSpPr>
          <p:cNvPr id="29" name="椭圆 28"/>
          <p:cNvSpPr/>
          <p:nvPr userDrawn="1">
            <p:custDataLst>
              <p:tags r:id="rId10"/>
            </p:custDataLst>
          </p:nvPr>
        </p:nvSpPr>
        <p:spPr>
          <a:xfrm>
            <a:off x="3170524" y="401634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" name="圆角矩形 29"/>
          <p:cNvSpPr/>
          <p:nvPr>
            <p:custDataLst>
              <p:tags r:id="rId11"/>
            </p:custDataLst>
          </p:nvPr>
        </p:nvSpPr>
        <p:spPr>
          <a:xfrm>
            <a:off x="910590" y="3215640"/>
            <a:ext cx="1388110" cy="2527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i-instance1</a:t>
            </a:r>
            <a:endParaRPr lang="en-US" altLang="zh-CN"/>
          </a:p>
        </p:txBody>
      </p:sp>
      <p:sp>
        <p:nvSpPr>
          <p:cNvPr id="31" name="椭圆 30"/>
          <p:cNvSpPr/>
          <p:nvPr userDrawn="1">
            <p:custDataLst>
              <p:tags r:id="rId12"/>
            </p:custDataLst>
          </p:nvPr>
        </p:nvSpPr>
        <p:spPr>
          <a:xfrm>
            <a:off x="3170524" y="4464023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" name="圆角矩形 32"/>
          <p:cNvSpPr/>
          <p:nvPr>
            <p:custDataLst>
              <p:tags r:id="rId13"/>
            </p:custDataLst>
          </p:nvPr>
        </p:nvSpPr>
        <p:spPr>
          <a:xfrm>
            <a:off x="921385" y="354330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g-instance2</a:t>
            </a:r>
            <a:endParaRPr lang="en-US" altLang="zh-CN"/>
          </a:p>
        </p:txBody>
      </p:sp>
      <p:sp>
        <p:nvSpPr>
          <p:cNvPr id="34" name="圆角矩形 33"/>
          <p:cNvSpPr/>
          <p:nvPr>
            <p:custDataLst>
              <p:tags r:id="rId14"/>
            </p:custDataLst>
          </p:nvPr>
        </p:nvSpPr>
        <p:spPr>
          <a:xfrm>
            <a:off x="917575" y="3908425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g-instance3</a:t>
            </a:r>
            <a:endParaRPr lang="en-US" altLang="zh-CN"/>
          </a:p>
        </p:txBody>
      </p:sp>
      <p:sp>
        <p:nvSpPr>
          <p:cNvPr id="38" name="圆角矩形 37"/>
          <p:cNvSpPr/>
          <p:nvPr>
            <p:custDataLst>
              <p:tags r:id="rId15"/>
            </p:custDataLst>
          </p:nvPr>
        </p:nvSpPr>
        <p:spPr>
          <a:xfrm>
            <a:off x="1235710" y="908685"/>
            <a:ext cx="1388110" cy="252730"/>
          </a:xfrm>
          <a:prstGeom prst="roundRect">
            <a:avLst/>
          </a:prstGeom>
          <a:solidFill>
            <a:srgbClr val="0D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e-instance1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000" y="414000"/>
            <a:ext cx="2340000" cy="368300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方正兰亭纤黑_GBK" charset="0"/>
                <a:ea typeface="方正兰亭纤黑_GBK" charset="0"/>
              </a:rPr>
              <a:t>基本概念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55657" y="2111453"/>
            <a:ext cx="2025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方正兰亭纤黑_GBK" charset="0"/>
                <a:ea typeface="方正兰亭纤黑_GBK" charset="0"/>
              </a:rPr>
              <a:t>AssetBundle</a:t>
            </a:r>
            <a:endParaRPr lang="zh-CN" altLang="en-US" sz="2000" b="1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38933" y="2588259"/>
            <a:ext cx="4185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包含有平台相关的非代码资源的压缩文件，</a:t>
            </a: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Unity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在运行时可以加载它。</a:t>
            </a:r>
            <a:endParaRPr lang="zh-CN" altLang="en-US" sz="1200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5657" y="1918753"/>
            <a:ext cx="4673276" cy="1659506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55657" y="4555712"/>
            <a:ext cx="2025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方正兰亭纤黑_GBK" charset="0"/>
                <a:ea typeface="方正兰亭纤黑_GBK" charset="0"/>
              </a:rPr>
              <a:t>Asset</a:t>
            </a:r>
            <a:endParaRPr lang="zh-CN" altLang="en-US" sz="2000" b="1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47463" y="5032518"/>
            <a:ext cx="4185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我们需要从加载好的</a:t>
            </a: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中读取的具体内容，比如模型、纹理等等。</a:t>
            </a:r>
            <a:endParaRPr lang="zh-CN" altLang="en-US" sz="1200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5657" y="4363012"/>
            <a:ext cx="4673276" cy="1659506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62422" y="1134522"/>
            <a:ext cx="3753022" cy="10150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latin typeface="方正兰亭纤黑_GBK" charset="0"/>
                <a:ea typeface="方正兰亭纤黑_GBK" charset="0"/>
              </a:rPr>
              <a:t>Asset </a:t>
            </a:r>
            <a:r>
              <a:rPr lang="zh-CN" altLang="en-US" sz="2000" b="1" dirty="0">
                <a:latin typeface="方正兰亭纤黑_GBK" charset="0"/>
                <a:ea typeface="方正兰亭纤黑_GBK" charset="0"/>
              </a:rPr>
              <a:t>和 </a:t>
            </a:r>
            <a:r>
              <a:rPr lang="en-US" altLang="zh-CN" sz="2000" b="1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z="2000" b="1" dirty="0">
                <a:latin typeface="方正兰亭纤黑_GBK" charset="0"/>
                <a:ea typeface="方正兰亭纤黑_GBK" charset="0"/>
              </a:rPr>
              <a:t>的关系</a:t>
            </a:r>
            <a:endParaRPr lang="zh-CN" altLang="en-US" sz="2000" b="1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75292" y="1612236"/>
            <a:ext cx="4185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一个</a:t>
            </a: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中包含有一个或者多个</a:t>
            </a: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Asset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，当要使用一个</a:t>
            </a: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Asset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时，必须先把包含它的</a:t>
            </a: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以及依赖的</a:t>
            </a: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加载好（这些</a:t>
            </a: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的加载顺序无关），才可以使用该</a:t>
            </a: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Asset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。</a:t>
            </a:r>
            <a:endParaRPr lang="zh-CN" altLang="en-US" sz="1200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17992" y="946871"/>
            <a:ext cx="4674219" cy="253329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72776" y="1597849"/>
            <a:ext cx="1076447" cy="598033"/>
          </a:xfrm>
          <a:prstGeom prst="rect">
            <a:avLst/>
          </a:prstGeom>
          <a:solidFill>
            <a:srgbClr val="EFF3F6"/>
          </a:solidFill>
          <a:ln w="31750">
            <a:solidFill>
              <a:srgbClr val="B99B82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96656" y="1635255"/>
            <a:ext cx="7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01</a:t>
            </a:r>
            <a:endParaRPr lang="zh-CN" altLang="en-US" sz="28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30569" y="594487"/>
            <a:ext cx="1076447" cy="598033"/>
          </a:xfrm>
          <a:prstGeom prst="rect">
            <a:avLst/>
          </a:prstGeom>
          <a:solidFill>
            <a:srgbClr val="EFF3F6"/>
          </a:solidFill>
          <a:ln w="31750">
            <a:solidFill>
              <a:srgbClr val="B99B82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454449" y="631893"/>
            <a:ext cx="7553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03</a:t>
            </a:r>
            <a:endParaRPr lang="zh-CN" altLang="en-US" sz="28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2776" y="4052176"/>
            <a:ext cx="1076447" cy="598033"/>
          </a:xfrm>
          <a:prstGeom prst="rect">
            <a:avLst/>
          </a:prstGeom>
          <a:solidFill>
            <a:srgbClr val="EFF3F6"/>
          </a:solidFill>
          <a:ln w="31750">
            <a:solidFill>
              <a:srgbClr val="B99B82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6656" y="4089582"/>
            <a:ext cx="7553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02</a:t>
            </a:r>
            <a:endParaRPr lang="zh-CN" altLang="en-US" sz="28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7860192" y="4594447"/>
            <a:ext cx="2025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>
                <a:latin typeface="方正兰亭纤黑_GBK" charset="0"/>
                <a:ea typeface="方正兰亭纤黑_GBK" charset="0"/>
              </a:rPr>
              <a:t>AssetCache</a:t>
            </a:r>
            <a:endParaRPr lang="zh-CN" altLang="en-US" sz="2000" b="1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7051998" y="5071253"/>
            <a:ext cx="4185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已经加载好的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Asset</a:t>
            </a:r>
            <a:r>
              <a:rPr 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的缓存，当加载某个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Asset</a:t>
            </a: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时，如果缓存里已经存在路径一样的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Asset</a:t>
            </a: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，则只需要从缓存中返回已经加载好的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Asset</a:t>
            </a: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，而不需要从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AssetBundle</a:t>
            </a: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中读取。</a:t>
            </a:r>
            <a:endParaRPr lang="zh-CN" altLang="en-US" sz="1200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6690360" y="4401820"/>
            <a:ext cx="4672965" cy="199136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6277311" y="4090911"/>
            <a:ext cx="1076447" cy="598033"/>
          </a:xfrm>
          <a:prstGeom prst="rect">
            <a:avLst/>
          </a:prstGeom>
          <a:solidFill>
            <a:srgbClr val="EFF3F6"/>
          </a:solidFill>
          <a:ln w="31750">
            <a:solidFill>
              <a:srgbClr val="B99B82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501191" y="4128317"/>
            <a:ext cx="7553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04</a:t>
            </a:r>
            <a:endParaRPr lang="zh-CN" altLang="en-US" sz="28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780905" y="2785110"/>
            <a:ext cx="304800" cy="1708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 userDrawn="1"/>
        </p:nvSpPr>
        <p:spPr>
          <a:xfrm>
            <a:off x="3170524" y="17570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0750" y="1268730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1" name="椭圆 10"/>
          <p:cNvSpPr/>
          <p:nvPr userDrawn="1">
            <p:custDataLst>
              <p:tags r:id="rId1"/>
            </p:custDataLst>
          </p:nvPr>
        </p:nvSpPr>
        <p:spPr>
          <a:xfrm>
            <a:off x="3170524" y="220278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920750" y="1583690"/>
            <a:ext cx="1388110" cy="2527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b-instance1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917575" y="2258695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a-instance2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910590" y="257556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g-instance1</a:t>
            </a:r>
            <a:endParaRPr lang="en-US" altLang="zh-CN"/>
          </a:p>
        </p:txBody>
      </p:sp>
      <p:sp>
        <p:nvSpPr>
          <p:cNvPr id="24" name="椭圆 23"/>
          <p:cNvSpPr/>
          <p:nvPr userDrawn="1">
            <p:custDataLst>
              <p:tags r:id="rId8"/>
            </p:custDataLst>
          </p:nvPr>
        </p:nvSpPr>
        <p:spPr>
          <a:xfrm>
            <a:off x="3170524" y="35858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9"/>
            </p:custDataLst>
          </p:nvPr>
        </p:nvSpPr>
        <p:spPr>
          <a:xfrm>
            <a:off x="921385" y="2888615"/>
            <a:ext cx="1388110" cy="2527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j-instance1</a:t>
            </a:r>
            <a:endParaRPr lang="en-US" altLang="zh-CN"/>
          </a:p>
        </p:txBody>
      </p:sp>
      <p:sp>
        <p:nvSpPr>
          <p:cNvPr id="31" name="椭圆 30"/>
          <p:cNvSpPr/>
          <p:nvPr userDrawn="1">
            <p:custDataLst>
              <p:tags r:id="rId10"/>
            </p:custDataLst>
          </p:nvPr>
        </p:nvSpPr>
        <p:spPr>
          <a:xfrm>
            <a:off x="3170524" y="4464023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" name="圆角矩形 32"/>
          <p:cNvSpPr/>
          <p:nvPr>
            <p:custDataLst>
              <p:tags r:id="rId11"/>
            </p:custDataLst>
          </p:nvPr>
        </p:nvSpPr>
        <p:spPr>
          <a:xfrm>
            <a:off x="921385" y="354330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g-instance2</a:t>
            </a:r>
            <a:endParaRPr lang="en-US" altLang="zh-CN"/>
          </a:p>
        </p:txBody>
      </p:sp>
      <p:sp>
        <p:nvSpPr>
          <p:cNvPr id="34" name="圆角矩形 33"/>
          <p:cNvSpPr/>
          <p:nvPr>
            <p:custDataLst>
              <p:tags r:id="rId12"/>
            </p:custDataLst>
          </p:nvPr>
        </p:nvSpPr>
        <p:spPr>
          <a:xfrm>
            <a:off x="917575" y="3908425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g-instance3</a:t>
            </a:r>
            <a:endParaRPr lang="en-US" altLang="zh-CN"/>
          </a:p>
        </p:txBody>
      </p:sp>
      <p:sp>
        <p:nvSpPr>
          <p:cNvPr id="38" name="圆角矩形 37"/>
          <p:cNvSpPr/>
          <p:nvPr>
            <p:custDataLst>
              <p:tags r:id="rId13"/>
            </p:custDataLst>
          </p:nvPr>
        </p:nvSpPr>
        <p:spPr>
          <a:xfrm>
            <a:off x="1235710" y="908685"/>
            <a:ext cx="1388110" cy="252730"/>
          </a:xfrm>
          <a:prstGeom prst="roundRect">
            <a:avLst/>
          </a:prstGeom>
          <a:solidFill>
            <a:srgbClr val="0D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e-instance1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780905" y="2785110"/>
            <a:ext cx="304800" cy="1708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 userDrawn="1"/>
        </p:nvSpPr>
        <p:spPr>
          <a:xfrm>
            <a:off x="3170524" y="17570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0750" y="1268730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1" name="椭圆 10"/>
          <p:cNvSpPr/>
          <p:nvPr userDrawn="1">
            <p:custDataLst>
              <p:tags r:id="rId1"/>
            </p:custDataLst>
          </p:nvPr>
        </p:nvSpPr>
        <p:spPr>
          <a:xfrm>
            <a:off x="3170524" y="220278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920750" y="1583690"/>
            <a:ext cx="1388110" cy="2527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b-instance1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917575" y="2258695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a-instance2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910590" y="257556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g-instance1</a:t>
            </a:r>
            <a:endParaRPr lang="en-US" altLang="zh-CN"/>
          </a:p>
        </p:txBody>
      </p:sp>
      <p:sp>
        <p:nvSpPr>
          <p:cNvPr id="24" name="椭圆 23"/>
          <p:cNvSpPr/>
          <p:nvPr userDrawn="1">
            <p:custDataLst>
              <p:tags r:id="rId8"/>
            </p:custDataLst>
          </p:nvPr>
        </p:nvSpPr>
        <p:spPr>
          <a:xfrm>
            <a:off x="3170524" y="35858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9"/>
            </p:custDataLst>
          </p:nvPr>
        </p:nvSpPr>
        <p:spPr>
          <a:xfrm>
            <a:off x="921385" y="2888615"/>
            <a:ext cx="1388110" cy="2527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j-instance1</a:t>
            </a:r>
            <a:endParaRPr lang="en-US" altLang="zh-CN"/>
          </a:p>
        </p:txBody>
      </p:sp>
      <p:sp>
        <p:nvSpPr>
          <p:cNvPr id="31" name="椭圆 30"/>
          <p:cNvSpPr/>
          <p:nvPr userDrawn="1">
            <p:custDataLst>
              <p:tags r:id="rId10"/>
            </p:custDataLst>
          </p:nvPr>
        </p:nvSpPr>
        <p:spPr>
          <a:xfrm>
            <a:off x="3170524" y="4464023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" name="圆角矩形 33"/>
          <p:cNvSpPr/>
          <p:nvPr>
            <p:custDataLst>
              <p:tags r:id="rId11"/>
            </p:custDataLst>
          </p:nvPr>
        </p:nvSpPr>
        <p:spPr>
          <a:xfrm>
            <a:off x="917575" y="3908425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g-instance3</a:t>
            </a:r>
            <a:endParaRPr lang="en-US" altLang="zh-CN"/>
          </a:p>
        </p:txBody>
      </p:sp>
      <p:sp>
        <p:nvSpPr>
          <p:cNvPr id="29" name="圆角矩形 28"/>
          <p:cNvSpPr/>
          <p:nvPr>
            <p:custDataLst>
              <p:tags r:id="rId12"/>
            </p:custDataLst>
          </p:nvPr>
        </p:nvSpPr>
        <p:spPr>
          <a:xfrm>
            <a:off x="1235710" y="908685"/>
            <a:ext cx="1388110" cy="252730"/>
          </a:xfrm>
          <a:prstGeom prst="roundRect">
            <a:avLst/>
          </a:prstGeom>
          <a:solidFill>
            <a:srgbClr val="0D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e-instance1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780905" y="2785110"/>
            <a:ext cx="304800" cy="1708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 userDrawn="1"/>
        </p:nvSpPr>
        <p:spPr>
          <a:xfrm>
            <a:off x="3170524" y="17570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1" name="椭圆 10"/>
          <p:cNvSpPr/>
          <p:nvPr userDrawn="1">
            <p:custDataLst>
              <p:tags r:id="rId1"/>
            </p:custDataLst>
          </p:nvPr>
        </p:nvSpPr>
        <p:spPr>
          <a:xfrm>
            <a:off x="3170524" y="220278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920750" y="1583690"/>
            <a:ext cx="1388110" cy="2527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b-instance1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917575" y="2258695"/>
            <a:ext cx="1388110" cy="2527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a-instance2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910590" y="257556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g-instance1</a:t>
            </a:r>
            <a:endParaRPr lang="en-US" altLang="zh-CN"/>
          </a:p>
        </p:txBody>
      </p:sp>
      <p:sp>
        <p:nvSpPr>
          <p:cNvPr id="24" name="椭圆 23"/>
          <p:cNvSpPr/>
          <p:nvPr userDrawn="1">
            <p:custDataLst>
              <p:tags r:id="rId8"/>
            </p:custDataLst>
          </p:nvPr>
        </p:nvSpPr>
        <p:spPr>
          <a:xfrm>
            <a:off x="3170524" y="35858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9"/>
            </p:custDataLst>
          </p:nvPr>
        </p:nvSpPr>
        <p:spPr>
          <a:xfrm>
            <a:off x="921385" y="2888615"/>
            <a:ext cx="1388110" cy="2527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j-instance1</a:t>
            </a:r>
            <a:endParaRPr lang="en-US" altLang="zh-CN"/>
          </a:p>
        </p:txBody>
      </p:sp>
      <p:sp>
        <p:nvSpPr>
          <p:cNvPr id="31" name="椭圆 30"/>
          <p:cNvSpPr/>
          <p:nvPr userDrawn="1">
            <p:custDataLst>
              <p:tags r:id="rId10"/>
            </p:custDataLst>
          </p:nvPr>
        </p:nvSpPr>
        <p:spPr>
          <a:xfrm>
            <a:off x="3170524" y="4464023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" name="圆角矩形 33"/>
          <p:cNvSpPr/>
          <p:nvPr>
            <p:custDataLst>
              <p:tags r:id="rId11"/>
            </p:custDataLst>
          </p:nvPr>
        </p:nvSpPr>
        <p:spPr>
          <a:xfrm>
            <a:off x="917575" y="3908425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g-instance3</a:t>
            </a:r>
            <a:endParaRPr lang="en-US" altLang="zh-CN"/>
          </a:p>
        </p:txBody>
      </p:sp>
      <p:sp>
        <p:nvSpPr>
          <p:cNvPr id="33" name="圆角矩形 32"/>
          <p:cNvSpPr/>
          <p:nvPr>
            <p:custDataLst>
              <p:tags r:id="rId12"/>
            </p:custDataLst>
          </p:nvPr>
        </p:nvSpPr>
        <p:spPr>
          <a:xfrm>
            <a:off x="1235710" y="908685"/>
            <a:ext cx="1388110" cy="252730"/>
          </a:xfrm>
          <a:prstGeom prst="roundRect">
            <a:avLst/>
          </a:prstGeom>
          <a:solidFill>
            <a:srgbClr val="0D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e-instance1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780905" y="2785110"/>
            <a:ext cx="304800" cy="1708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1" name="椭圆 10"/>
          <p:cNvSpPr/>
          <p:nvPr userDrawn="1">
            <p:custDataLst>
              <p:tags r:id="rId1"/>
            </p:custDataLst>
          </p:nvPr>
        </p:nvSpPr>
        <p:spPr>
          <a:xfrm>
            <a:off x="3170524" y="220278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920750" y="1583690"/>
            <a:ext cx="1388110" cy="2527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b-instance1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5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6"/>
            </p:custDataLst>
          </p:nvPr>
        </p:nvSpPr>
        <p:spPr>
          <a:xfrm>
            <a:off x="910590" y="257556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g-instance1</a:t>
            </a:r>
            <a:endParaRPr lang="en-US" altLang="zh-CN"/>
          </a:p>
        </p:txBody>
      </p:sp>
      <p:sp>
        <p:nvSpPr>
          <p:cNvPr id="24" name="椭圆 23"/>
          <p:cNvSpPr/>
          <p:nvPr userDrawn="1">
            <p:custDataLst>
              <p:tags r:id="rId7"/>
            </p:custDataLst>
          </p:nvPr>
        </p:nvSpPr>
        <p:spPr>
          <a:xfrm>
            <a:off x="3170524" y="35858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8"/>
            </p:custDataLst>
          </p:nvPr>
        </p:nvSpPr>
        <p:spPr>
          <a:xfrm>
            <a:off x="921385" y="2888615"/>
            <a:ext cx="1388110" cy="2527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j-instance1</a:t>
            </a:r>
            <a:endParaRPr lang="en-US" altLang="zh-CN"/>
          </a:p>
        </p:txBody>
      </p:sp>
      <p:sp>
        <p:nvSpPr>
          <p:cNvPr id="31" name="椭圆 30"/>
          <p:cNvSpPr/>
          <p:nvPr userDrawn="1">
            <p:custDataLst>
              <p:tags r:id="rId9"/>
            </p:custDataLst>
          </p:nvPr>
        </p:nvSpPr>
        <p:spPr>
          <a:xfrm>
            <a:off x="3170524" y="4464023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" name="圆角矩形 33"/>
          <p:cNvSpPr/>
          <p:nvPr>
            <p:custDataLst>
              <p:tags r:id="rId10"/>
            </p:custDataLst>
          </p:nvPr>
        </p:nvSpPr>
        <p:spPr>
          <a:xfrm>
            <a:off x="917575" y="3908425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g-instance3</a:t>
            </a:r>
            <a:endParaRPr lang="en-US" altLang="zh-CN"/>
          </a:p>
        </p:txBody>
      </p:sp>
      <p:sp>
        <p:nvSpPr>
          <p:cNvPr id="33" name="圆角矩形 32"/>
          <p:cNvSpPr/>
          <p:nvPr>
            <p:custDataLst>
              <p:tags r:id="rId11"/>
            </p:custDataLst>
          </p:nvPr>
        </p:nvSpPr>
        <p:spPr>
          <a:xfrm>
            <a:off x="1235710" y="908685"/>
            <a:ext cx="1388110" cy="252730"/>
          </a:xfrm>
          <a:prstGeom prst="roundRect">
            <a:avLst/>
          </a:prstGeom>
          <a:solidFill>
            <a:srgbClr val="0D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e-instance1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780905" y="2785110"/>
            <a:ext cx="304800" cy="1708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1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2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3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>
            <a:off x="910590" y="2575560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g-instance1</a:t>
            </a:r>
            <a:endParaRPr lang="en-US" altLang="zh-CN"/>
          </a:p>
        </p:txBody>
      </p:sp>
      <p:sp>
        <p:nvSpPr>
          <p:cNvPr id="24" name="椭圆 23"/>
          <p:cNvSpPr/>
          <p:nvPr userDrawn="1">
            <p:custDataLst>
              <p:tags r:id="rId5"/>
            </p:custDataLst>
          </p:nvPr>
        </p:nvSpPr>
        <p:spPr>
          <a:xfrm>
            <a:off x="3170524" y="35858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6"/>
            </p:custDataLst>
          </p:nvPr>
        </p:nvSpPr>
        <p:spPr>
          <a:xfrm>
            <a:off x="921385" y="2888615"/>
            <a:ext cx="1388110" cy="2527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j-instance1</a:t>
            </a:r>
            <a:endParaRPr lang="en-US" altLang="zh-CN"/>
          </a:p>
        </p:txBody>
      </p:sp>
      <p:sp>
        <p:nvSpPr>
          <p:cNvPr id="31" name="椭圆 30"/>
          <p:cNvSpPr/>
          <p:nvPr userDrawn="1">
            <p:custDataLst>
              <p:tags r:id="rId7"/>
            </p:custDataLst>
          </p:nvPr>
        </p:nvSpPr>
        <p:spPr>
          <a:xfrm>
            <a:off x="3170524" y="4464023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" name="圆角矩形 33"/>
          <p:cNvSpPr/>
          <p:nvPr>
            <p:custDataLst>
              <p:tags r:id="rId8"/>
            </p:custDataLst>
          </p:nvPr>
        </p:nvSpPr>
        <p:spPr>
          <a:xfrm>
            <a:off x="917575" y="3908425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g-instance3</a:t>
            </a:r>
            <a:endParaRPr lang="en-US" altLang="zh-CN"/>
          </a:p>
        </p:txBody>
      </p:sp>
      <p:sp>
        <p:nvSpPr>
          <p:cNvPr id="33" name="圆角矩形 32"/>
          <p:cNvSpPr/>
          <p:nvPr>
            <p:custDataLst>
              <p:tags r:id="rId9"/>
            </p:custDataLst>
          </p:nvPr>
        </p:nvSpPr>
        <p:spPr>
          <a:xfrm>
            <a:off x="1235710" y="908685"/>
            <a:ext cx="1388110" cy="252730"/>
          </a:xfrm>
          <a:prstGeom prst="roundRect">
            <a:avLst/>
          </a:prstGeom>
          <a:solidFill>
            <a:srgbClr val="0D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e-instance1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780905" y="2785110"/>
            <a:ext cx="304800" cy="1708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19" name="椭圆 18"/>
          <p:cNvSpPr/>
          <p:nvPr userDrawn="1">
            <p:custDataLst>
              <p:tags r:id="rId1"/>
            </p:custDataLst>
          </p:nvPr>
        </p:nvSpPr>
        <p:spPr>
          <a:xfrm>
            <a:off x="3170524" y="266379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2"/>
            </p:custDataLst>
          </p:nvPr>
        </p:nvSpPr>
        <p:spPr>
          <a:xfrm>
            <a:off x="920750" y="1915795"/>
            <a:ext cx="1388110" cy="2527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d-instance1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3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" name="椭圆 23"/>
          <p:cNvSpPr/>
          <p:nvPr userDrawn="1">
            <p:custDataLst>
              <p:tags r:id="rId4"/>
            </p:custDataLst>
          </p:nvPr>
        </p:nvSpPr>
        <p:spPr>
          <a:xfrm>
            <a:off x="3170524" y="35858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5"/>
            </p:custDataLst>
          </p:nvPr>
        </p:nvSpPr>
        <p:spPr>
          <a:xfrm>
            <a:off x="921385" y="2888615"/>
            <a:ext cx="1388110" cy="2527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j-instance1</a:t>
            </a:r>
            <a:endParaRPr lang="en-US" altLang="zh-CN"/>
          </a:p>
        </p:txBody>
      </p:sp>
      <p:sp>
        <p:nvSpPr>
          <p:cNvPr id="31" name="椭圆 30"/>
          <p:cNvSpPr/>
          <p:nvPr userDrawn="1">
            <p:custDataLst>
              <p:tags r:id="rId6"/>
            </p:custDataLst>
          </p:nvPr>
        </p:nvSpPr>
        <p:spPr>
          <a:xfrm>
            <a:off x="3170524" y="4464023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" name="圆角矩形 33"/>
          <p:cNvSpPr/>
          <p:nvPr>
            <p:custDataLst>
              <p:tags r:id="rId7"/>
            </p:custDataLst>
          </p:nvPr>
        </p:nvSpPr>
        <p:spPr>
          <a:xfrm>
            <a:off x="917575" y="3908425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g-instance3</a:t>
            </a:r>
            <a:endParaRPr lang="en-US" altLang="zh-CN"/>
          </a:p>
        </p:txBody>
      </p:sp>
      <p:sp>
        <p:nvSpPr>
          <p:cNvPr id="33" name="圆角矩形 32"/>
          <p:cNvSpPr/>
          <p:nvPr>
            <p:custDataLst>
              <p:tags r:id="rId8"/>
            </p:custDataLst>
          </p:nvPr>
        </p:nvSpPr>
        <p:spPr>
          <a:xfrm>
            <a:off x="1235710" y="908685"/>
            <a:ext cx="1388110" cy="252730"/>
          </a:xfrm>
          <a:prstGeom prst="roundRect">
            <a:avLst/>
          </a:prstGeom>
          <a:solidFill>
            <a:srgbClr val="0D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e-instance1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780905" y="2785110"/>
            <a:ext cx="304800" cy="1708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1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" name="椭圆 23"/>
          <p:cNvSpPr/>
          <p:nvPr userDrawn="1">
            <p:custDataLst>
              <p:tags r:id="rId2"/>
            </p:custDataLst>
          </p:nvPr>
        </p:nvSpPr>
        <p:spPr>
          <a:xfrm>
            <a:off x="3170524" y="358581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3"/>
            </p:custDataLst>
          </p:nvPr>
        </p:nvSpPr>
        <p:spPr>
          <a:xfrm>
            <a:off x="921385" y="2888615"/>
            <a:ext cx="1388110" cy="2527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j-instance1</a:t>
            </a:r>
            <a:endParaRPr lang="en-US" altLang="zh-CN"/>
          </a:p>
        </p:txBody>
      </p:sp>
      <p:sp>
        <p:nvSpPr>
          <p:cNvPr id="31" name="椭圆 30"/>
          <p:cNvSpPr/>
          <p:nvPr userDrawn="1">
            <p:custDataLst>
              <p:tags r:id="rId4"/>
            </p:custDataLst>
          </p:nvPr>
        </p:nvSpPr>
        <p:spPr>
          <a:xfrm>
            <a:off x="3170524" y="4464023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" name="圆角矩形 33"/>
          <p:cNvSpPr/>
          <p:nvPr>
            <p:custDataLst>
              <p:tags r:id="rId5"/>
            </p:custDataLst>
          </p:nvPr>
        </p:nvSpPr>
        <p:spPr>
          <a:xfrm>
            <a:off x="917575" y="3908425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g-instance3</a:t>
            </a:r>
            <a:endParaRPr lang="en-US" altLang="zh-CN"/>
          </a:p>
        </p:txBody>
      </p: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1235710" y="908685"/>
            <a:ext cx="1388110" cy="252730"/>
          </a:xfrm>
          <a:prstGeom prst="roundRect">
            <a:avLst/>
          </a:prstGeom>
          <a:solidFill>
            <a:srgbClr val="0D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e-instance1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780905" y="2785110"/>
            <a:ext cx="304800" cy="1708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22" name="椭圆 21"/>
          <p:cNvSpPr/>
          <p:nvPr userDrawn="1">
            <p:custDataLst>
              <p:tags r:id="rId1"/>
            </p:custDataLst>
          </p:nvPr>
        </p:nvSpPr>
        <p:spPr>
          <a:xfrm>
            <a:off x="3170524" y="3124808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" name="椭圆 30"/>
          <p:cNvSpPr/>
          <p:nvPr userDrawn="1">
            <p:custDataLst>
              <p:tags r:id="rId2"/>
            </p:custDataLst>
          </p:nvPr>
        </p:nvSpPr>
        <p:spPr>
          <a:xfrm>
            <a:off x="3170524" y="4464023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" name="圆角矩形 33"/>
          <p:cNvSpPr/>
          <p:nvPr>
            <p:custDataLst>
              <p:tags r:id="rId3"/>
            </p:custDataLst>
          </p:nvPr>
        </p:nvSpPr>
        <p:spPr>
          <a:xfrm>
            <a:off x="917575" y="3908425"/>
            <a:ext cx="1388110" cy="252730"/>
          </a:xfrm>
          <a:prstGeom prst="roundRect">
            <a:avLst/>
          </a:prstGeom>
          <a:solidFill>
            <a:srgbClr val="B90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g-instance3</a:t>
            </a:r>
            <a:endParaRPr lang="en-US" altLang="zh-CN"/>
          </a:p>
        </p:txBody>
      </p:sp>
      <p:sp>
        <p:nvSpPr>
          <p:cNvPr id="33" name="圆角矩形 32"/>
          <p:cNvSpPr/>
          <p:nvPr>
            <p:custDataLst>
              <p:tags r:id="rId4"/>
            </p:custDataLst>
          </p:nvPr>
        </p:nvSpPr>
        <p:spPr>
          <a:xfrm>
            <a:off x="1235710" y="908685"/>
            <a:ext cx="1388110" cy="252730"/>
          </a:xfrm>
          <a:prstGeom prst="roundRect">
            <a:avLst/>
          </a:prstGeom>
          <a:solidFill>
            <a:srgbClr val="0D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e-instance1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780905" y="2785110"/>
            <a:ext cx="304800" cy="1708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  <p:sp>
        <p:nvSpPr>
          <p:cNvPr id="31" name="椭圆 30"/>
          <p:cNvSpPr/>
          <p:nvPr userDrawn="1">
            <p:custDataLst>
              <p:tags r:id="rId1"/>
            </p:custDataLst>
          </p:nvPr>
        </p:nvSpPr>
        <p:spPr>
          <a:xfrm>
            <a:off x="3170524" y="4464023"/>
            <a:ext cx="409421" cy="409421"/>
          </a:xfrm>
          <a:prstGeom prst="ellipse">
            <a:avLst/>
          </a:prstGeom>
          <a:solidFill>
            <a:srgbClr val="92D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" name="圆角矩形 32"/>
          <p:cNvSpPr/>
          <p:nvPr>
            <p:custDataLst>
              <p:tags r:id="rId2"/>
            </p:custDataLst>
          </p:nvPr>
        </p:nvSpPr>
        <p:spPr>
          <a:xfrm>
            <a:off x="1235710" y="908685"/>
            <a:ext cx="1388110" cy="252730"/>
          </a:xfrm>
          <a:prstGeom prst="roundRect">
            <a:avLst/>
          </a:prstGeom>
          <a:solidFill>
            <a:srgbClr val="0D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0000"/>
                </a:solidFill>
              </a:rPr>
              <a:t>e-instance1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1" name="双括号 50"/>
          <p:cNvSpPr/>
          <p:nvPr userDrawn="1"/>
        </p:nvSpPr>
        <p:spPr>
          <a:xfrm>
            <a:off x="9780905" y="2785110"/>
            <a:ext cx="304800" cy="1708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875" y="414020"/>
            <a:ext cx="4914265" cy="368300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资源管理界面</a:t>
            </a:r>
            <a:r>
              <a:rPr lang="en-US" altLang="zh-CN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-</a:t>
            </a:r>
            <a:r>
              <a:rPr lang="zh-CN" altLang="zh-CN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导航栏</a:t>
            </a:r>
            <a:endParaRPr lang="zh-CN" altLang="zh-CN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85720" y="1268730"/>
            <a:ext cx="6635750" cy="50088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775755" y="2159694"/>
            <a:ext cx="5348057" cy="11988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总的来说，采用引用计数的方式来管理</a:t>
            </a:r>
            <a:r>
              <a:rPr lang="en-US" altLang="zh-CN"/>
              <a:t>Bundle</a:t>
            </a:r>
            <a:r>
              <a:rPr lang="zh-CN" altLang="en-US"/>
              <a:t>的生命周期，</a:t>
            </a:r>
            <a:r>
              <a:rPr lang="en-US" altLang="zh-CN"/>
              <a:t>Asset</a:t>
            </a:r>
            <a:r>
              <a:rPr lang="zh-CN" altLang="en-US"/>
              <a:t>在则</a:t>
            </a:r>
            <a:r>
              <a:rPr lang="en-US" altLang="zh-CN"/>
              <a:t>Bundle</a:t>
            </a:r>
            <a:r>
              <a:rPr lang="zh-CN" altLang="en-US"/>
              <a:t>一定在，</a:t>
            </a:r>
            <a:r>
              <a:rPr lang="en-US" altLang="zh-CN"/>
              <a:t>Asset</a:t>
            </a:r>
            <a:r>
              <a:rPr lang="zh-CN" altLang="en-US"/>
              <a:t>亡但是</a:t>
            </a:r>
            <a:r>
              <a:rPr lang="en-US" altLang="zh-CN"/>
              <a:t>Bundle</a:t>
            </a:r>
            <a:r>
              <a:rPr lang="zh-CN" altLang="en-US"/>
              <a:t>不一定亡，所有</a:t>
            </a:r>
            <a:r>
              <a:rPr lang="en-US" altLang="zh-CN"/>
              <a:t>Bundle</a:t>
            </a:r>
            <a:r>
              <a:rPr lang="zh-CN" altLang="en-US"/>
              <a:t>相关的</a:t>
            </a:r>
            <a:r>
              <a:rPr lang="en-US" altLang="zh-CN"/>
              <a:t>Asset</a:t>
            </a:r>
            <a:r>
              <a:rPr lang="zh-CN" altLang="en-US"/>
              <a:t>都亡了则</a:t>
            </a:r>
            <a:r>
              <a:rPr lang="en-US" altLang="zh-CN"/>
              <a:t>Bundle</a:t>
            </a:r>
            <a:r>
              <a:rPr lang="zh-CN" altLang="en-US"/>
              <a:t>才会亡。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6107191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zh-CN" altLang="en-US" spc="300" dirty="0">
                <a:latin typeface="方正兰亭纤黑_GBK" charset="0"/>
                <a:ea typeface="方正兰亭纤黑_GBK" charset="0"/>
              </a:rPr>
              <a:t>采用引用计数方式管理</a:t>
            </a:r>
            <a:r>
              <a:rPr lang="en-US" altLang="zh-CN" spc="300" dirty="0">
                <a:latin typeface="方正兰亭纤黑_GBK" charset="0"/>
                <a:ea typeface="方正兰亭纤黑_GBK" charset="0"/>
              </a:rPr>
              <a:t>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生命周期的优缺点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774156" y="2157988"/>
            <a:ext cx="5416294" cy="183386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00B050"/>
                </a:solidFill>
              </a:rPr>
              <a:t>优点：如果正确使用（使用完</a:t>
            </a:r>
            <a:r>
              <a:rPr lang="en-US" altLang="zh-CN">
                <a:solidFill>
                  <a:srgbClr val="00B050"/>
                </a:solidFill>
              </a:rPr>
              <a:t>Asset</a:t>
            </a:r>
            <a:r>
              <a:rPr lang="zh-CN" altLang="en-US">
                <a:solidFill>
                  <a:srgbClr val="00B050"/>
                </a:solidFill>
              </a:rPr>
              <a:t>之后要及时卸载</a:t>
            </a:r>
            <a:r>
              <a:rPr lang="en-US" altLang="zh-CN">
                <a:solidFill>
                  <a:srgbClr val="00B050"/>
                </a:solidFill>
              </a:rPr>
              <a:t>Asset</a:t>
            </a:r>
            <a:r>
              <a:rPr lang="zh-CN" altLang="en-US">
                <a:solidFill>
                  <a:srgbClr val="00B050"/>
                </a:solidFill>
              </a:rPr>
              <a:t>）的话，不会产生内存碎片。因为每次卸载</a:t>
            </a:r>
            <a:r>
              <a:rPr lang="en-US" altLang="zh-CN">
                <a:solidFill>
                  <a:srgbClr val="00B050"/>
                </a:solidFill>
              </a:rPr>
              <a:t>Bundle</a:t>
            </a:r>
            <a:r>
              <a:rPr lang="zh-CN" altLang="en-US">
                <a:solidFill>
                  <a:srgbClr val="00B050"/>
                </a:solidFill>
              </a:rPr>
              <a:t>是调用的是</a:t>
            </a:r>
            <a:r>
              <a:rPr lang="en-US" altLang="zh-CN">
                <a:solidFill>
                  <a:srgbClr val="00B050"/>
                </a:solidFill>
              </a:rPr>
              <a:t>AssetBundle.Unload(true)</a:t>
            </a:r>
            <a:r>
              <a:rPr lang="zh-CN" altLang="en-US">
                <a:solidFill>
                  <a:srgbClr val="00B050"/>
                </a:solidFill>
              </a:rPr>
              <a:t>接口，所以在切换场景时不需要调用</a:t>
            </a:r>
            <a:r>
              <a:rPr lang="en-US" altLang="zh-CN">
                <a:solidFill>
                  <a:srgbClr val="00B050"/>
                </a:solidFill>
              </a:rPr>
              <a:t>Resources.UnloadUnusedAssets</a:t>
            </a:r>
            <a:r>
              <a:rPr lang="zh-CN" altLang="en-US">
                <a:solidFill>
                  <a:srgbClr val="00B050"/>
                </a:solidFill>
              </a:rPr>
              <a:t>接口来清理野资源，从而提高切换场景的速度。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773212" y="4246795"/>
            <a:ext cx="5416294" cy="183386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缺点：因为没有统一的机制管理</a:t>
            </a:r>
            <a:r>
              <a:rPr lang="en-US" altLang="zh-CN">
                <a:solidFill>
                  <a:srgbClr val="FF0000"/>
                </a:solidFill>
              </a:rPr>
              <a:t>Bundle</a:t>
            </a:r>
            <a:r>
              <a:rPr lang="zh-CN" altLang="en-US">
                <a:solidFill>
                  <a:srgbClr val="FF0000"/>
                </a:solidFill>
              </a:rPr>
              <a:t>的卸载，</a:t>
            </a:r>
            <a:r>
              <a:rPr lang="en-US" altLang="zh-CN">
                <a:solidFill>
                  <a:srgbClr val="FF0000"/>
                </a:solidFill>
              </a:rPr>
              <a:t>Bundle</a:t>
            </a:r>
            <a:r>
              <a:rPr lang="zh-CN" altLang="en-US">
                <a:solidFill>
                  <a:srgbClr val="FF0000"/>
                </a:solidFill>
              </a:rPr>
              <a:t>是根据引用计数的方式随着</a:t>
            </a:r>
            <a:r>
              <a:rPr lang="en-US" altLang="zh-CN">
                <a:solidFill>
                  <a:srgbClr val="FF0000"/>
                </a:solidFill>
              </a:rPr>
              <a:t>Asset</a:t>
            </a:r>
            <a:r>
              <a:rPr lang="zh-CN" altLang="en-US">
                <a:solidFill>
                  <a:srgbClr val="FF0000"/>
                </a:solidFill>
              </a:rPr>
              <a:t>的卸载而减少引用计数，引用计数为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Bundle</a:t>
            </a:r>
            <a:r>
              <a:rPr lang="zh-CN" altLang="en-US">
                <a:solidFill>
                  <a:srgbClr val="FF0000"/>
                </a:solidFill>
              </a:rPr>
              <a:t>会被卸载。所以使用完</a:t>
            </a:r>
            <a:r>
              <a:rPr lang="en-US" altLang="zh-CN">
                <a:solidFill>
                  <a:srgbClr val="FF0000"/>
                </a:solidFill>
              </a:rPr>
              <a:t>Asset</a:t>
            </a:r>
            <a:r>
              <a:rPr lang="zh-CN" altLang="en-US">
                <a:solidFill>
                  <a:srgbClr val="FF0000"/>
                </a:solidFill>
              </a:rPr>
              <a:t>一定要卸载！！！否则会造成内存碎片、内存泄漏等严重问题。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6107191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zh-CN" altLang="en-US" spc="300" dirty="0">
                <a:latin typeface="方正兰亭纤黑_GBK" charset="0"/>
                <a:ea typeface="方正兰亭纤黑_GBK" charset="0"/>
              </a:rPr>
              <a:t>什么是内存碎片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774156" y="2157988"/>
            <a:ext cx="5416294" cy="1782686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000000"/>
                </a:solidFill>
              </a:rPr>
              <a:t>明明有足够的内存，但是如果不执行</a:t>
            </a:r>
            <a:r>
              <a:rPr lang="en-US" altLang="zh-CN">
                <a:solidFill>
                  <a:srgbClr val="000000"/>
                </a:solidFill>
              </a:rPr>
              <a:t>GC</a:t>
            </a:r>
            <a:r>
              <a:rPr lang="zh-CN" altLang="en-US">
                <a:solidFill>
                  <a:srgbClr val="000000"/>
                </a:solidFill>
              </a:rPr>
              <a:t>或者扩展堆内存就分配不出来内存。是因为存在大量的小空间的内存，也就是内存碎片。内存碎片会导致频繁</a:t>
            </a:r>
            <a:r>
              <a:rPr lang="en-US" altLang="zh-CN">
                <a:solidFill>
                  <a:srgbClr val="000000"/>
                </a:solidFill>
              </a:rPr>
              <a:t>GC</a:t>
            </a:r>
            <a:r>
              <a:rPr lang="zh-CN" altLang="en-US">
                <a:solidFill>
                  <a:srgbClr val="000000"/>
                </a:solidFill>
              </a:rPr>
              <a:t>和堆内存上升（但是实际上不需要上升），</a:t>
            </a:r>
            <a:r>
              <a:rPr lang="en-US" altLang="zh-CN">
                <a:solidFill>
                  <a:srgbClr val="000000"/>
                </a:solidFill>
              </a:rPr>
              <a:t>GC</a:t>
            </a:r>
            <a:r>
              <a:rPr lang="zh-CN" altLang="en-US">
                <a:solidFill>
                  <a:srgbClr val="000000"/>
                </a:solidFill>
              </a:rPr>
              <a:t>时会有</a:t>
            </a:r>
            <a:r>
              <a:rPr lang="en-US" altLang="zh-CN">
                <a:solidFill>
                  <a:srgbClr val="000000"/>
                </a:solidFill>
              </a:rPr>
              <a:t>Stop The World</a:t>
            </a:r>
            <a:r>
              <a:rPr lang="zh-CN" altLang="en-US">
                <a:solidFill>
                  <a:srgbClr val="000000"/>
                </a:solidFill>
              </a:rPr>
              <a:t>操作，会很慢，从而有性能问题。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6107191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zh-CN" altLang="en-US" spc="300" dirty="0">
                <a:latin typeface="方正兰亭纤黑_GBK" charset="0"/>
                <a:ea typeface="方正兰亭纤黑_GBK" charset="0"/>
              </a:rPr>
              <a:t>什么是内存碎片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pic>
        <p:nvPicPr>
          <p:cNvPr id="2" name="图片 1" descr="upload_post_object_v2_0305901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661" y="1044978"/>
            <a:ext cx="10943472" cy="5706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6107191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zh-CN" altLang="en-US" spc="300" dirty="0">
                <a:latin typeface="方正兰亭纤黑_GBK" charset="0"/>
                <a:ea typeface="方正兰亭纤黑_GBK" charset="0"/>
              </a:rPr>
              <a:t>如何避免内存碎片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774156" y="2157988"/>
            <a:ext cx="5416294" cy="174003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000000"/>
                </a:solidFill>
              </a:rPr>
              <a:t>1.</a:t>
            </a:r>
            <a:r>
              <a:rPr lang="zh-CN" altLang="en-US">
                <a:solidFill>
                  <a:srgbClr val="000000"/>
                </a:solidFill>
              </a:rPr>
              <a:t> 一定要避免使用大对象</a:t>
            </a:r>
            <a:endParaRPr lang="zh-CN" altLang="en-US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2. </a:t>
            </a:r>
            <a:r>
              <a:rPr lang="zh-CN" altLang="en-US">
                <a:solidFill>
                  <a:srgbClr val="000000"/>
                </a:solidFill>
              </a:rPr>
              <a:t>避免不必要的引用和过多的引用，比如可以用索引代替引用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3.</a:t>
            </a:r>
            <a:r>
              <a:rPr lang="zh-CN" altLang="en-US">
                <a:solidFill>
                  <a:srgbClr val="000000"/>
                </a:solidFill>
              </a:rPr>
              <a:t> 使用完</a:t>
            </a:r>
            <a:r>
              <a:rPr lang="en-US" altLang="zh-CN">
                <a:solidFill>
                  <a:srgbClr val="000000"/>
                </a:solidFill>
              </a:rPr>
              <a:t>Asset</a:t>
            </a:r>
            <a:r>
              <a:rPr lang="zh-CN" altLang="en-US">
                <a:solidFill>
                  <a:srgbClr val="000000"/>
                </a:solidFill>
              </a:rPr>
              <a:t>一定要及时卸载</a:t>
            </a:r>
            <a:endParaRPr lang="zh-CN" altLang="en-US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4.</a:t>
            </a:r>
            <a:r>
              <a:rPr lang="zh-CN" altLang="en-US">
                <a:solidFill>
                  <a:srgbClr val="000000"/>
                </a:solidFill>
              </a:rPr>
              <a:t> 降低堆内存分配、释放的频率，比如使用对象池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6107191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zh-CN" altLang="en-US" spc="300" dirty="0">
                <a:latin typeface="方正兰亭纤黑_GBK" charset="0"/>
                <a:ea typeface="方正兰亭纤黑_GBK" charset="0"/>
              </a:rPr>
              <a:t>建议大家阅读的有关性能优化的文章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774156" y="2157988"/>
            <a:ext cx="7147802" cy="174003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000000"/>
                </a:solidFill>
                <a:hlinkClick r:id="rId1"/>
              </a:rPr>
              <a:t>https://learn.unity.com/tutorial/fixing</a:t>
            </a:r>
            <a:r>
              <a:rPr lang="zh-CN" altLang="en-US">
                <a:solidFill>
                  <a:srgbClr val="000000"/>
                </a:solidFill>
                <a:hlinkClick r:id="rId1"/>
              </a:rPr>
              <a:t>-</a:t>
            </a:r>
            <a:r>
              <a:rPr lang="en-US" altLang="zh-CN">
                <a:solidFill>
                  <a:srgbClr val="000000"/>
                </a:solidFill>
                <a:hlinkClick r:id="rId1"/>
              </a:rPr>
              <a:t>performance</a:t>
            </a:r>
            <a:r>
              <a:rPr lang="zh-CN" altLang="en-US">
                <a:solidFill>
                  <a:srgbClr val="000000"/>
                </a:solidFill>
                <a:hlinkClick r:id="rId1"/>
              </a:rPr>
              <a:t>-</a:t>
            </a:r>
            <a:r>
              <a:rPr lang="en-US" altLang="zh-CN">
                <a:solidFill>
                  <a:srgbClr val="000000"/>
                </a:solidFill>
                <a:hlinkClick r:id="rId1"/>
              </a:rPr>
              <a:t>problems</a:t>
            </a:r>
            <a:r>
              <a:rPr lang="zh-CN" altLang="en-US">
                <a:solidFill>
                  <a:srgbClr val="000000"/>
                </a:solidFill>
                <a:hlinkClick r:id="rId1"/>
              </a:rPr>
              <a:t>-</a:t>
            </a:r>
            <a:r>
              <a:rPr lang="en-US" altLang="zh-CN">
                <a:solidFill>
                  <a:srgbClr val="000000"/>
                </a:solidFill>
                <a:hlinkClick r:id="rId1"/>
              </a:rPr>
              <a:t>2019</a:t>
            </a:r>
            <a:r>
              <a:rPr lang="zh-CN" altLang="en-US">
                <a:solidFill>
                  <a:srgbClr val="000000"/>
                </a:solidFill>
                <a:hlinkClick r:id="rId1"/>
              </a:rPr>
              <a:t>-</a:t>
            </a:r>
            <a:r>
              <a:rPr lang="en-US" altLang="zh-CN">
                <a:solidFill>
                  <a:srgbClr val="000000"/>
                </a:solidFill>
                <a:hlinkClick r:id="rId1"/>
              </a:rPr>
              <a:t>3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6000" y="1089000"/>
            <a:ext cx="8914156" cy="4213580"/>
          </a:xfrm>
          <a:prstGeom prst="rect">
            <a:avLst/>
          </a:prstGeom>
          <a:noFill/>
          <a:ln w="34925">
            <a:solidFill>
              <a:srgbClr val="B99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1371" y="1989000"/>
            <a:ext cx="445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 spc="1000">
                <a:latin typeface="方正兰亭纤黑_GBK" panose="02000000000000000000" pitchFamily="2" charset="-122"/>
                <a:ea typeface="方正兰亭纤黑_GBK" panose="02000000000000000000" pitchFamily="2" charset="-122"/>
              </a:defRPr>
            </a:lvl1pPr>
          </a:lstStyle>
          <a:p>
            <a:pPr algn="ctr"/>
            <a:r>
              <a:rPr lang="zh-CN" altLang="en-US" sz="4800" dirty="0"/>
              <a:t>感谢</a:t>
            </a:r>
            <a:endParaRPr lang="zh-CN" altLang="en-US" sz="4800" dirty="0"/>
          </a:p>
        </p:txBody>
      </p:sp>
      <p:sp>
        <p:nvSpPr>
          <p:cNvPr id="8" name="文本框 7"/>
          <p:cNvSpPr txBox="1"/>
          <p:nvPr/>
        </p:nvSpPr>
        <p:spPr>
          <a:xfrm>
            <a:off x="3979935" y="3070030"/>
            <a:ext cx="668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pc="10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大家的观看和聆听</a:t>
            </a:r>
            <a:endParaRPr lang="zh-CN" altLang="en-US" sz="4800" spc="10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875" y="414020"/>
            <a:ext cx="4914265" cy="368300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资源管理界面</a:t>
            </a:r>
            <a:r>
              <a:rPr lang="en-US" altLang="zh-CN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-AssetBundle Browser</a:t>
            </a:r>
            <a:endParaRPr lang="en-US" altLang="zh-CN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46250" y="993140"/>
            <a:ext cx="8282305" cy="5597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875" y="414020"/>
            <a:ext cx="5422900" cy="368300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资源管理界面</a:t>
            </a:r>
            <a:r>
              <a:rPr lang="en-US" altLang="zh-CN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-Asset Group Hierarchy</a:t>
            </a:r>
            <a:endParaRPr lang="en-US" altLang="zh-CN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46325" y="1105535"/>
            <a:ext cx="6915785" cy="5459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875" y="414020"/>
            <a:ext cx="4914265" cy="368300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资源管理界面</a:t>
            </a:r>
            <a:r>
              <a:rPr lang="en-US" altLang="zh-CN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-</a:t>
            </a:r>
            <a:r>
              <a:rPr lang="zh-CN" altLang="zh-CN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单元测试</a:t>
            </a:r>
            <a:endParaRPr lang="zh-CN" altLang="zh-CN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5880" y="1224915"/>
            <a:ext cx="4782185" cy="5466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80835" y="1764030"/>
            <a:ext cx="421005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875" y="414020"/>
            <a:ext cx="4914265" cy="368300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资源管理相关的常识</a:t>
            </a:r>
            <a:endParaRPr lang="en-US" altLang="zh-CN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2055657" y="2111453"/>
            <a:ext cx="2025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一些文件夹</a:t>
            </a:r>
            <a:endParaRPr lang="zh-CN" altLang="en-US" sz="2000" b="1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238933" y="2588259"/>
            <a:ext cx="41850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spc="300" dirty="0">
                <a:latin typeface="方正兰亭纤黑_GBK" charset="0"/>
                <a:ea typeface="方正兰亭纤黑_GBK" charset="0"/>
              </a:rPr>
              <a:t>StreamingAssets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：只读的，安装包的目录</a:t>
            </a:r>
            <a:endParaRPr lang="zh-CN" altLang="en-US" sz="1200" spc="300" dirty="0">
              <a:latin typeface="方正兰亭纤黑_GBK" charset="0"/>
              <a:ea typeface="方正兰亭纤黑_GBK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Persistent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：可读可写，从网络下载好的文件放到这个目录</a:t>
            </a:r>
            <a:endParaRPr lang="zh-CN" altLang="en-US" sz="1200" spc="300" dirty="0">
              <a:latin typeface="方正兰亭纤黑_GBK" charset="0"/>
              <a:ea typeface="方正兰亭纤黑_GBK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资源服务器：打包好的资源放到远程的服务器上，以亚马逊为例，把打包好的资源上传到</a:t>
            </a: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S3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的</a:t>
            </a: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Bucket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上，然后配置</a:t>
            </a: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S3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为源的</a:t>
            </a:r>
            <a:r>
              <a:rPr lang="en-US" altLang="zh-CN" sz="1200" spc="300" dirty="0">
                <a:latin typeface="方正兰亭纤黑_GBK" charset="0"/>
                <a:ea typeface="方正兰亭纤黑_GBK" charset="0"/>
              </a:rPr>
              <a:t>CDN</a:t>
            </a:r>
            <a:r>
              <a:rPr lang="zh-CN" altLang="en-US" sz="1200" spc="300" dirty="0">
                <a:latin typeface="方正兰亭纤黑_GBK" charset="0"/>
                <a:ea typeface="方正兰亭纤黑_GBK" charset="0"/>
              </a:rPr>
              <a:t>即可。</a:t>
            </a:r>
            <a:endParaRPr lang="en-US" altLang="zh-CN" sz="1200" spc="300" dirty="0">
              <a:latin typeface="方正兰亭纤黑_GBK" charset="0"/>
              <a:ea typeface="方正兰亭纤黑_GBK" charset="0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885825" y="1918970"/>
            <a:ext cx="4672965" cy="291211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7562422" y="1134522"/>
            <a:ext cx="3753022" cy="1015022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UniTask</a:t>
            </a:r>
            <a:endParaRPr lang="en-US" altLang="zh-CN" sz="2000" b="1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7075292" y="1612236"/>
            <a:ext cx="4185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该资源管理使用了第三方零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GC</a:t>
            </a: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的开源异步库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UniTask</a:t>
            </a: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，以为之前有些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Legacy</a:t>
            </a: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的使用，所以对外暴漏出来都是回调的形式，但其实我们的工程是可以不用回调，用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a</a:t>
            </a:r>
            <a:r>
              <a:rPr lang="en-US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wait/async</a:t>
            </a: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进行编程的，这样代码比较清爽，但是回调也有回调的好处。</a:t>
            </a:r>
            <a:endParaRPr lang="en-US" altLang="zh-CN" sz="1200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6717992" y="946871"/>
            <a:ext cx="4674219" cy="253329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472776" y="1597849"/>
            <a:ext cx="1076447" cy="598033"/>
          </a:xfrm>
          <a:prstGeom prst="rect">
            <a:avLst/>
          </a:prstGeom>
          <a:solidFill>
            <a:srgbClr val="EFF3F6"/>
          </a:solidFill>
          <a:ln w="31750">
            <a:solidFill>
              <a:srgbClr val="B99B82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696656" y="1635255"/>
            <a:ext cx="7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01</a:t>
            </a:r>
            <a:endParaRPr lang="zh-CN" altLang="en-US" sz="28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8" name="矩形 27"/>
          <p:cNvSpPr/>
          <p:nvPr>
            <p:custDataLst>
              <p:tags r:id="rId9"/>
            </p:custDataLst>
          </p:nvPr>
        </p:nvSpPr>
        <p:spPr>
          <a:xfrm>
            <a:off x="6230569" y="594487"/>
            <a:ext cx="1076447" cy="598033"/>
          </a:xfrm>
          <a:prstGeom prst="rect">
            <a:avLst/>
          </a:prstGeom>
          <a:solidFill>
            <a:srgbClr val="EFF3F6"/>
          </a:solidFill>
          <a:ln w="31750">
            <a:solidFill>
              <a:srgbClr val="B99B82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6454449" y="631893"/>
            <a:ext cx="7553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02</a:t>
            </a:r>
            <a:endParaRPr lang="zh-CN" altLang="en-US" sz="28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7860192" y="4300442"/>
            <a:ext cx="2025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分布式热更</a:t>
            </a:r>
            <a:endParaRPr lang="zh-CN" altLang="en-US" sz="2000" b="1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>
          <a:xfrm>
            <a:off x="7051998" y="4777248"/>
            <a:ext cx="4185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这主要是为了解决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Unity </a:t>
            </a: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的内置资源管理系统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Addressables</a:t>
            </a:r>
            <a:r>
              <a:rPr lang="zh-CN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只支持单一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catalog</a:t>
            </a: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的缺点，所有资源组相当于一个树形结构（根节点是主资源组），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catalog</a:t>
            </a: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可以被分散到树上的每个结点，从而避免了一次热更时下载一个很大的</a:t>
            </a:r>
            <a:r>
              <a:rPr lang="en-US" altLang="zh-CN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Catalog</a:t>
            </a:r>
            <a:r>
              <a:rPr lang="zh-CN" altLang="en-US" sz="1200" spc="3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的问题。</a:t>
            </a:r>
            <a:endParaRPr lang="zh-CN" altLang="en-US" sz="1200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13"/>
            </p:custDataLst>
          </p:nvPr>
        </p:nvSpPr>
        <p:spPr>
          <a:xfrm>
            <a:off x="6690360" y="4107815"/>
            <a:ext cx="4672965" cy="2397125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4"/>
            </p:custDataLst>
          </p:nvPr>
        </p:nvSpPr>
        <p:spPr>
          <a:xfrm>
            <a:off x="6277311" y="3796906"/>
            <a:ext cx="1076447" cy="598033"/>
          </a:xfrm>
          <a:prstGeom prst="rect">
            <a:avLst/>
          </a:prstGeom>
          <a:solidFill>
            <a:srgbClr val="EFF3F6"/>
          </a:solidFill>
          <a:ln w="31750">
            <a:solidFill>
              <a:srgbClr val="B99B82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5"/>
            </p:custDataLst>
          </p:nvPr>
        </p:nvSpPr>
        <p:spPr>
          <a:xfrm>
            <a:off x="6501191" y="3834312"/>
            <a:ext cx="7553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03</a:t>
            </a:r>
            <a:endParaRPr lang="zh-CN" altLang="en-US" sz="28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1" name="双括号 50"/>
          <p:cNvSpPr/>
          <p:nvPr userDrawn="1"/>
        </p:nvSpPr>
        <p:spPr>
          <a:xfrm>
            <a:off x="9813789" y="2785402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000" y="238666"/>
            <a:ext cx="720000" cy="720000"/>
          </a:xfrm>
          <a:prstGeom prst="rect">
            <a:avLst/>
          </a:prstGeom>
          <a:noFill/>
          <a:ln w="31750">
            <a:solidFill>
              <a:srgbClr val="B99B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249" y="417950"/>
            <a:ext cx="3599490" cy="37530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noAutofit/>
          </a:bodyPr>
          <a:lstStyle/>
          <a:p>
            <a:r>
              <a:rPr lang="en-US" altLang="zh-CN" spc="300" dirty="0">
                <a:latin typeface="方正兰亭纤黑_GBK" charset="0"/>
                <a:ea typeface="方正兰亭纤黑_GBK" charset="0"/>
              </a:rPr>
              <a:t>AssetBundle</a:t>
            </a:r>
            <a:r>
              <a:rPr lang="zh-CN" altLang="en-US" spc="300" dirty="0">
                <a:latin typeface="方正兰亭纤黑_GBK" charset="0"/>
                <a:ea typeface="方正兰亭纤黑_GBK" charset="0"/>
              </a:rPr>
              <a:t>的生命周期</a:t>
            </a:r>
            <a:endParaRPr lang="zh-CN" altLang="en-US" spc="3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358624" y="2405346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A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4469508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937692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397347" y="278917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58624" y="3615605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B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469509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937693" y="3999437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865381" y="1910630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C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976266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7444450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04104" y="2294462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6864437" y="3470602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D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6975322" y="3854434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201546" y="3045066"/>
            <a:ext cx="1509739" cy="81031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Bundle E</a:t>
            </a:r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9312431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780615" y="3428898"/>
            <a:ext cx="281477" cy="281477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箭头连接符 38"/>
          <p:cNvCxnSpPr/>
          <p:nvPr userDrawn="1"/>
        </p:nvCxnSpPr>
        <p:spPr>
          <a:xfrm flipV="1">
            <a:off x="5869961" y="2347345"/>
            <a:ext cx="963844" cy="43500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V="1">
            <a:off x="5869961" y="3865613"/>
            <a:ext cx="980904" cy="16206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8386192" y="2424111"/>
            <a:ext cx="801782" cy="870019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 userDrawn="1"/>
        </p:nvCxnSpPr>
        <p:spPr>
          <a:xfrm flipV="1">
            <a:off x="8377663" y="3498840"/>
            <a:ext cx="818841" cy="409421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双括号 46"/>
          <p:cNvSpPr/>
          <p:nvPr userDrawn="1"/>
        </p:nvSpPr>
        <p:spPr>
          <a:xfrm>
            <a:off x="4938636" y="2166517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8" name="双括号 47"/>
          <p:cNvSpPr/>
          <p:nvPr userDrawn="1"/>
        </p:nvSpPr>
        <p:spPr>
          <a:xfrm>
            <a:off x="7446337" y="1628209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9" name="双括号 48"/>
          <p:cNvSpPr/>
          <p:nvPr userDrawn="1"/>
        </p:nvSpPr>
        <p:spPr>
          <a:xfrm>
            <a:off x="7454867" y="3215658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1" name="双括号 50"/>
          <p:cNvSpPr/>
          <p:nvPr userDrawn="1"/>
        </p:nvSpPr>
        <p:spPr>
          <a:xfrm>
            <a:off x="9813789" y="2785402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2" name="双括号 51"/>
          <p:cNvSpPr/>
          <p:nvPr userDrawn="1"/>
        </p:nvSpPr>
        <p:spPr>
          <a:xfrm>
            <a:off x="4942446" y="3373000"/>
            <a:ext cx="272947" cy="1705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790190" y="1268730"/>
            <a:ext cx="1270635" cy="5445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0190" y="131381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AssetCache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PP_MARK_KEY" val="780bc2ad-a249-4e04-8806-402b89fd5f9c"/>
  <p:tag name="COMMONDATA" val="eyJoZGlkIjoiNzVhNzk0MjM2ZTdjODQxMWViN2QyMTcyNDVhZmJhZWQifQ==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4529</Words>
  <Application>WPS 演示</Application>
  <PresentationFormat>宽屏</PresentationFormat>
  <Paragraphs>1687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方正兰亭纤黑_GBK</vt:lpstr>
      <vt:lpstr>黑体</vt:lpstr>
      <vt:lpstr>方正兰亭纤黑_GBK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思宇</dc:creator>
  <cp:lastModifiedBy>Mac</cp:lastModifiedBy>
  <cp:revision>7</cp:revision>
  <dcterms:created xsi:type="dcterms:W3CDTF">2023-04-12T08:39:59Z</dcterms:created>
  <dcterms:modified xsi:type="dcterms:W3CDTF">2023-04-12T11:28:50Z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3F830A09CCDA4C8BB224E2FB38493A7B_12</vt:lpwstr>
  </property>
</Properties>
</file>