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61" r:id="rId4"/>
    <p:sldId id="257" r:id="rId5"/>
    <p:sldId id="262" r:id="rId6"/>
    <p:sldId id="263" r:id="rId7"/>
    <p:sldId id="264" r:id="rId8"/>
    <p:sldId id="258"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45F9295-8546-471A-BFBB-3653DFCD557E}" type="datetimeFigureOut">
              <a:rPr lang="zh-CN" altLang="en-US" smtClean="0"/>
              <a:t>2015/3/2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92E24B-9FFF-4273-9C90-F96399B9EF9D}" type="slidenum">
              <a:rPr lang="zh-CN" altLang="en-US" smtClean="0"/>
              <a:t>‹#›</a:t>
            </a:fld>
            <a:endParaRPr lang="zh-CN" altLang="en-US"/>
          </a:p>
        </p:txBody>
      </p:sp>
    </p:spTree>
    <p:extLst>
      <p:ext uri="{BB962C8B-B14F-4D97-AF65-F5344CB8AC3E}">
        <p14:creationId xmlns:p14="http://schemas.microsoft.com/office/powerpoint/2010/main" val="107166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45F9295-8546-471A-BFBB-3653DFCD557E}" type="datetimeFigureOut">
              <a:rPr lang="zh-CN" altLang="en-US" smtClean="0"/>
              <a:t>2015/3/2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92E24B-9FFF-4273-9C90-F96399B9EF9D}" type="slidenum">
              <a:rPr lang="zh-CN" altLang="en-US" smtClean="0"/>
              <a:t>‹#›</a:t>
            </a:fld>
            <a:endParaRPr lang="zh-CN" altLang="en-US"/>
          </a:p>
        </p:txBody>
      </p:sp>
    </p:spTree>
    <p:extLst>
      <p:ext uri="{BB962C8B-B14F-4D97-AF65-F5344CB8AC3E}">
        <p14:creationId xmlns:p14="http://schemas.microsoft.com/office/powerpoint/2010/main" val="3381008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45F9295-8546-471A-BFBB-3653DFCD557E}" type="datetimeFigureOut">
              <a:rPr lang="zh-CN" altLang="en-US" smtClean="0"/>
              <a:t>2015/3/2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92E24B-9FFF-4273-9C90-F96399B9EF9D}" type="slidenum">
              <a:rPr lang="zh-CN" altLang="en-US" smtClean="0"/>
              <a:t>‹#›</a:t>
            </a:fld>
            <a:endParaRPr lang="zh-CN" altLang="en-US"/>
          </a:p>
        </p:txBody>
      </p:sp>
    </p:spTree>
    <p:extLst>
      <p:ext uri="{BB962C8B-B14F-4D97-AF65-F5344CB8AC3E}">
        <p14:creationId xmlns:p14="http://schemas.microsoft.com/office/powerpoint/2010/main" val="3845402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45F9295-8546-471A-BFBB-3653DFCD557E}" type="datetimeFigureOut">
              <a:rPr lang="zh-CN" altLang="en-US" smtClean="0"/>
              <a:t>2015/3/2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92E24B-9FFF-4273-9C90-F96399B9EF9D}" type="slidenum">
              <a:rPr lang="zh-CN" altLang="en-US" smtClean="0"/>
              <a:t>‹#›</a:t>
            </a:fld>
            <a:endParaRPr lang="zh-CN" altLang="en-US"/>
          </a:p>
        </p:txBody>
      </p:sp>
    </p:spTree>
    <p:extLst>
      <p:ext uri="{BB962C8B-B14F-4D97-AF65-F5344CB8AC3E}">
        <p14:creationId xmlns:p14="http://schemas.microsoft.com/office/powerpoint/2010/main" val="951529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45F9295-8546-471A-BFBB-3653DFCD557E}" type="datetimeFigureOut">
              <a:rPr lang="zh-CN" altLang="en-US" smtClean="0"/>
              <a:t>2015/3/2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92E24B-9FFF-4273-9C90-F96399B9EF9D}" type="slidenum">
              <a:rPr lang="zh-CN" altLang="en-US" smtClean="0"/>
              <a:t>‹#›</a:t>
            </a:fld>
            <a:endParaRPr lang="zh-CN" altLang="en-US"/>
          </a:p>
        </p:txBody>
      </p:sp>
    </p:spTree>
    <p:extLst>
      <p:ext uri="{BB962C8B-B14F-4D97-AF65-F5344CB8AC3E}">
        <p14:creationId xmlns:p14="http://schemas.microsoft.com/office/powerpoint/2010/main" val="4162705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45F9295-8546-471A-BFBB-3653DFCD557E}" type="datetimeFigureOut">
              <a:rPr lang="zh-CN" altLang="en-US" smtClean="0"/>
              <a:t>2015/3/2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92E24B-9FFF-4273-9C90-F96399B9EF9D}" type="slidenum">
              <a:rPr lang="zh-CN" altLang="en-US" smtClean="0"/>
              <a:t>‹#›</a:t>
            </a:fld>
            <a:endParaRPr lang="zh-CN" altLang="en-US"/>
          </a:p>
        </p:txBody>
      </p:sp>
    </p:spTree>
    <p:extLst>
      <p:ext uri="{BB962C8B-B14F-4D97-AF65-F5344CB8AC3E}">
        <p14:creationId xmlns:p14="http://schemas.microsoft.com/office/powerpoint/2010/main" val="2132905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45F9295-8546-471A-BFBB-3653DFCD557E}" type="datetimeFigureOut">
              <a:rPr lang="zh-CN" altLang="en-US" smtClean="0"/>
              <a:t>2015/3/2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392E24B-9FFF-4273-9C90-F96399B9EF9D}" type="slidenum">
              <a:rPr lang="zh-CN" altLang="en-US" smtClean="0"/>
              <a:t>‹#›</a:t>
            </a:fld>
            <a:endParaRPr lang="zh-CN" altLang="en-US"/>
          </a:p>
        </p:txBody>
      </p:sp>
    </p:spTree>
    <p:extLst>
      <p:ext uri="{BB962C8B-B14F-4D97-AF65-F5344CB8AC3E}">
        <p14:creationId xmlns:p14="http://schemas.microsoft.com/office/powerpoint/2010/main" val="4105694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45F9295-8546-471A-BFBB-3653DFCD557E}" type="datetimeFigureOut">
              <a:rPr lang="zh-CN" altLang="en-US" smtClean="0"/>
              <a:t>2015/3/2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392E24B-9FFF-4273-9C90-F96399B9EF9D}" type="slidenum">
              <a:rPr lang="zh-CN" altLang="en-US" smtClean="0"/>
              <a:t>‹#›</a:t>
            </a:fld>
            <a:endParaRPr lang="zh-CN" altLang="en-US"/>
          </a:p>
        </p:txBody>
      </p:sp>
    </p:spTree>
    <p:extLst>
      <p:ext uri="{BB962C8B-B14F-4D97-AF65-F5344CB8AC3E}">
        <p14:creationId xmlns:p14="http://schemas.microsoft.com/office/powerpoint/2010/main" val="1379440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45F9295-8546-471A-BFBB-3653DFCD557E}" type="datetimeFigureOut">
              <a:rPr lang="zh-CN" altLang="en-US" smtClean="0"/>
              <a:t>2015/3/2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392E24B-9FFF-4273-9C90-F96399B9EF9D}" type="slidenum">
              <a:rPr lang="zh-CN" altLang="en-US" smtClean="0"/>
              <a:t>‹#›</a:t>
            </a:fld>
            <a:endParaRPr lang="zh-CN" altLang="en-US"/>
          </a:p>
        </p:txBody>
      </p:sp>
    </p:spTree>
    <p:extLst>
      <p:ext uri="{BB962C8B-B14F-4D97-AF65-F5344CB8AC3E}">
        <p14:creationId xmlns:p14="http://schemas.microsoft.com/office/powerpoint/2010/main" val="3397728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45F9295-8546-471A-BFBB-3653DFCD557E}" type="datetimeFigureOut">
              <a:rPr lang="zh-CN" altLang="en-US" smtClean="0"/>
              <a:t>2015/3/2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92E24B-9FFF-4273-9C90-F96399B9EF9D}" type="slidenum">
              <a:rPr lang="zh-CN" altLang="en-US" smtClean="0"/>
              <a:t>‹#›</a:t>
            </a:fld>
            <a:endParaRPr lang="zh-CN" altLang="en-US"/>
          </a:p>
        </p:txBody>
      </p:sp>
    </p:spTree>
    <p:extLst>
      <p:ext uri="{BB962C8B-B14F-4D97-AF65-F5344CB8AC3E}">
        <p14:creationId xmlns:p14="http://schemas.microsoft.com/office/powerpoint/2010/main" val="1043854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45F9295-8546-471A-BFBB-3653DFCD557E}" type="datetimeFigureOut">
              <a:rPr lang="zh-CN" altLang="en-US" smtClean="0"/>
              <a:t>2015/3/2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92E24B-9FFF-4273-9C90-F96399B9EF9D}" type="slidenum">
              <a:rPr lang="zh-CN" altLang="en-US" smtClean="0"/>
              <a:t>‹#›</a:t>
            </a:fld>
            <a:endParaRPr lang="zh-CN" altLang="en-US"/>
          </a:p>
        </p:txBody>
      </p:sp>
    </p:spTree>
    <p:extLst>
      <p:ext uri="{BB962C8B-B14F-4D97-AF65-F5344CB8AC3E}">
        <p14:creationId xmlns:p14="http://schemas.microsoft.com/office/powerpoint/2010/main" val="2439674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5F9295-8546-471A-BFBB-3653DFCD557E}" type="datetimeFigureOut">
              <a:rPr lang="zh-CN" altLang="en-US" smtClean="0"/>
              <a:t>2015/3/2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2E24B-9FFF-4273-9C90-F96399B9EF9D}" type="slidenum">
              <a:rPr lang="zh-CN" altLang="en-US" smtClean="0"/>
              <a:t>‹#›</a:t>
            </a:fld>
            <a:endParaRPr lang="zh-CN" altLang="en-US"/>
          </a:p>
        </p:txBody>
      </p:sp>
    </p:spTree>
    <p:extLst>
      <p:ext uri="{BB962C8B-B14F-4D97-AF65-F5344CB8AC3E}">
        <p14:creationId xmlns:p14="http://schemas.microsoft.com/office/powerpoint/2010/main" val="3158268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427" y="0"/>
            <a:ext cx="3857625" cy="6858000"/>
          </a:xfrm>
          <a:prstGeom prst="rect">
            <a:avLst/>
          </a:prstGeom>
        </p:spPr>
      </p:pic>
      <p:sp>
        <p:nvSpPr>
          <p:cNvPr id="2" name="文本框 1"/>
          <p:cNvSpPr txBox="1"/>
          <p:nvPr/>
        </p:nvSpPr>
        <p:spPr>
          <a:xfrm>
            <a:off x="5021942" y="435138"/>
            <a:ext cx="6270172" cy="726006"/>
          </a:xfrm>
          <a:prstGeom prst="rect">
            <a:avLst/>
          </a:prstGeom>
          <a:solidFill>
            <a:srgbClr val="FFFF00"/>
          </a:solidFill>
        </p:spPr>
        <p:txBody>
          <a:bodyPr wrap="square" rtlCol="0">
            <a:noAutofit/>
          </a:bodyPr>
          <a:lstStyle/>
          <a:p>
            <a:r>
              <a:rPr lang="en-US" altLang="zh-CN" dirty="0" err="1" smtClean="0">
                <a:latin typeface="Century Gothic" panose="020B0502020202020204" pitchFamily="34" charset="0"/>
              </a:rPr>
              <a:t>SOWHAT</a:t>
            </a:r>
            <a:r>
              <a:rPr lang="en-US" altLang="zh-CN" dirty="0" smtClean="0">
                <a:latin typeface="Century Gothic" panose="020B0502020202020204" pitchFamily="34" charset="0"/>
              </a:rPr>
              <a:t> logo should include the headline above the brand name.</a:t>
            </a:r>
            <a:endParaRPr lang="en-US" dirty="0">
              <a:latin typeface="Century Gothic" panose="020B0502020202020204" pitchFamily="34" charset="0"/>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0636" y="1161144"/>
            <a:ext cx="3529584" cy="1712976"/>
          </a:xfrm>
          <a:prstGeom prst="rect">
            <a:avLst/>
          </a:prstGeom>
        </p:spPr>
      </p:pic>
      <p:sp>
        <p:nvSpPr>
          <p:cNvPr id="6" name="文本框 5"/>
          <p:cNvSpPr txBox="1"/>
          <p:nvPr/>
        </p:nvSpPr>
        <p:spPr>
          <a:xfrm>
            <a:off x="4920342" y="2656404"/>
            <a:ext cx="6270172" cy="3134796"/>
          </a:xfrm>
          <a:prstGeom prst="rect">
            <a:avLst/>
          </a:prstGeom>
          <a:noFill/>
        </p:spPr>
        <p:txBody>
          <a:bodyPr wrap="square" rtlCol="0">
            <a:noAutofit/>
          </a:bodyPr>
          <a:lstStyle/>
          <a:p>
            <a:pPr lvl="0" algn="just" fontAlgn="base">
              <a:spcBef>
                <a:spcPct val="0"/>
              </a:spcBef>
              <a:spcAft>
                <a:spcPct val="0"/>
              </a:spcAft>
            </a:pPr>
            <a:r>
              <a:rPr lang="en-US" sz="1600" dirty="0">
                <a:latin typeface="Century Gothic" panose="020B0502020202020204" pitchFamily="34" charset="0"/>
              </a:rPr>
              <a:t>No two brands are the same.   However, we believe great brands have one thing in common: </a:t>
            </a:r>
            <a:r>
              <a:rPr lang="en-US" altLang="zh-CN" sz="1600" dirty="0">
                <a:latin typeface="Century Gothic" panose="020B0502020202020204" pitchFamily="34" charset="0"/>
              </a:rPr>
              <a:t>they are all intrigued by a powerful insight, and turned that into a </a:t>
            </a:r>
            <a:r>
              <a:rPr lang="en-US" altLang="zh-CN" sz="1600" b="1" dirty="0">
                <a:solidFill>
                  <a:srgbClr val="00B0F0"/>
                </a:solidFill>
                <a:latin typeface="Century Gothic" panose="020B0502020202020204" pitchFamily="34" charset="0"/>
              </a:rPr>
              <a:t>B</a:t>
            </a:r>
            <a:r>
              <a:rPr lang="en-US" altLang="zh-CN" sz="1600" b="1" dirty="0">
                <a:solidFill>
                  <a:srgbClr val="FFFF00"/>
                </a:solidFill>
                <a:latin typeface="Century Gothic" panose="020B0502020202020204" pitchFamily="34" charset="0"/>
              </a:rPr>
              <a:t>I</a:t>
            </a:r>
            <a:r>
              <a:rPr lang="en-US" altLang="zh-CN" sz="1600" b="1" dirty="0">
                <a:solidFill>
                  <a:srgbClr val="FFC000"/>
                </a:solidFill>
                <a:latin typeface="Century Gothic" panose="020B0502020202020204" pitchFamily="34" charset="0"/>
              </a:rPr>
              <a:t>G</a:t>
            </a:r>
            <a:r>
              <a:rPr lang="en-US" altLang="zh-CN" sz="1600" b="1" dirty="0">
                <a:latin typeface="Century Gothic" panose="020B0502020202020204" pitchFamily="34" charset="0"/>
              </a:rPr>
              <a:t> idea</a:t>
            </a:r>
            <a:r>
              <a:rPr lang="en-US" altLang="zh-CN" sz="1600" dirty="0">
                <a:latin typeface="Century Gothic" panose="020B0502020202020204" pitchFamily="34" charset="0"/>
              </a:rPr>
              <a:t>.</a:t>
            </a:r>
            <a:endParaRPr lang="en-US" sz="1600" dirty="0">
              <a:latin typeface="Century Gothic" panose="020B0502020202020204" pitchFamily="34" charset="0"/>
            </a:endParaRPr>
          </a:p>
          <a:p>
            <a:pPr lvl="0" algn="just" fontAlgn="base">
              <a:spcBef>
                <a:spcPct val="0"/>
              </a:spcBef>
              <a:spcAft>
                <a:spcPct val="0"/>
              </a:spcAft>
            </a:pPr>
            <a:endParaRPr lang="en-US" sz="1600" dirty="0">
              <a:solidFill>
                <a:srgbClr val="FFFFFF"/>
              </a:solidFill>
              <a:latin typeface="Century Gothic" panose="020B0502020202020204" pitchFamily="34" charset="0"/>
            </a:endParaRPr>
          </a:p>
          <a:p>
            <a:pPr lvl="0" algn="just" fontAlgn="base">
              <a:spcBef>
                <a:spcPct val="0"/>
              </a:spcBef>
              <a:spcAft>
                <a:spcPct val="0"/>
              </a:spcAft>
            </a:pPr>
            <a:r>
              <a:rPr lang="en-US" sz="1600" b="1" dirty="0" smtClean="0">
                <a:latin typeface="Century Gothic" panose="020B0502020202020204" pitchFamily="34" charset="0"/>
              </a:rPr>
              <a:t>S</a:t>
            </a:r>
            <a:r>
              <a:rPr lang="en-US" sz="1600" b="1" dirty="0" smtClean="0">
                <a:solidFill>
                  <a:srgbClr val="00B0F0"/>
                </a:solidFill>
                <a:latin typeface="Century Gothic" panose="020B0502020202020204" pitchFamily="34" charset="0"/>
              </a:rPr>
              <a:t>o</a:t>
            </a:r>
            <a:r>
              <a:rPr lang="en-US" sz="1600" b="1" dirty="0" smtClean="0">
                <a:solidFill>
                  <a:srgbClr val="FFFF00"/>
                </a:solidFill>
                <a:latin typeface="Century Gothic" panose="020B0502020202020204" pitchFamily="34" charset="0"/>
              </a:rPr>
              <a:t>o</a:t>
            </a:r>
            <a:r>
              <a:rPr lang="en-US" sz="1600" b="1" dirty="0" smtClean="0">
                <a:solidFill>
                  <a:srgbClr val="FFC000"/>
                </a:solidFill>
                <a:latin typeface="Century Gothic" panose="020B0502020202020204" pitchFamily="34" charset="0"/>
              </a:rPr>
              <a:t>o</a:t>
            </a:r>
            <a:r>
              <a:rPr lang="en-US" sz="1600" b="1" dirty="0" smtClean="0">
                <a:latin typeface="Century Gothic" panose="020B0502020202020204" pitchFamily="34" charset="0"/>
              </a:rPr>
              <a:t>WHAT</a:t>
            </a:r>
            <a:r>
              <a:rPr lang="en-US" sz="1600" dirty="0" smtClean="0">
                <a:latin typeface="Century Gothic" panose="020B0502020202020204" pitchFamily="34" charset="0"/>
              </a:rPr>
              <a:t> </a:t>
            </a:r>
            <a:r>
              <a:rPr lang="en-US" sz="1600" dirty="0">
                <a:latin typeface="Century Gothic" panose="020B0502020202020204" pitchFamily="34" charset="0"/>
              </a:rPr>
              <a:t>is a group of brand lovers who are curious about consumers and passionate about unleashing the big idea for great brands</a:t>
            </a:r>
            <a:r>
              <a:rPr lang="en-US" sz="1600" dirty="0" smtClean="0">
                <a:latin typeface="Century Gothic" panose="020B0502020202020204" pitchFamily="34" charset="0"/>
              </a:rPr>
              <a:t>.</a:t>
            </a:r>
          </a:p>
          <a:p>
            <a:pPr lvl="0" algn="just" fontAlgn="base">
              <a:spcBef>
                <a:spcPct val="0"/>
              </a:spcBef>
              <a:spcAft>
                <a:spcPct val="0"/>
              </a:spcAft>
            </a:pPr>
            <a:endParaRPr lang="en-US" altLang="zh-CN" sz="1600" dirty="0" smtClean="0">
              <a:latin typeface="Century Gothic" panose="020B0502020202020204" pitchFamily="34" charset="0"/>
            </a:endParaRPr>
          </a:p>
          <a:p>
            <a:r>
              <a:rPr lang="en-US" altLang="zh-CN" sz="1600" dirty="0" smtClean="0">
                <a:latin typeface="Century Gothic" panose="020B0502020202020204" pitchFamily="34" charset="0"/>
              </a:rPr>
              <a:t>From day one, we </a:t>
            </a:r>
            <a:r>
              <a:rPr lang="en-US" altLang="zh-CN" sz="1600" dirty="0">
                <a:latin typeface="Century Gothic" panose="020B0502020202020204" pitchFamily="34" charset="0"/>
              </a:rPr>
              <a:t>knew that </a:t>
            </a:r>
            <a:r>
              <a:rPr lang="en-US" sz="1600" b="1" dirty="0">
                <a:latin typeface="Century Gothic" panose="020B0502020202020204" pitchFamily="34" charset="0"/>
              </a:rPr>
              <a:t>S</a:t>
            </a:r>
            <a:r>
              <a:rPr lang="en-US" sz="1600" b="1" dirty="0">
                <a:solidFill>
                  <a:srgbClr val="00B0F0"/>
                </a:solidFill>
                <a:latin typeface="Century Gothic" panose="020B0502020202020204" pitchFamily="34" charset="0"/>
              </a:rPr>
              <a:t>o</a:t>
            </a:r>
            <a:r>
              <a:rPr lang="en-US" sz="1600" b="1" dirty="0">
                <a:solidFill>
                  <a:srgbClr val="FFFF00"/>
                </a:solidFill>
                <a:latin typeface="Century Gothic" panose="020B0502020202020204" pitchFamily="34" charset="0"/>
              </a:rPr>
              <a:t>o</a:t>
            </a:r>
            <a:r>
              <a:rPr lang="en-US" sz="1600" b="1" dirty="0">
                <a:solidFill>
                  <a:srgbClr val="FFC000"/>
                </a:solidFill>
                <a:latin typeface="Century Gothic" panose="020B0502020202020204" pitchFamily="34" charset="0"/>
              </a:rPr>
              <a:t>o</a:t>
            </a:r>
            <a:r>
              <a:rPr lang="en-US" sz="1600" b="1" dirty="0">
                <a:latin typeface="Century Gothic" panose="020B0502020202020204" pitchFamily="34" charset="0"/>
              </a:rPr>
              <a:t>WHAT</a:t>
            </a:r>
            <a:r>
              <a:rPr lang="en-US" altLang="zh-CN" sz="1600" dirty="0" smtClean="0">
                <a:latin typeface="Century Gothic" panose="020B0502020202020204" pitchFamily="34" charset="0"/>
              </a:rPr>
              <a:t> was special.  </a:t>
            </a:r>
            <a:r>
              <a:rPr lang="en-US" altLang="zh-CN" sz="1600" dirty="0">
                <a:latin typeface="Century Gothic" panose="020B0502020202020204" pitchFamily="34" charset="0"/>
              </a:rPr>
              <a:t>In truth we never liked to confine ourselves to being just another </a:t>
            </a:r>
            <a:r>
              <a:rPr lang="en-US" altLang="zh-CN" sz="1600" dirty="0" smtClean="0">
                <a:latin typeface="Century Gothic" panose="020B0502020202020204" pitchFamily="34" charset="0"/>
              </a:rPr>
              <a:t>‘insight or consulting agency'.   The </a:t>
            </a:r>
            <a:r>
              <a:rPr lang="en-US" altLang="zh-CN" sz="1600" dirty="0">
                <a:latin typeface="Century Gothic" panose="020B0502020202020204" pitchFamily="34" charset="0"/>
              </a:rPr>
              <a:t>notion of the big brand idea has always driven </a:t>
            </a:r>
            <a:r>
              <a:rPr lang="en-US" altLang="zh-CN" sz="1600" dirty="0" smtClean="0">
                <a:latin typeface="Century Gothic" panose="020B0502020202020204" pitchFamily="34" charset="0"/>
              </a:rPr>
              <a:t>our everyday work, and inspire the way we approach a business problem.</a:t>
            </a:r>
            <a:endParaRPr lang="en-US" altLang="zh-CN" sz="1600" dirty="0">
              <a:latin typeface="Century Gothic" panose="020B0502020202020204" pitchFamily="34" charset="0"/>
            </a:endParaRPr>
          </a:p>
        </p:txBody>
      </p:sp>
      <p:sp>
        <p:nvSpPr>
          <p:cNvPr id="7" name="矩形 6"/>
          <p:cNvSpPr/>
          <p:nvPr/>
        </p:nvSpPr>
        <p:spPr>
          <a:xfrm>
            <a:off x="5021942" y="1253178"/>
            <a:ext cx="6270172" cy="369332"/>
          </a:xfrm>
          <a:prstGeom prst="rect">
            <a:avLst/>
          </a:prstGeom>
          <a:solidFill>
            <a:srgbClr val="FFFF00"/>
          </a:solidFill>
        </p:spPr>
        <p:txBody>
          <a:bodyPr wrap="square">
            <a:spAutoFit/>
          </a:bodyPr>
          <a:lstStyle/>
          <a:p>
            <a:r>
              <a:rPr lang="en-US" altLang="zh-CN" dirty="0" smtClean="0">
                <a:solidFill>
                  <a:prstClr val="black"/>
                </a:solidFill>
                <a:latin typeface="Century Gothic" panose="020B0502020202020204" pitchFamily="34" charset="0"/>
              </a:rPr>
              <a:t>All fonts must be Century Gothic.</a:t>
            </a:r>
          </a:p>
        </p:txBody>
      </p:sp>
    </p:spTree>
    <p:extLst>
      <p:ext uri="{BB962C8B-B14F-4D97-AF65-F5344CB8AC3E}">
        <p14:creationId xmlns:p14="http://schemas.microsoft.com/office/powerpoint/2010/main" val="4163056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147" y="0"/>
            <a:ext cx="3857625" cy="6858000"/>
          </a:xfrm>
          <a:prstGeom prst="rect">
            <a:avLst/>
          </a:prstGeom>
        </p:spPr>
      </p:pic>
      <p:sp>
        <p:nvSpPr>
          <p:cNvPr id="2" name="矩形 1"/>
          <p:cNvSpPr/>
          <p:nvPr/>
        </p:nvSpPr>
        <p:spPr>
          <a:xfrm>
            <a:off x="4992915" y="1828578"/>
            <a:ext cx="6096000" cy="1815882"/>
          </a:xfrm>
          <a:prstGeom prst="rect">
            <a:avLst/>
          </a:prstGeom>
        </p:spPr>
        <p:txBody>
          <a:bodyPr>
            <a:spAutoFit/>
          </a:bodyPr>
          <a:lstStyle/>
          <a:p>
            <a:r>
              <a:rPr lang="zh-CN" altLang="en-US" sz="2400" dirty="0">
                <a:solidFill>
                  <a:prstClr val="black"/>
                </a:solidFill>
                <a:latin typeface="Century Gothic" panose="020B0502020202020204" pitchFamily="34" charset="0"/>
              </a:rPr>
              <a:t>网站</a:t>
            </a:r>
            <a:r>
              <a:rPr lang="zh-CN" altLang="en-US" sz="2400" dirty="0" smtClean="0">
                <a:solidFill>
                  <a:prstClr val="black"/>
                </a:solidFill>
                <a:latin typeface="Century Gothic" panose="020B0502020202020204" pitchFamily="34" charset="0"/>
              </a:rPr>
              <a:t>导航</a:t>
            </a:r>
            <a:endParaRPr lang="en-US" altLang="zh-CN" sz="2400" dirty="0" smtClean="0">
              <a:solidFill>
                <a:prstClr val="black"/>
              </a:solidFill>
              <a:latin typeface="Century Gothic" panose="020B0502020202020204" pitchFamily="34" charset="0"/>
            </a:endParaRPr>
          </a:p>
          <a:p>
            <a:r>
              <a:rPr lang="en-US" dirty="0" smtClean="0">
                <a:solidFill>
                  <a:prstClr val="black"/>
                </a:solidFill>
                <a:latin typeface="Century Gothic" panose="020B0502020202020204" pitchFamily="34" charset="0"/>
              </a:rPr>
              <a:t>Can include the following items:</a:t>
            </a:r>
          </a:p>
          <a:p>
            <a:endParaRPr lang="en-US" sz="1400" dirty="0">
              <a:solidFill>
                <a:prstClr val="black"/>
              </a:solidFill>
              <a:latin typeface="Century Gothic" panose="020B0502020202020204" pitchFamily="34" charset="0"/>
            </a:endParaRPr>
          </a:p>
          <a:p>
            <a:pPr marL="285750" indent="-285750">
              <a:buFontTx/>
              <a:buChar char="-"/>
            </a:pPr>
            <a:r>
              <a:rPr lang="en-US" sz="1400" dirty="0" smtClean="0">
                <a:solidFill>
                  <a:prstClr val="black"/>
                </a:solidFill>
                <a:latin typeface="Century Gothic" panose="020B0502020202020204" pitchFamily="34" charset="0"/>
              </a:rPr>
              <a:t>Our Motto</a:t>
            </a:r>
          </a:p>
          <a:p>
            <a:pPr marL="285750" indent="-285750">
              <a:buFontTx/>
              <a:buChar char="-"/>
            </a:pPr>
            <a:r>
              <a:rPr lang="en-US" sz="1400" dirty="0" smtClean="0">
                <a:solidFill>
                  <a:prstClr val="black"/>
                </a:solidFill>
                <a:latin typeface="Century Gothic" panose="020B0502020202020204" pitchFamily="34" charset="0"/>
              </a:rPr>
              <a:t>Our Work</a:t>
            </a:r>
          </a:p>
          <a:p>
            <a:pPr marL="285750" indent="-285750">
              <a:buFontTx/>
              <a:buChar char="-"/>
            </a:pPr>
            <a:r>
              <a:rPr lang="en-US" sz="1400" dirty="0" smtClean="0">
                <a:solidFill>
                  <a:prstClr val="black"/>
                </a:solidFill>
                <a:latin typeface="Century Gothic" panose="020B0502020202020204" pitchFamily="34" charset="0"/>
              </a:rPr>
              <a:t>Our People</a:t>
            </a:r>
          </a:p>
          <a:p>
            <a:pPr marL="285750" indent="-285750">
              <a:buFontTx/>
              <a:buChar char="-"/>
            </a:pPr>
            <a:r>
              <a:rPr lang="en-US" sz="1400" dirty="0" smtClean="0">
                <a:solidFill>
                  <a:prstClr val="black"/>
                </a:solidFill>
                <a:latin typeface="Century Gothic" panose="020B0502020202020204" pitchFamily="34" charset="0"/>
              </a:rPr>
              <a:t>Contact us</a:t>
            </a:r>
          </a:p>
        </p:txBody>
      </p:sp>
    </p:spTree>
    <p:extLst>
      <p:ext uri="{BB962C8B-B14F-4D97-AF65-F5344CB8AC3E}">
        <p14:creationId xmlns:p14="http://schemas.microsoft.com/office/powerpoint/2010/main" val="3407314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147" y="0"/>
            <a:ext cx="3857625" cy="6858000"/>
          </a:xfrm>
          <a:prstGeom prst="rect">
            <a:avLst/>
          </a:prstGeom>
        </p:spPr>
      </p:pic>
      <p:sp>
        <p:nvSpPr>
          <p:cNvPr id="3" name="矩形 2"/>
          <p:cNvSpPr/>
          <p:nvPr/>
        </p:nvSpPr>
        <p:spPr>
          <a:xfrm>
            <a:off x="799147" y="2551688"/>
            <a:ext cx="3857625" cy="31524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p:cNvSpPr/>
          <p:nvPr/>
        </p:nvSpPr>
        <p:spPr>
          <a:xfrm>
            <a:off x="5116195" y="333608"/>
            <a:ext cx="6096000" cy="1415772"/>
          </a:xfrm>
          <a:prstGeom prst="rect">
            <a:avLst/>
          </a:prstGeom>
        </p:spPr>
        <p:txBody>
          <a:bodyPr>
            <a:spAutoFit/>
          </a:bodyPr>
          <a:lstStyle/>
          <a:p>
            <a:r>
              <a:rPr lang="en-US" altLang="zh-CN" sz="2400" b="1" dirty="0">
                <a:solidFill>
                  <a:prstClr val="black"/>
                </a:solidFill>
                <a:latin typeface="Century Gothic" panose="020B0502020202020204" pitchFamily="34" charset="0"/>
              </a:rPr>
              <a:t>Our </a:t>
            </a:r>
            <a:r>
              <a:rPr lang="en-US" altLang="zh-CN" sz="2400" b="1" dirty="0" smtClean="0">
                <a:solidFill>
                  <a:prstClr val="black"/>
                </a:solidFill>
                <a:latin typeface="Century Gothic" panose="020B0502020202020204" pitchFamily="34" charset="0"/>
              </a:rPr>
              <a:t>Expertise</a:t>
            </a:r>
            <a:endParaRPr lang="en-US" altLang="zh-CN" sz="2400" b="1" dirty="0">
              <a:solidFill>
                <a:prstClr val="black"/>
              </a:solidFill>
              <a:latin typeface="Century Gothic" panose="020B0502020202020204" pitchFamily="34" charset="0"/>
            </a:endParaRPr>
          </a:p>
          <a:p>
            <a:endParaRPr lang="en-US" sz="1400" dirty="0">
              <a:solidFill>
                <a:prstClr val="black"/>
              </a:solidFill>
              <a:latin typeface="Century Gothic" panose="020B0502020202020204" pitchFamily="34" charset="0"/>
            </a:endParaRPr>
          </a:p>
          <a:p>
            <a:r>
              <a:rPr lang="en-US" sz="1600" dirty="0" smtClean="0">
                <a:solidFill>
                  <a:prstClr val="black"/>
                </a:solidFill>
                <a:latin typeface="Century Gothic" panose="020B0502020202020204" pitchFamily="34" charset="0"/>
              </a:rPr>
              <a:t>Building and nurturing a desirable brand takes hard work and expertise.  Our </a:t>
            </a:r>
            <a:r>
              <a:rPr lang="en-US" sz="1600" dirty="0">
                <a:solidFill>
                  <a:prstClr val="black"/>
                </a:solidFill>
                <a:latin typeface="Century Gothic" panose="020B0502020202020204" pitchFamily="34" charset="0"/>
              </a:rPr>
              <a:t>talent and experience makes us good in solving two types of marketing questions.</a:t>
            </a:r>
            <a:endParaRPr lang="en-US" dirty="0">
              <a:solidFill>
                <a:prstClr val="black"/>
              </a:solidFill>
              <a:latin typeface="Century Gothic" panose="020B0502020202020204" pitchFamily="34" charset="0"/>
            </a:endParaRPr>
          </a:p>
        </p:txBody>
      </p:sp>
      <p:sp>
        <p:nvSpPr>
          <p:cNvPr id="10" name="文本框 9"/>
          <p:cNvSpPr txBox="1"/>
          <p:nvPr/>
        </p:nvSpPr>
        <p:spPr>
          <a:xfrm>
            <a:off x="8548915" y="1798168"/>
            <a:ext cx="3240360" cy="3276000"/>
          </a:xfrm>
          <a:prstGeom prst="rect">
            <a:avLst/>
          </a:prstGeom>
          <a:solidFill>
            <a:srgbClr val="FFC000">
              <a:alpha val="76078"/>
            </a:srgbClr>
          </a:solidFill>
        </p:spPr>
        <p:txBody>
          <a:bodyPr wrap="square" rtlCol="0">
            <a:noAutofit/>
          </a:bodyPr>
          <a:lstStyle/>
          <a:p>
            <a:r>
              <a:rPr lang="en-US" sz="2800" b="1" dirty="0" smtClean="0">
                <a:solidFill>
                  <a:schemeClr val="bg1"/>
                </a:solidFill>
                <a:latin typeface="Century Gothic" panose="020B0502020202020204" pitchFamily="34" charset="0"/>
              </a:rPr>
              <a:t>Brand &amp; Innovation/</a:t>
            </a:r>
          </a:p>
          <a:p>
            <a:endParaRPr lang="en-US" sz="2800" b="1" dirty="0">
              <a:solidFill>
                <a:schemeClr val="bg1"/>
              </a:solidFill>
              <a:latin typeface="Century Gothic" panose="020B0502020202020204" pitchFamily="34" charset="0"/>
            </a:endParaRPr>
          </a:p>
          <a:p>
            <a:pPr algn="r"/>
            <a:endParaRPr lang="en-US" sz="2000" dirty="0" smtClean="0">
              <a:solidFill>
                <a:schemeClr val="bg1"/>
              </a:solidFill>
              <a:latin typeface="Century Gothic" panose="020B0502020202020204" pitchFamily="34" charset="0"/>
            </a:endParaRPr>
          </a:p>
          <a:p>
            <a:pPr algn="r"/>
            <a:r>
              <a:rPr lang="en-US" sz="2000" dirty="0" smtClean="0">
                <a:solidFill>
                  <a:schemeClr val="bg1"/>
                </a:solidFill>
                <a:latin typeface="Century Gothic" panose="020B0502020202020204" pitchFamily="34" charset="0"/>
              </a:rPr>
              <a:t>Crafting of brand positioning, designing brand personality and ideation of new </a:t>
            </a:r>
          </a:p>
          <a:p>
            <a:pPr algn="r"/>
            <a:r>
              <a:rPr lang="en-US" sz="2000" dirty="0" smtClean="0">
                <a:solidFill>
                  <a:schemeClr val="bg1"/>
                </a:solidFill>
                <a:latin typeface="Century Gothic" panose="020B0502020202020204" pitchFamily="34" charset="0"/>
              </a:rPr>
              <a:t>product concepts</a:t>
            </a:r>
            <a:endParaRPr lang="en-US" sz="2800" dirty="0">
              <a:solidFill>
                <a:schemeClr val="bg1"/>
              </a:solidFill>
              <a:latin typeface="Century Gothic" panose="020B0502020202020204" pitchFamily="34" charset="0"/>
            </a:endParaRPr>
          </a:p>
        </p:txBody>
      </p:sp>
      <p:sp>
        <p:nvSpPr>
          <p:cNvPr id="11" name="文本框 10"/>
          <p:cNvSpPr txBox="1"/>
          <p:nvPr/>
        </p:nvSpPr>
        <p:spPr>
          <a:xfrm>
            <a:off x="5116195" y="1798168"/>
            <a:ext cx="3240360" cy="3240000"/>
          </a:xfrm>
          <a:prstGeom prst="rect">
            <a:avLst/>
          </a:prstGeom>
          <a:solidFill>
            <a:srgbClr val="578FFF">
              <a:alpha val="74902"/>
            </a:srgbClr>
          </a:solidFill>
        </p:spPr>
        <p:txBody>
          <a:bodyPr wrap="square" rtlCol="0">
            <a:noAutofit/>
          </a:bodyPr>
          <a:lstStyle/>
          <a:p>
            <a:r>
              <a:rPr lang="en-US" sz="2800" b="1" dirty="0" smtClean="0">
                <a:solidFill>
                  <a:schemeClr val="bg1"/>
                </a:solidFill>
                <a:latin typeface="Century Gothic" panose="020B0502020202020204" pitchFamily="34" charset="0"/>
              </a:rPr>
              <a:t>Category &amp; Consumers/</a:t>
            </a:r>
          </a:p>
          <a:p>
            <a:endParaRPr lang="en-US" sz="2800" b="1" dirty="0" smtClean="0">
              <a:solidFill>
                <a:schemeClr val="bg1"/>
              </a:solidFill>
              <a:latin typeface="Century Gothic" panose="020B0502020202020204" pitchFamily="34" charset="0"/>
            </a:endParaRPr>
          </a:p>
          <a:p>
            <a:r>
              <a:rPr lang="en-US" sz="2000" dirty="0" smtClean="0">
                <a:solidFill>
                  <a:schemeClr val="bg1"/>
                </a:solidFill>
                <a:latin typeface="Century Gothic" panose="020B0502020202020204" pitchFamily="34" charset="0"/>
              </a:rPr>
              <a:t>Mining deep and inspiring insights beyond the obvious, helping marketers to set priorities and devise compelling game plans.</a:t>
            </a:r>
            <a:endParaRPr lang="en-US" sz="2000" dirty="0">
              <a:solidFill>
                <a:schemeClr val="bg1"/>
              </a:solidFill>
              <a:latin typeface="Century Gothic" panose="020B0502020202020204" pitchFamily="34" charset="0"/>
            </a:endParaRPr>
          </a:p>
        </p:txBody>
      </p:sp>
      <p:pic>
        <p:nvPicPr>
          <p:cNvPr id="2" name="图片 1"/>
          <p:cNvPicPr>
            <a:picLocks noChangeAspect="1"/>
          </p:cNvPicPr>
          <p:nvPr/>
        </p:nvPicPr>
        <p:blipFill>
          <a:blip r:embed="rId3"/>
          <a:stretch>
            <a:fillRect/>
          </a:stretch>
        </p:blipFill>
        <p:spPr>
          <a:xfrm>
            <a:off x="987762" y="3378653"/>
            <a:ext cx="3161077" cy="1537445"/>
          </a:xfrm>
          <a:prstGeom prst="rect">
            <a:avLst/>
          </a:prstGeom>
        </p:spPr>
      </p:pic>
      <p:sp>
        <p:nvSpPr>
          <p:cNvPr id="15" name="矩形 14"/>
          <p:cNvSpPr/>
          <p:nvPr/>
        </p:nvSpPr>
        <p:spPr>
          <a:xfrm>
            <a:off x="799145" y="2480534"/>
            <a:ext cx="3857625" cy="1238801"/>
          </a:xfrm>
          <a:prstGeom prst="rect">
            <a:avLst/>
          </a:prstGeom>
        </p:spPr>
        <p:txBody>
          <a:bodyPr wrap="square">
            <a:spAutoFit/>
          </a:bodyPr>
          <a:lstStyle/>
          <a:p>
            <a:r>
              <a:rPr lang="en-US" altLang="zh-CN" sz="1600" b="1" dirty="0" smtClean="0">
                <a:solidFill>
                  <a:prstClr val="black"/>
                </a:solidFill>
                <a:latin typeface="Century Gothic" panose="020B0502020202020204" pitchFamily="34" charset="0"/>
              </a:rPr>
              <a:t>Our Expertise</a:t>
            </a:r>
            <a:endParaRPr lang="en-US" altLang="zh-CN" sz="1050" b="1" dirty="0" smtClean="0">
              <a:solidFill>
                <a:prstClr val="black"/>
              </a:solidFill>
              <a:latin typeface="Century Gothic" panose="020B0502020202020204" pitchFamily="34" charset="0"/>
            </a:endParaRPr>
          </a:p>
          <a:p>
            <a:endParaRPr lang="en-US" sz="1050" dirty="0">
              <a:solidFill>
                <a:prstClr val="black"/>
              </a:solidFill>
              <a:latin typeface="Century Gothic" panose="020B0502020202020204" pitchFamily="34" charset="0"/>
            </a:endParaRPr>
          </a:p>
          <a:p>
            <a:r>
              <a:rPr lang="en-US" sz="1200" dirty="0">
                <a:solidFill>
                  <a:prstClr val="black"/>
                </a:solidFill>
                <a:latin typeface="Century Gothic" panose="020B0502020202020204" pitchFamily="34" charset="0"/>
              </a:rPr>
              <a:t>Building and nurturing a desirable brand takes hard work and expertise.  Our talent and experience makes us good in solving two types of marketing questions.</a:t>
            </a:r>
            <a:endParaRPr lang="en-US" sz="1200" dirty="0">
              <a:solidFill>
                <a:prstClr val="black"/>
              </a:solidFill>
              <a:latin typeface="Century Gothic" panose="020B0502020202020204" pitchFamily="34" charset="0"/>
            </a:endParaRPr>
          </a:p>
        </p:txBody>
      </p:sp>
      <p:sp>
        <p:nvSpPr>
          <p:cNvPr id="16" name="矩形 15"/>
          <p:cNvSpPr/>
          <p:nvPr/>
        </p:nvSpPr>
        <p:spPr>
          <a:xfrm>
            <a:off x="5116195" y="5074168"/>
            <a:ext cx="6673080" cy="1323439"/>
          </a:xfrm>
          <a:prstGeom prst="rect">
            <a:avLst/>
          </a:prstGeom>
        </p:spPr>
        <p:txBody>
          <a:bodyPr wrap="square">
            <a:spAutoFit/>
          </a:bodyPr>
          <a:lstStyle/>
          <a:p>
            <a:r>
              <a:rPr lang="en-US" sz="1600" dirty="0">
                <a:latin typeface="Century Gothic" panose="020B0502020202020204" pitchFamily="34" charset="0"/>
              </a:rPr>
              <a:t>Our job is simple and yet challenging.</a:t>
            </a:r>
          </a:p>
          <a:p>
            <a:r>
              <a:rPr lang="en-US" sz="1600" dirty="0" smtClean="0">
                <a:latin typeface="Century Gothic" panose="020B0502020202020204" pitchFamily="34" charset="0"/>
              </a:rPr>
              <a:t>We </a:t>
            </a:r>
            <a:r>
              <a:rPr lang="en-US" sz="1600" dirty="0">
                <a:latin typeface="Century Gothic" panose="020B0502020202020204" pitchFamily="34" charset="0"/>
              </a:rPr>
              <a:t>validate your thoughts, we enlighten you with new thinking and we try our very best to inspire you with intriguing ideas.  </a:t>
            </a:r>
            <a:r>
              <a:rPr lang="en-US" sz="1600" dirty="0" smtClean="0">
                <a:latin typeface="Century Gothic" panose="020B0502020202020204" pitchFamily="34" charset="0"/>
              </a:rPr>
              <a:t> We go beyond the obvious and </a:t>
            </a:r>
            <a:r>
              <a:rPr lang="en-US" sz="1600" dirty="0">
                <a:latin typeface="Century Gothic" panose="020B0502020202020204" pitchFamily="34" charset="0"/>
              </a:rPr>
              <a:t>ask the tougher question</a:t>
            </a:r>
            <a:r>
              <a:rPr lang="en-US" sz="1600" dirty="0" smtClean="0">
                <a:latin typeface="Century Gothic" panose="020B0502020202020204" pitchFamily="34" charset="0"/>
              </a:rPr>
              <a:t>, i.e., so what?</a:t>
            </a:r>
            <a:endParaRPr lang="en-US" sz="1600" b="1" dirty="0">
              <a:latin typeface="Century Gothic" panose="020B0502020202020204" pitchFamily="34" charset="0"/>
            </a:endParaRPr>
          </a:p>
        </p:txBody>
      </p:sp>
      <p:sp>
        <p:nvSpPr>
          <p:cNvPr id="17" name="矩形 16"/>
          <p:cNvSpPr/>
          <p:nvPr/>
        </p:nvSpPr>
        <p:spPr>
          <a:xfrm>
            <a:off x="812299" y="4885335"/>
            <a:ext cx="3844471" cy="1384995"/>
          </a:xfrm>
          <a:prstGeom prst="rect">
            <a:avLst/>
          </a:prstGeom>
        </p:spPr>
        <p:txBody>
          <a:bodyPr wrap="square">
            <a:spAutoFit/>
          </a:bodyPr>
          <a:lstStyle/>
          <a:p>
            <a:r>
              <a:rPr lang="en-US" sz="1200" dirty="0">
                <a:latin typeface="Century Gothic" panose="020B0502020202020204" pitchFamily="34" charset="0"/>
              </a:rPr>
              <a:t>Our job is simple and yet challenging</a:t>
            </a:r>
            <a:r>
              <a:rPr lang="en-US" sz="1200" dirty="0" smtClean="0">
                <a:latin typeface="Century Gothic" panose="020B0502020202020204" pitchFamily="34" charset="0"/>
              </a:rPr>
              <a:t>. </a:t>
            </a:r>
          </a:p>
          <a:p>
            <a:endParaRPr lang="en-US" sz="1200" dirty="0">
              <a:latin typeface="Century Gothic" panose="020B0502020202020204" pitchFamily="34" charset="0"/>
            </a:endParaRPr>
          </a:p>
          <a:p>
            <a:r>
              <a:rPr lang="en-US" sz="1200" dirty="0" smtClean="0">
                <a:latin typeface="Century Gothic" panose="020B0502020202020204" pitchFamily="34" charset="0"/>
              </a:rPr>
              <a:t>We </a:t>
            </a:r>
            <a:r>
              <a:rPr lang="en-US" sz="1200" dirty="0">
                <a:latin typeface="Century Gothic" panose="020B0502020202020204" pitchFamily="34" charset="0"/>
              </a:rPr>
              <a:t>validate your thoughts, we enlighten you with new thinking and we try our very best to inspire you with intriguing ideas.  </a:t>
            </a:r>
            <a:r>
              <a:rPr lang="en-US" sz="1200" dirty="0" smtClean="0">
                <a:latin typeface="Century Gothic" panose="020B0502020202020204" pitchFamily="34" charset="0"/>
              </a:rPr>
              <a:t> We go beyond the obvious and </a:t>
            </a:r>
            <a:r>
              <a:rPr lang="en-US" sz="1200" dirty="0">
                <a:latin typeface="Century Gothic" panose="020B0502020202020204" pitchFamily="34" charset="0"/>
              </a:rPr>
              <a:t>ask the tougher question</a:t>
            </a:r>
            <a:r>
              <a:rPr lang="en-US" sz="1200" dirty="0" smtClean="0">
                <a:latin typeface="Century Gothic" panose="020B0502020202020204" pitchFamily="34" charset="0"/>
              </a:rPr>
              <a:t>, i.e., so what?</a:t>
            </a:r>
            <a:endParaRPr lang="en-US" sz="1200" b="1" dirty="0">
              <a:latin typeface="Century Gothic" panose="020B0502020202020204" pitchFamily="34" charset="0"/>
            </a:endParaRPr>
          </a:p>
        </p:txBody>
      </p:sp>
    </p:spTree>
    <p:extLst>
      <p:ext uri="{BB962C8B-B14F-4D97-AF65-F5344CB8AC3E}">
        <p14:creationId xmlns:p14="http://schemas.microsoft.com/office/powerpoint/2010/main" val="2448102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6827" y="0"/>
            <a:ext cx="3857625" cy="6858000"/>
          </a:xfrm>
          <a:prstGeom prst="rect">
            <a:avLst/>
          </a:prstGeom>
        </p:spPr>
      </p:pic>
      <p:sp>
        <p:nvSpPr>
          <p:cNvPr id="5" name="矩形 4"/>
          <p:cNvSpPr/>
          <p:nvPr/>
        </p:nvSpPr>
        <p:spPr>
          <a:xfrm>
            <a:off x="5500915" y="1306068"/>
            <a:ext cx="6096000" cy="1508105"/>
          </a:xfrm>
          <a:prstGeom prst="rect">
            <a:avLst/>
          </a:prstGeom>
        </p:spPr>
        <p:txBody>
          <a:bodyPr>
            <a:spAutoFit/>
          </a:bodyPr>
          <a:lstStyle/>
          <a:p>
            <a:r>
              <a:rPr lang="en-US" altLang="zh-CN" sz="2400" b="1" dirty="0" smtClean="0">
                <a:solidFill>
                  <a:prstClr val="black"/>
                </a:solidFill>
                <a:latin typeface="Century Gothic" panose="020B0502020202020204" pitchFamily="34" charset="0"/>
              </a:rPr>
              <a:t>Our Mottos </a:t>
            </a:r>
            <a:endParaRPr lang="en-US" altLang="zh-CN" sz="1400" b="1" dirty="0" smtClean="0">
              <a:solidFill>
                <a:prstClr val="black"/>
              </a:solidFill>
              <a:latin typeface="Century Gothic" panose="020B0502020202020204" pitchFamily="34" charset="0"/>
            </a:endParaRPr>
          </a:p>
          <a:p>
            <a:endParaRPr lang="en-US" sz="1400" dirty="0">
              <a:solidFill>
                <a:prstClr val="black"/>
              </a:solidFill>
              <a:latin typeface="Century Gothic" panose="020B0502020202020204" pitchFamily="34" charset="0"/>
            </a:endParaRPr>
          </a:p>
          <a:p>
            <a:r>
              <a:rPr lang="en-US" dirty="0" smtClean="0">
                <a:solidFill>
                  <a:prstClr val="black"/>
                </a:solidFill>
                <a:latin typeface="Century Gothic" panose="020B0502020202020204" pitchFamily="34" charset="0"/>
              </a:rPr>
              <a:t>We are not happy with being average and ordinary. Our mottos raise the bar and define what we aim to deliver in every piece of our work.</a:t>
            </a:r>
          </a:p>
        </p:txBody>
      </p:sp>
      <p:sp>
        <p:nvSpPr>
          <p:cNvPr id="7" name="内容占位符 6"/>
          <p:cNvSpPr txBox="1">
            <a:spLocks/>
          </p:cNvSpPr>
          <p:nvPr/>
        </p:nvSpPr>
        <p:spPr bwMode="auto">
          <a:xfrm>
            <a:off x="5500915" y="2891108"/>
            <a:ext cx="1964558" cy="21198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20000"/>
              </a:spcAft>
              <a:buClr>
                <a:srgbClr val="94C11F"/>
              </a:buClr>
              <a:buSzPct val="85000"/>
              <a:buFont typeface="Wingdings" pitchFamily="2" charset="2"/>
              <a:defRPr sz="1600">
                <a:solidFill>
                  <a:schemeClr val="tx1"/>
                </a:solidFill>
                <a:latin typeface="微软雅黑" pitchFamily="34" charset="-122"/>
                <a:ea typeface="微软雅黑" pitchFamily="34" charset="-122"/>
                <a:cs typeface="+mn-cs"/>
              </a:defRPr>
            </a:lvl1pPr>
            <a:lvl2pPr marL="190500" indent="-188913" algn="l" rtl="0" eaLnBrk="1" fontAlgn="base" hangingPunct="1">
              <a:spcBef>
                <a:spcPct val="20000"/>
              </a:spcBef>
              <a:spcAft>
                <a:spcPct val="20000"/>
              </a:spcAft>
              <a:buClr>
                <a:srgbClr val="94C11F"/>
              </a:buClr>
              <a:buSzPct val="120000"/>
              <a:buFontTx/>
              <a:buBlip>
                <a:blip r:embed="rId3"/>
              </a:buBlip>
              <a:defRPr sz="1600">
                <a:solidFill>
                  <a:schemeClr val="tx1"/>
                </a:solidFill>
                <a:latin typeface="微软雅黑" pitchFamily="34" charset="-122"/>
                <a:ea typeface="微软雅黑" pitchFamily="34" charset="-122"/>
                <a:cs typeface="Arial" charset="0"/>
              </a:defRPr>
            </a:lvl2pPr>
            <a:lvl3pPr marL="533400" indent="-163513" algn="l" rtl="0" eaLnBrk="1" fontAlgn="base" hangingPunct="1">
              <a:spcBef>
                <a:spcPct val="20000"/>
              </a:spcBef>
              <a:spcAft>
                <a:spcPct val="20000"/>
              </a:spcAft>
              <a:buClr>
                <a:srgbClr val="94C11F"/>
              </a:buClr>
              <a:buFont typeface="Wingdings" pitchFamily="2" charset="2"/>
              <a:buChar char="n"/>
              <a:defRPr sz="1400">
                <a:solidFill>
                  <a:schemeClr val="tx1"/>
                </a:solidFill>
                <a:latin typeface="微软雅黑" pitchFamily="34" charset="-122"/>
                <a:ea typeface="微软雅黑" pitchFamily="34" charset="-122"/>
                <a:cs typeface="Arial" charset="0"/>
              </a:defRPr>
            </a:lvl3pPr>
            <a:lvl4pPr marL="889000" indent="-165100" algn="l" rtl="0" eaLnBrk="1" fontAlgn="base" hangingPunct="1">
              <a:spcBef>
                <a:spcPct val="20000"/>
              </a:spcBef>
              <a:spcAft>
                <a:spcPct val="20000"/>
              </a:spcAft>
              <a:buClr>
                <a:srgbClr val="94C11F"/>
              </a:buClr>
              <a:buFont typeface="Wingdings" pitchFamily="2" charset="2"/>
              <a:buChar char="n"/>
              <a:defRPr sz="1400">
                <a:solidFill>
                  <a:schemeClr val="tx1"/>
                </a:solidFill>
                <a:latin typeface="微软雅黑" pitchFamily="34" charset="-122"/>
                <a:ea typeface="微软雅黑" pitchFamily="34" charset="-122"/>
                <a:cs typeface="Arial" charset="0"/>
              </a:defRPr>
            </a:lvl4pPr>
            <a:lvl5pPr marL="1801813" indent="-371475" algn="l" rtl="0" eaLnBrk="1" fontAlgn="base" hangingPunct="1">
              <a:spcBef>
                <a:spcPct val="20000"/>
              </a:spcBef>
              <a:spcAft>
                <a:spcPct val="0"/>
              </a:spcAft>
              <a:buClr>
                <a:srgbClr val="94C11F"/>
              </a:buClr>
              <a:buSzPct val="85000"/>
              <a:buFont typeface="Wingdings" pitchFamily="2" charset="2"/>
              <a:buChar char="n"/>
              <a:defRPr sz="1200">
                <a:solidFill>
                  <a:schemeClr val="accent2"/>
                </a:solidFill>
                <a:latin typeface="微软雅黑" pitchFamily="34" charset="-122"/>
                <a:ea typeface="微软雅黑" pitchFamily="34" charset="-122"/>
                <a:cs typeface="Arial" charset="0"/>
              </a:defRPr>
            </a:lvl5pPr>
            <a:lvl6pPr marL="2259013" indent="-371475" algn="l" rtl="0" eaLnBrk="1" fontAlgn="base" hangingPunct="1">
              <a:spcBef>
                <a:spcPct val="20000"/>
              </a:spcBef>
              <a:spcAft>
                <a:spcPct val="0"/>
              </a:spcAft>
              <a:buClr>
                <a:srgbClr val="94C11F"/>
              </a:buClr>
              <a:buSzPct val="85000"/>
              <a:buFont typeface="Wingdings" pitchFamily="2" charset="2"/>
              <a:buChar char="n"/>
              <a:defRPr sz="1200">
                <a:solidFill>
                  <a:schemeClr val="accent2"/>
                </a:solidFill>
                <a:latin typeface="+mn-lt"/>
                <a:cs typeface="Arial" charset="0"/>
              </a:defRPr>
            </a:lvl6pPr>
            <a:lvl7pPr marL="2716213" indent="-371475" algn="l" rtl="0" eaLnBrk="1" fontAlgn="base" hangingPunct="1">
              <a:spcBef>
                <a:spcPct val="20000"/>
              </a:spcBef>
              <a:spcAft>
                <a:spcPct val="0"/>
              </a:spcAft>
              <a:buClr>
                <a:srgbClr val="94C11F"/>
              </a:buClr>
              <a:buSzPct val="85000"/>
              <a:buFont typeface="Wingdings" pitchFamily="2" charset="2"/>
              <a:buChar char="n"/>
              <a:defRPr sz="1200">
                <a:solidFill>
                  <a:schemeClr val="accent2"/>
                </a:solidFill>
                <a:latin typeface="+mn-lt"/>
                <a:cs typeface="Arial" charset="0"/>
              </a:defRPr>
            </a:lvl7pPr>
            <a:lvl8pPr marL="3173413" indent="-371475" algn="l" rtl="0" eaLnBrk="1" fontAlgn="base" hangingPunct="1">
              <a:spcBef>
                <a:spcPct val="20000"/>
              </a:spcBef>
              <a:spcAft>
                <a:spcPct val="0"/>
              </a:spcAft>
              <a:buClr>
                <a:srgbClr val="94C11F"/>
              </a:buClr>
              <a:buSzPct val="85000"/>
              <a:buFont typeface="Wingdings" pitchFamily="2" charset="2"/>
              <a:buChar char="n"/>
              <a:defRPr sz="1200">
                <a:solidFill>
                  <a:schemeClr val="accent2"/>
                </a:solidFill>
                <a:latin typeface="+mn-lt"/>
                <a:cs typeface="Arial" charset="0"/>
              </a:defRPr>
            </a:lvl8pPr>
            <a:lvl9pPr marL="3630613" indent="-371475" algn="l" rtl="0" eaLnBrk="1" fontAlgn="base" hangingPunct="1">
              <a:spcBef>
                <a:spcPct val="20000"/>
              </a:spcBef>
              <a:spcAft>
                <a:spcPct val="0"/>
              </a:spcAft>
              <a:buClr>
                <a:srgbClr val="94C11F"/>
              </a:buClr>
              <a:buSzPct val="85000"/>
              <a:buFont typeface="Wingdings" pitchFamily="2" charset="2"/>
              <a:buChar char="n"/>
              <a:defRPr sz="1200">
                <a:solidFill>
                  <a:schemeClr val="accent2"/>
                </a:solidFill>
                <a:latin typeface="+mn-lt"/>
                <a:cs typeface="Arial" charset="0"/>
              </a:defRPr>
            </a:lvl9pPr>
          </a:lstStyle>
          <a:p>
            <a:pPr>
              <a:spcBef>
                <a:spcPts val="0"/>
              </a:spcBef>
              <a:spcAft>
                <a:spcPts val="0"/>
              </a:spcAft>
            </a:pPr>
            <a:r>
              <a:rPr lang="en-US" sz="4000" b="1" kern="0" dirty="0" smtClean="0">
                <a:solidFill>
                  <a:srgbClr val="00B0F0"/>
                </a:solidFill>
                <a:latin typeface="Century Gothic" panose="020B0502020202020204" pitchFamily="34" charset="0"/>
              </a:rPr>
              <a:t>O</a:t>
            </a:r>
            <a:r>
              <a:rPr lang="en-US" sz="2000" kern="0" dirty="0" smtClean="0">
                <a:solidFill>
                  <a:schemeClr val="tx1">
                    <a:lumMod val="75000"/>
                  </a:schemeClr>
                </a:solidFill>
                <a:latin typeface="Century Gothic" panose="020B0502020202020204" pitchFamily="34" charset="0"/>
              </a:rPr>
              <a:t>riginal </a:t>
            </a:r>
          </a:p>
          <a:p>
            <a:pPr>
              <a:spcBef>
                <a:spcPts val="0"/>
              </a:spcBef>
              <a:spcAft>
                <a:spcPts val="0"/>
              </a:spcAft>
            </a:pPr>
            <a:r>
              <a:rPr lang="en-US" kern="0" dirty="0" smtClean="0">
                <a:latin typeface="Century Gothic" panose="020B0502020202020204" pitchFamily="34" charset="0"/>
              </a:rPr>
              <a:t>fresh and alternate thinking.  </a:t>
            </a:r>
            <a:r>
              <a:rPr lang="en-US" kern="0" dirty="0">
                <a:latin typeface="Century Gothic" panose="020B0502020202020204" pitchFamily="34" charset="0"/>
              </a:rPr>
              <a:t>h</a:t>
            </a:r>
            <a:r>
              <a:rPr lang="en-US" kern="0" dirty="0" smtClean="0">
                <a:latin typeface="Century Gothic" panose="020B0502020202020204" pitchFamily="34" charset="0"/>
              </a:rPr>
              <a:t>aving a unique and yet practical angle for real life application.</a:t>
            </a:r>
          </a:p>
        </p:txBody>
      </p:sp>
      <p:sp>
        <p:nvSpPr>
          <p:cNvPr id="8" name="内容占位符 6"/>
          <p:cNvSpPr txBox="1">
            <a:spLocks/>
          </p:cNvSpPr>
          <p:nvPr/>
        </p:nvSpPr>
        <p:spPr bwMode="auto">
          <a:xfrm>
            <a:off x="7682062" y="2891108"/>
            <a:ext cx="2110305" cy="21198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20000"/>
              </a:spcAft>
              <a:buClr>
                <a:srgbClr val="94C11F"/>
              </a:buClr>
              <a:buSzPct val="85000"/>
              <a:buFont typeface="Wingdings" pitchFamily="2" charset="2"/>
              <a:defRPr sz="1600">
                <a:solidFill>
                  <a:schemeClr val="tx1"/>
                </a:solidFill>
                <a:latin typeface="微软雅黑" pitchFamily="34" charset="-122"/>
                <a:ea typeface="微软雅黑" pitchFamily="34" charset="-122"/>
                <a:cs typeface="+mn-cs"/>
              </a:defRPr>
            </a:lvl1pPr>
            <a:lvl2pPr marL="190500" indent="-188913" algn="l" rtl="0" eaLnBrk="1" fontAlgn="base" hangingPunct="1">
              <a:spcBef>
                <a:spcPct val="20000"/>
              </a:spcBef>
              <a:spcAft>
                <a:spcPct val="20000"/>
              </a:spcAft>
              <a:buClr>
                <a:srgbClr val="94C11F"/>
              </a:buClr>
              <a:buSzPct val="120000"/>
              <a:buFontTx/>
              <a:buBlip>
                <a:blip r:embed="rId3"/>
              </a:buBlip>
              <a:defRPr sz="1600">
                <a:solidFill>
                  <a:schemeClr val="tx1"/>
                </a:solidFill>
                <a:latin typeface="微软雅黑" pitchFamily="34" charset="-122"/>
                <a:ea typeface="微软雅黑" pitchFamily="34" charset="-122"/>
                <a:cs typeface="Arial" charset="0"/>
              </a:defRPr>
            </a:lvl2pPr>
            <a:lvl3pPr marL="533400" indent="-163513" algn="l" rtl="0" eaLnBrk="1" fontAlgn="base" hangingPunct="1">
              <a:spcBef>
                <a:spcPct val="20000"/>
              </a:spcBef>
              <a:spcAft>
                <a:spcPct val="20000"/>
              </a:spcAft>
              <a:buClr>
                <a:srgbClr val="94C11F"/>
              </a:buClr>
              <a:buFont typeface="Wingdings" pitchFamily="2" charset="2"/>
              <a:buChar char="n"/>
              <a:defRPr sz="1400">
                <a:solidFill>
                  <a:schemeClr val="tx1"/>
                </a:solidFill>
                <a:latin typeface="微软雅黑" pitchFamily="34" charset="-122"/>
                <a:ea typeface="微软雅黑" pitchFamily="34" charset="-122"/>
                <a:cs typeface="Arial" charset="0"/>
              </a:defRPr>
            </a:lvl3pPr>
            <a:lvl4pPr marL="889000" indent="-165100" algn="l" rtl="0" eaLnBrk="1" fontAlgn="base" hangingPunct="1">
              <a:spcBef>
                <a:spcPct val="20000"/>
              </a:spcBef>
              <a:spcAft>
                <a:spcPct val="20000"/>
              </a:spcAft>
              <a:buClr>
                <a:srgbClr val="94C11F"/>
              </a:buClr>
              <a:buFont typeface="Wingdings" pitchFamily="2" charset="2"/>
              <a:buChar char="n"/>
              <a:defRPr sz="1400">
                <a:solidFill>
                  <a:schemeClr val="tx1"/>
                </a:solidFill>
                <a:latin typeface="微软雅黑" pitchFamily="34" charset="-122"/>
                <a:ea typeface="微软雅黑" pitchFamily="34" charset="-122"/>
                <a:cs typeface="Arial" charset="0"/>
              </a:defRPr>
            </a:lvl4pPr>
            <a:lvl5pPr marL="1801813" indent="-371475" algn="l" rtl="0" eaLnBrk="1" fontAlgn="base" hangingPunct="1">
              <a:spcBef>
                <a:spcPct val="20000"/>
              </a:spcBef>
              <a:spcAft>
                <a:spcPct val="0"/>
              </a:spcAft>
              <a:buClr>
                <a:srgbClr val="94C11F"/>
              </a:buClr>
              <a:buSzPct val="85000"/>
              <a:buFont typeface="Wingdings" pitchFamily="2" charset="2"/>
              <a:buChar char="n"/>
              <a:defRPr sz="1200">
                <a:solidFill>
                  <a:schemeClr val="accent2"/>
                </a:solidFill>
                <a:latin typeface="微软雅黑" pitchFamily="34" charset="-122"/>
                <a:ea typeface="微软雅黑" pitchFamily="34" charset="-122"/>
                <a:cs typeface="Arial" charset="0"/>
              </a:defRPr>
            </a:lvl5pPr>
            <a:lvl6pPr marL="2259013" indent="-371475" algn="l" rtl="0" eaLnBrk="1" fontAlgn="base" hangingPunct="1">
              <a:spcBef>
                <a:spcPct val="20000"/>
              </a:spcBef>
              <a:spcAft>
                <a:spcPct val="0"/>
              </a:spcAft>
              <a:buClr>
                <a:srgbClr val="94C11F"/>
              </a:buClr>
              <a:buSzPct val="85000"/>
              <a:buFont typeface="Wingdings" pitchFamily="2" charset="2"/>
              <a:buChar char="n"/>
              <a:defRPr sz="1200">
                <a:solidFill>
                  <a:schemeClr val="accent2"/>
                </a:solidFill>
                <a:latin typeface="+mn-lt"/>
                <a:cs typeface="Arial" charset="0"/>
              </a:defRPr>
            </a:lvl6pPr>
            <a:lvl7pPr marL="2716213" indent="-371475" algn="l" rtl="0" eaLnBrk="1" fontAlgn="base" hangingPunct="1">
              <a:spcBef>
                <a:spcPct val="20000"/>
              </a:spcBef>
              <a:spcAft>
                <a:spcPct val="0"/>
              </a:spcAft>
              <a:buClr>
                <a:srgbClr val="94C11F"/>
              </a:buClr>
              <a:buSzPct val="85000"/>
              <a:buFont typeface="Wingdings" pitchFamily="2" charset="2"/>
              <a:buChar char="n"/>
              <a:defRPr sz="1200">
                <a:solidFill>
                  <a:schemeClr val="accent2"/>
                </a:solidFill>
                <a:latin typeface="+mn-lt"/>
                <a:cs typeface="Arial" charset="0"/>
              </a:defRPr>
            </a:lvl7pPr>
            <a:lvl8pPr marL="3173413" indent="-371475" algn="l" rtl="0" eaLnBrk="1" fontAlgn="base" hangingPunct="1">
              <a:spcBef>
                <a:spcPct val="20000"/>
              </a:spcBef>
              <a:spcAft>
                <a:spcPct val="0"/>
              </a:spcAft>
              <a:buClr>
                <a:srgbClr val="94C11F"/>
              </a:buClr>
              <a:buSzPct val="85000"/>
              <a:buFont typeface="Wingdings" pitchFamily="2" charset="2"/>
              <a:buChar char="n"/>
              <a:defRPr sz="1200">
                <a:solidFill>
                  <a:schemeClr val="accent2"/>
                </a:solidFill>
                <a:latin typeface="+mn-lt"/>
                <a:cs typeface="Arial" charset="0"/>
              </a:defRPr>
            </a:lvl8pPr>
            <a:lvl9pPr marL="3630613" indent="-371475" algn="l" rtl="0" eaLnBrk="1" fontAlgn="base" hangingPunct="1">
              <a:spcBef>
                <a:spcPct val="20000"/>
              </a:spcBef>
              <a:spcAft>
                <a:spcPct val="0"/>
              </a:spcAft>
              <a:buClr>
                <a:srgbClr val="94C11F"/>
              </a:buClr>
              <a:buSzPct val="85000"/>
              <a:buFont typeface="Wingdings" pitchFamily="2" charset="2"/>
              <a:buChar char="n"/>
              <a:defRPr sz="1200">
                <a:solidFill>
                  <a:schemeClr val="accent2"/>
                </a:solidFill>
                <a:latin typeface="+mn-lt"/>
                <a:cs typeface="Arial" charset="0"/>
              </a:defRPr>
            </a:lvl9pPr>
          </a:lstStyle>
          <a:p>
            <a:pPr>
              <a:spcBef>
                <a:spcPts val="0"/>
              </a:spcBef>
              <a:spcAft>
                <a:spcPts val="0"/>
              </a:spcAft>
            </a:pPr>
            <a:r>
              <a:rPr lang="en-US" sz="4000" b="1" kern="0" dirty="0" smtClean="0">
                <a:solidFill>
                  <a:srgbClr val="FFFF00"/>
                </a:solidFill>
                <a:latin typeface="Century Gothic" panose="020B0502020202020204" pitchFamily="34" charset="0"/>
              </a:rPr>
              <a:t>O</a:t>
            </a:r>
            <a:r>
              <a:rPr lang="en-US" sz="2000" kern="0" dirty="0" smtClean="0">
                <a:solidFill>
                  <a:schemeClr val="tx1">
                    <a:lumMod val="75000"/>
                  </a:schemeClr>
                </a:solidFill>
                <a:latin typeface="Century Gothic" panose="020B0502020202020204" pitchFamily="34" charset="0"/>
              </a:rPr>
              <a:t>ut of the box </a:t>
            </a:r>
            <a:r>
              <a:rPr lang="en-US" kern="0" dirty="0" smtClean="0">
                <a:latin typeface="Century Gothic" panose="020B0502020202020204" pitchFamily="34" charset="0"/>
              </a:rPr>
              <a:t>not </a:t>
            </a:r>
            <a:r>
              <a:rPr lang="en-US" kern="0" dirty="0">
                <a:latin typeface="Century Gothic" panose="020B0502020202020204" pitchFamily="34" charset="0"/>
              </a:rPr>
              <a:t>bound by </a:t>
            </a:r>
            <a:r>
              <a:rPr lang="en-US" kern="0" dirty="0" smtClean="0">
                <a:latin typeface="Century Gothic" panose="020B0502020202020204" pitchFamily="34" charset="0"/>
              </a:rPr>
              <a:t>but challenging the </a:t>
            </a:r>
            <a:endParaRPr lang="en-US" kern="0" dirty="0">
              <a:latin typeface="Century Gothic" panose="020B0502020202020204" pitchFamily="34" charset="0"/>
            </a:endParaRPr>
          </a:p>
          <a:p>
            <a:pPr>
              <a:spcBef>
                <a:spcPts val="0"/>
              </a:spcBef>
              <a:spcAft>
                <a:spcPts val="0"/>
              </a:spcAft>
            </a:pPr>
            <a:r>
              <a:rPr lang="en-US" kern="0" dirty="0">
                <a:latin typeface="Century Gothic" panose="020B0502020202020204" pitchFamily="34" charset="0"/>
              </a:rPr>
              <a:t>status quo, </a:t>
            </a:r>
            <a:r>
              <a:rPr lang="en-US" kern="0" dirty="0" smtClean="0">
                <a:latin typeface="Century Gothic" panose="020B0502020202020204" pitchFamily="34" charset="0"/>
              </a:rPr>
              <a:t>bringing inspirations to </a:t>
            </a:r>
            <a:r>
              <a:rPr lang="en-US" kern="0" dirty="0">
                <a:latin typeface="Century Gothic" panose="020B0502020202020204" pitchFamily="34" charset="0"/>
              </a:rPr>
              <a:t>the </a:t>
            </a:r>
            <a:r>
              <a:rPr lang="en-US" kern="0" dirty="0" smtClean="0">
                <a:latin typeface="Century Gothic" panose="020B0502020202020204" pitchFamily="34" charset="0"/>
              </a:rPr>
              <a:t>thought process.</a:t>
            </a:r>
            <a:endParaRPr lang="en-US" kern="0" dirty="0">
              <a:latin typeface="Century Gothic" panose="020B0502020202020204" pitchFamily="34" charset="0"/>
            </a:endParaRPr>
          </a:p>
        </p:txBody>
      </p:sp>
      <p:sp>
        <p:nvSpPr>
          <p:cNvPr id="9" name="内容占位符 6"/>
          <p:cNvSpPr txBox="1">
            <a:spLocks/>
          </p:cNvSpPr>
          <p:nvPr/>
        </p:nvSpPr>
        <p:spPr bwMode="auto">
          <a:xfrm>
            <a:off x="9919083" y="2891108"/>
            <a:ext cx="2003934" cy="21198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20000"/>
              </a:spcAft>
              <a:buClr>
                <a:srgbClr val="94C11F"/>
              </a:buClr>
              <a:buSzPct val="85000"/>
              <a:buFont typeface="Wingdings" pitchFamily="2" charset="2"/>
              <a:defRPr sz="1600">
                <a:solidFill>
                  <a:schemeClr val="tx1"/>
                </a:solidFill>
                <a:latin typeface="微软雅黑" pitchFamily="34" charset="-122"/>
                <a:ea typeface="微软雅黑" pitchFamily="34" charset="-122"/>
                <a:cs typeface="+mn-cs"/>
              </a:defRPr>
            </a:lvl1pPr>
            <a:lvl2pPr marL="190500" indent="-188913" algn="l" rtl="0" eaLnBrk="1" fontAlgn="base" hangingPunct="1">
              <a:spcBef>
                <a:spcPct val="20000"/>
              </a:spcBef>
              <a:spcAft>
                <a:spcPct val="20000"/>
              </a:spcAft>
              <a:buClr>
                <a:srgbClr val="94C11F"/>
              </a:buClr>
              <a:buSzPct val="120000"/>
              <a:buFontTx/>
              <a:buBlip>
                <a:blip r:embed="rId3"/>
              </a:buBlip>
              <a:defRPr sz="1600">
                <a:solidFill>
                  <a:schemeClr val="tx1"/>
                </a:solidFill>
                <a:latin typeface="微软雅黑" pitchFamily="34" charset="-122"/>
                <a:ea typeface="微软雅黑" pitchFamily="34" charset="-122"/>
                <a:cs typeface="Arial" charset="0"/>
              </a:defRPr>
            </a:lvl2pPr>
            <a:lvl3pPr marL="533400" indent="-163513" algn="l" rtl="0" eaLnBrk="1" fontAlgn="base" hangingPunct="1">
              <a:spcBef>
                <a:spcPct val="20000"/>
              </a:spcBef>
              <a:spcAft>
                <a:spcPct val="20000"/>
              </a:spcAft>
              <a:buClr>
                <a:srgbClr val="94C11F"/>
              </a:buClr>
              <a:buFont typeface="Wingdings" pitchFamily="2" charset="2"/>
              <a:buChar char="n"/>
              <a:defRPr sz="1400">
                <a:solidFill>
                  <a:schemeClr val="tx1"/>
                </a:solidFill>
                <a:latin typeface="微软雅黑" pitchFamily="34" charset="-122"/>
                <a:ea typeface="微软雅黑" pitchFamily="34" charset="-122"/>
                <a:cs typeface="Arial" charset="0"/>
              </a:defRPr>
            </a:lvl3pPr>
            <a:lvl4pPr marL="889000" indent="-165100" algn="l" rtl="0" eaLnBrk="1" fontAlgn="base" hangingPunct="1">
              <a:spcBef>
                <a:spcPct val="20000"/>
              </a:spcBef>
              <a:spcAft>
                <a:spcPct val="20000"/>
              </a:spcAft>
              <a:buClr>
                <a:srgbClr val="94C11F"/>
              </a:buClr>
              <a:buFont typeface="Wingdings" pitchFamily="2" charset="2"/>
              <a:buChar char="n"/>
              <a:defRPr sz="1400">
                <a:solidFill>
                  <a:schemeClr val="tx1"/>
                </a:solidFill>
                <a:latin typeface="微软雅黑" pitchFamily="34" charset="-122"/>
                <a:ea typeface="微软雅黑" pitchFamily="34" charset="-122"/>
                <a:cs typeface="Arial" charset="0"/>
              </a:defRPr>
            </a:lvl4pPr>
            <a:lvl5pPr marL="1801813" indent="-371475" algn="l" rtl="0" eaLnBrk="1" fontAlgn="base" hangingPunct="1">
              <a:spcBef>
                <a:spcPct val="20000"/>
              </a:spcBef>
              <a:spcAft>
                <a:spcPct val="0"/>
              </a:spcAft>
              <a:buClr>
                <a:srgbClr val="94C11F"/>
              </a:buClr>
              <a:buSzPct val="85000"/>
              <a:buFont typeface="Wingdings" pitchFamily="2" charset="2"/>
              <a:buChar char="n"/>
              <a:defRPr sz="1200">
                <a:solidFill>
                  <a:schemeClr val="accent2"/>
                </a:solidFill>
                <a:latin typeface="微软雅黑" pitchFamily="34" charset="-122"/>
                <a:ea typeface="微软雅黑" pitchFamily="34" charset="-122"/>
                <a:cs typeface="Arial" charset="0"/>
              </a:defRPr>
            </a:lvl5pPr>
            <a:lvl6pPr marL="2259013" indent="-371475" algn="l" rtl="0" eaLnBrk="1" fontAlgn="base" hangingPunct="1">
              <a:spcBef>
                <a:spcPct val="20000"/>
              </a:spcBef>
              <a:spcAft>
                <a:spcPct val="0"/>
              </a:spcAft>
              <a:buClr>
                <a:srgbClr val="94C11F"/>
              </a:buClr>
              <a:buSzPct val="85000"/>
              <a:buFont typeface="Wingdings" pitchFamily="2" charset="2"/>
              <a:buChar char="n"/>
              <a:defRPr sz="1200">
                <a:solidFill>
                  <a:schemeClr val="accent2"/>
                </a:solidFill>
                <a:latin typeface="+mn-lt"/>
                <a:cs typeface="Arial" charset="0"/>
              </a:defRPr>
            </a:lvl6pPr>
            <a:lvl7pPr marL="2716213" indent="-371475" algn="l" rtl="0" eaLnBrk="1" fontAlgn="base" hangingPunct="1">
              <a:spcBef>
                <a:spcPct val="20000"/>
              </a:spcBef>
              <a:spcAft>
                <a:spcPct val="0"/>
              </a:spcAft>
              <a:buClr>
                <a:srgbClr val="94C11F"/>
              </a:buClr>
              <a:buSzPct val="85000"/>
              <a:buFont typeface="Wingdings" pitchFamily="2" charset="2"/>
              <a:buChar char="n"/>
              <a:defRPr sz="1200">
                <a:solidFill>
                  <a:schemeClr val="accent2"/>
                </a:solidFill>
                <a:latin typeface="+mn-lt"/>
                <a:cs typeface="Arial" charset="0"/>
              </a:defRPr>
            </a:lvl7pPr>
            <a:lvl8pPr marL="3173413" indent="-371475" algn="l" rtl="0" eaLnBrk="1" fontAlgn="base" hangingPunct="1">
              <a:spcBef>
                <a:spcPct val="20000"/>
              </a:spcBef>
              <a:spcAft>
                <a:spcPct val="0"/>
              </a:spcAft>
              <a:buClr>
                <a:srgbClr val="94C11F"/>
              </a:buClr>
              <a:buSzPct val="85000"/>
              <a:buFont typeface="Wingdings" pitchFamily="2" charset="2"/>
              <a:buChar char="n"/>
              <a:defRPr sz="1200">
                <a:solidFill>
                  <a:schemeClr val="accent2"/>
                </a:solidFill>
                <a:latin typeface="+mn-lt"/>
                <a:cs typeface="Arial" charset="0"/>
              </a:defRPr>
            </a:lvl8pPr>
            <a:lvl9pPr marL="3630613" indent="-371475" algn="l" rtl="0" eaLnBrk="1" fontAlgn="base" hangingPunct="1">
              <a:spcBef>
                <a:spcPct val="20000"/>
              </a:spcBef>
              <a:spcAft>
                <a:spcPct val="0"/>
              </a:spcAft>
              <a:buClr>
                <a:srgbClr val="94C11F"/>
              </a:buClr>
              <a:buSzPct val="85000"/>
              <a:buFont typeface="Wingdings" pitchFamily="2" charset="2"/>
              <a:buChar char="n"/>
              <a:defRPr sz="1200">
                <a:solidFill>
                  <a:schemeClr val="accent2"/>
                </a:solidFill>
                <a:latin typeface="+mn-lt"/>
                <a:cs typeface="Arial" charset="0"/>
              </a:defRPr>
            </a:lvl9pPr>
          </a:lstStyle>
          <a:p>
            <a:pPr>
              <a:spcBef>
                <a:spcPts val="0"/>
              </a:spcBef>
              <a:spcAft>
                <a:spcPts val="0"/>
              </a:spcAft>
            </a:pPr>
            <a:r>
              <a:rPr lang="en-US" sz="4000" b="1" kern="0" dirty="0" smtClean="0">
                <a:solidFill>
                  <a:srgbClr val="FF6600"/>
                </a:solidFill>
                <a:latin typeface="Century Gothic" panose="020B0502020202020204" pitchFamily="34" charset="0"/>
              </a:rPr>
              <a:t>O</a:t>
            </a:r>
            <a:r>
              <a:rPr lang="en-US" sz="2000" kern="0" dirty="0" smtClean="0">
                <a:solidFill>
                  <a:schemeClr val="tx1">
                    <a:lumMod val="75000"/>
                  </a:schemeClr>
                </a:solidFill>
                <a:latin typeface="Century Gothic" panose="020B0502020202020204" pitchFamily="34" charset="0"/>
              </a:rPr>
              <a:t>n strategy</a:t>
            </a:r>
          </a:p>
          <a:p>
            <a:pPr>
              <a:spcBef>
                <a:spcPts val="0"/>
              </a:spcBef>
              <a:spcAft>
                <a:spcPts val="0"/>
              </a:spcAft>
            </a:pPr>
            <a:r>
              <a:rPr lang="en-US" kern="0" dirty="0">
                <a:latin typeface="Century Gothic" panose="020B0502020202020204" pitchFamily="34" charset="0"/>
              </a:rPr>
              <a:t>recommendations are always aligned with brand strategy, </a:t>
            </a:r>
            <a:r>
              <a:rPr lang="en-US" kern="0" dirty="0" smtClean="0">
                <a:latin typeface="Century Gothic" panose="020B0502020202020204" pitchFamily="34" charset="0"/>
              </a:rPr>
              <a:t>aiming </a:t>
            </a:r>
            <a:r>
              <a:rPr lang="en-US" kern="0" dirty="0">
                <a:latin typeface="Century Gothic" panose="020B0502020202020204" pitchFamily="34" charset="0"/>
              </a:rPr>
              <a:t>at driving brand growth</a:t>
            </a:r>
            <a:r>
              <a:rPr lang="en-US" kern="0" dirty="0" smtClean="0">
                <a:latin typeface="Century Gothic" panose="020B0502020202020204" pitchFamily="34" charset="0"/>
              </a:rPr>
              <a:t>.</a:t>
            </a:r>
            <a:endParaRPr lang="en-US" kern="0" dirty="0">
              <a:latin typeface="Century Gothic" panose="020B0502020202020204" pitchFamily="34" charset="0"/>
            </a:endParaRPr>
          </a:p>
        </p:txBody>
      </p:sp>
      <p:sp>
        <p:nvSpPr>
          <p:cNvPr id="10" name="矩形 9"/>
          <p:cNvSpPr/>
          <p:nvPr/>
        </p:nvSpPr>
        <p:spPr>
          <a:xfrm>
            <a:off x="5500915" y="4880414"/>
            <a:ext cx="6096000" cy="1200329"/>
          </a:xfrm>
          <a:prstGeom prst="rect">
            <a:avLst/>
          </a:prstGeom>
          <a:solidFill>
            <a:srgbClr val="FFFF00"/>
          </a:solidFill>
        </p:spPr>
        <p:txBody>
          <a:bodyPr>
            <a:spAutoFit/>
          </a:bodyPr>
          <a:lstStyle/>
          <a:p>
            <a:r>
              <a:rPr lang="en-US" sz="2400" dirty="0" smtClean="0">
                <a:solidFill>
                  <a:prstClr val="black"/>
                </a:solidFill>
                <a:latin typeface="Century Gothic" panose="020B0502020202020204" pitchFamily="34" charset="0"/>
              </a:rPr>
              <a:t>The 3 mottos should be placed horizontally, i.e., you see them all at the same time.</a:t>
            </a:r>
            <a:endParaRPr lang="en-US" dirty="0" smtClean="0">
              <a:solidFill>
                <a:prstClr val="black"/>
              </a:solidFill>
              <a:latin typeface="Century Gothic" panose="020B0502020202020204" pitchFamily="34" charset="0"/>
            </a:endParaRPr>
          </a:p>
        </p:txBody>
      </p:sp>
    </p:spTree>
    <p:extLst>
      <p:ext uri="{BB962C8B-B14F-4D97-AF65-F5344CB8AC3E}">
        <p14:creationId xmlns:p14="http://schemas.microsoft.com/office/powerpoint/2010/main" val="4236245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147" y="0"/>
            <a:ext cx="3857625" cy="6858000"/>
          </a:xfrm>
          <a:prstGeom prst="rect">
            <a:avLst/>
          </a:prstGeom>
        </p:spPr>
      </p:pic>
      <p:sp>
        <p:nvSpPr>
          <p:cNvPr id="3" name="矩形 2"/>
          <p:cNvSpPr/>
          <p:nvPr/>
        </p:nvSpPr>
        <p:spPr>
          <a:xfrm>
            <a:off x="799147" y="2551688"/>
            <a:ext cx="3857625" cy="31524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p:cNvSpPr/>
          <p:nvPr/>
        </p:nvSpPr>
        <p:spPr>
          <a:xfrm>
            <a:off x="5029599" y="1095421"/>
            <a:ext cx="6096000" cy="1477328"/>
          </a:xfrm>
          <a:prstGeom prst="rect">
            <a:avLst/>
          </a:prstGeom>
        </p:spPr>
        <p:txBody>
          <a:bodyPr>
            <a:spAutoFit/>
          </a:bodyPr>
          <a:lstStyle/>
          <a:p>
            <a:r>
              <a:rPr lang="en-US" dirty="0" smtClean="0">
                <a:solidFill>
                  <a:prstClr val="black"/>
                </a:solidFill>
                <a:latin typeface="Century Gothic" panose="020B0502020202020204" pitchFamily="34" charset="0"/>
              </a:rPr>
              <a:t>To help crack some of the most tricky marketing questions, creative thinking is employed on top of insightful data.  And based on years of experience in the field, we developed great tools to cumulate powerful knowledge over the years.</a:t>
            </a:r>
            <a:endParaRPr lang="en-US" dirty="0">
              <a:solidFill>
                <a:prstClr val="black"/>
              </a:solidFill>
              <a:latin typeface="Century Gothic" panose="020B0502020202020204" pitchFamily="34" charset="0"/>
            </a:endParaRPr>
          </a:p>
        </p:txBody>
      </p:sp>
      <p:sp>
        <p:nvSpPr>
          <p:cNvPr id="16" name="矩形 15"/>
          <p:cNvSpPr/>
          <p:nvPr/>
        </p:nvSpPr>
        <p:spPr>
          <a:xfrm>
            <a:off x="5035004" y="5014976"/>
            <a:ext cx="6673080" cy="1477328"/>
          </a:xfrm>
          <a:prstGeom prst="rect">
            <a:avLst/>
          </a:prstGeom>
        </p:spPr>
        <p:txBody>
          <a:bodyPr wrap="square">
            <a:spAutoFit/>
          </a:bodyPr>
          <a:lstStyle/>
          <a:p>
            <a:r>
              <a:rPr lang="en-US" dirty="0">
                <a:latin typeface="Century Gothic" panose="020B0502020202020204" pitchFamily="34" charset="0"/>
              </a:rPr>
              <a:t>Our job is simple and yet challenging.</a:t>
            </a:r>
          </a:p>
          <a:p>
            <a:r>
              <a:rPr lang="en-US" dirty="0" smtClean="0">
                <a:latin typeface="Century Gothic" panose="020B0502020202020204" pitchFamily="34" charset="0"/>
              </a:rPr>
              <a:t>We </a:t>
            </a:r>
            <a:r>
              <a:rPr lang="en-US" dirty="0">
                <a:latin typeface="Century Gothic" panose="020B0502020202020204" pitchFamily="34" charset="0"/>
              </a:rPr>
              <a:t>validate your thoughts, we enlighten you with new thinking and we try our very best to inspire you with intriguing ideas.  </a:t>
            </a:r>
            <a:r>
              <a:rPr lang="en-US" dirty="0" smtClean="0">
                <a:latin typeface="Century Gothic" panose="020B0502020202020204" pitchFamily="34" charset="0"/>
              </a:rPr>
              <a:t> We go beyond the obvious and </a:t>
            </a:r>
            <a:r>
              <a:rPr lang="en-US" dirty="0">
                <a:latin typeface="Century Gothic" panose="020B0502020202020204" pitchFamily="34" charset="0"/>
              </a:rPr>
              <a:t>ask the tougher question</a:t>
            </a:r>
            <a:r>
              <a:rPr lang="en-US" dirty="0" smtClean="0">
                <a:latin typeface="Century Gothic" panose="020B0502020202020204" pitchFamily="34" charset="0"/>
              </a:rPr>
              <a:t>, i.e., so what?</a:t>
            </a:r>
            <a:endParaRPr lang="en-US" b="1" dirty="0">
              <a:latin typeface="Century Gothic" panose="020B0502020202020204" pitchFamily="34" charset="0"/>
            </a:endParaRPr>
          </a:p>
        </p:txBody>
      </p:sp>
      <p:pic>
        <p:nvPicPr>
          <p:cNvPr id="4" name="图片 3"/>
          <p:cNvPicPr>
            <a:picLocks noChangeAspect="1"/>
          </p:cNvPicPr>
          <p:nvPr/>
        </p:nvPicPr>
        <p:blipFill>
          <a:blip r:embed="rId3"/>
          <a:stretch>
            <a:fillRect/>
          </a:stretch>
        </p:blipFill>
        <p:spPr>
          <a:xfrm>
            <a:off x="5116195" y="2526583"/>
            <a:ext cx="6321062" cy="1584584"/>
          </a:xfrm>
          <a:prstGeom prst="rect">
            <a:avLst/>
          </a:prstGeom>
        </p:spPr>
      </p:pic>
      <p:pic>
        <p:nvPicPr>
          <p:cNvPr id="21" name="图片 20"/>
          <p:cNvPicPr>
            <a:picLocks noChangeAspect="1"/>
          </p:cNvPicPr>
          <p:nvPr/>
        </p:nvPicPr>
        <p:blipFill>
          <a:blip r:embed="rId3"/>
          <a:stretch>
            <a:fillRect/>
          </a:stretch>
        </p:blipFill>
        <p:spPr>
          <a:xfrm>
            <a:off x="1000941" y="3535300"/>
            <a:ext cx="3185583" cy="798572"/>
          </a:xfrm>
          <a:prstGeom prst="rect">
            <a:avLst/>
          </a:prstGeom>
        </p:spPr>
      </p:pic>
      <p:sp>
        <p:nvSpPr>
          <p:cNvPr id="22" name="文本框 21"/>
          <p:cNvSpPr txBox="1"/>
          <p:nvPr/>
        </p:nvSpPr>
        <p:spPr>
          <a:xfrm>
            <a:off x="8276726" y="4111167"/>
            <a:ext cx="1384383" cy="830997"/>
          </a:xfrm>
          <a:prstGeom prst="rect">
            <a:avLst/>
          </a:prstGeom>
          <a:noFill/>
        </p:spPr>
        <p:txBody>
          <a:bodyPr wrap="square" rtlCol="0">
            <a:spAutoFit/>
          </a:bodyPr>
          <a:lstStyle/>
          <a:p>
            <a:r>
              <a:rPr lang="en-US" sz="1200" dirty="0" smtClean="0">
                <a:solidFill>
                  <a:srgbClr val="5B5C5E"/>
                </a:solidFill>
                <a:latin typeface="Century Gothic" panose="020B0502020202020204" pitchFamily="34" charset="0"/>
              </a:rPr>
              <a:t>P.R.I.C. </a:t>
            </a:r>
            <a:r>
              <a:rPr lang="en-US" sz="1200" dirty="0" smtClean="0">
                <a:solidFill>
                  <a:srgbClr val="5B5C5E"/>
                </a:solidFill>
                <a:latin typeface="Century Gothic" panose="020B0502020202020204" pitchFamily="34" charset="0"/>
              </a:rPr>
              <a:t>M</a:t>
            </a:r>
            <a:r>
              <a:rPr lang="en-US" sz="1200" b="1" dirty="0" smtClean="0">
                <a:solidFill>
                  <a:srgbClr val="00B0F0"/>
                </a:solidFill>
                <a:latin typeface="Century Gothic" panose="020B0502020202020204" pitchFamily="34" charset="0"/>
              </a:rPr>
              <a:t>o</a:t>
            </a:r>
            <a:r>
              <a:rPr lang="en-US" sz="1200" dirty="0" smtClean="0">
                <a:solidFill>
                  <a:srgbClr val="5B5C5E"/>
                </a:solidFill>
                <a:latin typeface="Century Gothic" panose="020B0502020202020204" pitchFamily="34" charset="0"/>
              </a:rPr>
              <a:t>del</a:t>
            </a:r>
          </a:p>
          <a:p>
            <a:r>
              <a:rPr lang="en-US" sz="1200" dirty="0">
                <a:solidFill>
                  <a:srgbClr val="5B5C5E"/>
                </a:solidFill>
                <a:latin typeface="Century Gothic" panose="020B0502020202020204" pitchFamily="34" charset="0"/>
              </a:rPr>
              <a:t>for </a:t>
            </a:r>
            <a:r>
              <a:rPr lang="en-US" sz="1200" dirty="0" smtClean="0">
                <a:solidFill>
                  <a:srgbClr val="5B5C5E"/>
                </a:solidFill>
                <a:latin typeface="Century Gothic" panose="020B0502020202020204" pitchFamily="34" charset="0"/>
              </a:rPr>
              <a:t>assessing communication effectiveness</a:t>
            </a:r>
            <a:endParaRPr lang="en-US" sz="1200" dirty="0">
              <a:solidFill>
                <a:srgbClr val="5B5C5E"/>
              </a:solidFill>
              <a:latin typeface="Century Gothic" panose="020B0502020202020204" pitchFamily="34" charset="0"/>
            </a:endParaRPr>
          </a:p>
        </p:txBody>
      </p:sp>
      <p:sp>
        <p:nvSpPr>
          <p:cNvPr id="23" name="文本框 22"/>
          <p:cNvSpPr txBox="1"/>
          <p:nvPr/>
        </p:nvSpPr>
        <p:spPr>
          <a:xfrm>
            <a:off x="6635975" y="4111167"/>
            <a:ext cx="1640751" cy="830997"/>
          </a:xfrm>
          <a:prstGeom prst="rect">
            <a:avLst/>
          </a:prstGeom>
          <a:noFill/>
        </p:spPr>
        <p:txBody>
          <a:bodyPr wrap="square" rtlCol="0">
            <a:spAutoFit/>
          </a:bodyPr>
          <a:lstStyle/>
          <a:p>
            <a:r>
              <a:rPr lang="en-US" sz="1200" dirty="0" smtClean="0">
                <a:solidFill>
                  <a:srgbClr val="5B5C5E"/>
                </a:solidFill>
                <a:latin typeface="Century Gothic" panose="020B0502020202020204" pitchFamily="34" charset="0"/>
              </a:rPr>
              <a:t>Pers</a:t>
            </a:r>
            <a:r>
              <a:rPr lang="en-US" sz="1200" b="1" dirty="0" smtClean="0">
                <a:solidFill>
                  <a:srgbClr val="FFC000"/>
                </a:solidFill>
                <a:latin typeface="Century Gothic" panose="020B0502020202020204" pitchFamily="34" charset="0"/>
              </a:rPr>
              <a:t>o</a:t>
            </a:r>
            <a:r>
              <a:rPr lang="en-US" sz="1200" dirty="0" smtClean="0">
                <a:solidFill>
                  <a:srgbClr val="5B5C5E"/>
                </a:solidFill>
                <a:latin typeface="Century Gothic" panose="020B0502020202020204" pitchFamily="34" charset="0"/>
              </a:rPr>
              <a:t>nality </a:t>
            </a:r>
            <a:r>
              <a:rPr lang="en-US" sz="1200" dirty="0" smtClean="0">
                <a:solidFill>
                  <a:srgbClr val="5B5C5E"/>
                </a:solidFill>
                <a:latin typeface="Century Gothic" panose="020B0502020202020204" pitchFamily="34" charset="0"/>
              </a:rPr>
              <a:t>Scripter</a:t>
            </a:r>
          </a:p>
          <a:p>
            <a:r>
              <a:rPr lang="en-US" sz="1200" dirty="0">
                <a:solidFill>
                  <a:srgbClr val="5B5C5E"/>
                </a:solidFill>
                <a:latin typeface="Century Gothic" panose="020B0502020202020204" pitchFamily="34" charset="0"/>
              </a:rPr>
              <a:t>for </a:t>
            </a:r>
            <a:r>
              <a:rPr lang="en-US" sz="1200" dirty="0" smtClean="0">
                <a:solidFill>
                  <a:srgbClr val="5B5C5E"/>
                </a:solidFill>
                <a:latin typeface="Century Gothic" panose="020B0502020202020204" pitchFamily="34" charset="0"/>
              </a:rPr>
              <a:t>developing touching brand personality</a:t>
            </a:r>
            <a:endParaRPr lang="en-US" sz="1200" dirty="0">
              <a:solidFill>
                <a:srgbClr val="5B5C5E"/>
              </a:solidFill>
              <a:latin typeface="Century Gothic" panose="020B0502020202020204" pitchFamily="34" charset="0"/>
            </a:endParaRPr>
          </a:p>
        </p:txBody>
      </p:sp>
      <p:sp>
        <p:nvSpPr>
          <p:cNvPr id="24" name="文本框 23"/>
          <p:cNvSpPr txBox="1"/>
          <p:nvPr/>
        </p:nvSpPr>
        <p:spPr>
          <a:xfrm>
            <a:off x="5035004" y="4111167"/>
            <a:ext cx="1728653" cy="830997"/>
          </a:xfrm>
          <a:prstGeom prst="rect">
            <a:avLst/>
          </a:prstGeom>
          <a:noFill/>
        </p:spPr>
        <p:txBody>
          <a:bodyPr wrap="square" rtlCol="0">
            <a:spAutoFit/>
          </a:bodyPr>
          <a:lstStyle/>
          <a:p>
            <a:r>
              <a:rPr lang="en-US" sz="1200" dirty="0" smtClean="0">
                <a:solidFill>
                  <a:srgbClr val="5B5C5E"/>
                </a:solidFill>
                <a:latin typeface="Century Gothic" panose="020B0502020202020204" pitchFamily="34" charset="0"/>
              </a:rPr>
              <a:t>C</a:t>
            </a:r>
            <a:r>
              <a:rPr lang="en-US" sz="1200" b="1" dirty="0" smtClean="0">
                <a:solidFill>
                  <a:srgbClr val="FF6600"/>
                </a:solidFill>
                <a:latin typeface="Century Gothic" panose="020B0502020202020204" pitchFamily="34" charset="0"/>
              </a:rPr>
              <a:t>o</a:t>
            </a:r>
            <a:r>
              <a:rPr lang="en-US" sz="1200" dirty="0" smtClean="0">
                <a:solidFill>
                  <a:srgbClr val="5B5C5E"/>
                </a:solidFill>
                <a:latin typeface="Century Gothic" panose="020B0502020202020204" pitchFamily="34" charset="0"/>
              </a:rPr>
              <a:t>herence </a:t>
            </a:r>
            <a:r>
              <a:rPr lang="en-US" sz="1200" dirty="0" smtClean="0">
                <a:solidFill>
                  <a:srgbClr val="5B5C5E"/>
                </a:solidFill>
                <a:latin typeface="Century Gothic" panose="020B0502020202020204" pitchFamily="34" charset="0"/>
              </a:rPr>
              <a:t>Gauge for measuring potential of new ideas</a:t>
            </a:r>
            <a:endParaRPr lang="en-US" sz="1200" dirty="0" smtClean="0">
              <a:solidFill>
                <a:srgbClr val="5B5C5E"/>
              </a:solidFill>
              <a:latin typeface="Century Gothic" panose="020B0502020202020204" pitchFamily="34" charset="0"/>
            </a:endParaRPr>
          </a:p>
        </p:txBody>
      </p:sp>
      <p:sp>
        <p:nvSpPr>
          <p:cNvPr id="25" name="文本框 24"/>
          <p:cNvSpPr txBox="1"/>
          <p:nvPr/>
        </p:nvSpPr>
        <p:spPr>
          <a:xfrm>
            <a:off x="9587165" y="4111167"/>
            <a:ext cx="1852994" cy="830997"/>
          </a:xfrm>
          <a:prstGeom prst="rect">
            <a:avLst/>
          </a:prstGeom>
          <a:noFill/>
        </p:spPr>
        <p:txBody>
          <a:bodyPr wrap="square" rtlCol="0">
            <a:spAutoFit/>
          </a:bodyPr>
          <a:lstStyle/>
          <a:p>
            <a:r>
              <a:rPr lang="en-US" sz="1200" dirty="0" smtClean="0">
                <a:solidFill>
                  <a:srgbClr val="5B5C5E"/>
                </a:solidFill>
                <a:latin typeface="Century Gothic" panose="020B0502020202020204" pitchFamily="34" charset="0"/>
              </a:rPr>
              <a:t>Human Need </a:t>
            </a:r>
            <a:r>
              <a:rPr lang="en-US" sz="1200" dirty="0" smtClean="0">
                <a:solidFill>
                  <a:srgbClr val="5B5C5E"/>
                </a:solidFill>
                <a:latin typeface="Century Gothic" panose="020B0502020202020204" pitchFamily="34" charset="0"/>
              </a:rPr>
              <a:t>Territ</a:t>
            </a:r>
            <a:r>
              <a:rPr lang="en-US" sz="1200" b="1" dirty="0" smtClean="0">
                <a:solidFill>
                  <a:srgbClr val="FFC000"/>
                </a:solidFill>
                <a:latin typeface="Century Gothic" panose="020B0502020202020204" pitchFamily="34" charset="0"/>
              </a:rPr>
              <a:t>o</a:t>
            </a:r>
            <a:r>
              <a:rPr lang="en-US" sz="1200" dirty="0" smtClean="0">
                <a:solidFill>
                  <a:srgbClr val="5B5C5E"/>
                </a:solidFill>
                <a:latin typeface="Century Gothic" panose="020B0502020202020204" pitchFamily="34" charset="0"/>
              </a:rPr>
              <a:t>ry for inspiring new perspectives of brand offers</a:t>
            </a:r>
            <a:endParaRPr lang="en-US" sz="1200" dirty="0" smtClean="0">
              <a:solidFill>
                <a:srgbClr val="5B5C5E"/>
              </a:solidFill>
              <a:latin typeface="Century Gothic" panose="020B0502020202020204" pitchFamily="34" charset="0"/>
            </a:endParaRPr>
          </a:p>
        </p:txBody>
      </p:sp>
      <p:sp>
        <p:nvSpPr>
          <p:cNvPr id="26" name="矩形 25"/>
          <p:cNvSpPr/>
          <p:nvPr/>
        </p:nvSpPr>
        <p:spPr>
          <a:xfrm>
            <a:off x="799147" y="2588191"/>
            <a:ext cx="3990567" cy="1015663"/>
          </a:xfrm>
          <a:prstGeom prst="rect">
            <a:avLst/>
          </a:prstGeom>
        </p:spPr>
        <p:txBody>
          <a:bodyPr wrap="square">
            <a:spAutoFit/>
          </a:bodyPr>
          <a:lstStyle/>
          <a:p>
            <a:r>
              <a:rPr lang="en-US" sz="1200" dirty="0" smtClean="0">
                <a:solidFill>
                  <a:prstClr val="black"/>
                </a:solidFill>
                <a:latin typeface="Century Gothic" panose="020B0502020202020204" pitchFamily="34" charset="0"/>
              </a:rPr>
              <a:t>To help crack some of the most tricky marketing questions, creative thinking is employed on top of insightful data.  And based on years of experience in the field, we developed </a:t>
            </a:r>
            <a:r>
              <a:rPr lang="en-US" sz="1200" dirty="0">
                <a:solidFill>
                  <a:prstClr val="black"/>
                </a:solidFill>
                <a:latin typeface="Century Gothic" panose="020B0502020202020204" pitchFamily="34" charset="0"/>
              </a:rPr>
              <a:t>great tools to cumulate powerful knowledge over the years.</a:t>
            </a:r>
            <a:endParaRPr lang="en-US" sz="1200" dirty="0">
              <a:solidFill>
                <a:prstClr val="black"/>
              </a:solidFill>
              <a:latin typeface="Century Gothic" panose="020B0502020202020204" pitchFamily="34" charset="0"/>
            </a:endParaRPr>
          </a:p>
        </p:txBody>
      </p:sp>
      <p:sp>
        <p:nvSpPr>
          <p:cNvPr id="27" name="矩形 26"/>
          <p:cNvSpPr/>
          <p:nvPr/>
        </p:nvSpPr>
        <p:spPr>
          <a:xfrm>
            <a:off x="783270" y="4368645"/>
            <a:ext cx="3873502" cy="1200329"/>
          </a:xfrm>
          <a:prstGeom prst="rect">
            <a:avLst/>
          </a:prstGeom>
        </p:spPr>
        <p:txBody>
          <a:bodyPr wrap="square">
            <a:spAutoFit/>
          </a:bodyPr>
          <a:lstStyle/>
          <a:p>
            <a:r>
              <a:rPr lang="en-US" sz="1200" dirty="0">
                <a:latin typeface="Century Gothic" panose="020B0502020202020204" pitchFamily="34" charset="0"/>
              </a:rPr>
              <a:t>Our job is simple and yet challenging.</a:t>
            </a:r>
          </a:p>
          <a:p>
            <a:r>
              <a:rPr lang="en-US" sz="1200" dirty="0" smtClean="0">
                <a:latin typeface="Century Gothic" panose="020B0502020202020204" pitchFamily="34" charset="0"/>
              </a:rPr>
              <a:t>We </a:t>
            </a:r>
            <a:r>
              <a:rPr lang="en-US" sz="1200" dirty="0">
                <a:latin typeface="Century Gothic" panose="020B0502020202020204" pitchFamily="34" charset="0"/>
              </a:rPr>
              <a:t>validate your thoughts, we enlighten you with new thinking and we try our very best to inspire you with intriguing ideas.  </a:t>
            </a:r>
            <a:r>
              <a:rPr lang="en-US" sz="1200" dirty="0" smtClean="0">
                <a:latin typeface="Century Gothic" panose="020B0502020202020204" pitchFamily="34" charset="0"/>
              </a:rPr>
              <a:t> We go beyond the obvious and </a:t>
            </a:r>
            <a:r>
              <a:rPr lang="en-US" sz="1200" dirty="0">
                <a:latin typeface="Century Gothic" panose="020B0502020202020204" pitchFamily="34" charset="0"/>
              </a:rPr>
              <a:t>ask the tougher question</a:t>
            </a:r>
            <a:r>
              <a:rPr lang="en-US" sz="1200" dirty="0" smtClean="0">
                <a:latin typeface="Century Gothic" panose="020B0502020202020204" pitchFamily="34" charset="0"/>
              </a:rPr>
              <a:t>, i.e., so what?</a:t>
            </a:r>
            <a:endParaRPr lang="en-US" sz="1200" b="1" dirty="0">
              <a:latin typeface="Century Gothic" panose="020B0502020202020204" pitchFamily="34" charset="0"/>
            </a:endParaRPr>
          </a:p>
        </p:txBody>
      </p:sp>
    </p:spTree>
    <p:extLst>
      <p:ext uri="{BB962C8B-B14F-4D97-AF65-F5344CB8AC3E}">
        <p14:creationId xmlns:p14="http://schemas.microsoft.com/office/powerpoint/2010/main" val="3986270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147" y="0"/>
            <a:ext cx="3857625" cy="6858000"/>
          </a:xfrm>
          <a:prstGeom prst="rect">
            <a:avLst/>
          </a:prstGeom>
        </p:spPr>
      </p:pic>
      <p:sp>
        <p:nvSpPr>
          <p:cNvPr id="3" name="矩形 2"/>
          <p:cNvSpPr/>
          <p:nvPr/>
        </p:nvSpPr>
        <p:spPr>
          <a:xfrm>
            <a:off x="799147" y="2551688"/>
            <a:ext cx="3857625" cy="31524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p:cNvSpPr/>
          <p:nvPr/>
        </p:nvSpPr>
        <p:spPr>
          <a:xfrm>
            <a:off x="5457373" y="914183"/>
            <a:ext cx="6096000" cy="2616101"/>
          </a:xfrm>
          <a:prstGeom prst="rect">
            <a:avLst/>
          </a:prstGeom>
        </p:spPr>
        <p:txBody>
          <a:bodyPr>
            <a:spAutoFit/>
          </a:bodyPr>
          <a:lstStyle/>
          <a:p>
            <a:r>
              <a:rPr lang="en-US" altLang="zh-CN" sz="2400" b="1" dirty="0" smtClean="0">
                <a:solidFill>
                  <a:prstClr val="black"/>
                </a:solidFill>
                <a:latin typeface="Century Gothic" panose="020B0502020202020204" pitchFamily="34" charset="0"/>
              </a:rPr>
              <a:t>Our People </a:t>
            </a:r>
            <a:endParaRPr lang="en-US" altLang="zh-CN" sz="1400" b="1" dirty="0" smtClean="0">
              <a:solidFill>
                <a:prstClr val="black"/>
              </a:solidFill>
              <a:latin typeface="Century Gothic" panose="020B0502020202020204" pitchFamily="34" charset="0"/>
            </a:endParaRPr>
          </a:p>
          <a:p>
            <a:endParaRPr lang="en-US" sz="1400" dirty="0">
              <a:solidFill>
                <a:prstClr val="black"/>
              </a:solidFill>
              <a:latin typeface="Century Gothic" panose="020B0502020202020204" pitchFamily="34" charset="0"/>
            </a:endParaRPr>
          </a:p>
          <a:p>
            <a:r>
              <a:rPr lang="en-US" dirty="0" smtClean="0">
                <a:solidFill>
                  <a:prstClr val="black"/>
                </a:solidFill>
                <a:latin typeface="Century Gothic" panose="020B0502020202020204" pitchFamily="34" charset="0"/>
              </a:rPr>
              <a:t>We were called by many names, from insight researchers, brand marketers, idea generators, problem solvers, or simply trusted partners.</a:t>
            </a:r>
          </a:p>
          <a:p>
            <a:endParaRPr lang="en-US" dirty="0" smtClean="0">
              <a:solidFill>
                <a:prstClr val="black"/>
              </a:solidFill>
              <a:latin typeface="Century Gothic" panose="020B0502020202020204" pitchFamily="34" charset="0"/>
            </a:endParaRPr>
          </a:p>
          <a:p>
            <a:r>
              <a:rPr lang="en-US" dirty="0" smtClean="0">
                <a:solidFill>
                  <a:prstClr val="black"/>
                </a:solidFill>
                <a:latin typeface="Century Gothic" panose="020B0502020202020204" pitchFamily="34" charset="0"/>
              </a:rPr>
              <a:t>Conventional titles do not adequately describe our work, and they are a bit boring to us.  We decided to brand ourselves differently.</a:t>
            </a:r>
          </a:p>
        </p:txBody>
      </p:sp>
      <p:sp>
        <p:nvSpPr>
          <p:cNvPr id="15" name="Oval 5"/>
          <p:cNvSpPr>
            <a:spLocks noChangeAspect="1"/>
          </p:cNvSpPr>
          <p:nvPr/>
        </p:nvSpPr>
        <p:spPr bwMode="auto">
          <a:xfrm>
            <a:off x="9814077" y="3854224"/>
            <a:ext cx="1980000" cy="1980000"/>
          </a:xfrm>
          <a:prstGeom prst="ellipse">
            <a:avLst/>
          </a:prstGeom>
          <a:noFill/>
          <a:ln w="152400" cap="flat" cmpd="sng" algn="ctr">
            <a:solidFill>
              <a:srgbClr val="FFC000"/>
            </a:solid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lvl="0" algn="ctr"/>
            <a:r>
              <a:rPr lang="en-US" altLang="zh-CN" sz="2400" b="1" dirty="0" smtClean="0">
                <a:solidFill>
                  <a:srgbClr val="5B5C5E"/>
                </a:solidFill>
                <a:latin typeface="Century Gothic" pitchFamily="34" charset="0"/>
                <a:ea typeface="微软雅黑" pitchFamily="34" charset="-122"/>
              </a:rPr>
              <a:t>Crafter</a:t>
            </a:r>
          </a:p>
          <a:p>
            <a:pPr lvl="0" algn="ctr"/>
            <a:r>
              <a:rPr lang="en-US" altLang="zh-CN" sz="1600" dirty="0" smtClean="0">
                <a:solidFill>
                  <a:srgbClr val="5B5C5E"/>
                </a:solidFill>
                <a:latin typeface="Century Gothic" pitchFamily="34" charset="0"/>
                <a:ea typeface="微软雅黑" pitchFamily="34" charset="-122"/>
              </a:rPr>
              <a:t>Building powerful</a:t>
            </a:r>
          </a:p>
          <a:p>
            <a:pPr lvl="0" algn="ctr"/>
            <a:r>
              <a:rPr lang="en-US" altLang="zh-CN" sz="1600" dirty="0" smtClean="0">
                <a:solidFill>
                  <a:srgbClr val="5B5C5E"/>
                </a:solidFill>
                <a:latin typeface="Century Gothic" pitchFamily="34" charset="0"/>
                <a:ea typeface="微软雅黑" pitchFamily="34" charset="-122"/>
              </a:rPr>
              <a:t>solutions from </a:t>
            </a:r>
          </a:p>
          <a:p>
            <a:pPr lvl="0" algn="ctr"/>
            <a:r>
              <a:rPr lang="en-US" altLang="zh-CN" sz="1600" dirty="0" smtClean="0">
                <a:solidFill>
                  <a:srgbClr val="5B5C5E"/>
                </a:solidFill>
                <a:latin typeface="Century Gothic" pitchFamily="34" charset="0"/>
                <a:ea typeface="微软雅黑" pitchFamily="34" charset="-122"/>
              </a:rPr>
              <a:t>profound insights</a:t>
            </a:r>
            <a:endParaRPr lang="en-US" altLang="zh-CN" sz="1600" dirty="0">
              <a:solidFill>
                <a:srgbClr val="5B5C5E"/>
              </a:solidFill>
              <a:latin typeface="Century Gothic" pitchFamily="34" charset="0"/>
              <a:ea typeface="微软雅黑" pitchFamily="34" charset="-122"/>
            </a:endParaRPr>
          </a:p>
        </p:txBody>
      </p:sp>
      <p:sp>
        <p:nvSpPr>
          <p:cNvPr id="17" name="Oval 3"/>
          <p:cNvSpPr>
            <a:spLocks noChangeAspect="1"/>
          </p:cNvSpPr>
          <p:nvPr/>
        </p:nvSpPr>
        <p:spPr bwMode="auto">
          <a:xfrm>
            <a:off x="5457373" y="3854224"/>
            <a:ext cx="1980000" cy="1980000"/>
          </a:xfrm>
          <a:prstGeom prst="ellipse">
            <a:avLst/>
          </a:prstGeom>
          <a:noFill/>
          <a:ln w="152400" cap="flat" cmpd="sng" algn="ctr">
            <a:solidFill>
              <a:srgbClr val="CCCC00"/>
            </a:solid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lvl="0" algn="ctr"/>
            <a:r>
              <a:rPr lang="en-US" altLang="zh-CN" sz="2400" b="1" dirty="0" smtClean="0">
                <a:solidFill>
                  <a:srgbClr val="5B5C5E"/>
                </a:solidFill>
                <a:latin typeface="Century Gothic" pitchFamily="34" charset="0"/>
                <a:ea typeface="微软雅黑" pitchFamily="34" charset="-122"/>
              </a:rPr>
              <a:t>Alchemist</a:t>
            </a:r>
          </a:p>
          <a:p>
            <a:pPr lvl="0" algn="ctr"/>
            <a:r>
              <a:rPr lang="en-US" altLang="zh-CN" sz="1600" dirty="0" smtClean="0">
                <a:solidFill>
                  <a:srgbClr val="5B5C5E"/>
                </a:solidFill>
                <a:latin typeface="Century Gothic" pitchFamily="34" charset="0"/>
                <a:ea typeface="微软雅黑" pitchFamily="34" charset="-122"/>
              </a:rPr>
              <a:t>Turning data </a:t>
            </a:r>
          </a:p>
          <a:p>
            <a:pPr lvl="0" algn="ctr"/>
            <a:r>
              <a:rPr lang="en-US" altLang="zh-CN" sz="1600" dirty="0" smtClean="0">
                <a:solidFill>
                  <a:srgbClr val="5B5C5E"/>
                </a:solidFill>
                <a:latin typeface="Century Gothic" pitchFamily="34" charset="0"/>
                <a:ea typeface="微软雅黑" pitchFamily="34" charset="-122"/>
              </a:rPr>
              <a:t>into valuable </a:t>
            </a:r>
          </a:p>
          <a:p>
            <a:pPr lvl="0" algn="ctr"/>
            <a:r>
              <a:rPr lang="en-US" altLang="zh-CN" sz="1600" dirty="0" smtClean="0">
                <a:solidFill>
                  <a:srgbClr val="5B5C5E"/>
                </a:solidFill>
                <a:latin typeface="Century Gothic" pitchFamily="34" charset="0"/>
                <a:ea typeface="微软雅黑" pitchFamily="34" charset="-122"/>
              </a:rPr>
              <a:t>insights</a:t>
            </a:r>
            <a:endParaRPr lang="en-US" altLang="zh-CN" sz="1600" dirty="0">
              <a:solidFill>
                <a:srgbClr val="5B5C5E"/>
              </a:solidFill>
              <a:latin typeface="Century Gothic" pitchFamily="34" charset="0"/>
              <a:ea typeface="微软雅黑" pitchFamily="34" charset="-122"/>
            </a:endParaRPr>
          </a:p>
        </p:txBody>
      </p:sp>
      <p:sp>
        <p:nvSpPr>
          <p:cNvPr id="18" name="Oval 4"/>
          <p:cNvSpPr>
            <a:spLocks noChangeAspect="1"/>
          </p:cNvSpPr>
          <p:nvPr/>
        </p:nvSpPr>
        <p:spPr bwMode="auto">
          <a:xfrm>
            <a:off x="7630309" y="3854224"/>
            <a:ext cx="1980000" cy="1980000"/>
          </a:xfrm>
          <a:prstGeom prst="ellipse">
            <a:avLst/>
          </a:prstGeom>
          <a:noFill/>
          <a:ln w="152400" cap="flat" cmpd="sng" algn="ctr">
            <a:solidFill>
              <a:srgbClr val="81ABFF"/>
            </a:solid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Century Gothic" pitchFamily="34" charset="0"/>
                <a:ea typeface="微软雅黑" pitchFamily="34" charset="-122"/>
              </a:rPr>
              <a:t>Wizard</a:t>
            </a:r>
          </a:p>
          <a:p>
            <a:pPr lvl="0" algn="ctr"/>
            <a:r>
              <a:rPr lang="en-US" altLang="zh-CN" sz="1600" dirty="0" smtClean="0">
                <a:solidFill>
                  <a:srgbClr val="5B5C5E"/>
                </a:solidFill>
                <a:latin typeface="Century Gothic" pitchFamily="34" charset="0"/>
                <a:ea typeface="微软雅黑" pitchFamily="34" charset="-122"/>
              </a:rPr>
              <a:t>Revealing &amp;</a:t>
            </a:r>
          </a:p>
          <a:p>
            <a:pPr lvl="0" algn="ctr"/>
            <a:r>
              <a:rPr lang="en-US" altLang="zh-CN" sz="1600" dirty="0" smtClean="0">
                <a:solidFill>
                  <a:srgbClr val="5B5C5E"/>
                </a:solidFill>
                <a:latin typeface="Century Gothic" pitchFamily="34" charset="0"/>
                <a:ea typeface="微软雅黑" pitchFamily="34" charset="-122"/>
              </a:rPr>
              <a:t>enlightening </a:t>
            </a:r>
          </a:p>
          <a:p>
            <a:pPr lvl="0" algn="ctr"/>
            <a:r>
              <a:rPr lang="en-US" altLang="zh-CN" sz="1600" dirty="0" smtClean="0">
                <a:solidFill>
                  <a:srgbClr val="5B5C5E"/>
                </a:solidFill>
                <a:latin typeface="Century Gothic" pitchFamily="34" charset="0"/>
                <a:ea typeface="微软雅黑" pitchFamily="34" charset="-122"/>
              </a:rPr>
              <a:t>new perspectives</a:t>
            </a:r>
            <a:endParaRPr lang="en-US" altLang="zh-CN" sz="1600" dirty="0">
              <a:solidFill>
                <a:srgbClr val="5B5C5E"/>
              </a:solidFill>
              <a:latin typeface="Century Gothic" pitchFamily="34" charset="0"/>
              <a:ea typeface="微软雅黑" pitchFamily="34" charset="-122"/>
            </a:endParaRPr>
          </a:p>
        </p:txBody>
      </p:sp>
      <p:pic>
        <p:nvPicPr>
          <p:cNvPr id="2" name="图片 1"/>
          <p:cNvPicPr>
            <a:picLocks noChangeAspect="1"/>
          </p:cNvPicPr>
          <p:nvPr/>
        </p:nvPicPr>
        <p:blipFill>
          <a:blip r:embed="rId3"/>
          <a:stretch>
            <a:fillRect/>
          </a:stretch>
        </p:blipFill>
        <p:spPr>
          <a:xfrm>
            <a:off x="1235386" y="4577838"/>
            <a:ext cx="2607775" cy="857015"/>
          </a:xfrm>
          <a:prstGeom prst="rect">
            <a:avLst/>
          </a:prstGeom>
        </p:spPr>
      </p:pic>
      <p:sp>
        <p:nvSpPr>
          <p:cNvPr id="19" name="矩形 18"/>
          <p:cNvSpPr/>
          <p:nvPr/>
        </p:nvSpPr>
        <p:spPr>
          <a:xfrm>
            <a:off x="799147" y="2696828"/>
            <a:ext cx="3857625" cy="1792798"/>
          </a:xfrm>
          <a:prstGeom prst="rect">
            <a:avLst/>
          </a:prstGeom>
        </p:spPr>
        <p:txBody>
          <a:bodyPr wrap="square">
            <a:spAutoFit/>
          </a:bodyPr>
          <a:lstStyle/>
          <a:p>
            <a:r>
              <a:rPr lang="en-US" altLang="zh-CN" sz="1600" b="1" dirty="0" smtClean="0">
                <a:solidFill>
                  <a:prstClr val="black"/>
                </a:solidFill>
                <a:latin typeface="Century Gothic" panose="020B0502020202020204" pitchFamily="34" charset="0"/>
              </a:rPr>
              <a:t>Our People </a:t>
            </a:r>
            <a:endParaRPr lang="en-US" altLang="zh-CN" sz="1050" b="1" dirty="0" smtClean="0">
              <a:solidFill>
                <a:prstClr val="black"/>
              </a:solidFill>
              <a:latin typeface="Century Gothic" panose="020B0502020202020204" pitchFamily="34" charset="0"/>
            </a:endParaRPr>
          </a:p>
          <a:p>
            <a:endParaRPr lang="en-US" sz="1050" dirty="0">
              <a:solidFill>
                <a:prstClr val="black"/>
              </a:solidFill>
              <a:latin typeface="Century Gothic" panose="020B0502020202020204" pitchFamily="34" charset="0"/>
            </a:endParaRPr>
          </a:p>
          <a:p>
            <a:r>
              <a:rPr lang="en-US" sz="1200" dirty="0" smtClean="0">
                <a:solidFill>
                  <a:prstClr val="black"/>
                </a:solidFill>
                <a:latin typeface="Century Gothic" panose="020B0502020202020204" pitchFamily="34" charset="0"/>
              </a:rPr>
              <a:t>We were called by many names, from insight researchers, brand marketers, idea generators, problem solvers, or simply trusted partners.</a:t>
            </a:r>
          </a:p>
          <a:p>
            <a:endParaRPr lang="en-US" sz="1200" dirty="0" smtClean="0">
              <a:solidFill>
                <a:prstClr val="black"/>
              </a:solidFill>
              <a:latin typeface="Century Gothic" panose="020B0502020202020204" pitchFamily="34" charset="0"/>
            </a:endParaRPr>
          </a:p>
          <a:p>
            <a:r>
              <a:rPr lang="en-US" sz="1200" dirty="0" smtClean="0">
                <a:solidFill>
                  <a:prstClr val="black"/>
                </a:solidFill>
                <a:latin typeface="Century Gothic" panose="020B0502020202020204" pitchFamily="34" charset="0"/>
              </a:rPr>
              <a:t>Conventional titles do not adequately describe our work, and they are a bit boring to us.  We decided to brand ourselves differently.</a:t>
            </a:r>
          </a:p>
        </p:txBody>
      </p:sp>
    </p:spTree>
    <p:extLst>
      <p:ext uri="{BB962C8B-B14F-4D97-AF65-F5344CB8AC3E}">
        <p14:creationId xmlns:p14="http://schemas.microsoft.com/office/powerpoint/2010/main" val="3228750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147" y="0"/>
            <a:ext cx="3857625" cy="6858000"/>
          </a:xfrm>
          <a:prstGeom prst="rect">
            <a:avLst/>
          </a:prstGeom>
        </p:spPr>
      </p:pic>
      <p:sp>
        <p:nvSpPr>
          <p:cNvPr id="3" name="矩形 2"/>
          <p:cNvSpPr/>
          <p:nvPr/>
        </p:nvSpPr>
        <p:spPr>
          <a:xfrm>
            <a:off x="799147" y="2551688"/>
            <a:ext cx="3857625" cy="31524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p:cNvSpPr/>
          <p:nvPr/>
        </p:nvSpPr>
        <p:spPr>
          <a:xfrm>
            <a:off x="5457373" y="584403"/>
            <a:ext cx="6096000" cy="1508105"/>
          </a:xfrm>
          <a:prstGeom prst="rect">
            <a:avLst/>
          </a:prstGeom>
        </p:spPr>
        <p:txBody>
          <a:bodyPr>
            <a:spAutoFit/>
          </a:bodyPr>
          <a:lstStyle/>
          <a:p>
            <a:r>
              <a:rPr lang="en-US" altLang="zh-CN" sz="2400" b="1" dirty="0" smtClean="0">
                <a:solidFill>
                  <a:prstClr val="black"/>
                </a:solidFill>
                <a:latin typeface="Century Gothic" panose="020B0502020202020204" pitchFamily="34" charset="0"/>
              </a:rPr>
              <a:t>Contact us</a:t>
            </a:r>
            <a:endParaRPr lang="en-US" altLang="zh-CN" sz="1400" b="1" dirty="0" smtClean="0">
              <a:solidFill>
                <a:prstClr val="black"/>
              </a:solidFill>
              <a:latin typeface="Century Gothic" panose="020B0502020202020204" pitchFamily="34" charset="0"/>
            </a:endParaRPr>
          </a:p>
          <a:p>
            <a:endParaRPr lang="en-US" sz="1400" dirty="0">
              <a:solidFill>
                <a:prstClr val="black"/>
              </a:solidFill>
              <a:latin typeface="Century Gothic" panose="020B0502020202020204" pitchFamily="34" charset="0"/>
            </a:endParaRPr>
          </a:p>
          <a:p>
            <a:r>
              <a:rPr lang="en-US" dirty="0" smtClean="0">
                <a:solidFill>
                  <a:prstClr val="black"/>
                </a:solidFill>
                <a:latin typeface="Century Gothic" panose="020B0502020202020204" pitchFamily="34" charset="0"/>
              </a:rPr>
              <a:t>If you have a business issue to solve, or feel intrigued with the opportunity of working in this truly interesting agency, please contact us:</a:t>
            </a:r>
          </a:p>
        </p:txBody>
      </p:sp>
      <p:sp>
        <p:nvSpPr>
          <p:cNvPr id="19" name="矩形 18"/>
          <p:cNvSpPr/>
          <p:nvPr/>
        </p:nvSpPr>
        <p:spPr>
          <a:xfrm>
            <a:off x="799147" y="2696828"/>
            <a:ext cx="3857625" cy="500137"/>
          </a:xfrm>
          <a:prstGeom prst="rect">
            <a:avLst/>
          </a:prstGeom>
        </p:spPr>
        <p:txBody>
          <a:bodyPr wrap="square">
            <a:spAutoFit/>
          </a:bodyPr>
          <a:lstStyle/>
          <a:p>
            <a:r>
              <a:rPr lang="en-US" altLang="zh-CN" sz="1600" b="1" dirty="0" smtClean="0">
                <a:solidFill>
                  <a:prstClr val="black"/>
                </a:solidFill>
                <a:latin typeface="Century Gothic" panose="020B0502020202020204" pitchFamily="34" charset="0"/>
              </a:rPr>
              <a:t>Contact us</a:t>
            </a:r>
            <a:endParaRPr lang="en-US" altLang="zh-CN" sz="1050" b="1" dirty="0" smtClean="0">
              <a:solidFill>
                <a:prstClr val="black"/>
              </a:solidFill>
              <a:latin typeface="Century Gothic" panose="020B0502020202020204" pitchFamily="34" charset="0"/>
            </a:endParaRPr>
          </a:p>
          <a:p>
            <a:endParaRPr lang="en-US" sz="1050" dirty="0">
              <a:solidFill>
                <a:prstClr val="black"/>
              </a:solidFill>
              <a:latin typeface="Century Gothic" panose="020B0502020202020204" pitchFamily="34" charset="0"/>
            </a:endParaRPr>
          </a:p>
        </p:txBody>
      </p:sp>
      <p:sp>
        <p:nvSpPr>
          <p:cNvPr id="4" name="矩形 3"/>
          <p:cNvSpPr/>
          <p:nvPr/>
        </p:nvSpPr>
        <p:spPr>
          <a:xfrm>
            <a:off x="5588000" y="2163852"/>
            <a:ext cx="5733143" cy="212191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文本框 4"/>
          <p:cNvSpPr txBox="1"/>
          <p:nvPr/>
        </p:nvSpPr>
        <p:spPr>
          <a:xfrm>
            <a:off x="5588000" y="4375641"/>
            <a:ext cx="750526" cy="369332"/>
          </a:xfrm>
          <a:prstGeom prst="rect">
            <a:avLst/>
          </a:prstGeom>
          <a:noFill/>
          <a:ln>
            <a:solidFill>
              <a:schemeClr val="tx1">
                <a:lumMod val="50000"/>
                <a:lumOff val="50000"/>
              </a:schemeClr>
            </a:solidFill>
          </a:ln>
        </p:spPr>
        <p:txBody>
          <a:bodyPr wrap="none" rtlCol="0">
            <a:spAutoFit/>
          </a:bodyPr>
          <a:lstStyle/>
          <a:p>
            <a:r>
              <a:rPr lang="en-US" dirty="0" smtClean="0">
                <a:latin typeface="Century Gothic" panose="020B0502020202020204" pitchFamily="34" charset="0"/>
              </a:rPr>
              <a:t>Send</a:t>
            </a:r>
            <a:endParaRPr lang="en-US" dirty="0">
              <a:latin typeface="Century Gothic" panose="020B0502020202020204" pitchFamily="34" charset="0"/>
            </a:endParaRPr>
          </a:p>
        </p:txBody>
      </p:sp>
      <p:sp>
        <p:nvSpPr>
          <p:cNvPr id="6" name="文本框 5"/>
          <p:cNvSpPr txBox="1"/>
          <p:nvPr/>
        </p:nvSpPr>
        <p:spPr>
          <a:xfrm>
            <a:off x="5588000" y="4924394"/>
            <a:ext cx="5733143" cy="1754326"/>
          </a:xfrm>
          <a:prstGeom prst="rect">
            <a:avLst/>
          </a:prstGeom>
          <a:noFill/>
        </p:spPr>
        <p:txBody>
          <a:bodyPr wrap="square" rtlCol="0">
            <a:spAutoFit/>
          </a:bodyPr>
          <a:lstStyle/>
          <a:p>
            <a:r>
              <a:rPr lang="en-US" dirty="0" smtClean="0">
                <a:latin typeface="Century Gothic" panose="020B0502020202020204" pitchFamily="34" charset="0"/>
              </a:rPr>
              <a:t>Or you can find us at the following:</a:t>
            </a:r>
          </a:p>
          <a:p>
            <a:endParaRPr lang="en-US" dirty="0">
              <a:latin typeface="Century Gothic" panose="020B0502020202020204" pitchFamily="34" charset="0"/>
            </a:endParaRPr>
          </a:p>
          <a:p>
            <a:pPr marL="630238" indent="-630238"/>
            <a:r>
              <a:rPr lang="en-US" dirty="0" smtClean="0">
                <a:latin typeface="Century Gothic" panose="020B0502020202020204" pitchFamily="34" charset="0"/>
              </a:rPr>
              <a:t>Add: Unit 203, Block 16, Lane 118, </a:t>
            </a:r>
            <a:r>
              <a:rPr lang="en-US" dirty="0" err="1" smtClean="0">
                <a:latin typeface="Century Gothic" panose="020B0502020202020204" pitchFamily="34" charset="0"/>
              </a:rPr>
              <a:t>Rui</a:t>
            </a:r>
            <a:r>
              <a:rPr lang="en-US" dirty="0" smtClean="0">
                <a:latin typeface="Century Gothic" panose="020B0502020202020204" pitchFamily="34" charset="0"/>
              </a:rPr>
              <a:t> Jing 1sr Road, Huangpu District, Shanghai, </a:t>
            </a:r>
            <a:r>
              <a:rPr lang="en-US" dirty="0" err="1" smtClean="0">
                <a:latin typeface="Century Gothic" panose="020B0502020202020204" pitchFamily="34" charset="0"/>
              </a:rPr>
              <a:t>PRC</a:t>
            </a:r>
            <a:r>
              <a:rPr lang="en-US" dirty="0" smtClean="0">
                <a:latin typeface="Century Gothic" panose="020B0502020202020204" pitchFamily="34" charset="0"/>
              </a:rPr>
              <a:t>, 200020</a:t>
            </a:r>
          </a:p>
          <a:p>
            <a:pPr marL="630238" indent="-630238"/>
            <a:r>
              <a:rPr lang="en-US" dirty="0" smtClean="0">
                <a:latin typeface="Century Gothic" panose="020B0502020202020204" pitchFamily="34" charset="0"/>
              </a:rPr>
              <a:t>Tel: (8621) 5459 1887</a:t>
            </a:r>
          </a:p>
        </p:txBody>
      </p:sp>
    </p:spTree>
    <p:extLst>
      <p:ext uri="{BB962C8B-B14F-4D97-AF65-F5344CB8AC3E}">
        <p14:creationId xmlns:p14="http://schemas.microsoft.com/office/powerpoint/2010/main" val="2892958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027" y="0"/>
            <a:ext cx="3857625" cy="6858000"/>
          </a:xfrm>
          <a:prstGeom prst="rect">
            <a:avLst/>
          </a:prstGeom>
        </p:spPr>
      </p:pic>
      <p:cxnSp>
        <p:nvCxnSpPr>
          <p:cNvPr id="6" name="直接连接符 5"/>
          <p:cNvCxnSpPr/>
          <p:nvPr/>
        </p:nvCxnSpPr>
        <p:spPr>
          <a:xfrm flipV="1">
            <a:off x="493486" y="217714"/>
            <a:ext cx="10493828" cy="6226629"/>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02850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855</Words>
  <Application>Microsoft Office PowerPoint</Application>
  <PresentationFormat>宽屏</PresentationFormat>
  <Paragraphs>86</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宋体</vt:lpstr>
      <vt:lpstr>微软雅黑</vt:lpstr>
      <vt:lpstr>Arial</vt:lpstr>
      <vt:lpstr>Calibri</vt:lpstr>
      <vt:lpstr>Calibri Light</vt:lpstr>
      <vt:lpstr>Century Gothic</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joannalovecici</dc:creator>
  <cp:lastModifiedBy>kElvin ma</cp:lastModifiedBy>
  <cp:revision>17</cp:revision>
  <dcterms:created xsi:type="dcterms:W3CDTF">2015-02-26T08:29:36Z</dcterms:created>
  <dcterms:modified xsi:type="dcterms:W3CDTF">2015-03-02T06:22:15Z</dcterms:modified>
</cp:coreProperties>
</file>