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6"/>
  </p:notesMasterIdLst>
  <p:sldIdLst>
    <p:sldId id="256" r:id="rId2"/>
    <p:sldId id="257" r:id="rId3"/>
    <p:sldId id="258" r:id="rId4"/>
    <p:sldId id="259" r:id="rId5"/>
    <p:sldId id="260" r:id="rId6"/>
    <p:sldId id="462" r:id="rId7"/>
    <p:sldId id="463" r:id="rId8"/>
    <p:sldId id="314" r:id="rId9"/>
    <p:sldId id="318" r:id="rId10"/>
    <p:sldId id="322" r:id="rId11"/>
    <p:sldId id="323" r:id="rId12"/>
    <p:sldId id="324" r:id="rId13"/>
    <p:sldId id="325" r:id="rId14"/>
    <p:sldId id="326" r:id="rId15"/>
    <p:sldId id="330" r:id="rId16"/>
    <p:sldId id="332" r:id="rId17"/>
    <p:sldId id="333" r:id="rId18"/>
    <p:sldId id="335" r:id="rId19"/>
    <p:sldId id="296" r:id="rId20"/>
    <p:sldId id="292" r:id="rId21"/>
    <p:sldId id="294" r:id="rId22"/>
    <p:sldId id="301" r:id="rId23"/>
    <p:sldId id="295" r:id="rId24"/>
    <p:sldId id="278" r:id="rId25"/>
    <p:sldId id="299" r:id="rId26"/>
    <p:sldId id="297" r:id="rId27"/>
    <p:sldId id="300" r:id="rId28"/>
    <p:sldId id="302" r:id="rId29"/>
    <p:sldId id="275" r:id="rId30"/>
    <p:sldId id="304" r:id="rId31"/>
    <p:sldId id="305" r:id="rId32"/>
    <p:sldId id="306" r:id="rId33"/>
    <p:sldId id="307" r:id="rId34"/>
    <p:sldId id="313" r:id="rId35"/>
    <p:sldId id="309" r:id="rId36"/>
    <p:sldId id="310" r:id="rId37"/>
    <p:sldId id="283" r:id="rId38"/>
    <p:sldId id="312" r:id="rId39"/>
    <p:sldId id="303" r:id="rId40"/>
    <p:sldId id="284" r:id="rId41"/>
    <p:sldId id="357" r:id="rId42"/>
    <p:sldId id="385" r:id="rId43"/>
    <p:sldId id="389" r:id="rId44"/>
    <p:sldId id="391" r:id="rId45"/>
    <p:sldId id="432" r:id="rId46"/>
    <p:sldId id="461" r:id="rId47"/>
    <p:sldId id="440" r:id="rId48"/>
    <p:sldId id="442" r:id="rId49"/>
    <p:sldId id="443" r:id="rId50"/>
    <p:sldId id="446" r:id="rId51"/>
    <p:sldId id="447" r:id="rId52"/>
    <p:sldId id="452" r:id="rId53"/>
    <p:sldId id="458" r:id="rId54"/>
    <p:sldId id="460"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505F2C04-C923-438B-8C0F-E0CD2BADF298}">
      <wppc:fontMiss xmlns:wppc="http://www.wps.cn/officeDocument/PresentationCustomData" xmlns="" type="true"/>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her Maher" initials="M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699" autoAdjust="0"/>
    <p:restoredTop sz="86378"/>
  </p:normalViewPr>
  <p:slideViewPr>
    <p:cSldViewPr snapToGrid="0">
      <p:cViewPr varScale="1">
        <p:scale>
          <a:sx n="92" d="100"/>
          <a:sy n="92" d="100"/>
        </p:scale>
        <p:origin x="50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png"/><Relationship Id="rId1" Type="http://schemas.openxmlformats.org/officeDocument/2006/relationships/image" Target="../media/image4.png"/></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97.wmf"/><Relationship Id="rId2" Type="http://schemas.openxmlformats.org/officeDocument/2006/relationships/image" Target="../media/image96.wmf"/><Relationship Id="rId1" Type="http://schemas.openxmlformats.org/officeDocument/2006/relationships/image" Target="../media/image95.wmf"/><Relationship Id="rId4" Type="http://schemas.openxmlformats.org/officeDocument/2006/relationships/image" Target="../media/image98.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01.wmf"/><Relationship Id="rId1" Type="http://schemas.openxmlformats.org/officeDocument/2006/relationships/image" Target="../media/image100.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103.wmf"/><Relationship Id="rId1" Type="http://schemas.openxmlformats.org/officeDocument/2006/relationships/image" Target="../media/image102.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04.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107.wmf"/><Relationship Id="rId2" Type="http://schemas.openxmlformats.org/officeDocument/2006/relationships/image" Target="../media/image106.wmf"/><Relationship Id="rId1" Type="http://schemas.openxmlformats.org/officeDocument/2006/relationships/image" Target="../media/image105.wmf"/><Relationship Id="rId4" Type="http://schemas.openxmlformats.org/officeDocument/2006/relationships/image" Target="../media/image108.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110.wmf"/><Relationship Id="rId1" Type="http://schemas.openxmlformats.org/officeDocument/2006/relationships/image" Target="../media/image109.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113.wmf"/><Relationship Id="rId1" Type="http://schemas.openxmlformats.org/officeDocument/2006/relationships/image" Target="../media/image112.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18.wmf"/><Relationship Id="rId2" Type="http://schemas.openxmlformats.org/officeDocument/2006/relationships/image" Target="../media/image117.wmf"/><Relationship Id="rId1" Type="http://schemas.openxmlformats.org/officeDocument/2006/relationships/image" Target="../media/image116.wmf"/><Relationship Id="rId6" Type="http://schemas.openxmlformats.org/officeDocument/2006/relationships/image" Target="../media/image121.wmf"/><Relationship Id="rId5" Type="http://schemas.openxmlformats.org/officeDocument/2006/relationships/image" Target="../media/image120.wmf"/><Relationship Id="rId4" Type="http://schemas.openxmlformats.org/officeDocument/2006/relationships/image" Target="../media/image119.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24.wmf"/><Relationship Id="rId2" Type="http://schemas.openxmlformats.org/officeDocument/2006/relationships/image" Target="../media/image123.wmf"/><Relationship Id="rId1" Type="http://schemas.openxmlformats.org/officeDocument/2006/relationships/image" Target="../media/image122.wmf"/><Relationship Id="rId4" Type="http://schemas.openxmlformats.org/officeDocument/2006/relationships/image" Target="../media/image125.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29.wmf"/><Relationship Id="rId2" Type="http://schemas.openxmlformats.org/officeDocument/2006/relationships/image" Target="../media/image128.wmf"/><Relationship Id="rId1" Type="http://schemas.openxmlformats.org/officeDocument/2006/relationships/image" Target="../media/image12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1.wmf"/><Relationship Id="rId7" Type="http://schemas.openxmlformats.org/officeDocument/2006/relationships/image" Target="../media/image35.wmf"/><Relationship Id="rId2" Type="http://schemas.openxmlformats.org/officeDocument/2006/relationships/image" Target="../media/image30.png"/><Relationship Id="rId1" Type="http://schemas.openxmlformats.org/officeDocument/2006/relationships/image" Target="../media/image29.png"/><Relationship Id="rId6" Type="http://schemas.openxmlformats.org/officeDocument/2006/relationships/image" Target="../media/image34.png"/><Relationship Id="rId5" Type="http://schemas.openxmlformats.org/officeDocument/2006/relationships/image" Target="../media/image33.wmf"/><Relationship Id="rId4" Type="http://schemas.openxmlformats.org/officeDocument/2006/relationships/image" Target="../media/image3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9.png"/></Relationships>
</file>

<file path=ppt/drawings/_rels/vmlDrawing6.v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3.wmf"/><Relationship Id="rId1" Type="http://schemas.openxmlformats.org/officeDocument/2006/relationships/image" Target="../media/image42.png"/><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drawings/_rels/vmlDrawing7.vml.rels><?xml version="1.0" encoding="UTF-8" standalone="yes"?>
<Relationships xmlns="http://schemas.openxmlformats.org/package/2006/relationships"><Relationship Id="rId3" Type="http://schemas.openxmlformats.org/officeDocument/2006/relationships/image" Target="../media/image84.png"/><Relationship Id="rId7" Type="http://schemas.openxmlformats.org/officeDocument/2006/relationships/image" Target="../media/image88.wmf"/><Relationship Id="rId2" Type="http://schemas.openxmlformats.org/officeDocument/2006/relationships/image" Target="../media/image58.wmf"/><Relationship Id="rId1" Type="http://schemas.openxmlformats.org/officeDocument/2006/relationships/image" Target="../media/image57.png"/><Relationship Id="rId6" Type="http://schemas.openxmlformats.org/officeDocument/2006/relationships/image" Target="../media/image87.png"/><Relationship Id="rId5" Type="http://schemas.openxmlformats.org/officeDocument/2006/relationships/image" Target="../media/image86.png"/><Relationship Id="rId4" Type="http://schemas.openxmlformats.org/officeDocument/2006/relationships/image" Target="../media/image8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9.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93.wmf"/><Relationship Id="rId2" Type="http://schemas.openxmlformats.org/officeDocument/2006/relationships/image" Target="../media/image92.wmf"/><Relationship Id="rId1" Type="http://schemas.openxmlformats.org/officeDocument/2006/relationships/image" Target="../media/image9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F96930-A8F0-41F8-A9D4-9FE04985A699}" type="datetimeFigureOut">
              <a:rPr lang="en-US" smtClean="0"/>
              <a:t>1/26/20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07ECC6-7988-43E2-846E-EC757D51D81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210F60D8-F12A-47DC-A843-2BC7F5BFA12B}" type="slidenum">
              <a:rPr lang="en-US" altLang="en-US">
                <a:latin typeface="Arial" panose="020B0604020202020204" pitchFamily="34" charset="0"/>
              </a:rPr>
              <a:t>7</a:t>
            </a:fld>
            <a:endParaRPr lang="en-US" altLang="en-US">
              <a:latin typeface="Arial" panose="020B0604020202020204" pitchFamily="34" charset="0"/>
            </a:endParaRPr>
          </a:p>
        </p:txBody>
      </p:sp>
      <p:sp>
        <p:nvSpPr>
          <p:cNvPr id="54275" name="Rectangle 2"/>
          <p:cNvSpPr>
            <a:spLocks noGrp="1" noRot="1" noChangeAspect="1" noChangeArrowheads="1" noTextEdit="1"/>
          </p:cNvSpPr>
          <p:nvPr>
            <p:ph type="sldImg"/>
          </p:nvPr>
        </p:nvSpPr>
        <p:spPr/>
      </p:sp>
      <p:sp>
        <p:nvSpPr>
          <p:cNvPr id="542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2F68FD73-4DCA-4606-8B4C-8906D0BB321A}" type="slidenum">
              <a:rPr lang="en-US" altLang="en-US">
                <a:latin typeface="Arial" panose="020B0604020202020204" pitchFamily="34" charset="0"/>
              </a:rPr>
              <a:t>16</a:t>
            </a:fld>
            <a:endParaRPr lang="en-US" altLang="en-US">
              <a:latin typeface="Arial" panose="020B0604020202020204" pitchFamily="34" charset="0"/>
            </a:endParaRPr>
          </a:p>
        </p:txBody>
      </p:sp>
      <p:sp>
        <p:nvSpPr>
          <p:cNvPr id="73731" name="Rectangle 2"/>
          <p:cNvSpPr>
            <a:spLocks noGrp="1" noRot="1" noChangeAspect="1" noChangeArrowheads="1" noTextEdit="1"/>
          </p:cNvSpPr>
          <p:nvPr>
            <p:ph type="sldImg"/>
          </p:nvPr>
        </p:nvSpPr>
        <p:spPr/>
      </p:sp>
      <p:sp>
        <p:nvSpPr>
          <p:cNvPr id="737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2CC0C9A9-E857-40FF-BC74-1F1CAA20B2D8}" type="slidenum">
              <a:rPr lang="en-US" altLang="en-US">
                <a:latin typeface="Arial" panose="020B0604020202020204" pitchFamily="34" charset="0"/>
              </a:rPr>
              <a:t>17</a:t>
            </a:fld>
            <a:endParaRPr lang="en-US" altLang="en-US">
              <a:latin typeface="Arial" panose="020B0604020202020204" pitchFamily="34" charset="0"/>
            </a:endParaRPr>
          </a:p>
        </p:txBody>
      </p:sp>
      <p:sp>
        <p:nvSpPr>
          <p:cNvPr id="74755" name="Rectangle 2"/>
          <p:cNvSpPr>
            <a:spLocks noGrp="1" noRot="1" noChangeAspect="1" noChangeArrowheads="1" noTextEdit="1"/>
          </p:cNvSpPr>
          <p:nvPr>
            <p:ph type="sldImg"/>
          </p:nvPr>
        </p:nvSpPr>
        <p:spPr/>
      </p:sp>
      <p:sp>
        <p:nvSpPr>
          <p:cNvPr id="747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037D9674-4CD6-4B3A-A84F-68191E2C76E5}" type="slidenum">
              <a:rPr lang="en-US" altLang="en-US">
                <a:latin typeface="Arial" panose="020B0604020202020204" pitchFamily="34" charset="0"/>
              </a:rPr>
              <a:t>18</a:t>
            </a:fld>
            <a:endParaRPr lang="en-US" altLang="en-US">
              <a:latin typeface="Arial" panose="020B0604020202020204" pitchFamily="34" charset="0"/>
            </a:endParaRPr>
          </a:p>
        </p:txBody>
      </p:sp>
      <p:sp>
        <p:nvSpPr>
          <p:cNvPr id="76803" name="Rectangle 2"/>
          <p:cNvSpPr>
            <a:spLocks noGrp="1" noRot="1" noChangeAspect="1" noChangeArrowheads="1" noTextEdit="1"/>
          </p:cNvSpPr>
          <p:nvPr>
            <p:ph type="sldImg"/>
          </p:nvPr>
        </p:nvSpPr>
        <p:spPr/>
      </p:sp>
      <p:sp>
        <p:nvSpPr>
          <p:cNvPr id="768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fld id="{1D7CF141-6BB5-4526-9765-7B67F0D9EEAE}" type="slidenum">
              <a:rPr lang="en-US" altLang="en-US" sz="1200" b="0">
                <a:solidFill>
                  <a:schemeClr val="tx1"/>
                </a:solidFill>
                <a:latin typeface="Times New Roman" panose="02020603050405020304" pitchFamily="18" charset="0"/>
              </a:rPr>
              <a:t>24</a:t>
            </a:fld>
            <a:endParaRPr lang="en-US" altLang="en-US" sz="1200" b="0">
              <a:solidFill>
                <a:schemeClr val="tx1"/>
              </a:solidFill>
              <a:latin typeface="Times New Roman" panose="02020603050405020304" pitchFamily="18" charset="0"/>
            </a:endParaRPr>
          </a:p>
        </p:txBody>
      </p:sp>
      <p:sp>
        <p:nvSpPr>
          <p:cNvPr id="9219" name="Rectangle 2"/>
          <p:cNvSpPr>
            <a:spLocks noGrp="1" noRot="1" noChangeAspect="1" noChangeArrowheads="1" noTextEdit="1"/>
          </p:cNvSpPr>
          <p:nvPr>
            <p:ph type="sldImg"/>
          </p:nvPr>
        </p:nvSpPr>
        <p:spPr/>
      </p:sp>
      <p:sp>
        <p:nvSpPr>
          <p:cNvPr id="9220"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fld id="{19822DC1-7D0E-4378-B678-D6C3B7510F75}" type="slidenum">
              <a:rPr lang="en-US" altLang="en-US" sz="1200" b="0">
                <a:solidFill>
                  <a:schemeClr val="tx1"/>
                </a:solidFill>
                <a:latin typeface="Times New Roman" panose="02020603050405020304" pitchFamily="18" charset="0"/>
              </a:rPr>
              <a:t>29</a:t>
            </a:fld>
            <a:endParaRPr lang="en-US" altLang="en-US" sz="1200" b="0">
              <a:solidFill>
                <a:schemeClr val="tx1"/>
              </a:solidFill>
              <a:latin typeface="Times New Roman" panose="02020603050405020304" pitchFamily="18" charset="0"/>
            </a:endParaRPr>
          </a:p>
        </p:txBody>
      </p:sp>
      <p:sp>
        <p:nvSpPr>
          <p:cNvPr id="26627" name="Rectangle 2"/>
          <p:cNvSpPr>
            <a:spLocks noGrp="1" noRot="1" noChangeAspect="1" noChangeArrowheads="1" noTextEdit="1"/>
          </p:cNvSpPr>
          <p:nvPr>
            <p:ph type="sldImg"/>
          </p:nvPr>
        </p:nvSpPr>
        <p:spPr/>
      </p:sp>
      <p:sp>
        <p:nvSpPr>
          <p:cNvPr id="26628"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Potential loss as positive means that voltage is positive when it flows from positive to negative; </a:t>
            </a:r>
          </a:p>
          <a:p>
            <a:r>
              <a:rPr lang="en-US" dirty="0"/>
              <a:t>L1: -Vs1 + I1R1 + Vs3 –I3R3 = 0 ; L2: -Vs1 + I1R1 +I2R2+Vs2 = 0; L3: -Vs2 - I2R2 + Vs3 –I3R3 = 0</a:t>
            </a:r>
          </a:p>
          <a:p>
            <a:endParaRPr lang="en-US" dirty="0"/>
          </a:p>
          <a:p>
            <a:r>
              <a:rPr lang="en-US" dirty="0"/>
              <a:t>Potential gain as positive means that voltage is positive when it flows from negative to positive. </a:t>
            </a:r>
          </a:p>
        </p:txBody>
      </p:sp>
      <p:sp>
        <p:nvSpPr>
          <p:cNvPr id="4" name="Slide Number Placeholder 3"/>
          <p:cNvSpPr>
            <a:spLocks noGrp="1"/>
          </p:cNvSpPr>
          <p:nvPr>
            <p:ph type="sldNum" sz="quarter" idx="5"/>
          </p:nvPr>
        </p:nvSpPr>
        <p:spPr/>
        <p:txBody>
          <a:bodyPr/>
          <a:lstStyle/>
          <a:p>
            <a:fld id="{B607ECC6-7988-43E2-846E-EC757D51D810}" type="slidenum">
              <a:rPr lang="en-US" smtClean="0"/>
              <a:t>33</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-VR1 + 30V –VR3 -</a:t>
            </a:r>
            <a:r>
              <a:rPr lang="en-US" dirty="0" err="1"/>
              <a:t>Vbe</a:t>
            </a:r>
            <a:r>
              <a:rPr lang="en-US" dirty="0"/>
              <a:t>= 0 ; </a:t>
            </a:r>
          </a:p>
        </p:txBody>
      </p:sp>
      <p:sp>
        <p:nvSpPr>
          <p:cNvPr id="4" name="Slide Number Placeholder 3"/>
          <p:cNvSpPr>
            <a:spLocks noGrp="1"/>
          </p:cNvSpPr>
          <p:nvPr>
            <p:ph type="sldNum" sz="quarter" idx="5"/>
          </p:nvPr>
        </p:nvSpPr>
        <p:spPr/>
        <p:txBody>
          <a:bodyPr/>
          <a:lstStyle/>
          <a:p>
            <a:fld id="{B607ECC6-7988-43E2-846E-EC757D51D810}" type="slidenum">
              <a:rPr lang="en-US" smtClean="0"/>
              <a:t>35</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07ECC6-7988-43E2-846E-EC757D51D810}" type="slidenum">
              <a:rPr lang="en-US" smtClean="0"/>
              <a:t>36</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fld id="{17329B40-6420-40F3-8F29-F596AA278FA8}" type="slidenum">
              <a:rPr lang="en-US" altLang="en-US" sz="1200" b="0">
                <a:solidFill>
                  <a:schemeClr val="tx1"/>
                </a:solidFill>
                <a:latin typeface="Times New Roman" panose="02020603050405020304" pitchFamily="18" charset="0"/>
              </a:rPr>
              <a:t>37</a:t>
            </a:fld>
            <a:endParaRPr lang="en-US" altLang="en-US" sz="1200" b="0">
              <a:solidFill>
                <a:schemeClr val="tx1"/>
              </a:solidFill>
              <a:latin typeface="Times New Roman" panose="02020603050405020304" pitchFamily="18" charset="0"/>
            </a:endParaRPr>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fld id="{C214D975-46AD-4FF2-9BDB-843C227C2AAA}" type="slidenum">
              <a:rPr lang="en-US" altLang="en-US" sz="1200" b="0">
                <a:solidFill>
                  <a:schemeClr val="tx1"/>
                </a:solidFill>
                <a:latin typeface="Times New Roman" panose="02020603050405020304" pitchFamily="18" charset="0"/>
              </a:rPr>
              <a:t>40</a:t>
            </a:fld>
            <a:endParaRPr lang="en-US" altLang="en-US" sz="1200" b="0">
              <a:solidFill>
                <a:schemeClr val="tx1"/>
              </a:solidFill>
              <a:latin typeface="Times New Roman" panose="02020603050405020304" pitchFamily="18" charset="0"/>
            </a:endParaRPr>
          </a:p>
        </p:txBody>
      </p:sp>
      <p:sp>
        <p:nvSpPr>
          <p:cNvPr id="43011" name="Rectangle 2"/>
          <p:cNvSpPr>
            <a:spLocks noGrp="1" noRot="1" noChangeAspect="1" noChangeArrowheads="1" noTextEdit="1"/>
          </p:cNvSpPr>
          <p:nvPr>
            <p:ph type="sldImg"/>
          </p:nvPr>
        </p:nvSpPr>
        <p:spPr/>
      </p:sp>
      <p:sp>
        <p:nvSpPr>
          <p:cNvPr id="43012"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6A191EC6-EF01-4E64-B31E-D10D96984762}" type="slidenum">
              <a:rPr lang="en-US" altLang="en-US">
                <a:latin typeface="Arial" panose="020B0604020202020204" pitchFamily="34" charset="0"/>
              </a:rPr>
              <a:t>8</a:t>
            </a:fld>
            <a:endParaRPr lang="en-US" altLang="en-US">
              <a:latin typeface="Arial" panose="020B0604020202020204" pitchFamily="34" charset="0"/>
            </a:endParaRPr>
          </a:p>
        </p:txBody>
      </p:sp>
      <p:sp>
        <p:nvSpPr>
          <p:cNvPr id="55299" name="Rectangle 2"/>
          <p:cNvSpPr>
            <a:spLocks noGrp="1" noRot="1" noChangeAspect="1" noChangeArrowheads="1" noTextEdit="1"/>
          </p:cNvSpPr>
          <p:nvPr>
            <p:ph type="sldImg"/>
          </p:nvPr>
        </p:nvSpPr>
        <p:spPr/>
      </p:sp>
      <p:sp>
        <p:nvSpPr>
          <p:cNvPr id="553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07ECC6-7988-43E2-846E-EC757D51D810}" type="slidenum">
              <a:rPr lang="en-US" smtClean="0"/>
              <a:t>42</a:t>
            </a:fld>
            <a:endParaRPr lang="en-US"/>
          </a:p>
        </p:txBody>
      </p:sp>
    </p:spTree>
    <p:extLst>
      <p:ext uri="{BB962C8B-B14F-4D97-AF65-F5344CB8AC3E}">
        <p14:creationId xmlns:p14="http://schemas.microsoft.com/office/powerpoint/2010/main" val="17201890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62EE8942-3C14-4200-ADCE-26CE130B3F62}" type="slidenum">
              <a:rPr lang="en-US" altLang="en-US" sz="1300"/>
              <a:t>43</a:t>
            </a:fld>
            <a:endParaRPr lang="en-US" altLang="en-US" sz="1300"/>
          </a:p>
        </p:txBody>
      </p:sp>
      <p:sp>
        <p:nvSpPr>
          <p:cNvPr id="46083" name="Rectangle 2"/>
          <p:cNvSpPr>
            <a:spLocks noGrp="1" noRot="1" noChangeAspect="1" noChangeArrowheads="1" noTextEdit="1"/>
          </p:cNvSpPr>
          <p:nvPr>
            <p:ph type="sldImg"/>
          </p:nvPr>
        </p:nvSpPr>
        <p:spPr/>
      </p:sp>
      <p:sp>
        <p:nvSpPr>
          <p:cNvPr id="460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7E65FDDA-D252-4CE0-B8C7-D1696131CDD7}" type="slidenum">
              <a:rPr lang="en-US" altLang="en-US">
                <a:latin typeface="Arial" panose="020B0604020202020204" pitchFamily="34" charset="0"/>
              </a:rPr>
              <a:t>9</a:t>
            </a:fld>
            <a:endParaRPr lang="en-US" altLang="en-US">
              <a:latin typeface="Arial" panose="020B0604020202020204" pitchFamily="34" charset="0"/>
            </a:endParaRPr>
          </a:p>
        </p:txBody>
      </p:sp>
      <p:sp>
        <p:nvSpPr>
          <p:cNvPr id="59395" name="Rectangle 2"/>
          <p:cNvSpPr>
            <a:spLocks noGrp="1" noRot="1" noChangeAspect="1" noChangeArrowheads="1" noTextEdit="1"/>
          </p:cNvSpPr>
          <p:nvPr>
            <p:ph type="sldImg"/>
          </p:nvPr>
        </p:nvSpPr>
        <p:spPr/>
      </p:sp>
      <p:sp>
        <p:nvSpPr>
          <p:cNvPr id="593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E3D3F097-E9E0-4FD8-B960-5DED86F6C51D}" type="slidenum">
              <a:rPr lang="en-US" altLang="en-US">
                <a:latin typeface="Arial" panose="020B0604020202020204" pitchFamily="34" charset="0"/>
              </a:rPr>
              <a:t>10</a:t>
            </a:fld>
            <a:endParaRPr lang="en-US" altLang="en-US">
              <a:latin typeface="Arial" panose="020B0604020202020204" pitchFamily="34" charset="0"/>
            </a:endParaRPr>
          </a:p>
        </p:txBody>
      </p:sp>
      <p:sp>
        <p:nvSpPr>
          <p:cNvPr id="63491" name="Rectangle 2"/>
          <p:cNvSpPr>
            <a:spLocks noGrp="1" noRot="1" noChangeAspect="1" noChangeArrowheads="1" noTextEdit="1"/>
          </p:cNvSpPr>
          <p:nvPr>
            <p:ph type="sldImg"/>
          </p:nvPr>
        </p:nvSpPr>
        <p:spPr/>
      </p:sp>
      <p:sp>
        <p:nvSpPr>
          <p:cNvPr id="634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7162C49F-E024-49C2-BB04-2CC289B3EDEB}" type="slidenum">
              <a:rPr lang="en-US" altLang="en-US">
                <a:latin typeface="Arial" panose="020B0604020202020204" pitchFamily="34" charset="0"/>
              </a:rPr>
              <a:t>11</a:t>
            </a:fld>
            <a:endParaRPr lang="en-US" altLang="en-US">
              <a:latin typeface="Arial" panose="020B0604020202020204" pitchFamily="34" charset="0"/>
            </a:endParaRPr>
          </a:p>
        </p:txBody>
      </p:sp>
      <p:sp>
        <p:nvSpPr>
          <p:cNvPr id="64515" name="Rectangle 2"/>
          <p:cNvSpPr>
            <a:spLocks noGrp="1" noRot="1" noChangeAspect="1" noChangeArrowheads="1" noTextEdit="1"/>
          </p:cNvSpPr>
          <p:nvPr>
            <p:ph type="sldImg"/>
          </p:nvPr>
        </p:nvSpPr>
        <p:spPr/>
      </p:sp>
      <p:sp>
        <p:nvSpPr>
          <p:cNvPr id="645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73D1B23A-98BF-48B9-B106-F3DE8F997E8B}" type="slidenum">
              <a:rPr lang="en-US" altLang="en-US">
                <a:latin typeface="Arial" panose="020B0604020202020204" pitchFamily="34" charset="0"/>
              </a:rPr>
              <a:t>12</a:t>
            </a:fld>
            <a:endParaRPr lang="en-US" altLang="en-US">
              <a:latin typeface="Arial" panose="020B0604020202020204" pitchFamily="34" charset="0"/>
            </a:endParaRPr>
          </a:p>
        </p:txBody>
      </p:sp>
      <p:sp>
        <p:nvSpPr>
          <p:cNvPr id="65539" name="Rectangle 2"/>
          <p:cNvSpPr>
            <a:spLocks noGrp="1" noRot="1" noChangeAspect="1" noChangeArrowheads="1" noTextEdit="1"/>
          </p:cNvSpPr>
          <p:nvPr>
            <p:ph type="sldImg"/>
          </p:nvPr>
        </p:nvSpPr>
        <p:spPr/>
      </p:sp>
      <p:sp>
        <p:nvSpPr>
          <p:cNvPr id="655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4D6AC492-802D-4B8D-B387-3B9F96B72525}" type="slidenum">
              <a:rPr lang="en-US" altLang="en-US">
                <a:latin typeface="Arial" panose="020B0604020202020204" pitchFamily="34" charset="0"/>
              </a:rPr>
              <a:t>13</a:t>
            </a:fld>
            <a:endParaRPr lang="en-US" altLang="en-US">
              <a:latin typeface="Arial" panose="020B0604020202020204" pitchFamily="34" charset="0"/>
            </a:endParaRPr>
          </a:p>
        </p:txBody>
      </p:sp>
      <p:sp>
        <p:nvSpPr>
          <p:cNvPr id="66563" name="Rectangle 2"/>
          <p:cNvSpPr>
            <a:spLocks noGrp="1" noRot="1" noChangeAspect="1" noChangeArrowheads="1" noTextEdit="1"/>
          </p:cNvSpPr>
          <p:nvPr>
            <p:ph type="sldImg"/>
          </p:nvPr>
        </p:nvSpPr>
        <p:spPr/>
      </p:sp>
      <p:sp>
        <p:nvSpPr>
          <p:cNvPr id="665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895EF59A-1C8C-44F8-AF2F-A668207160B0}" type="slidenum">
              <a:rPr lang="en-US" altLang="en-US">
                <a:latin typeface="Arial" panose="020B0604020202020204" pitchFamily="34" charset="0"/>
              </a:rPr>
              <a:t>14</a:t>
            </a:fld>
            <a:endParaRPr lang="en-US" altLang="en-US">
              <a:latin typeface="Arial" panose="020B0604020202020204" pitchFamily="34" charset="0"/>
            </a:endParaRPr>
          </a:p>
        </p:txBody>
      </p:sp>
      <p:sp>
        <p:nvSpPr>
          <p:cNvPr id="67587" name="Rectangle 2"/>
          <p:cNvSpPr>
            <a:spLocks noGrp="1" noRot="1" noChangeAspect="1" noChangeArrowheads="1" noTextEdit="1"/>
          </p:cNvSpPr>
          <p:nvPr>
            <p:ph type="sldImg"/>
          </p:nvPr>
        </p:nvSpPr>
        <p:spPr/>
      </p:sp>
      <p:sp>
        <p:nvSpPr>
          <p:cNvPr id="675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D9537CA4-0989-457D-B1EE-E4F478A72DA9}" type="slidenum">
              <a:rPr lang="en-US" altLang="en-US">
                <a:latin typeface="Arial" panose="020B0604020202020204" pitchFamily="34" charset="0"/>
              </a:rPr>
              <a:t>15</a:t>
            </a:fld>
            <a:endParaRPr lang="en-US" altLang="en-US">
              <a:latin typeface="Arial" panose="020B0604020202020204" pitchFamily="34" charset="0"/>
            </a:endParaRPr>
          </a:p>
        </p:txBody>
      </p:sp>
      <p:sp>
        <p:nvSpPr>
          <p:cNvPr id="71683" name="Rectangle 2"/>
          <p:cNvSpPr>
            <a:spLocks noGrp="1" noRot="1" noChangeAspect="1" noChangeArrowheads="1" noTextEdit="1"/>
          </p:cNvSpPr>
          <p:nvPr>
            <p:ph type="sldImg"/>
          </p:nvPr>
        </p:nvSpPr>
        <p:spPr/>
      </p:sp>
      <p:sp>
        <p:nvSpPr>
          <p:cNvPr id="716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C8BD43F-69C2-434A-94CA-A71C1C81D0B8}" type="datetimeFigureOut">
              <a:rPr lang="en-US" smtClean="0"/>
              <a:t>1/26/20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05E81A-6761-4A09-B64E-869964DD9E9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8BD43F-69C2-434A-94CA-A71C1C81D0B8}" type="datetimeFigureOut">
              <a:rPr lang="en-US" smtClean="0"/>
              <a:t>1/26/20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05E81A-6761-4A09-B64E-869964DD9E9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8BD43F-69C2-434A-94CA-A71C1C81D0B8}" type="datetimeFigureOut">
              <a:rPr lang="en-US" smtClean="0"/>
              <a:t>1/26/20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05E81A-6761-4A09-B64E-869964DD9E94}"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0552" y="103188"/>
            <a:ext cx="10991849" cy="131445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8"/>
          <p:cNvSpPr>
            <a:spLocks noGrp="1" noChangeArrowheads="1"/>
          </p:cNvSpPr>
          <p:nvPr>
            <p:ph type="ftr" sz="quarter" idx="11"/>
          </p:nvPr>
        </p:nvSpPr>
        <p:spPr/>
        <p:txBody>
          <a:bodyPr/>
          <a:lstStyle>
            <a:lvl1pPr>
              <a:defRPr/>
            </a:lvl1pPr>
          </a:lstStyle>
          <a:p>
            <a:pPr>
              <a:defRPr/>
            </a:pPr>
            <a:endParaRPr lang="en-US"/>
          </a:p>
        </p:txBody>
      </p:sp>
      <p:sp>
        <p:nvSpPr>
          <p:cNvPr id="7" name="Rectangle 49"/>
          <p:cNvSpPr>
            <a:spLocks noGrp="1" noChangeArrowheads="1"/>
          </p:cNvSpPr>
          <p:nvPr>
            <p:ph type="sldNum" sz="quarter" idx="12"/>
          </p:nvPr>
        </p:nvSpPr>
        <p:spPr/>
        <p:txBody>
          <a:bodyPr/>
          <a:lstStyle>
            <a:lvl1pPr>
              <a:defRPr/>
            </a:lvl1pPr>
          </a:lstStyle>
          <a:p>
            <a:pPr>
              <a:defRPr/>
            </a:pPr>
            <a:fld id="{207C2280-931C-498A-A706-08D61ABCFDEB}" type="slidenum">
              <a:rPr lang="en-US" altLang="en-US"/>
              <a:t>‹#›</a:t>
            </a:fld>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90552" y="103188"/>
            <a:ext cx="10991849" cy="131445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1"/>
            <a:ext cx="5384800" cy="21510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903663"/>
            <a:ext cx="5384800" cy="2152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7"/>
          <p:cNvSpPr>
            <a:spLocks noGrp="1" noChangeArrowheads="1"/>
          </p:cNvSpPr>
          <p:nvPr>
            <p:ph type="dt" sz="half" idx="10"/>
          </p:nvPr>
        </p:nvSpPr>
        <p:spPr/>
        <p:txBody>
          <a:bodyPr/>
          <a:lstStyle>
            <a:lvl1pPr>
              <a:defRPr/>
            </a:lvl1pPr>
          </a:lstStyle>
          <a:p>
            <a:pPr>
              <a:defRPr/>
            </a:pPr>
            <a:endParaRPr lang="en-US"/>
          </a:p>
        </p:txBody>
      </p:sp>
      <p:sp>
        <p:nvSpPr>
          <p:cNvPr id="7" name="Rectangle 48"/>
          <p:cNvSpPr>
            <a:spLocks noGrp="1" noChangeArrowheads="1"/>
          </p:cNvSpPr>
          <p:nvPr>
            <p:ph type="ftr" sz="quarter" idx="11"/>
          </p:nvPr>
        </p:nvSpPr>
        <p:spPr/>
        <p:txBody>
          <a:bodyPr/>
          <a:lstStyle>
            <a:lvl1pPr>
              <a:defRPr/>
            </a:lvl1pPr>
          </a:lstStyle>
          <a:p>
            <a:pPr>
              <a:defRPr/>
            </a:pPr>
            <a:endParaRPr lang="en-US"/>
          </a:p>
        </p:txBody>
      </p:sp>
      <p:sp>
        <p:nvSpPr>
          <p:cNvPr id="8" name="Rectangle 49"/>
          <p:cNvSpPr>
            <a:spLocks noGrp="1" noChangeArrowheads="1"/>
          </p:cNvSpPr>
          <p:nvPr>
            <p:ph type="sldNum" sz="quarter" idx="12"/>
          </p:nvPr>
        </p:nvSpPr>
        <p:spPr/>
        <p:txBody>
          <a:bodyPr/>
          <a:lstStyle>
            <a:lvl1pPr>
              <a:defRPr/>
            </a:lvl1pPr>
          </a:lstStyle>
          <a:p>
            <a:pPr>
              <a:defRPr/>
            </a:pPr>
            <a:fld id="{EAD257F1-7950-4F8A-A2EF-50502397A707}" type="slidenum">
              <a:rPr lang="en-US" altLang="en-US"/>
              <a:t>‹#›</a:t>
            </a:fld>
            <a:endParaRPr lang="en-US"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590552" y="103188"/>
            <a:ext cx="10991849" cy="1314450"/>
          </a:xfrm>
        </p:spPr>
        <p:txBody>
          <a:bodyPr/>
          <a:lstStyle/>
          <a:p>
            <a:r>
              <a:rPr lang="en-US"/>
              <a:t>Click to edit Master title style</a:t>
            </a:r>
          </a:p>
        </p:txBody>
      </p:sp>
      <p:sp>
        <p:nvSpPr>
          <p:cNvPr id="3" name="Content Placeholder 2"/>
          <p:cNvSpPr>
            <a:spLocks noGrp="1"/>
          </p:cNvSpPr>
          <p:nvPr>
            <p:ph sz="quarter" idx="1"/>
          </p:nvPr>
        </p:nvSpPr>
        <p:spPr>
          <a:xfrm>
            <a:off x="609600" y="1600201"/>
            <a:ext cx="5384800" cy="21510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1"/>
            <a:ext cx="5384800" cy="21510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09600" y="3903663"/>
            <a:ext cx="5384800" cy="2152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7600" y="3903663"/>
            <a:ext cx="5384800" cy="2152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7"/>
          <p:cNvSpPr>
            <a:spLocks noGrp="1" noChangeArrowheads="1"/>
          </p:cNvSpPr>
          <p:nvPr>
            <p:ph type="dt" sz="half" idx="10"/>
          </p:nvPr>
        </p:nvSpPr>
        <p:spPr/>
        <p:txBody>
          <a:bodyPr/>
          <a:lstStyle>
            <a:lvl1pPr>
              <a:defRPr/>
            </a:lvl1pPr>
          </a:lstStyle>
          <a:p>
            <a:pPr>
              <a:defRPr/>
            </a:pPr>
            <a:endParaRPr lang="en-US"/>
          </a:p>
        </p:txBody>
      </p:sp>
      <p:sp>
        <p:nvSpPr>
          <p:cNvPr id="8" name="Rectangle 48"/>
          <p:cNvSpPr>
            <a:spLocks noGrp="1" noChangeArrowheads="1"/>
          </p:cNvSpPr>
          <p:nvPr>
            <p:ph type="ftr" sz="quarter" idx="11"/>
          </p:nvPr>
        </p:nvSpPr>
        <p:spPr/>
        <p:txBody>
          <a:bodyPr/>
          <a:lstStyle>
            <a:lvl1pPr>
              <a:defRPr/>
            </a:lvl1pPr>
          </a:lstStyle>
          <a:p>
            <a:pPr>
              <a:defRPr/>
            </a:pPr>
            <a:endParaRPr lang="en-US"/>
          </a:p>
        </p:txBody>
      </p:sp>
      <p:sp>
        <p:nvSpPr>
          <p:cNvPr id="9" name="Rectangle 49"/>
          <p:cNvSpPr>
            <a:spLocks noGrp="1" noChangeArrowheads="1"/>
          </p:cNvSpPr>
          <p:nvPr>
            <p:ph type="sldNum" sz="quarter" idx="12"/>
          </p:nvPr>
        </p:nvSpPr>
        <p:spPr/>
        <p:txBody>
          <a:bodyPr/>
          <a:lstStyle>
            <a:lvl1pPr>
              <a:defRPr/>
            </a:lvl1pPr>
          </a:lstStyle>
          <a:p>
            <a:fld id="{D7F4728C-B41A-4A0C-8864-BE4CC0147A10}" type="slidenum">
              <a:rPr lang="en-US" altLang="en-US"/>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defTabSz="914400" rtl="0" eaLnBrk="1" latinLnBrk="0" hangingPunct="1">
              <a:lnSpc>
                <a:spcPct val="90000"/>
              </a:lnSpc>
              <a:spcBef>
                <a:spcPct val="0"/>
              </a:spcBef>
              <a:buNone/>
              <a:defRPr lang="en-US" sz="4400" kern="0" dirty="0">
                <a:solidFill>
                  <a:srgbClr val="006666"/>
                </a:solidFill>
                <a:effectLst>
                  <a:outerShdw blurRad="38100" dist="38100" dir="2700000" algn="tl">
                    <a:srgbClr val="C0C0C0"/>
                  </a:outerShdw>
                </a:effectLst>
                <a:latin typeface="Verdana" panose="020B0604030504040204"/>
                <a:ea typeface="+mj-ea"/>
                <a:cs typeface="+mj-cs"/>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8BD43F-69C2-434A-94CA-A71C1C81D0B8}" type="datetimeFigureOut">
              <a:rPr lang="en-US" smtClean="0"/>
              <a:t>1/26/20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05E81A-6761-4A09-B64E-869964DD9E9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8BD43F-69C2-434A-94CA-A71C1C81D0B8}" type="datetimeFigureOut">
              <a:rPr lang="en-US" smtClean="0"/>
              <a:t>1/26/20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05E81A-6761-4A09-B64E-869964DD9E9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C8BD43F-69C2-434A-94CA-A71C1C81D0B8}" type="datetimeFigureOut">
              <a:rPr lang="en-US" smtClean="0"/>
              <a:t>1/26/20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05E81A-6761-4A09-B64E-869964DD9E9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C8BD43F-69C2-434A-94CA-A71C1C81D0B8}" type="datetimeFigureOut">
              <a:rPr lang="en-US" smtClean="0"/>
              <a:t>1/26/20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05E81A-6761-4A09-B64E-869964DD9E9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C8BD43F-69C2-434A-94CA-A71C1C81D0B8}" type="datetimeFigureOut">
              <a:rPr lang="en-US" smtClean="0"/>
              <a:t>1/26/20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05E81A-6761-4A09-B64E-869964DD9E9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8BD43F-69C2-434A-94CA-A71C1C81D0B8}" type="datetimeFigureOut">
              <a:rPr lang="en-US" smtClean="0"/>
              <a:t>1/26/20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05E81A-6761-4A09-B64E-869964DD9E9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8BD43F-69C2-434A-94CA-A71C1C81D0B8}" type="datetimeFigureOut">
              <a:rPr lang="en-US" smtClean="0"/>
              <a:t>1/26/20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05E81A-6761-4A09-B64E-869964DD9E9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8BD43F-69C2-434A-94CA-A71C1C81D0B8}" type="datetimeFigureOut">
              <a:rPr lang="en-US" smtClean="0"/>
              <a:t>1/26/20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05E81A-6761-4A09-B64E-869964DD9E9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8BD43F-69C2-434A-94CA-A71C1C81D0B8}" type="datetimeFigureOut">
              <a:rPr lang="en-US" smtClean="0"/>
              <a:t>1/26/20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05E81A-6761-4A09-B64E-869964DD9E9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9.xml"/><Relationship Id="rId7" Type="http://schemas.openxmlformats.org/officeDocument/2006/relationships/image" Target="../media/image13.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5.bin"/><Relationship Id="rId11" Type="http://schemas.openxmlformats.org/officeDocument/2006/relationships/image" Target="../media/image15.wmf"/><Relationship Id="rId5" Type="http://schemas.openxmlformats.org/officeDocument/2006/relationships/image" Target="../media/image12.w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14.wmf"/></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image" Target="../media/image24.wmf"/><Relationship Id="rId5" Type="http://schemas.openxmlformats.org/officeDocument/2006/relationships/oleObject" Target="../embeddings/oleObject9.bin"/><Relationship Id="rId4" Type="http://schemas.openxmlformats.org/officeDocument/2006/relationships/image" Target="../media/image23.wmf"/></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oleObject" Target="../embeddings/oleObject15.bin"/><Relationship Id="rId18" Type="http://schemas.openxmlformats.org/officeDocument/2006/relationships/image" Target="../media/image35.wmf"/><Relationship Id="rId3" Type="http://schemas.openxmlformats.org/officeDocument/2006/relationships/notesSlide" Target="../notesSlides/notesSlide14.xml"/><Relationship Id="rId7" Type="http://schemas.openxmlformats.org/officeDocument/2006/relationships/image" Target="../media/image30.png"/><Relationship Id="rId12" Type="http://schemas.openxmlformats.org/officeDocument/2006/relationships/oleObject" Target="../embeddings/oleObject14.bin"/><Relationship Id="rId17" Type="http://schemas.openxmlformats.org/officeDocument/2006/relationships/oleObject" Target="../embeddings/oleObject17.bin"/><Relationship Id="rId2" Type="http://schemas.openxmlformats.org/officeDocument/2006/relationships/slideLayout" Target="../slideLayouts/slideLayout7.xml"/><Relationship Id="rId16" Type="http://schemas.openxmlformats.org/officeDocument/2006/relationships/image" Target="../media/image34.png"/><Relationship Id="rId1" Type="http://schemas.openxmlformats.org/officeDocument/2006/relationships/vmlDrawing" Target="../drawings/vmlDrawing4.vml"/><Relationship Id="rId6" Type="http://schemas.openxmlformats.org/officeDocument/2006/relationships/oleObject" Target="../embeddings/oleObject11.bin"/><Relationship Id="rId11" Type="http://schemas.openxmlformats.org/officeDocument/2006/relationships/image" Target="../media/image32.wmf"/><Relationship Id="rId5" Type="http://schemas.openxmlformats.org/officeDocument/2006/relationships/image" Target="../media/image29.png"/><Relationship Id="rId15" Type="http://schemas.openxmlformats.org/officeDocument/2006/relationships/oleObject" Target="../embeddings/oleObject16.bin"/><Relationship Id="rId10" Type="http://schemas.openxmlformats.org/officeDocument/2006/relationships/oleObject" Target="../embeddings/oleObject13.bin"/><Relationship Id="rId19" Type="http://schemas.openxmlformats.org/officeDocument/2006/relationships/oleObject" Target="../embeddings/oleObject18.bin"/><Relationship Id="rId4" Type="http://schemas.openxmlformats.org/officeDocument/2006/relationships/oleObject" Target="../embeddings/oleObject10.bin"/><Relationship Id="rId9" Type="http://schemas.openxmlformats.org/officeDocument/2006/relationships/image" Target="../media/image31.wmf"/><Relationship Id="rId14" Type="http://schemas.openxmlformats.org/officeDocument/2006/relationships/image" Target="../media/image33.wmf"/></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notesSlide" Target="../notesSlides/notesSlide16.xml"/><Relationship Id="rId7" Type="http://schemas.openxmlformats.org/officeDocument/2006/relationships/image" Target="../media/image44.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43.png"/><Relationship Id="rId5" Type="http://schemas.openxmlformats.org/officeDocument/2006/relationships/image" Target="../media/image39.png"/><Relationship Id="rId4" Type="http://schemas.openxmlformats.org/officeDocument/2006/relationships/oleObject" Target="../embeddings/oleObject19.bin"/><Relationship Id="rId9" Type="http://schemas.openxmlformats.org/officeDocument/2006/relationships/image" Target="../media/image46.png"/></Relationships>
</file>

<file path=ppt/slides/_rels/slide3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22.bin"/><Relationship Id="rId13" Type="http://schemas.openxmlformats.org/officeDocument/2006/relationships/image" Target="../media/image50.png"/><Relationship Id="rId18" Type="http://schemas.openxmlformats.org/officeDocument/2006/relationships/oleObject" Target="../embeddings/oleObject27.bin"/><Relationship Id="rId3" Type="http://schemas.openxmlformats.org/officeDocument/2006/relationships/notesSlide" Target="../notesSlides/notesSlide18.xml"/><Relationship Id="rId7" Type="http://schemas.openxmlformats.org/officeDocument/2006/relationships/image" Target="../media/image43.wmf"/><Relationship Id="rId12" Type="http://schemas.openxmlformats.org/officeDocument/2006/relationships/oleObject" Target="../embeddings/oleObject24.bin"/><Relationship Id="rId17" Type="http://schemas.openxmlformats.org/officeDocument/2006/relationships/image" Target="../media/image52.png"/><Relationship Id="rId2" Type="http://schemas.openxmlformats.org/officeDocument/2006/relationships/slideLayout" Target="../slideLayouts/slideLayout7.xml"/><Relationship Id="rId16" Type="http://schemas.openxmlformats.org/officeDocument/2006/relationships/oleObject" Target="../embeddings/oleObject26.bin"/><Relationship Id="rId1" Type="http://schemas.openxmlformats.org/officeDocument/2006/relationships/vmlDrawing" Target="../drawings/vmlDrawing6.vml"/><Relationship Id="rId6" Type="http://schemas.openxmlformats.org/officeDocument/2006/relationships/oleObject" Target="../embeddings/oleObject21.bin"/><Relationship Id="rId11" Type="http://schemas.openxmlformats.org/officeDocument/2006/relationships/image" Target="../media/image49.png"/><Relationship Id="rId5" Type="http://schemas.openxmlformats.org/officeDocument/2006/relationships/image" Target="../media/image42.png"/><Relationship Id="rId15" Type="http://schemas.openxmlformats.org/officeDocument/2006/relationships/image" Target="../media/image51.png"/><Relationship Id="rId10" Type="http://schemas.openxmlformats.org/officeDocument/2006/relationships/oleObject" Target="../embeddings/oleObject23.bin"/><Relationship Id="rId19" Type="http://schemas.openxmlformats.org/officeDocument/2006/relationships/image" Target="../media/image53.png"/><Relationship Id="rId4" Type="http://schemas.openxmlformats.org/officeDocument/2006/relationships/oleObject" Target="../embeddings/oleObject20.bin"/><Relationship Id="rId9" Type="http://schemas.openxmlformats.org/officeDocument/2006/relationships/image" Target="../media/image48.png"/><Relationship Id="rId14" Type="http://schemas.openxmlformats.org/officeDocument/2006/relationships/oleObject" Target="../embeddings/oleObject25.bin"/></Relationships>
</file>

<file path=ppt/slides/_rels/slide3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64.png"/><Relationship Id="rId13" Type="http://schemas.openxmlformats.org/officeDocument/2006/relationships/image" Target="../media/image69.png"/><Relationship Id="rId18" Type="http://schemas.openxmlformats.org/officeDocument/2006/relationships/image" Target="../media/image74.png"/><Relationship Id="rId26" Type="http://schemas.openxmlformats.org/officeDocument/2006/relationships/image" Target="../media/image82.png"/><Relationship Id="rId3" Type="http://schemas.openxmlformats.org/officeDocument/2006/relationships/image" Target="../media/image59.png"/><Relationship Id="rId21" Type="http://schemas.openxmlformats.org/officeDocument/2006/relationships/image" Target="../media/image77.png"/><Relationship Id="rId7" Type="http://schemas.openxmlformats.org/officeDocument/2006/relationships/image" Target="../media/image63.png"/><Relationship Id="rId12" Type="http://schemas.openxmlformats.org/officeDocument/2006/relationships/image" Target="../media/image68.png"/><Relationship Id="rId17" Type="http://schemas.openxmlformats.org/officeDocument/2006/relationships/image" Target="../media/image73.png"/><Relationship Id="rId25" Type="http://schemas.openxmlformats.org/officeDocument/2006/relationships/image" Target="../media/image81.png"/><Relationship Id="rId2" Type="http://schemas.openxmlformats.org/officeDocument/2006/relationships/image" Target="../media/image55.png"/><Relationship Id="rId16" Type="http://schemas.openxmlformats.org/officeDocument/2006/relationships/image" Target="../media/image72.png"/><Relationship Id="rId20" Type="http://schemas.openxmlformats.org/officeDocument/2006/relationships/image" Target="../media/image76.png"/><Relationship Id="rId1" Type="http://schemas.openxmlformats.org/officeDocument/2006/relationships/slideLayout" Target="../slideLayouts/slideLayout2.xml"/><Relationship Id="rId6" Type="http://schemas.openxmlformats.org/officeDocument/2006/relationships/image" Target="../media/image62.png"/><Relationship Id="rId11" Type="http://schemas.openxmlformats.org/officeDocument/2006/relationships/image" Target="../media/image67.png"/><Relationship Id="rId24" Type="http://schemas.openxmlformats.org/officeDocument/2006/relationships/image" Target="../media/image80.png"/><Relationship Id="rId5" Type="http://schemas.openxmlformats.org/officeDocument/2006/relationships/image" Target="../media/image61.png"/><Relationship Id="rId15" Type="http://schemas.openxmlformats.org/officeDocument/2006/relationships/image" Target="../media/image71.png"/><Relationship Id="rId23" Type="http://schemas.openxmlformats.org/officeDocument/2006/relationships/image" Target="../media/image79.png"/><Relationship Id="rId10" Type="http://schemas.openxmlformats.org/officeDocument/2006/relationships/image" Target="../media/image66.png"/><Relationship Id="rId19" Type="http://schemas.openxmlformats.org/officeDocument/2006/relationships/image" Target="../media/image75.png"/><Relationship Id="rId4" Type="http://schemas.openxmlformats.org/officeDocument/2006/relationships/image" Target="../media/image60.png"/><Relationship Id="rId9" Type="http://schemas.openxmlformats.org/officeDocument/2006/relationships/image" Target="../media/image65.png"/><Relationship Id="rId14" Type="http://schemas.openxmlformats.org/officeDocument/2006/relationships/image" Target="../media/image70.png"/><Relationship Id="rId22" Type="http://schemas.openxmlformats.org/officeDocument/2006/relationships/image" Target="../media/image78.png"/><Relationship Id="rId27" Type="http://schemas.openxmlformats.org/officeDocument/2006/relationships/image" Target="../media/image83.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30.bin"/><Relationship Id="rId13" Type="http://schemas.openxmlformats.org/officeDocument/2006/relationships/image" Target="../media/image86.png"/><Relationship Id="rId3" Type="http://schemas.openxmlformats.org/officeDocument/2006/relationships/notesSlide" Target="../notesSlides/notesSlide19.xml"/><Relationship Id="rId7" Type="http://schemas.openxmlformats.org/officeDocument/2006/relationships/image" Target="../media/image58.wmf"/><Relationship Id="rId12" Type="http://schemas.openxmlformats.org/officeDocument/2006/relationships/oleObject" Target="../embeddings/oleObject32.bin"/><Relationship Id="rId17" Type="http://schemas.openxmlformats.org/officeDocument/2006/relationships/image" Target="../media/image88.wmf"/><Relationship Id="rId2" Type="http://schemas.openxmlformats.org/officeDocument/2006/relationships/slideLayout" Target="../slideLayouts/slideLayout7.xml"/><Relationship Id="rId16" Type="http://schemas.openxmlformats.org/officeDocument/2006/relationships/oleObject" Target="../embeddings/oleObject34.bin"/><Relationship Id="rId1" Type="http://schemas.openxmlformats.org/officeDocument/2006/relationships/vmlDrawing" Target="../drawings/vmlDrawing7.vml"/><Relationship Id="rId6" Type="http://schemas.openxmlformats.org/officeDocument/2006/relationships/oleObject" Target="../embeddings/oleObject29.bin"/><Relationship Id="rId11" Type="http://schemas.openxmlformats.org/officeDocument/2006/relationships/image" Target="../media/image85.wmf"/><Relationship Id="rId5" Type="http://schemas.openxmlformats.org/officeDocument/2006/relationships/image" Target="../media/image57.png"/><Relationship Id="rId15" Type="http://schemas.openxmlformats.org/officeDocument/2006/relationships/image" Target="../media/image87.png"/><Relationship Id="rId10" Type="http://schemas.openxmlformats.org/officeDocument/2006/relationships/oleObject" Target="../embeddings/oleObject31.bin"/><Relationship Id="rId4" Type="http://schemas.openxmlformats.org/officeDocument/2006/relationships/oleObject" Target="../embeddings/oleObject28.bin"/><Relationship Id="rId9" Type="http://schemas.openxmlformats.org/officeDocument/2006/relationships/image" Target="../media/image84.png"/><Relationship Id="rId14" Type="http://schemas.openxmlformats.org/officeDocument/2006/relationships/oleObject" Target="../embeddings/oleObject33.bin"/></Relationships>
</file>

<file path=ppt/slides/_rels/slide41.xml.rels><?xml version="1.0" encoding="UTF-8" standalone="yes"?>
<Relationships xmlns="http://schemas.openxmlformats.org/package/2006/relationships"><Relationship Id="rId3" Type="http://schemas.openxmlformats.org/officeDocument/2006/relationships/image" Target="../media/image90.jpeg"/><Relationship Id="rId2" Type="http://schemas.openxmlformats.org/officeDocument/2006/relationships/slideLayout" Target="../slideLayouts/slideLayout12.xml"/><Relationship Id="rId1" Type="http://schemas.openxmlformats.org/officeDocument/2006/relationships/vmlDrawing" Target="../drawings/vmlDrawing8.vml"/><Relationship Id="rId5" Type="http://schemas.openxmlformats.org/officeDocument/2006/relationships/image" Target="../media/image89.wmf"/><Relationship Id="rId4" Type="http://schemas.openxmlformats.org/officeDocument/2006/relationships/oleObject" Target="../embeddings/oleObject35.bin"/></Relationships>
</file>

<file path=ppt/slides/_rels/slide42.xml.rels><?xml version="1.0" encoding="UTF-8" standalone="yes"?>
<Relationships xmlns="http://schemas.openxmlformats.org/package/2006/relationships"><Relationship Id="rId8" Type="http://schemas.openxmlformats.org/officeDocument/2006/relationships/image" Target="../media/image92.wmf"/><Relationship Id="rId3" Type="http://schemas.openxmlformats.org/officeDocument/2006/relationships/notesSlide" Target="../notesSlides/notesSlide20.xml"/><Relationship Id="rId7" Type="http://schemas.openxmlformats.org/officeDocument/2006/relationships/oleObject" Target="../embeddings/oleObject37.bin"/><Relationship Id="rId2" Type="http://schemas.openxmlformats.org/officeDocument/2006/relationships/slideLayout" Target="../slideLayouts/slideLayout12.xml"/><Relationship Id="rId1" Type="http://schemas.openxmlformats.org/officeDocument/2006/relationships/vmlDrawing" Target="../drawings/vmlDrawing9.vml"/><Relationship Id="rId6" Type="http://schemas.openxmlformats.org/officeDocument/2006/relationships/image" Target="../media/image91.wmf"/><Relationship Id="rId5" Type="http://schemas.openxmlformats.org/officeDocument/2006/relationships/oleObject" Target="../embeddings/oleObject36.bin"/><Relationship Id="rId10" Type="http://schemas.openxmlformats.org/officeDocument/2006/relationships/image" Target="../media/image93.wmf"/><Relationship Id="rId4" Type="http://schemas.openxmlformats.org/officeDocument/2006/relationships/image" Target="../media/image94.jpeg"/><Relationship Id="rId9" Type="http://schemas.openxmlformats.org/officeDocument/2006/relationships/oleObject" Target="../embeddings/oleObject38.bin"/></Relationships>
</file>

<file path=ppt/slides/_rels/slide43.xml.rels><?xml version="1.0" encoding="UTF-8" standalone="yes"?>
<Relationships xmlns="http://schemas.openxmlformats.org/package/2006/relationships"><Relationship Id="rId8" Type="http://schemas.openxmlformats.org/officeDocument/2006/relationships/image" Target="../media/image96.wmf"/><Relationship Id="rId3" Type="http://schemas.openxmlformats.org/officeDocument/2006/relationships/notesSlide" Target="../notesSlides/notesSlide21.xml"/><Relationship Id="rId7" Type="http://schemas.openxmlformats.org/officeDocument/2006/relationships/oleObject" Target="../embeddings/oleObject40.bin"/><Relationship Id="rId12" Type="http://schemas.openxmlformats.org/officeDocument/2006/relationships/image" Target="../media/image98.wmf"/><Relationship Id="rId2" Type="http://schemas.openxmlformats.org/officeDocument/2006/relationships/slideLayout" Target="../slideLayouts/slideLayout12.xml"/><Relationship Id="rId1" Type="http://schemas.openxmlformats.org/officeDocument/2006/relationships/vmlDrawing" Target="../drawings/vmlDrawing10.vml"/><Relationship Id="rId6" Type="http://schemas.openxmlformats.org/officeDocument/2006/relationships/image" Target="../media/image95.wmf"/><Relationship Id="rId11" Type="http://schemas.openxmlformats.org/officeDocument/2006/relationships/oleObject" Target="../embeddings/oleObject42.bin"/><Relationship Id="rId5" Type="http://schemas.openxmlformats.org/officeDocument/2006/relationships/oleObject" Target="../embeddings/oleObject39.bin"/><Relationship Id="rId10" Type="http://schemas.openxmlformats.org/officeDocument/2006/relationships/image" Target="../media/image97.wmf"/><Relationship Id="rId4" Type="http://schemas.openxmlformats.org/officeDocument/2006/relationships/image" Target="../media/image99.jpeg"/><Relationship Id="rId9" Type="http://schemas.openxmlformats.org/officeDocument/2006/relationships/oleObject" Target="../embeddings/oleObject41.bin"/></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12.xml"/><Relationship Id="rId1" Type="http://schemas.openxmlformats.org/officeDocument/2006/relationships/vmlDrawing" Target="../drawings/vmlDrawing11.vml"/><Relationship Id="rId6" Type="http://schemas.openxmlformats.org/officeDocument/2006/relationships/image" Target="../media/image101.wmf"/><Relationship Id="rId5" Type="http://schemas.openxmlformats.org/officeDocument/2006/relationships/oleObject" Target="../embeddings/oleObject44.bin"/><Relationship Id="rId4" Type="http://schemas.openxmlformats.org/officeDocument/2006/relationships/image" Target="../media/image100.wmf"/></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image" Target="../media/image103.wmf"/><Relationship Id="rId2" Type="http://schemas.openxmlformats.org/officeDocument/2006/relationships/vmlDrawing" Target="../drawings/vmlDrawing12.vml"/><Relationship Id="rId1" Type="http://schemas.openxmlformats.org/officeDocument/2006/relationships/themeOverride" Target="../theme/themeOverride2.xml"/><Relationship Id="rId6" Type="http://schemas.openxmlformats.org/officeDocument/2006/relationships/oleObject" Target="../embeddings/oleObject46.bin"/><Relationship Id="rId5" Type="http://schemas.openxmlformats.org/officeDocument/2006/relationships/image" Target="../media/image102.wmf"/><Relationship Id="rId4" Type="http://schemas.openxmlformats.org/officeDocument/2006/relationships/oleObject" Target="../embeddings/oleObject45.bin"/></Relationships>
</file>

<file path=ppt/slides/_rels/slide46.xml.rels><?xml version="1.0" encoding="UTF-8" standalone="yes"?>
<Relationships xmlns="http://schemas.openxmlformats.org/package/2006/relationships"><Relationship Id="rId3" Type="http://schemas.openxmlformats.org/officeDocument/2006/relationships/image" Target="../media/image106.png"/><Relationship Id="rId7" Type="http://schemas.openxmlformats.org/officeDocument/2006/relationships/image" Target="../media/image104.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47.bin"/><Relationship Id="rId5" Type="http://schemas.openxmlformats.org/officeDocument/2006/relationships/image" Target="../media/image108.png"/><Relationship Id="rId4" Type="http://schemas.openxmlformats.org/officeDocument/2006/relationships/image" Target="../media/image107.png"/></Relationships>
</file>

<file path=ppt/slides/_rels/slide47.xml.rels><?xml version="1.0" encoding="UTF-8" standalone="yes"?>
<Relationships xmlns="http://schemas.openxmlformats.org/package/2006/relationships"><Relationship Id="rId8" Type="http://schemas.openxmlformats.org/officeDocument/2006/relationships/image" Target="../media/image107.wmf"/><Relationship Id="rId3" Type="http://schemas.openxmlformats.org/officeDocument/2006/relationships/oleObject" Target="../embeddings/oleObject48.bin"/><Relationship Id="rId7" Type="http://schemas.openxmlformats.org/officeDocument/2006/relationships/oleObject" Target="../embeddings/oleObject50.bin"/><Relationship Id="rId2" Type="http://schemas.openxmlformats.org/officeDocument/2006/relationships/slideLayout" Target="../slideLayouts/slideLayout14.xml"/><Relationship Id="rId1" Type="http://schemas.openxmlformats.org/officeDocument/2006/relationships/vmlDrawing" Target="../drawings/vmlDrawing14.vml"/><Relationship Id="rId6" Type="http://schemas.openxmlformats.org/officeDocument/2006/relationships/image" Target="../media/image106.wmf"/><Relationship Id="rId11" Type="http://schemas.openxmlformats.org/officeDocument/2006/relationships/image" Target="../media/image114.png"/><Relationship Id="rId5" Type="http://schemas.openxmlformats.org/officeDocument/2006/relationships/oleObject" Target="../embeddings/oleObject49.bin"/><Relationship Id="rId10" Type="http://schemas.openxmlformats.org/officeDocument/2006/relationships/image" Target="../media/image108.wmf"/><Relationship Id="rId4" Type="http://schemas.openxmlformats.org/officeDocument/2006/relationships/image" Target="../media/image105.wmf"/><Relationship Id="rId9" Type="http://schemas.openxmlformats.org/officeDocument/2006/relationships/oleObject" Target="../embeddings/oleObject51.bin"/></Relationships>
</file>

<file path=ppt/slides/_rels/slide48.xml.rels><?xml version="1.0" encoding="UTF-8" standalone="yes"?>
<Relationships xmlns="http://schemas.openxmlformats.org/package/2006/relationships"><Relationship Id="rId3" Type="http://schemas.openxmlformats.org/officeDocument/2006/relationships/image" Target="../media/image111.png"/><Relationship Id="rId7" Type="http://schemas.openxmlformats.org/officeDocument/2006/relationships/image" Target="../media/image110.wmf"/><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oleObject53.bin"/><Relationship Id="rId5" Type="http://schemas.openxmlformats.org/officeDocument/2006/relationships/image" Target="../media/image109.wmf"/><Relationship Id="rId4" Type="http://schemas.openxmlformats.org/officeDocument/2006/relationships/oleObject" Target="../embeddings/oleObject52.bin"/></Relationships>
</file>

<file path=ppt/slides/_rels/slide49.xml.rels><?xml version="1.0" encoding="UTF-8" standalone="yes"?>
<Relationships xmlns="http://schemas.openxmlformats.org/package/2006/relationships"><Relationship Id="rId3" Type="http://schemas.openxmlformats.org/officeDocument/2006/relationships/image" Target="../media/image115.png"/><Relationship Id="rId7" Type="http://schemas.openxmlformats.org/officeDocument/2006/relationships/image" Target="../media/image113.wmf"/><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oleObject" Target="../embeddings/oleObject55.bin"/><Relationship Id="rId5" Type="http://schemas.openxmlformats.org/officeDocument/2006/relationships/image" Target="../media/image112.wmf"/><Relationship Id="rId4" Type="http://schemas.openxmlformats.org/officeDocument/2006/relationships/oleObject" Target="../embeddings/oleObject54.bin"/></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118.wmf"/><Relationship Id="rId13" Type="http://schemas.openxmlformats.org/officeDocument/2006/relationships/oleObject" Target="../embeddings/oleObject61.bin"/><Relationship Id="rId3" Type="http://schemas.openxmlformats.org/officeDocument/2006/relationships/oleObject" Target="../embeddings/oleObject56.bin"/><Relationship Id="rId7" Type="http://schemas.openxmlformats.org/officeDocument/2006/relationships/oleObject" Target="../embeddings/oleObject58.bin"/><Relationship Id="rId12" Type="http://schemas.openxmlformats.org/officeDocument/2006/relationships/image" Target="../media/image120.wmf"/><Relationship Id="rId2" Type="http://schemas.openxmlformats.org/officeDocument/2006/relationships/slideLayout" Target="../slideLayouts/slideLayout14.xml"/><Relationship Id="rId1" Type="http://schemas.openxmlformats.org/officeDocument/2006/relationships/vmlDrawing" Target="../drawings/vmlDrawing17.vml"/><Relationship Id="rId6" Type="http://schemas.openxmlformats.org/officeDocument/2006/relationships/image" Target="../media/image117.wmf"/><Relationship Id="rId11" Type="http://schemas.openxmlformats.org/officeDocument/2006/relationships/oleObject" Target="../embeddings/oleObject60.bin"/><Relationship Id="rId5" Type="http://schemas.openxmlformats.org/officeDocument/2006/relationships/oleObject" Target="../embeddings/oleObject57.bin"/><Relationship Id="rId10" Type="http://schemas.openxmlformats.org/officeDocument/2006/relationships/image" Target="../media/image119.wmf"/><Relationship Id="rId4" Type="http://schemas.openxmlformats.org/officeDocument/2006/relationships/image" Target="../media/image116.wmf"/><Relationship Id="rId9" Type="http://schemas.openxmlformats.org/officeDocument/2006/relationships/oleObject" Target="../embeddings/oleObject59.bin"/><Relationship Id="rId14" Type="http://schemas.openxmlformats.org/officeDocument/2006/relationships/image" Target="../media/image121.wmf"/></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64.bin"/><Relationship Id="rId3" Type="http://schemas.openxmlformats.org/officeDocument/2006/relationships/image" Target="../media/image126.jpeg"/><Relationship Id="rId7" Type="http://schemas.openxmlformats.org/officeDocument/2006/relationships/image" Target="../media/image123.wmf"/><Relationship Id="rId2" Type="http://schemas.openxmlformats.org/officeDocument/2006/relationships/slideLayout" Target="../slideLayouts/slideLayout14.xml"/><Relationship Id="rId1" Type="http://schemas.openxmlformats.org/officeDocument/2006/relationships/vmlDrawing" Target="../drawings/vmlDrawing18.vml"/><Relationship Id="rId6" Type="http://schemas.openxmlformats.org/officeDocument/2006/relationships/oleObject" Target="../embeddings/oleObject63.bin"/><Relationship Id="rId11" Type="http://schemas.openxmlformats.org/officeDocument/2006/relationships/image" Target="../media/image125.wmf"/><Relationship Id="rId5" Type="http://schemas.openxmlformats.org/officeDocument/2006/relationships/image" Target="../media/image122.wmf"/><Relationship Id="rId10" Type="http://schemas.openxmlformats.org/officeDocument/2006/relationships/oleObject" Target="../embeddings/oleObject65.bin"/><Relationship Id="rId4" Type="http://schemas.openxmlformats.org/officeDocument/2006/relationships/oleObject" Target="../embeddings/oleObject62.bin"/><Relationship Id="rId9" Type="http://schemas.openxmlformats.org/officeDocument/2006/relationships/image" Target="../media/image124.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68.bin"/><Relationship Id="rId3" Type="http://schemas.openxmlformats.org/officeDocument/2006/relationships/image" Target="../media/image130.png"/><Relationship Id="rId7" Type="http://schemas.openxmlformats.org/officeDocument/2006/relationships/image" Target="../media/image128.wmf"/><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oleObject" Target="../embeddings/oleObject67.bin"/><Relationship Id="rId5" Type="http://schemas.openxmlformats.org/officeDocument/2006/relationships/image" Target="../media/image127.wmf"/><Relationship Id="rId4" Type="http://schemas.openxmlformats.org/officeDocument/2006/relationships/oleObject" Target="../embeddings/oleObject66.bin"/><Relationship Id="rId9" Type="http://schemas.openxmlformats.org/officeDocument/2006/relationships/image" Target="../media/image129.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2.xml"/><Relationship Id="rId7"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png"/><Relationship Id="rId4" Type="http://schemas.openxmlformats.org/officeDocument/2006/relationships/oleObject" Target="../embeddings/oleObject1.bin"/><Relationship Id="rId9" Type="http://schemas.openxmlformats.org/officeDocument/2006/relationships/image" Target="../media/image6.w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kern="0" dirty="0">
                <a:solidFill>
                  <a:srgbClr val="000099"/>
                </a:solidFill>
                <a:effectLst>
                  <a:outerShdw blurRad="38100" dist="38100" dir="2700000" algn="tl">
                    <a:srgbClr val="C0C0C0"/>
                  </a:outerShdw>
                </a:effectLst>
                <a:latin typeface="Verdana" panose="020B0604030504040204"/>
              </a:rPr>
              <a:t>Basic Sensors</a:t>
            </a:r>
          </a:p>
        </p:txBody>
      </p:sp>
      <p:sp>
        <p:nvSpPr>
          <p:cNvPr id="3" name="Subtitle 2"/>
          <p:cNvSpPr>
            <a:spLocks noGrp="1"/>
          </p:cNvSpPr>
          <p:nvPr>
            <p:ph type="subTitle" idx="1"/>
          </p:nvPr>
        </p:nvSpPr>
        <p:spPr/>
        <p:txBody>
          <a:bodyPr/>
          <a:lstStyle/>
          <a:p>
            <a:r>
              <a:rPr lang="en-US" dirty="0"/>
              <a:t>ENGG 6150: Bio-Instrumentation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609601"/>
            <a:ext cx="754380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1" name="Slide Number Placeholder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138A4BDF-0013-4B0D-A062-32F8D7CB97C3}" type="slidenum">
              <a:rPr lang="en-US" altLang="en-US"/>
              <a:t>10</a:t>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609600"/>
            <a:ext cx="7272338" cy="538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Slide Number Placeholder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87ECC715-A9A8-443A-A663-8C8C9A5F9141}" type="slidenum">
              <a:rPr lang="en-US" altLang="en-US"/>
              <a:t>11</a:t>
            </a:fld>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457200"/>
            <a:ext cx="8686800" cy="531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45" name="Text Box 5"/>
          <p:cNvSpPr txBox="1">
            <a:spLocks noChangeArrowheads="1"/>
          </p:cNvSpPr>
          <p:nvPr/>
        </p:nvSpPr>
        <p:spPr bwMode="auto">
          <a:xfrm>
            <a:off x="2514600" y="5943601"/>
            <a:ext cx="7391400" cy="606425"/>
          </a:xfrm>
          <a:prstGeom prst="rect">
            <a:avLst/>
          </a:prstGeom>
          <a:solidFill>
            <a:srgbClr val="CCECFF"/>
          </a:solidFill>
          <a:ln w="25400">
            <a:solidFill>
              <a:schemeClr val="tx1"/>
            </a:solidFill>
            <a:miter lim="800000"/>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spcBef>
                <a:spcPct val="50000"/>
              </a:spcBef>
            </a:pPr>
            <a:r>
              <a:rPr lang="en-US" altLang="en-US" sz="1600"/>
              <a:t>A consequence of this convention is that the reference directions for current and voltage are </a:t>
            </a:r>
            <a:r>
              <a:rPr lang="en-US" altLang="en-US" sz="1600">
                <a:solidFill>
                  <a:srgbClr val="CC3300"/>
                </a:solidFill>
              </a:rPr>
              <a:t>not</a:t>
            </a:r>
            <a:r>
              <a:rPr lang="en-US" altLang="en-US" sz="1600"/>
              <a:t> independent</a:t>
            </a:r>
          </a:p>
        </p:txBody>
      </p:sp>
      <p:sp>
        <p:nvSpPr>
          <p:cNvPr id="29700"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C83A6500-0193-4E2A-9C92-FA4D7D598209}" type="slidenum">
              <a:rPr lang="en-US" altLang="en-US"/>
              <a:t>12</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645"/>
                                        </p:tgtEl>
                                        <p:attrNameLst>
                                          <p:attrName>style.visibility</p:attrName>
                                        </p:attrNameLst>
                                      </p:cBhvr>
                                      <p:to>
                                        <p:strVal val="visible"/>
                                      </p:to>
                                    </p:set>
                                    <p:anim calcmode="lin" valueType="num">
                                      <p:cBhvr additive="base">
                                        <p:cTn id="7" dur="500" fill="hold"/>
                                        <p:tgtEl>
                                          <p:spTgt spid="112645"/>
                                        </p:tgtEl>
                                        <p:attrNameLst>
                                          <p:attrName>ppt_x</p:attrName>
                                        </p:attrNameLst>
                                      </p:cBhvr>
                                      <p:tavLst>
                                        <p:tav tm="0">
                                          <p:val>
                                            <p:strVal val="0-#ppt_w/2"/>
                                          </p:val>
                                        </p:tav>
                                        <p:tav tm="100000">
                                          <p:val>
                                            <p:strVal val="#ppt_x"/>
                                          </p:val>
                                        </p:tav>
                                      </p:tavLst>
                                    </p:anim>
                                    <p:anim calcmode="lin" valueType="num">
                                      <p:cBhvr additive="base">
                                        <p:cTn id="8" dur="500" fill="hold"/>
                                        <p:tgtEl>
                                          <p:spTgt spid="1126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5"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304800"/>
            <a:ext cx="8763000" cy="551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Slide Number Placeholder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46C84D77-C63D-4851-B4CE-81F17BB7F420}" type="slidenum">
              <a:rPr lang="en-US" altLang="en-US"/>
              <a:t>13</a:t>
            </a:fld>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381000"/>
            <a:ext cx="7920038" cy="573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7" name="Slide Number Placeholder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80F77AC2-9BE3-452C-BE89-C4DC12D163BD}" type="slidenum">
              <a:rPr lang="en-US" altLang="en-US"/>
              <a:t>14</a:t>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42" name="Object 16"/>
          <p:cNvGraphicFramePr>
            <a:graphicFrameLocks noChangeAspect="1"/>
          </p:cNvGraphicFramePr>
          <p:nvPr/>
        </p:nvGraphicFramePr>
        <p:xfrm>
          <a:off x="1905000" y="2528888"/>
          <a:ext cx="3962400" cy="1784350"/>
        </p:xfrm>
        <a:graphic>
          <a:graphicData uri="http://schemas.openxmlformats.org/presentationml/2006/ole">
            <mc:AlternateContent xmlns:mc="http://schemas.openxmlformats.org/markup-compatibility/2006">
              <mc:Choice xmlns:v="urn:schemas-microsoft-com:vml" Requires="v">
                <p:oleObj spid="_x0000_s19510" name="SmartDraw" r:id="rId4" imgW="3148330" imgH="1418590" progId="SmartDraw.2">
                  <p:embed/>
                </p:oleObj>
              </mc:Choice>
              <mc:Fallback>
                <p:oleObj name="SmartDraw" r:id="rId4" imgW="3148330" imgH="1418590" progId="SmartDraw.2">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2528888"/>
                        <a:ext cx="3962400" cy="1784350"/>
                      </a:xfrm>
                      <a:prstGeom prst="rect">
                        <a:avLst/>
                      </a:prstGeom>
                      <a:solidFill>
                        <a:srgbClr val="FFFF99"/>
                      </a:solidFill>
                      <a:ln w="9525">
                        <a:solidFill>
                          <a:srgbClr val="99CC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71" name="Text Box 3"/>
          <p:cNvSpPr txBox="1">
            <a:spLocks noChangeArrowheads="1"/>
          </p:cNvSpPr>
          <p:nvPr/>
        </p:nvSpPr>
        <p:spPr bwMode="auto">
          <a:xfrm>
            <a:off x="6096000" y="2503488"/>
            <a:ext cx="1451038" cy="923330"/>
          </a:xfrm>
          <a:prstGeom prst="rect">
            <a:avLst/>
          </a:prstGeom>
          <a:solidFill>
            <a:srgbClr val="CCECFF"/>
          </a:solidFill>
          <a:ln w="9525">
            <a:solidFill>
              <a:srgbClr val="99CCFF"/>
            </a:solidFill>
            <a:miter lim="800000"/>
          </a:ln>
        </p:spPr>
        <p:txBody>
          <a:bodyPr wrap="non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t>P1 = 12W</a:t>
            </a:r>
          </a:p>
          <a:p>
            <a:r>
              <a:rPr lang="en-US" altLang="en-US"/>
              <a:t>P2 = 36W</a:t>
            </a:r>
          </a:p>
          <a:p>
            <a:r>
              <a:rPr lang="en-US" altLang="en-US"/>
              <a:t>P3 = -48W</a:t>
            </a:r>
            <a:endParaRPr lang="en-US" altLang="en-US" sz="2400">
              <a:latin typeface="Times New Roman" panose="02020603050405020304" pitchFamily="18" charset="0"/>
            </a:endParaRPr>
          </a:p>
        </p:txBody>
      </p:sp>
      <p:graphicFrame>
        <p:nvGraphicFramePr>
          <p:cNvPr id="32774" name="Object 6"/>
          <p:cNvGraphicFramePr>
            <a:graphicFrameLocks noChangeAspect="1"/>
          </p:cNvGraphicFramePr>
          <p:nvPr/>
        </p:nvGraphicFramePr>
        <p:xfrm>
          <a:off x="3352800" y="2209801"/>
          <a:ext cx="1346200" cy="290513"/>
        </p:xfrm>
        <a:graphic>
          <a:graphicData uri="http://schemas.openxmlformats.org/presentationml/2006/ole">
            <mc:AlternateContent xmlns:mc="http://schemas.openxmlformats.org/markup-compatibility/2006">
              <mc:Choice xmlns:v="urn:schemas-microsoft-com:vml" Requires="v">
                <p:oleObj spid="_x0000_s19511" name="Equation" r:id="rId6" imgW="1346200" imgH="292100" progId="Equation.3">
                  <p:embed/>
                </p:oleObj>
              </mc:Choice>
              <mc:Fallback>
                <p:oleObj name="Equation" r:id="rId6" imgW="1346200" imgH="2921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52800" y="2209801"/>
                        <a:ext cx="1346200" cy="290513"/>
                      </a:xfrm>
                      <a:prstGeom prst="rect">
                        <a:avLst/>
                      </a:prstGeom>
                      <a:solidFill>
                        <a:srgbClr val="CCECFF"/>
                      </a:solidFill>
                      <a:ln w="9525">
                        <a:solidFill>
                          <a:srgbClr val="99CC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5" name="Object 7"/>
          <p:cNvGraphicFramePr>
            <a:graphicFrameLocks noChangeAspect="1"/>
          </p:cNvGraphicFramePr>
          <p:nvPr/>
        </p:nvGraphicFramePr>
        <p:xfrm>
          <a:off x="5702300" y="3733801"/>
          <a:ext cx="1460500" cy="290513"/>
        </p:xfrm>
        <a:graphic>
          <a:graphicData uri="http://schemas.openxmlformats.org/presentationml/2006/ole">
            <mc:AlternateContent xmlns:mc="http://schemas.openxmlformats.org/markup-compatibility/2006">
              <mc:Choice xmlns:v="urn:schemas-microsoft-com:vml" Requires="v">
                <p:oleObj spid="_x0000_s19512" name="Equation" r:id="rId8" imgW="1459865" imgH="292100" progId="Equation.3">
                  <p:embed/>
                </p:oleObj>
              </mc:Choice>
              <mc:Fallback>
                <p:oleObj name="Equation" r:id="rId8" imgW="1459865" imgH="29210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02300" y="3733801"/>
                        <a:ext cx="1460500" cy="290513"/>
                      </a:xfrm>
                      <a:prstGeom prst="rect">
                        <a:avLst/>
                      </a:prstGeom>
                      <a:solidFill>
                        <a:srgbClr val="CCECFF"/>
                      </a:solidFill>
                      <a:ln w="9525">
                        <a:solidFill>
                          <a:srgbClr val="99CC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6" name="Object 8"/>
          <p:cNvGraphicFramePr>
            <a:graphicFrameLocks noChangeAspect="1"/>
          </p:cNvGraphicFramePr>
          <p:nvPr/>
        </p:nvGraphicFramePr>
        <p:xfrm>
          <a:off x="1612900" y="4357688"/>
          <a:ext cx="2959100" cy="290512"/>
        </p:xfrm>
        <a:graphic>
          <a:graphicData uri="http://schemas.openxmlformats.org/presentationml/2006/ole">
            <mc:AlternateContent xmlns:mc="http://schemas.openxmlformats.org/markup-compatibility/2006">
              <mc:Choice xmlns:v="urn:schemas-microsoft-com:vml" Requires="v">
                <p:oleObj spid="_x0000_s19513" name="Equation" r:id="rId10" imgW="2959100" imgH="292100" progId="Equation.3">
                  <p:embed/>
                </p:oleObj>
              </mc:Choice>
              <mc:Fallback>
                <p:oleObj name="Equation" r:id="rId10" imgW="2959100" imgH="292100"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12900" y="4357688"/>
                        <a:ext cx="2959100" cy="290512"/>
                      </a:xfrm>
                      <a:prstGeom prst="rect">
                        <a:avLst/>
                      </a:prstGeom>
                      <a:solidFill>
                        <a:srgbClr val="CCECFF"/>
                      </a:solidFill>
                      <a:ln w="9525">
                        <a:solidFill>
                          <a:srgbClr val="99CC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80" name="Text Box 12"/>
          <p:cNvSpPr txBox="1">
            <a:spLocks noChangeArrowheads="1"/>
          </p:cNvSpPr>
          <p:nvPr/>
        </p:nvSpPr>
        <p:spPr bwMode="auto">
          <a:xfrm>
            <a:off x="2286000" y="5257801"/>
            <a:ext cx="5653342" cy="307777"/>
          </a:xfrm>
          <a:prstGeom prst="rect">
            <a:avLst/>
          </a:prstGeom>
          <a:solidFill>
            <a:srgbClr val="CCFFCC"/>
          </a:solidFill>
          <a:ln w="25400">
            <a:solidFill>
              <a:schemeClr val="accent1"/>
            </a:solidFill>
            <a:miter lim="800000"/>
          </a:ln>
        </p:spPr>
        <p:txBody>
          <a:bodyPr wrap="non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sz="1400"/>
              <a:t>IMPORTANT: NOTICE THE POWER BALANCE IN THE CIRCUIT</a:t>
            </a:r>
          </a:p>
        </p:txBody>
      </p:sp>
      <p:sp>
        <p:nvSpPr>
          <p:cNvPr id="35848" name="Text Box 17"/>
          <p:cNvSpPr txBox="1">
            <a:spLocks noChangeArrowheads="1"/>
          </p:cNvSpPr>
          <p:nvPr/>
        </p:nvSpPr>
        <p:spPr bwMode="auto">
          <a:xfrm>
            <a:off x="1612900" y="1600200"/>
            <a:ext cx="6740525" cy="339725"/>
          </a:xfrm>
          <a:prstGeom prst="rect">
            <a:avLst/>
          </a:prstGeom>
          <a:solidFill>
            <a:srgbClr val="CCCCFF">
              <a:alpha val="50195"/>
            </a:srgbClr>
          </a:solidFill>
          <a:ln w="25400">
            <a:solidFill>
              <a:schemeClr val="accent2"/>
            </a:solidFill>
            <a:miter lim="800000"/>
          </a:ln>
        </p:spPr>
        <p:txBody>
          <a:bodyPr wrap="none" anchor="ct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sz="1600" dirty="0"/>
              <a:t>COMPUTE POWER ABSORBED OR SUPPLIED BY EACH ELEMENT</a:t>
            </a:r>
          </a:p>
        </p:txBody>
      </p:sp>
      <p:sp>
        <p:nvSpPr>
          <p:cNvPr id="35849" name="Slide Number Placeholder 8"/>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0E5B0253-3A05-4BC1-AD4F-C558CEFDFBB3}" type="slidenum">
              <a:rPr lang="en-US" altLang="en-US"/>
              <a:t>15</a:t>
            </a:fld>
            <a:endParaRPr lang="en-US" altLang="en-US"/>
          </a:p>
        </p:txBody>
      </p:sp>
      <p:sp>
        <p:nvSpPr>
          <p:cNvPr id="10" name="Title 1"/>
          <p:cNvSpPr txBox="1"/>
          <p:nvPr/>
        </p:nvSpPr>
        <p:spPr>
          <a:xfrm>
            <a:off x="688788" y="593724"/>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000" dirty="0">
                <a:solidFill>
                  <a:srgbClr val="000099"/>
                </a:solidFill>
              </a:rPr>
              <a:t>Example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2774"/>
                                        </p:tgtEl>
                                        <p:attrNameLst>
                                          <p:attrName>style.visibility</p:attrName>
                                        </p:attrNameLst>
                                      </p:cBhvr>
                                      <p:to>
                                        <p:strVal val="visible"/>
                                      </p:to>
                                    </p:set>
                                    <p:anim calcmode="lin" valueType="num">
                                      <p:cBhvr additive="base">
                                        <p:cTn id="7" dur="500" fill="hold"/>
                                        <p:tgtEl>
                                          <p:spTgt spid="32774"/>
                                        </p:tgtEl>
                                        <p:attrNameLst>
                                          <p:attrName>ppt_x</p:attrName>
                                        </p:attrNameLst>
                                      </p:cBhvr>
                                      <p:tavLst>
                                        <p:tav tm="0">
                                          <p:val>
                                            <p:strVal val="0-#ppt_w/2"/>
                                          </p:val>
                                        </p:tav>
                                        <p:tav tm="100000">
                                          <p:val>
                                            <p:strVal val="#ppt_x"/>
                                          </p:val>
                                        </p:tav>
                                      </p:tavLst>
                                    </p:anim>
                                    <p:anim calcmode="lin" valueType="num">
                                      <p:cBhvr additive="base">
                                        <p:cTn id="8" dur="500" fill="hold"/>
                                        <p:tgtEl>
                                          <p:spTgt spid="3277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2775"/>
                                        </p:tgtEl>
                                        <p:attrNameLst>
                                          <p:attrName>style.visibility</p:attrName>
                                        </p:attrNameLst>
                                      </p:cBhvr>
                                      <p:to>
                                        <p:strVal val="visible"/>
                                      </p:to>
                                    </p:set>
                                    <p:anim calcmode="lin" valueType="num">
                                      <p:cBhvr additive="base">
                                        <p:cTn id="13" dur="500" fill="hold"/>
                                        <p:tgtEl>
                                          <p:spTgt spid="32775"/>
                                        </p:tgtEl>
                                        <p:attrNameLst>
                                          <p:attrName>ppt_x</p:attrName>
                                        </p:attrNameLst>
                                      </p:cBhvr>
                                      <p:tavLst>
                                        <p:tav tm="0">
                                          <p:val>
                                            <p:strVal val="0-#ppt_w/2"/>
                                          </p:val>
                                        </p:tav>
                                        <p:tav tm="100000">
                                          <p:val>
                                            <p:strVal val="#ppt_x"/>
                                          </p:val>
                                        </p:tav>
                                      </p:tavLst>
                                    </p:anim>
                                    <p:anim calcmode="lin" valueType="num">
                                      <p:cBhvr additive="base">
                                        <p:cTn id="14" dur="500" fill="hold"/>
                                        <p:tgtEl>
                                          <p:spTgt spid="3277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2776"/>
                                        </p:tgtEl>
                                        <p:attrNameLst>
                                          <p:attrName>style.visibility</p:attrName>
                                        </p:attrNameLst>
                                      </p:cBhvr>
                                      <p:to>
                                        <p:strVal val="visible"/>
                                      </p:to>
                                    </p:set>
                                    <p:anim calcmode="lin" valueType="num">
                                      <p:cBhvr additive="base">
                                        <p:cTn id="19" dur="500" fill="hold"/>
                                        <p:tgtEl>
                                          <p:spTgt spid="32776"/>
                                        </p:tgtEl>
                                        <p:attrNameLst>
                                          <p:attrName>ppt_x</p:attrName>
                                        </p:attrNameLst>
                                      </p:cBhvr>
                                      <p:tavLst>
                                        <p:tav tm="0">
                                          <p:val>
                                            <p:strVal val="0-#ppt_w/2"/>
                                          </p:val>
                                        </p:tav>
                                        <p:tav tm="100000">
                                          <p:val>
                                            <p:strVal val="#ppt_x"/>
                                          </p:val>
                                        </p:tav>
                                      </p:tavLst>
                                    </p:anim>
                                    <p:anim calcmode="lin" valueType="num">
                                      <p:cBhvr additive="base">
                                        <p:cTn id="20" dur="500" fill="hold"/>
                                        <p:tgtEl>
                                          <p:spTgt spid="3277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2771"/>
                                        </p:tgtEl>
                                        <p:attrNameLst>
                                          <p:attrName>style.visibility</p:attrName>
                                        </p:attrNameLst>
                                      </p:cBhvr>
                                      <p:to>
                                        <p:strVal val="visible"/>
                                      </p:to>
                                    </p:set>
                                    <p:anim calcmode="lin" valueType="num">
                                      <p:cBhvr additive="base">
                                        <p:cTn id="25" dur="500" fill="hold"/>
                                        <p:tgtEl>
                                          <p:spTgt spid="32771"/>
                                        </p:tgtEl>
                                        <p:attrNameLst>
                                          <p:attrName>ppt_x</p:attrName>
                                        </p:attrNameLst>
                                      </p:cBhvr>
                                      <p:tavLst>
                                        <p:tav tm="0">
                                          <p:val>
                                            <p:strVal val="0-#ppt_w/2"/>
                                          </p:val>
                                        </p:tav>
                                        <p:tav tm="100000">
                                          <p:val>
                                            <p:strVal val="#ppt_x"/>
                                          </p:val>
                                        </p:tav>
                                      </p:tavLst>
                                    </p:anim>
                                    <p:anim calcmode="lin" valueType="num">
                                      <p:cBhvr additive="base">
                                        <p:cTn id="26" dur="500" fill="hold"/>
                                        <p:tgtEl>
                                          <p:spTgt spid="3277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2780"/>
                                        </p:tgtEl>
                                        <p:attrNameLst>
                                          <p:attrName>style.visibility</p:attrName>
                                        </p:attrNameLst>
                                      </p:cBhvr>
                                      <p:to>
                                        <p:strVal val="visible"/>
                                      </p:to>
                                    </p:set>
                                    <p:anim calcmode="lin" valueType="num">
                                      <p:cBhvr additive="base">
                                        <p:cTn id="31" dur="500" fill="hold"/>
                                        <p:tgtEl>
                                          <p:spTgt spid="32780"/>
                                        </p:tgtEl>
                                        <p:attrNameLst>
                                          <p:attrName>ppt_x</p:attrName>
                                        </p:attrNameLst>
                                      </p:cBhvr>
                                      <p:tavLst>
                                        <p:tav tm="0">
                                          <p:val>
                                            <p:strVal val="0-#ppt_w/2"/>
                                          </p:val>
                                        </p:tav>
                                        <p:tav tm="100000">
                                          <p:val>
                                            <p:strVal val="#ppt_x"/>
                                          </p:val>
                                        </p:tav>
                                      </p:tavLst>
                                    </p:anim>
                                    <p:anim calcmode="lin" valueType="num">
                                      <p:cBhvr additive="base">
                                        <p:cTn id="32" dur="500" fill="hold"/>
                                        <p:tgtEl>
                                          <p:spTgt spid="327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animBg="1" autoUpdateAnimBg="0"/>
      <p:bldP spid="32780"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5131" y="380999"/>
            <a:ext cx="9189469" cy="5326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Slide Number Placeholder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5D6B436F-B480-436E-B3B3-7BF6251BAC62}" type="slidenum">
              <a:rPr lang="en-US" altLang="en-US"/>
              <a:t>16</a:t>
            </a:fld>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1271" y="838201"/>
            <a:ext cx="8795217" cy="5379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Slide Number Placeholder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8F636D2E-5C1C-46EA-8AE0-99F615FE62E2}" type="slidenum">
              <a:rPr lang="en-US" altLang="en-US"/>
              <a:t>17</a:t>
            </a:fld>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8141" y="533401"/>
            <a:ext cx="8417859" cy="5924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3" name="Slide Number Placeholder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270823E6-63A1-49EC-B035-4029F70179AE}" type="slidenum">
              <a:rPr lang="en-US" altLang="en-US"/>
              <a:t>18</a:t>
            </a:fld>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en-US" sz="4000" dirty="0">
                <a:solidFill>
                  <a:srgbClr val="000099"/>
                </a:solidFill>
              </a:rPr>
              <a:t>Why using Kirchhoff’s Laws??</a:t>
            </a:r>
          </a:p>
        </p:txBody>
      </p:sp>
      <p:sp>
        <p:nvSpPr>
          <p:cNvPr id="4099" name="Content Placeholder 2"/>
          <p:cNvSpPr>
            <a:spLocks noGrp="1"/>
          </p:cNvSpPr>
          <p:nvPr>
            <p:ph idx="1"/>
          </p:nvPr>
        </p:nvSpPr>
        <p:spPr>
          <a:xfrm>
            <a:off x="1284940" y="1825625"/>
            <a:ext cx="9395013" cy="4351338"/>
          </a:xfrm>
        </p:spPr>
        <p:txBody>
          <a:bodyPr/>
          <a:lstStyle/>
          <a:p>
            <a:pPr>
              <a:lnSpc>
                <a:spcPct val="80000"/>
              </a:lnSpc>
            </a:pPr>
            <a:r>
              <a:rPr lang="en-US" altLang="en-US" sz="2200" dirty="0">
                <a:solidFill>
                  <a:srgbClr val="006699"/>
                </a:solidFill>
                <a:latin typeface="Lucida Sans" panose="020B0602030504020204" pitchFamily="34" charset="0"/>
              </a:rPr>
              <a:t>When the circuit has components of resistors that are neither in series nor in parallel then Ohm’s law is not enough to find the currents and voltages.</a:t>
            </a:r>
          </a:p>
          <a:p>
            <a:pPr>
              <a:lnSpc>
                <a:spcPct val="80000"/>
              </a:lnSpc>
            </a:pPr>
            <a:endParaRPr lang="en-US" altLang="en-US" sz="2200" dirty="0">
              <a:solidFill>
                <a:srgbClr val="006699"/>
              </a:solidFill>
              <a:latin typeface="Lucida Sans" panose="020B0602030504020204" pitchFamily="34" charset="0"/>
            </a:endParaRPr>
          </a:p>
          <a:p>
            <a:pPr>
              <a:lnSpc>
                <a:spcPct val="80000"/>
              </a:lnSpc>
            </a:pPr>
            <a:r>
              <a:rPr lang="en-US" altLang="en-US" sz="2200" dirty="0">
                <a:solidFill>
                  <a:srgbClr val="006699"/>
                </a:solidFill>
                <a:latin typeface="Lucida Sans" panose="020B0602030504020204" pitchFamily="34" charset="0"/>
              </a:rPr>
              <a:t>For those complex circuits we need to use more advanced techniques such as Kirchhoff’s current and voltage laws.</a:t>
            </a:r>
          </a:p>
        </p:txBody>
      </p:sp>
      <p:sp>
        <p:nvSpPr>
          <p:cNvPr id="4" name="Slide Number Placeholder 3"/>
          <p:cNvSpPr>
            <a:spLocks noGrp="1"/>
          </p:cNvSpPr>
          <p:nvPr>
            <p:ph type="sldNum" sz="quarter" idx="12"/>
          </p:nvPr>
        </p:nvSpPr>
        <p:spPr/>
        <p:txBody>
          <a:bodyPr/>
          <a:lstStyle/>
          <a:p>
            <a:pPr>
              <a:defRPr/>
            </a:pPr>
            <a:fld id="{0A258C92-C80F-4575-9E49-EFAD0743ADFF}" type="slidenum">
              <a:rPr lang="en-US" altLang="en-US"/>
              <a:t>19</a:t>
            </a:fld>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000099"/>
                </a:solidFill>
              </a:rPr>
              <a:t>Basic Sensors</a:t>
            </a:r>
          </a:p>
        </p:txBody>
      </p:sp>
      <p:sp>
        <p:nvSpPr>
          <p:cNvPr id="3" name="Content Placeholder 2"/>
          <p:cNvSpPr>
            <a:spLocks noGrp="1"/>
          </p:cNvSpPr>
          <p:nvPr>
            <p:ph idx="1"/>
          </p:nvPr>
        </p:nvSpPr>
        <p:spPr/>
        <p:txBody>
          <a:bodyPr>
            <a:normAutofit lnSpcReduction="10000"/>
          </a:bodyPr>
          <a:lstStyle/>
          <a:p>
            <a:pPr>
              <a:buFont typeface="Courier New" panose="02070309020205020404" pitchFamily="49" charset="0"/>
              <a:buChar char="o"/>
            </a:pPr>
            <a:r>
              <a:rPr lang="en-US" sz="2100" dirty="0">
                <a:solidFill>
                  <a:srgbClr val="006699"/>
                </a:solidFill>
                <a:latin typeface="Lucida Sans" panose="020B0602030504020204" pitchFamily="34" charset="0"/>
              </a:rPr>
              <a:t>Displacement Measurement Resistive Sensors</a:t>
            </a:r>
          </a:p>
          <a:p>
            <a:pPr lvl="1">
              <a:buFont typeface="Courier New" panose="02070309020205020404" pitchFamily="49" charset="0"/>
              <a:buChar char="o"/>
            </a:pPr>
            <a:r>
              <a:rPr lang="en-US" sz="2100" dirty="0">
                <a:solidFill>
                  <a:srgbClr val="006699"/>
                </a:solidFill>
                <a:latin typeface="Lucida Sans" panose="020B0602030504020204" pitchFamily="34" charset="0"/>
              </a:rPr>
              <a:t>Whetstone Bridge Circuits</a:t>
            </a:r>
          </a:p>
          <a:p>
            <a:pPr lvl="1">
              <a:buFont typeface="Courier New" panose="02070309020205020404" pitchFamily="49" charset="0"/>
              <a:buChar char="o"/>
            </a:pPr>
            <a:r>
              <a:rPr lang="en-US" sz="2100" dirty="0">
                <a:solidFill>
                  <a:srgbClr val="006699"/>
                </a:solidFill>
                <a:latin typeface="Lucida Sans" panose="020B0602030504020204" pitchFamily="34" charset="0"/>
              </a:rPr>
              <a:t>Inductive Sensors</a:t>
            </a:r>
          </a:p>
          <a:p>
            <a:pPr lvl="1">
              <a:buFont typeface="Courier New" panose="02070309020205020404" pitchFamily="49" charset="0"/>
              <a:buChar char="o"/>
            </a:pPr>
            <a:r>
              <a:rPr lang="en-US" sz="2100" dirty="0">
                <a:solidFill>
                  <a:srgbClr val="006699"/>
                </a:solidFill>
                <a:latin typeface="Lucida Sans" panose="020B0602030504020204" pitchFamily="34" charset="0"/>
              </a:rPr>
              <a:t>Capacitive Sensors</a:t>
            </a:r>
          </a:p>
          <a:p>
            <a:pPr lvl="1">
              <a:buFont typeface="Courier New" panose="02070309020205020404" pitchFamily="49" charset="0"/>
              <a:buChar char="o"/>
            </a:pPr>
            <a:r>
              <a:rPr lang="en-US" sz="2100" dirty="0">
                <a:solidFill>
                  <a:srgbClr val="006699"/>
                </a:solidFill>
                <a:latin typeface="Lucida Sans" panose="020B0602030504020204" pitchFamily="34" charset="0"/>
              </a:rPr>
              <a:t>Piezoelectric Sensors</a:t>
            </a:r>
          </a:p>
          <a:p>
            <a:pPr>
              <a:buFont typeface="Courier New" panose="02070309020205020404" pitchFamily="49" charset="0"/>
              <a:buChar char="o"/>
            </a:pPr>
            <a:r>
              <a:rPr lang="en-US" sz="2100" dirty="0">
                <a:solidFill>
                  <a:srgbClr val="006699"/>
                </a:solidFill>
                <a:latin typeface="Lucida Sans" panose="020B0602030504020204" pitchFamily="34" charset="0"/>
              </a:rPr>
              <a:t>Temperature Measurement</a:t>
            </a:r>
          </a:p>
          <a:p>
            <a:pPr lvl="1">
              <a:buFont typeface="Courier New" panose="02070309020205020404" pitchFamily="49" charset="0"/>
              <a:buChar char="o"/>
            </a:pPr>
            <a:r>
              <a:rPr lang="en-US" sz="2100" dirty="0">
                <a:solidFill>
                  <a:srgbClr val="006699"/>
                </a:solidFill>
                <a:latin typeface="Lucida Sans" panose="020B0602030504020204" pitchFamily="34" charset="0"/>
              </a:rPr>
              <a:t>Temperature Sensors</a:t>
            </a:r>
          </a:p>
          <a:p>
            <a:pPr>
              <a:buFont typeface="Courier New" panose="02070309020205020404" pitchFamily="49" charset="0"/>
              <a:buChar char="o"/>
            </a:pPr>
            <a:r>
              <a:rPr lang="en-US" sz="2100" dirty="0">
                <a:solidFill>
                  <a:srgbClr val="006699"/>
                </a:solidFill>
                <a:latin typeface="Lucida Sans" panose="020B0602030504020204" pitchFamily="34" charset="0"/>
              </a:rPr>
              <a:t>Optical Measurements</a:t>
            </a:r>
          </a:p>
          <a:p>
            <a:pPr lvl="1">
              <a:buFont typeface="Courier New" panose="02070309020205020404" pitchFamily="49" charset="0"/>
              <a:buChar char="o"/>
            </a:pPr>
            <a:r>
              <a:rPr lang="en-US" sz="2100" dirty="0">
                <a:solidFill>
                  <a:srgbClr val="006699"/>
                </a:solidFill>
                <a:latin typeface="Lucida Sans" panose="020B0602030504020204" pitchFamily="34" charset="0"/>
              </a:rPr>
              <a:t>Light Sensors</a:t>
            </a:r>
          </a:p>
          <a:p>
            <a:pPr>
              <a:buFont typeface="Courier New" panose="02070309020205020404" pitchFamily="49" charset="0"/>
              <a:buChar char="o"/>
            </a:pPr>
            <a:r>
              <a:rPr lang="en-US" sz="2100" dirty="0">
                <a:solidFill>
                  <a:srgbClr val="006699"/>
                </a:solidFill>
                <a:latin typeface="Lucida Sans" panose="020B0602030504020204" pitchFamily="34" charset="0"/>
              </a:rPr>
              <a:t>Solid-State Sensors</a:t>
            </a:r>
          </a:p>
          <a:p>
            <a:pPr>
              <a:buFont typeface="Courier New" panose="02070309020205020404" pitchFamily="49" charset="0"/>
              <a:buChar char="o"/>
            </a:pPr>
            <a:r>
              <a:rPr lang="en-US" sz="2100" dirty="0">
                <a:solidFill>
                  <a:srgbClr val="006699"/>
                </a:solidFill>
                <a:latin typeface="Lucida Sans" panose="020B0602030504020204" pitchFamily="34" charset="0"/>
              </a:rPr>
              <a:t>MEMS Sensors</a:t>
            </a:r>
          </a:p>
          <a:p>
            <a:pPr>
              <a:buFont typeface="Courier New" panose="02070309020205020404" pitchFamily="49" charset="0"/>
              <a:buChar char="o"/>
            </a:pPr>
            <a:r>
              <a:rPr lang="en-US" sz="2100" dirty="0">
                <a:solidFill>
                  <a:srgbClr val="006699"/>
                </a:solidFill>
                <a:latin typeface="Lucida Sans" panose="020B0602030504020204" pitchFamily="34" charset="0"/>
              </a:rPr>
              <a:t>Sensor Calibration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txBox="1">
            <a:spLocks noChangeArrowheads="1"/>
          </p:cNvSpPr>
          <p:nvPr/>
        </p:nvSpPr>
        <p:spPr bwMode="auto">
          <a:xfrm>
            <a:off x="1981200" y="6858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4000" kern="0" dirty="0">
                <a:solidFill>
                  <a:srgbClr val="000099"/>
                </a:solidFill>
                <a:effectLst>
                  <a:outerShdw blurRad="38100" dist="38100" dir="2700000" algn="tl">
                    <a:srgbClr val="C0C0C0"/>
                  </a:outerShdw>
                </a:effectLst>
                <a:latin typeface="Verdana" panose="020B0604030504040204"/>
                <a:ea typeface="+mj-ea"/>
                <a:cs typeface="+mj-cs"/>
              </a:rPr>
              <a:t>Circuit Definitions</a:t>
            </a:r>
          </a:p>
        </p:txBody>
      </p:sp>
      <p:sp>
        <p:nvSpPr>
          <p:cNvPr id="3" name="Rectangle 3"/>
          <p:cNvSpPr txBox="1">
            <a:spLocks noChangeArrowheads="1"/>
          </p:cNvSpPr>
          <p:nvPr/>
        </p:nvSpPr>
        <p:spPr>
          <a:xfrm>
            <a:off x="1981200" y="1905001"/>
            <a:ext cx="8229600" cy="4754563"/>
          </a:xfrm>
          <a:prstGeom prst="rect">
            <a:avLst/>
          </a:prstGeom>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342900" eaLnBrk="1" hangingPunct="1">
              <a:lnSpc>
                <a:spcPct val="90000"/>
              </a:lnSpc>
              <a:buFontTx/>
              <a:buChar char="•"/>
              <a:defRPr/>
            </a:pPr>
            <a:r>
              <a:rPr lang="en-US" altLang="en-US" sz="2200" dirty="0">
                <a:solidFill>
                  <a:srgbClr val="006699"/>
                </a:solidFill>
                <a:latin typeface="Lucida Sans" panose="020B0602030504020204" pitchFamily="34" charset="0"/>
              </a:rPr>
              <a:t>Wires - are assumed to have negligible resistance</a:t>
            </a:r>
          </a:p>
          <a:p>
            <a:pPr marL="342900" lvl="1" indent="-342900" eaLnBrk="1" hangingPunct="1">
              <a:lnSpc>
                <a:spcPct val="90000"/>
              </a:lnSpc>
              <a:buFontTx/>
              <a:buChar char="•"/>
              <a:defRPr/>
            </a:pPr>
            <a:endParaRPr lang="en-US" altLang="en-US" sz="2200" dirty="0">
              <a:solidFill>
                <a:srgbClr val="006699"/>
              </a:solidFill>
              <a:latin typeface="Lucida Sans" panose="020B0602030504020204" pitchFamily="34" charset="0"/>
            </a:endParaRPr>
          </a:p>
          <a:p>
            <a:pPr marL="342900" lvl="1" indent="-342900" eaLnBrk="1" hangingPunct="1">
              <a:lnSpc>
                <a:spcPct val="90000"/>
              </a:lnSpc>
              <a:buFontTx/>
              <a:buChar char="•"/>
              <a:defRPr/>
            </a:pPr>
            <a:r>
              <a:rPr lang="en-US" altLang="en-US" sz="2200" dirty="0">
                <a:solidFill>
                  <a:srgbClr val="006699"/>
                </a:solidFill>
                <a:latin typeface="Lucida Sans" panose="020B0602030504020204" pitchFamily="34" charset="0"/>
              </a:rPr>
              <a:t>Node/junction/net</a:t>
            </a:r>
          </a:p>
          <a:p>
            <a:pPr marL="342900" lvl="1" indent="-342900" eaLnBrk="1" hangingPunct="1">
              <a:lnSpc>
                <a:spcPct val="90000"/>
              </a:lnSpc>
              <a:buFontTx/>
              <a:buChar char="•"/>
              <a:defRPr/>
            </a:pPr>
            <a:endParaRPr lang="en-US" altLang="en-US" sz="2200" dirty="0">
              <a:solidFill>
                <a:srgbClr val="006699"/>
              </a:solidFill>
              <a:latin typeface="Lucida Sans" panose="020B0602030504020204" pitchFamily="34" charset="0"/>
            </a:endParaRPr>
          </a:p>
          <a:p>
            <a:pPr marL="342900" lvl="1" indent="-342900" eaLnBrk="1" hangingPunct="1">
              <a:lnSpc>
                <a:spcPct val="90000"/>
              </a:lnSpc>
              <a:buFontTx/>
              <a:buChar char="•"/>
              <a:defRPr/>
            </a:pPr>
            <a:r>
              <a:rPr lang="en-US" altLang="en-US" sz="2200" dirty="0">
                <a:solidFill>
                  <a:srgbClr val="006699"/>
                </a:solidFill>
                <a:latin typeface="Lucida Sans" panose="020B0602030504020204" pitchFamily="34" charset="0"/>
              </a:rPr>
              <a:t>Branches</a:t>
            </a:r>
          </a:p>
          <a:p>
            <a:pPr marL="342900" lvl="1" indent="-342900" eaLnBrk="1" hangingPunct="1">
              <a:lnSpc>
                <a:spcPct val="90000"/>
              </a:lnSpc>
              <a:buFontTx/>
              <a:buChar char="•"/>
              <a:defRPr/>
            </a:pPr>
            <a:endParaRPr lang="en-US" altLang="en-US" sz="2200" dirty="0">
              <a:solidFill>
                <a:srgbClr val="006699"/>
              </a:solidFill>
              <a:latin typeface="Lucida Sans" panose="020B0602030504020204" pitchFamily="34" charset="0"/>
            </a:endParaRPr>
          </a:p>
          <a:p>
            <a:pPr eaLnBrk="1" hangingPunct="1">
              <a:lnSpc>
                <a:spcPct val="90000"/>
              </a:lnSpc>
              <a:defRPr/>
            </a:pPr>
            <a:r>
              <a:rPr lang="en-US" altLang="en-US" sz="2200" dirty="0">
                <a:solidFill>
                  <a:srgbClr val="006699"/>
                </a:solidFill>
                <a:latin typeface="Lucida Sans" panose="020B0602030504020204" pitchFamily="34" charset="0"/>
              </a:rPr>
              <a:t>Loop</a:t>
            </a:r>
          </a:p>
        </p:txBody>
      </p:sp>
      <p:sp>
        <p:nvSpPr>
          <p:cNvPr id="4" name="Slide Number Placeholder 3"/>
          <p:cNvSpPr>
            <a:spLocks noGrp="1"/>
          </p:cNvSpPr>
          <p:nvPr>
            <p:ph type="sldNum" sz="quarter" idx="12"/>
          </p:nvPr>
        </p:nvSpPr>
        <p:spPr/>
        <p:txBody>
          <a:bodyPr/>
          <a:lstStyle/>
          <a:p>
            <a:pPr>
              <a:defRPr/>
            </a:pPr>
            <a:fld id="{B0FFC119-95C9-4C30-9F61-58DC94161919}" type="slidenum">
              <a:rPr lang="en-US" altLang="en-US"/>
              <a:t>20</a:t>
            </a:fld>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en-US" sz="4000" dirty="0">
                <a:solidFill>
                  <a:srgbClr val="000099"/>
                </a:solidFill>
              </a:rPr>
              <a:t>Node/Junction/Net</a:t>
            </a:r>
            <a:endParaRPr lang="en-US" altLang="en-US" sz="4000" dirty="0"/>
          </a:p>
        </p:txBody>
      </p:sp>
      <p:sp>
        <p:nvSpPr>
          <p:cNvPr id="6147" name="Rectangle 3"/>
          <p:cNvSpPr txBox="1">
            <a:spLocks noChangeArrowheads="1"/>
          </p:cNvSpPr>
          <p:nvPr/>
        </p:nvSpPr>
        <p:spPr bwMode="auto">
          <a:xfrm>
            <a:off x="2052638" y="1925639"/>
            <a:ext cx="8158162" cy="336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228600" indent="-228600">
              <a:lnSpc>
                <a:spcPct val="80000"/>
              </a:lnSpc>
              <a:spcBef>
                <a:spcPts val="1000"/>
              </a:spcBef>
              <a:buFont typeface="Arial" panose="020B0604020202020204" pitchFamily="34" charset="0"/>
              <a:buChar char="•"/>
              <a:defRPr/>
            </a:pPr>
            <a:r>
              <a:rPr lang="en-US" altLang="en-US" sz="2200" dirty="0">
                <a:solidFill>
                  <a:srgbClr val="006699"/>
                </a:solidFill>
                <a:latin typeface="Lucida Sans" panose="020B0602030504020204" pitchFamily="34" charset="0"/>
              </a:rPr>
              <a:t>A node/junction/net – any point on a wire or web of wires where 2 or more circuit elements are connected together via</a:t>
            </a:r>
          </a:p>
          <a:p>
            <a:pPr marL="228600" lvl="1" indent="-228600">
              <a:lnSpc>
                <a:spcPct val="80000"/>
              </a:lnSpc>
              <a:spcBef>
                <a:spcPts val="1000"/>
              </a:spcBef>
              <a:buFont typeface="Arial" panose="020B0604020202020204" pitchFamily="34" charset="0"/>
              <a:buChar char="•"/>
              <a:defRPr/>
            </a:pPr>
            <a:r>
              <a:rPr lang="en-US" altLang="en-US" sz="2200" dirty="0">
                <a:solidFill>
                  <a:srgbClr val="006699"/>
                </a:solidFill>
                <a:latin typeface="Lucida Sans" panose="020B0602030504020204" pitchFamily="34" charset="0"/>
              </a:rPr>
              <a:t>Each node/junction/net has one voltage (w.r.t. ground)</a:t>
            </a:r>
          </a:p>
          <a:p>
            <a:pPr marL="228600" indent="-228600">
              <a:lnSpc>
                <a:spcPct val="80000"/>
              </a:lnSpc>
              <a:spcBef>
                <a:spcPts val="1000"/>
              </a:spcBef>
              <a:buFont typeface="Arial" panose="020B0604020202020204" pitchFamily="34" charset="0"/>
              <a:buChar char="•"/>
            </a:pPr>
            <a:r>
              <a:rPr lang="en-US" altLang="en-US" sz="2200" dirty="0">
                <a:solidFill>
                  <a:srgbClr val="006699"/>
                </a:solidFill>
                <a:latin typeface="Lucida Sans" panose="020B0602030504020204" pitchFamily="34" charset="0"/>
              </a:rPr>
              <a:t>In the circuit shown below we have three nodes/junctions/nets</a:t>
            </a:r>
          </a:p>
          <a:p>
            <a:pPr eaLnBrk="1" hangingPunct="1"/>
            <a:endParaRPr lang="en-US" altLang="en-US" sz="2000" dirty="0">
              <a:solidFill>
                <a:srgbClr val="000099"/>
              </a:solidFill>
            </a:endParaRPr>
          </a:p>
        </p:txBody>
      </p:sp>
      <p:sp>
        <p:nvSpPr>
          <p:cNvPr id="44" name="Slide Number Placeholder 43"/>
          <p:cNvSpPr>
            <a:spLocks noGrp="1"/>
          </p:cNvSpPr>
          <p:nvPr>
            <p:ph type="sldNum" sz="quarter" idx="12"/>
          </p:nvPr>
        </p:nvSpPr>
        <p:spPr/>
        <p:txBody>
          <a:bodyPr/>
          <a:lstStyle/>
          <a:p>
            <a:pPr>
              <a:defRPr/>
            </a:pPr>
            <a:fld id="{9D70B6F3-9F7B-4965-AEAD-CDD3316D42A7}" type="slidenum">
              <a:rPr lang="en-US" altLang="en-US"/>
              <a:t>21</a:t>
            </a:fld>
            <a:endParaRPr lang="en-US" altLang="en-US"/>
          </a:p>
        </p:txBody>
      </p:sp>
      <p:pic>
        <p:nvPicPr>
          <p:cNvPr id="5" name="Picture 4"/>
          <p:cNvPicPr>
            <a:picLocks noChangeAspect="1"/>
          </p:cNvPicPr>
          <p:nvPr/>
        </p:nvPicPr>
        <p:blipFill>
          <a:blip r:embed="rId2"/>
          <a:stretch>
            <a:fillRect/>
          </a:stretch>
        </p:blipFill>
        <p:spPr>
          <a:xfrm>
            <a:off x="2971802" y="3950673"/>
            <a:ext cx="5502348" cy="2794843"/>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000" dirty="0">
                <a:solidFill>
                  <a:srgbClr val="000099"/>
                </a:solidFill>
              </a:rPr>
              <a:t>Node/Junction/Net</a:t>
            </a:r>
            <a:endParaRPr lang="en-US" sz="4000" dirty="0"/>
          </a:p>
        </p:txBody>
      </p:sp>
      <p:sp>
        <p:nvSpPr>
          <p:cNvPr id="3" name="Content Placeholder 2"/>
          <p:cNvSpPr>
            <a:spLocks noGrp="1"/>
          </p:cNvSpPr>
          <p:nvPr>
            <p:ph idx="1"/>
          </p:nvPr>
        </p:nvSpPr>
        <p:spPr>
          <a:xfrm>
            <a:off x="2209800" y="4708176"/>
            <a:ext cx="7772400" cy="1311625"/>
          </a:xfrm>
        </p:spPr>
        <p:txBody>
          <a:bodyPr/>
          <a:lstStyle/>
          <a:p>
            <a:r>
              <a:rPr lang="en-US" sz="2200" dirty="0">
                <a:solidFill>
                  <a:srgbClr val="006699"/>
                </a:solidFill>
                <a:latin typeface="Lucida Sans" panose="020B0602030504020204" pitchFamily="34" charset="0"/>
              </a:rPr>
              <a:t>Circuits (a) and (b) are identical electrically, however, when it comes to drawing the circuit using dedicated schematic software then circuit (a) is the professional circuit schematic to do and use. It “looks neater”</a:t>
            </a:r>
          </a:p>
        </p:txBody>
      </p:sp>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t>22</a:t>
            </a:fld>
            <a:endParaRPr lang="en-US" altLang="en-US"/>
          </a:p>
        </p:txBody>
      </p:sp>
      <p:pic>
        <p:nvPicPr>
          <p:cNvPr id="5" name="Picture 4"/>
          <p:cNvPicPr>
            <a:picLocks noChangeAspect="1"/>
          </p:cNvPicPr>
          <p:nvPr/>
        </p:nvPicPr>
        <p:blipFill>
          <a:blip r:embed="rId2"/>
          <a:stretch>
            <a:fillRect/>
          </a:stretch>
        </p:blipFill>
        <p:spPr>
          <a:xfrm>
            <a:off x="2133600" y="1981200"/>
            <a:ext cx="4114800" cy="2241928"/>
          </a:xfrm>
          <a:prstGeom prst="rect">
            <a:avLst/>
          </a:prstGeom>
        </p:spPr>
      </p:pic>
      <p:pic>
        <p:nvPicPr>
          <p:cNvPr id="6" name="Picture 5"/>
          <p:cNvPicPr>
            <a:picLocks noChangeAspect="1"/>
          </p:cNvPicPr>
          <p:nvPr/>
        </p:nvPicPr>
        <p:blipFill>
          <a:blip r:embed="rId3"/>
          <a:stretch>
            <a:fillRect/>
          </a:stretch>
        </p:blipFill>
        <p:spPr>
          <a:xfrm>
            <a:off x="6538370" y="1888776"/>
            <a:ext cx="3596230" cy="2209800"/>
          </a:xfrm>
          <a:prstGeom prst="rect">
            <a:avLst/>
          </a:prstGeom>
        </p:spPr>
      </p:pic>
      <p:sp>
        <p:nvSpPr>
          <p:cNvPr id="7" name="TextBox 6"/>
          <p:cNvSpPr txBox="1"/>
          <p:nvPr/>
        </p:nvSpPr>
        <p:spPr>
          <a:xfrm>
            <a:off x="4038600" y="4267200"/>
            <a:ext cx="457200" cy="369332"/>
          </a:xfrm>
          <a:prstGeom prst="rect">
            <a:avLst/>
          </a:prstGeom>
          <a:noFill/>
        </p:spPr>
        <p:txBody>
          <a:bodyPr wrap="square" rtlCol="0">
            <a:spAutoFit/>
          </a:bodyPr>
          <a:lstStyle/>
          <a:p>
            <a:r>
              <a:rPr lang="en-US" dirty="0">
                <a:latin typeface="+mj-lt"/>
              </a:rPr>
              <a:t>(a)</a:t>
            </a:r>
          </a:p>
        </p:txBody>
      </p:sp>
      <p:sp>
        <p:nvSpPr>
          <p:cNvPr id="8" name="TextBox 7"/>
          <p:cNvSpPr txBox="1"/>
          <p:nvPr/>
        </p:nvSpPr>
        <p:spPr>
          <a:xfrm>
            <a:off x="8153400" y="4264223"/>
            <a:ext cx="457200" cy="369332"/>
          </a:xfrm>
          <a:prstGeom prst="rect">
            <a:avLst/>
          </a:prstGeom>
          <a:noFill/>
        </p:spPr>
        <p:txBody>
          <a:bodyPr wrap="square" rtlCol="0">
            <a:spAutoFit/>
          </a:bodyPr>
          <a:lstStyle/>
          <a:p>
            <a:r>
              <a:rPr lang="en-US" dirty="0">
                <a:latin typeface="+mj-lt"/>
              </a:rPr>
              <a:t>(b)</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sz="4000" dirty="0">
                <a:solidFill>
                  <a:srgbClr val="000099"/>
                </a:solidFill>
              </a:rPr>
              <a:t>Branches</a:t>
            </a:r>
            <a:endParaRPr lang="en-US" altLang="en-US" sz="4000" dirty="0"/>
          </a:p>
        </p:txBody>
      </p:sp>
      <p:sp>
        <p:nvSpPr>
          <p:cNvPr id="7171" name="Rectangle 3"/>
          <p:cNvSpPr txBox="1">
            <a:spLocks noChangeArrowheads="1"/>
          </p:cNvSpPr>
          <p:nvPr/>
        </p:nvSpPr>
        <p:spPr bwMode="auto">
          <a:xfrm>
            <a:off x="2052638" y="1925638"/>
            <a:ext cx="7924800" cy="4144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r>
              <a:rPr lang="en-US" altLang="en-US" sz="2200" dirty="0">
                <a:solidFill>
                  <a:srgbClr val="006699"/>
                </a:solidFill>
                <a:latin typeface="Lucida Sans" panose="020B0602030504020204" pitchFamily="34" charset="0"/>
              </a:rPr>
              <a:t>A branch – a circuit element that is between two nodes/junctions/nets</a:t>
            </a:r>
          </a:p>
          <a:p>
            <a:pPr eaLnBrk="1" hangingPunct="1"/>
            <a:r>
              <a:rPr lang="en-US" altLang="en-US" sz="2200" dirty="0">
                <a:solidFill>
                  <a:srgbClr val="006699"/>
                </a:solidFill>
                <a:latin typeface="Lucida Sans" panose="020B0602030504020204" pitchFamily="34" charset="0"/>
              </a:rPr>
              <a:t>In the following circuit, there are five branches in the circuit bellow as: </a:t>
            </a:r>
          </a:p>
        </p:txBody>
      </p:sp>
      <p:sp>
        <p:nvSpPr>
          <p:cNvPr id="48" name="Slide Number Placeholder 47"/>
          <p:cNvSpPr>
            <a:spLocks noGrp="1"/>
          </p:cNvSpPr>
          <p:nvPr>
            <p:ph type="sldNum" sz="quarter" idx="12"/>
          </p:nvPr>
        </p:nvSpPr>
        <p:spPr/>
        <p:txBody>
          <a:bodyPr/>
          <a:lstStyle/>
          <a:p>
            <a:pPr>
              <a:defRPr/>
            </a:pPr>
            <a:fld id="{4619F2FA-BCC8-4D77-A5F4-211D4B055F84}" type="slidenum">
              <a:rPr lang="en-US" altLang="en-US"/>
              <a:t>23</a:t>
            </a:fld>
            <a:endParaRPr lang="en-US" altLang="en-US"/>
          </a:p>
        </p:txBody>
      </p:sp>
      <p:pic>
        <p:nvPicPr>
          <p:cNvPr id="2" name="Picture 1"/>
          <p:cNvPicPr>
            <a:picLocks noChangeAspect="1"/>
          </p:cNvPicPr>
          <p:nvPr/>
        </p:nvPicPr>
        <p:blipFill>
          <a:blip r:embed="rId2"/>
          <a:stretch>
            <a:fillRect/>
          </a:stretch>
        </p:blipFill>
        <p:spPr>
          <a:xfrm>
            <a:off x="1817468" y="3486459"/>
            <a:ext cx="7066034" cy="2760724"/>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571E4E8-4ADC-4246-B122-2A921C5A1B71}" type="slidenum">
              <a:rPr lang="en-US" altLang="en-US"/>
              <a:t>24</a:t>
            </a:fld>
            <a:endParaRPr lang="en-US" altLang="en-US"/>
          </a:p>
        </p:txBody>
      </p:sp>
      <p:sp>
        <p:nvSpPr>
          <p:cNvPr id="8195" name="Title 1"/>
          <p:cNvSpPr txBox="1"/>
          <p:nvPr/>
        </p:nvSpPr>
        <p:spPr bwMode="auto">
          <a:xfrm>
            <a:off x="2209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4000" dirty="0">
                <a:solidFill>
                  <a:srgbClr val="000099"/>
                </a:solidFill>
              </a:rPr>
              <a:t>Kirchhoff’s Current Law (KCL)</a:t>
            </a:r>
            <a:endParaRPr lang="en-US" altLang="en-US" sz="4000" dirty="0">
              <a:solidFill>
                <a:schemeClr val="tx2"/>
              </a:solidFill>
            </a:endParaRPr>
          </a:p>
        </p:txBody>
      </p:sp>
      <mc:AlternateContent xmlns:mc="http://schemas.openxmlformats.org/markup-compatibility/2006" xmlns:a14="http://schemas.microsoft.com/office/drawing/2010/main">
        <mc:Choice Requires="a14">
          <p:sp>
            <p:nvSpPr>
              <p:cNvPr id="9" name="Rectangle 3"/>
              <p:cNvSpPr txBox="1">
                <a:spLocks noChangeArrowheads="1"/>
              </p:cNvSpPr>
              <p:nvPr/>
            </p:nvSpPr>
            <p:spPr bwMode="auto">
              <a:xfrm>
                <a:off x="2052638" y="1925638"/>
                <a:ext cx="7924800" cy="401796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342900" eaLnBrk="1" hangingPunct="1">
                  <a:buFontTx/>
                  <a:buChar char="•"/>
                  <a:defRPr/>
                </a:pPr>
                <a:r>
                  <a:rPr lang="en-US" altLang="en-US" sz="2200" dirty="0">
                    <a:solidFill>
                      <a:srgbClr val="FF0000"/>
                    </a:solidFill>
                    <a:latin typeface="Lucida Sans" panose="020B0602030504020204" pitchFamily="34" charset="0"/>
                  </a:rPr>
                  <a:t>KCL</a:t>
                </a:r>
                <a:r>
                  <a:rPr lang="en-US" altLang="en-US" sz="2200" dirty="0">
                    <a:solidFill>
                      <a:srgbClr val="006699"/>
                    </a:solidFill>
                    <a:latin typeface="Lucida Sans" panose="020B0602030504020204" pitchFamily="34" charset="0"/>
                  </a:rPr>
                  <a:t> states: The net current entering a node is zero. </a:t>
                </a:r>
              </a:p>
              <a:p>
                <a:pPr marL="342900" lvl="1" indent="-342900" eaLnBrk="1" hangingPunct="1">
                  <a:buFontTx/>
                  <a:buChar char="•"/>
                  <a:defRPr/>
                </a:pPr>
                <a:endParaRPr lang="en-US" altLang="en-US" sz="2200" dirty="0">
                  <a:solidFill>
                    <a:srgbClr val="006699"/>
                  </a:solidFill>
                  <a:latin typeface="Lucida Sans" panose="020B0602030504020204" pitchFamily="34" charset="0"/>
                </a:endParaRPr>
              </a:p>
              <a:p>
                <a:pPr marL="342900" lvl="1" indent="-342900" eaLnBrk="1" hangingPunct="1">
                  <a:buFontTx/>
                  <a:buChar char="•"/>
                  <a:defRPr/>
                </a:pPr>
                <a:r>
                  <a:rPr lang="en-US" altLang="en-US" sz="2200" dirty="0">
                    <a:solidFill>
                      <a:srgbClr val="006699"/>
                    </a:solidFill>
                    <a:latin typeface="Lucida Sans" panose="020B0602030504020204" pitchFamily="34" charset="0"/>
                  </a:rPr>
                  <a:t>Mathematically </a:t>
                </a:r>
                <a14:m>
                  <m:oMath xmlns:m="http://schemas.openxmlformats.org/officeDocument/2006/math">
                    <m:nary>
                      <m:naryPr>
                        <m:chr m:val="∑"/>
                        <m:ctrlPr>
                          <a:rPr lang="en-US" altLang="en-US" sz="2200" i="1">
                            <a:solidFill>
                              <a:srgbClr val="006699"/>
                            </a:solidFill>
                            <a:latin typeface="Cambria Math" panose="02040503050406030204" pitchFamily="18" charset="0"/>
                          </a:rPr>
                        </m:ctrlPr>
                      </m:naryPr>
                      <m:sub>
                        <m:r>
                          <m:rPr>
                            <m:brk m:alnAt="23"/>
                          </m:rPr>
                          <a:rPr lang="en-US" altLang="en-US" sz="2200">
                            <a:solidFill>
                              <a:srgbClr val="006699"/>
                            </a:solidFill>
                            <a:latin typeface="Cambria Math" panose="02040503050406030204" pitchFamily="18" charset="0"/>
                          </a:rPr>
                          <m:t>𝑛</m:t>
                        </m:r>
                        <m:r>
                          <a:rPr lang="en-US" altLang="en-US" sz="2200">
                            <a:solidFill>
                              <a:srgbClr val="006699"/>
                            </a:solidFill>
                            <a:latin typeface="Cambria Math" panose="02040503050406030204" pitchFamily="18" charset="0"/>
                          </a:rPr>
                          <m:t>=1</m:t>
                        </m:r>
                      </m:sub>
                      <m:sup>
                        <m:r>
                          <a:rPr lang="en-US" altLang="en-US" sz="2200">
                            <a:solidFill>
                              <a:srgbClr val="006699"/>
                            </a:solidFill>
                            <a:latin typeface="Cambria Math" panose="02040503050406030204" pitchFamily="18" charset="0"/>
                          </a:rPr>
                          <m:t>𝑁</m:t>
                        </m:r>
                      </m:sup>
                      <m:e>
                        <m:sSub>
                          <m:sSubPr>
                            <m:ctrlPr>
                              <a:rPr lang="en-US" altLang="en-US" sz="2200" i="1">
                                <a:solidFill>
                                  <a:srgbClr val="006699"/>
                                </a:solidFill>
                                <a:latin typeface="Cambria Math" panose="02040503050406030204" pitchFamily="18" charset="0"/>
                              </a:rPr>
                            </m:ctrlPr>
                          </m:sSubPr>
                          <m:e>
                            <m:r>
                              <a:rPr lang="en-US" altLang="en-US" sz="2200">
                                <a:solidFill>
                                  <a:srgbClr val="006699"/>
                                </a:solidFill>
                                <a:latin typeface="Cambria Math" panose="02040503050406030204" pitchFamily="18" charset="0"/>
                              </a:rPr>
                              <m:t>𝑖</m:t>
                            </m:r>
                          </m:e>
                          <m:sub>
                            <m:r>
                              <a:rPr lang="en-US" altLang="en-US" sz="2200">
                                <a:solidFill>
                                  <a:srgbClr val="006699"/>
                                </a:solidFill>
                                <a:latin typeface="Cambria Math" panose="02040503050406030204" pitchFamily="18" charset="0"/>
                              </a:rPr>
                              <m:t>𝑛</m:t>
                            </m:r>
                          </m:sub>
                        </m:sSub>
                        <m:r>
                          <a:rPr lang="en-US" altLang="en-US" sz="2200">
                            <a:solidFill>
                              <a:srgbClr val="006699"/>
                            </a:solidFill>
                            <a:latin typeface="Cambria Math" panose="02040503050406030204" pitchFamily="18" charset="0"/>
                          </a:rPr>
                          <m:t>=0</m:t>
                        </m:r>
                      </m:e>
                    </m:nary>
                  </m:oMath>
                </a14:m>
                <a:endParaRPr lang="en-US" altLang="en-US" sz="2200" dirty="0">
                  <a:solidFill>
                    <a:srgbClr val="006699"/>
                  </a:solidFill>
                  <a:latin typeface="Lucida Sans" panose="020B0602030504020204" pitchFamily="34" charset="0"/>
                </a:endParaRPr>
              </a:p>
              <a:p>
                <a:pPr marL="342900" lvl="1" indent="-342900" eaLnBrk="1" hangingPunct="1">
                  <a:buFontTx/>
                  <a:buChar char="•"/>
                  <a:defRPr/>
                </a:pPr>
                <a:endParaRPr lang="en-US" altLang="en-US" sz="2200" dirty="0">
                  <a:solidFill>
                    <a:srgbClr val="006699"/>
                  </a:solidFill>
                  <a:latin typeface="Lucida Sans" panose="020B0602030504020204" pitchFamily="34" charset="0"/>
                </a:endParaRPr>
              </a:p>
              <a:p>
                <a:pPr marL="342900" lvl="1" indent="-342900" eaLnBrk="1" hangingPunct="1">
                  <a:buFontTx/>
                  <a:buChar char="•"/>
                  <a:defRPr/>
                </a:pPr>
                <a:r>
                  <a:rPr lang="en-US" altLang="en-US" sz="2200" dirty="0">
                    <a:solidFill>
                      <a:srgbClr val="006699"/>
                    </a:solidFill>
                    <a:latin typeface="Lucida Sans" panose="020B0602030504020204" pitchFamily="34" charset="0"/>
                  </a:rPr>
                  <a:t>Based upon conservation of charge – the algebraic sum of the charge within a system can not change. </a:t>
                </a:r>
              </a:p>
              <a:p>
                <a:pPr marL="342900" lvl="1" indent="-342900" eaLnBrk="1" hangingPunct="1">
                  <a:buFontTx/>
                  <a:buChar char="•"/>
                  <a:defRPr/>
                </a:pPr>
                <a:endParaRPr lang="en-US" altLang="en-US" sz="2200" dirty="0">
                  <a:solidFill>
                    <a:srgbClr val="006699"/>
                  </a:solidFill>
                  <a:latin typeface="Lucida Sans" panose="020B0602030504020204" pitchFamily="34" charset="0"/>
                </a:endParaRPr>
              </a:p>
              <a:p>
                <a:pPr marL="342900" lvl="1" indent="-342900" eaLnBrk="1" hangingPunct="1">
                  <a:buFontTx/>
                  <a:buChar char="•"/>
                  <a:defRPr/>
                </a:pPr>
                <a:r>
                  <a:rPr lang="en-US" altLang="en-US" sz="2200" dirty="0">
                    <a:solidFill>
                      <a:srgbClr val="006699"/>
                    </a:solidFill>
                    <a:latin typeface="Lucida Sans" panose="020B0602030504020204" pitchFamily="34" charset="0"/>
                  </a:rPr>
                  <a:t>A Node connects several components however it does not hold any charge. i.e., no charges are accumulated at a node</a:t>
                </a:r>
              </a:p>
            </p:txBody>
          </p:sp>
        </mc:Choice>
        <mc:Fallback xmlns="">
          <p:sp>
            <p:nvSpPr>
              <p:cNvPr id="9" name="Rectangle 3"/>
              <p:cNvSpPr txBox="1">
                <a:spLocks noRot="1" noChangeAspect="1" noMove="1" noResize="1" noEditPoints="1" noAdjustHandles="1" noChangeArrowheads="1" noChangeShapeType="1" noTextEdit="1"/>
              </p:cNvSpPr>
              <p:nvPr/>
            </p:nvSpPr>
            <p:spPr bwMode="auto">
              <a:xfrm>
                <a:off x="2052638" y="1925638"/>
                <a:ext cx="7924800" cy="4017962"/>
              </a:xfrm>
              <a:prstGeom prst="rect">
                <a:avLst/>
              </a:prstGeom>
              <a:blipFill rotWithShape="1">
                <a:blip r:embed="rId3"/>
                <a:stretch>
                  <a:fillRect l="-923" t="-1062" r="-100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endParaRPr lang="en-US">
                  <a:noFill/>
                </a:endParaRPr>
              </a:p>
            </p:txBody>
          </p:sp>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Group 4"/>
          <p:cNvGrpSpPr/>
          <p:nvPr/>
        </p:nvGrpSpPr>
        <p:grpSpPr bwMode="auto">
          <a:xfrm>
            <a:off x="3895726" y="2590801"/>
            <a:ext cx="1971675" cy="1436593"/>
            <a:chOff x="3120" y="1521"/>
            <a:chExt cx="1488" cy="1290"/>
          </a:xfrm>
        </p:grpSpPr>
        <p:sp>
          <p:nvSpPr>
            <p:cNvPr id="10259" name="Line 5"/>
            <p:cNvSpPr>
              <a:spLocks noChangeShapeType="1"/>
            </p:cNvSpPr>
            <p:nvPr/>
          </p:nvSpPr>
          <p:spPr bwMode="auto">
            <a:xfrm>
              <a:off x="3120" y="2112"/>
              <a:ext cx="76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10260" name="Oval 6"/>
            <p:cNvSpPr>
              <a:spLocks noChangeArrowheads="1"/>
            </p:cNvSpPr>
            <p:nvPr/>
          </p:nvSpPr>
          <p:spPr bwMode="auto">
            <a:xfrm>
              <a:off x="3840" y="2064"/>
              <a:ext cx="96" cy="96"/>
            </a:xfrm>
            <a:prstGeom prst="ellipse">
              <a:avLst/>
            </a:prstGeom>
            <a:solidFill>
              <a:schemeClr val="accent1"/>
            </a:solidFill>
            <a:ln w="9525">
              <a:solidFill>
                <a:schemeClr val="tx1"/>
              </a:solidFill>
              <a:round/>
            </a:ln>
          </p:spPr>
          <p:txBody>
            <a:bodyPr wrap="none" anchor="ct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endParaRPr lang="en-US" altLang="en-US"/>
            </a:p>
          </p:txBody>
        </p:sp>
        <p:sp>
          <p:nvSpPr>
            <p:cNvPr id="10261" name="Line 7"/>
            <p:cNvSpPr>
              <a:spLocks noChangeShapeType="1"/>
            </p:cNvSpPr>
            <p:nvPr/>
          </p:nvSpPr>
          <p:spPr bwMode="auto">
            <a:xfrm>
              <a:off x="3888" y="2160"/>
              <a:ext cx="0" cy="62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10262" name="Line 8"/>
            <p:cNvSpPr>
              <a:spLocks noChangeShapeType="1"/>
            </p:cNvSpPr>
            <p:nvPr/>
          </p:nvSpPr>
          <p:spPr bwMode="auto">
            <a:xfrm>
              <a:off x="3936" y="2112"/>
              <a:ext cx="52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10263" name="Line 9"/>
            <p:cNvSpPr>
              <a:spLocks noChangeShapeType="1"/>
            </p:cNvSpPr>
            <p:nvPr/>
          </p:nvSpPr>
          <p:spPr bwMode="auto">
            <a:xfrm>
              <a:off x="3168" y="1968"/>
              <a:ext cx="432"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64" name="Line 10"/>
            <p:cNvSpPr>
              <a:spLocks noChangeShapeType="1"/>
            </p:cNvSpPr>
            <p:nvPr/>
          </p:nvSpPr>
          <p:spPr bwMode="auto">
            <a:xfrm flipV="1">
              <a:off x="3984" y="2256"/>
              <a:ext cx="0" cy="43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65" name="Line 11"/>
            <p:cNvSpPr>
              <a:spLocks noChangeShapeType="1"/>
            </p:cNvSpPr>
            <p:nvPr/>
          </p:nvSpPr>
          <p:spPr bwMode="auto">
            <a:xfrm>
              <a:off x="4176" y="1968"/>
              <a:ext cx="432"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66" name="Text Box 12"/>
            <p:cNvSpPr txBox="1">
              <a:spLocks noChangeArrowheads="1"/>
            </p:cNvSpPr>
            <p:nvPr/>
          </p:nvSpPr>
          <p:spPr bwMode="auto">
            <a:xfrm>
              <a:off x="3124" y="1521"/>
              <a:ext cx="281"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pPr algn="ctr"/>
              <a:r>
                <a:rPr lang="en-US" altLang="en-US" sz="2400" i="1">
                  <a:latin typeface="Times New Roman" panose="02020603050405020304" pitchFamily="18" charset="0"/>
                </a:rPr>
                <a:t>i</a:t>
              </a:r>
              <a:r>
                <a:rPr lang="en-US" altLang="en-US" sz="2400" baseline="-25000">
                  <a:latin typeface="Times New Roman" panose="02020603050405020304" pitchFamily="18" charset="0"/>
                </a:rPr>
                <a:t>1</a:t>
              </a:r>
            </a:p>
          </p:txBody>
        </p:sp>
        <p:sp>
          <p:nvSpPr>
            <p:cNvPr id="10267" name="Text Box 13"/>
            <p:cNvSpPr txBox="1">
              <a:spLocks noChangeArrowheads="1"/>
            </p:cNvSpPr>
            <p:nvPr/>
          </p:nvSpPr>
          <p:spPr bwMode="auto">
            <a:xfrm>
              <a:off x="3894" y="1521"/>
              <a:ext cx="281"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pPr algn="ctr"/>
              <a:r>
                <a:rPr lang="en-US" altLang="en-US" sz="2400" i="1">
                  <a:latin typeface="Times New Roman" panose="02020603050405020304" pitchFamily="18" charset="0"/>
                </a:rPr>
                <a:t>i</a:t>
              </a:r>
              <a:r>
                <a:rPr lang="en-US" altLang="en-US" sz="2400" baseline="-25000">
                  <a:latin typeface="Times New Roman" panose="02020603050405020304" pitchFamily="18" charset="0"/>
                </a:rPr>
                <a:t>3</a:t>
              </a:r>
            </a:p>
          </p:txBody>
        </p:sp>
        <p:sp>
          <p:nvSpPr>
            <p:cNvPr id="10268" name="Text Box 14"/>
            <p:cNvSpPr txBox="1">
              <a:spLocks noChangeArrowheads="1"/>
            </p:cNvSpPr>
            <p:nvPr/>
          </p:nvSpPr>
          <p:spPr bwMode="auto">
            <a:xfrm>
              <a:off x="4006" y="2396"/>
              <a:ext cx="281"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pPr algn="ctr"/>
              <a:r>
                <a:rPr lang="en-US" altLang="en-US" sz="2400" i="1">
                  <a:latin typeface="Times New Roman" panose="02020603050405020304" pitchFamily="18" charset="0"/>
                </a:rPr>
                <a:t>i</a:t>
              </a:r>
              <a:r>
                <a:rPr lang="en-US" altLang="en-US" sz="2400" baseline="-25000">
                  <a:latin typeface="Times New Roman" panose="02020603050405020304" pitchFamily="18" charset="0"/>
                </a:rPr>
                <a:t>2</a:t>
              </a:r>
            </a:p>
          </p:txBody>
        </p:sp>
      </p:grpSp>
      <p:grpSp>
        <p:nvGrpSpPr>
          <p:cNvPr id="191516" name="Group 28"/>
          <p:cNvGrpSpPr/>
          <p:nvPr/>
        </p:nvGrpSpPr>
        <p:grpSpPr bwMode="auto">
          <a:xfrm>
            <a:off x="9577055" y="3565234"/>
            <a:ext cx="1752600" cy="1482725"/>
            <a:chOff x="3216" y="2042"/>
            <a:chExt cx="1104" cy="934"/>
          </a:xfrm>
        </p:grpSpPr>
        <p:sp>
          <p:nvSpPr>
            <p:cNvPr id="10252" name="Line 15"/>
            <p:cNvSpPr>
              <a:spLocks noChangeShapeType="1"/>
            </p:cNvSpPr>
            <p:nvPr/>
          </p:nvSpPr>
          <p:spPr bwMode="auto">
            <a:xfrm>
              <a:off x="3216" y="2496"/>
              <a:ext cx="7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10253" name="Line 16"/>
            <p:cNvSpPr>
              <a:spLocks noChangeShapeType="1"/>
            </p:cNvSpPr>
            <p:nvPr/>
          </p:nvSpPr>
          <p:spPr bwMode="auto">
            <a:xfrm>
              <a:off x="3936" y="2496"/>
              <a:ext cx="0" cy="48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10254" name="Oval 17"/>
            <p:cNvSpPr>
              <a:spLocks noChangeArrowheads="1"/>
            </p:cNvSpPr>
            <p:nvPr/>
          </p:nvSpPr>
          <p:spPr bwMode="auto">
            <a:xfrm>
              <a:off x="3888" y="2448"/>
              <a:ext cx="96" cy="96"/>
            </a:xfrm>
            <a:prstGeom prst="ellipse">
              <a:avLst/>
            </a:prstGeom>
            <a:solidFill>
              <a:schemeClr val="accent1"/>
            </a:solidFill>
            <a:ln w="9525">
              <a:solidFill>
                <a:schemeClr val="tx1"/>
              </a:solidFill>
              <a:round/>
            </a:ln>
          </p:spPr>
          <p:txBody>
            <a:bodyPr wrap="none" anchor="ct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endParaRPr lang="en-US" altLang="en-US"/>
            </a:p>
          </p:txBody>
        </p:sp>
        <p:sp>
          <p:nvSpPr>
            <p:cNvPr id="10255" name="Line 18"/>
            <p:cNvSpPr>
              <a:spLocks noChangeShapeType="1"/>
            </p:cNvSpPr>
            <p:nvPr/>
          </p:nvSpPr>
          <p:spPr bwMode="auto">
            <a:xfrm>
              <a:off x="3264" y="2304"/>
              <a:ext cx="48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6" name="Line 19"/>
            <p:cNvSpPr>
              <a:spLocks noChangeShapeType="1"/>
            </p:cNvSpPr>
            <p:nvPr/>
          </p:nvSpPr>
          <p:spPr bwMode="auto">
            <a:xfrm>
              <a:off x="4128" y="2640"/>
              <a:ext cx="0" cy="28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7" name="Text Box 20"/>
            <p:cNvSpPr txBox="1">
              <a:spLocks noChangeArrowheads="1"/>
            </p:cNvSpPr>
            <p:nvPr/>
          </p:nvSpPr>
          <p:spPr bwMode="auto">
            <a:xfrm>
              <a:off x="3244" y="2042"/>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pPr algn="ctr"/>
              <a:r>
                <a:rPr lang="en-US" altLang="en-US" sz="2400" i="1">
                  <a:latin typeface="Times New Roman" panose="02020603050405020304" pitchFamily="18" charset="0"/>
                </a:rPr>
                <a:t>i</a:t>
              </a:r>
              <a:r>
                <a:rPr lang="en-US" altLang="en-US" sz="2400" baseline="-25000">
                  <a:latin typeface="Times New Roman" panose="02020603050405020304" pitchFamily="18" charset="0"/>
                </a:rPr>
                <a:t>3</a:t>
              </a:r>
            </a:p>
          </p:txBody>
        </p:sp>
        <p:sp>
          <p:nvSpPr>
            <p:cNvPr id="10258" name="Text Box 21"/>
            <p:cNvSpPr txBox="1">
              <a:spLocks noChangeArrowheads="1"/>
            </p:cNvSpPr>
            <p:nvPr/>
          </p:nvSpPr>
          <p:spPr bwMode="auto">
            <a:xfrm>
              <a:off x="4087" y="2592"/>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pPr algn="ctr"/>
              <a:r>
                <a:rPr lang="en-US" altLang="en-US" sz="2400" i="1">
                  <a:latin typeface="Times New Roman" panose="02020603050405020304" pitchFamily="18" charset="0"/>
                </a:rPr>
                <a:t>i</a:t>
              </a:r>
              <a:r>
                <a:rPr lang="en-US" altLang="en-US" sz="2400" baseline="-25000">
                  <a:latin typeface="Times New Roman" panose="02020603050405020304" pitchFamily="18" charset="0"/>
                </a:rPr>
                <a:t>4</a:t>
              </a:r>
            </a:p>
          </p:txBody>
        </p:sp>
      </p:grpSp>
      <p:sp>
        <p:nvSpPr>
          <p:cNvPr id="10244" name="Rectangle 24"/>
          <p:cNvSpPr>
            <a:spLocks noGrp="1" noChangeArrowheads="1"/>
          </p:cNvSpPr>
          <p:nvPr>
            <p:ph type="title"/>
          </p:nvPr>
        </p:nvSpPr>
        <p:spPr>
          <a:xfrm>
            <a:off x="1524000" y="533400"/>
            <a:ext cx="9144000" cy="533400"/>
          </a:xfrm>
        </p:spPr>
        <p:txBody>
          <a:bodyPr>
            <a:noAutofit/>
          </a:bodyPr>
          <a:lstStyle/>
          <a:p>
            <a:pPr algn="ctr"/>
            <a:r>
              <a:rPr lang="en-US" altLang="en-US" sz="4000" kern="0" dirty="0">
                <a:solidFill>
                  <a:srgbClr val="000099"/>
                </a:solidFill>
                <a:effectLst>
                  <a:outerShdw blurRad="38100" dist="38100" dir="2700000" algn="tl">
                    <a:srgbClr val="C0C0C0"/>
                  </a:outerShdw>
                </a:effectLst>
                <a:latin typeface="Verdana" panose="020B0604030504040204"/>
              </a:rPr>
              <a:t>Kirchhoff’s Current Law (KCL)</a:t>
            </a:r>
          </a:p>
        </p:txBody>
      </p:sp>
      <p:sp>
        <p:nvSpPr>
          <p:cNvPr id="191514" name="Rectangle 26"/>
          <p:cNvSpPr>
            <a:spLocks noChangeArrowheads="1"/>
          </p:cNvSpPr>
          <p:nvPr/>
        </p:nvSpPr>
        <p:spPr bwMode="auto">
          <a:xfrm>
            <a:off x="1997075" y="1295401"/>
            <a:ext cx="2708818" cy="461665"/>
          </a:xfrm>
          <a:prstGeom prst="rect">
            <a:avLst/>
          </a:prstGeom>
          <a:noFill/>
          <a:ln w="9525" algn="ctr">
            <a:noFill/>
            <a:miter lim="800000"/>
          </a:ln>
          <a:effectLst/>
        </p:spPr>
        <p:txBody>
          <a:bodyPr wrap="none">
            <a:spAutoFit/>
          </a:bodyPr>
          <a:lstStyle/>
          <a:p>
            <a:pPr>
              <a:defRPr/>
            </a:pPr>
            <a:r>
              <a:rPr lang="en-US" sz="2400" u="sng" dirty="0">
                <a:solidFill>
                  <a:srgbClr val="CC0000"/>
                </a:solidFill>
                <a:effectLst>
                  <a:outerShdw blurRad="38100" dist="38100" dir="2700000" algn="tl">
                    <a:srgbClr val="C0C0C0"/>
                  </a:outerShdw>
                </a:effectLst>
                <a:latin typeface="+mj-lt"/>
              </a:rPr>
              <a:t>You can assume that</a:t>
            </a:r>
          </a:p>
        </p:txBody>
      </p:sp>
      <p:sp>
        <p:nvSpPr>
          <p:cNvPr id="191515" name="Rectangle 27"/>
          <p:cNvSpPr>
            <a:spLocks noChangeArrowheads="1"/>
          </p:cNvSpPr>
          <p:nvPr/>
        </p:nvSpPr>
        <p:spPr bwMode="auto">
          <a:xfrm>
            <a:off x="1914526" y="1828800"/>
            <a:ext cx="6467475" cy="762000"/>
          </a:xfrm>
          <a:prstGeom prst="rect">
            <a:avLst/>
          </a:prstGeom>
          <a:noFill/>
          <a:ln w="9525">
            <a:noFill/>
            <a:miter lim="800000"/>
          </a:ln>
          <a:effectLst/>
        </p:spPr>
        <p:txBody>
          <a:bodyPr/>
          <a:lstStyle/>
          <a:p>
            <a:pPr marL="533400" indent="-533400">
              <a:buFontTx/>
              <a:buAutoNum type="arabicPeriod"/>
              <a:defRPr/>
            </a:pPr>
            <a:r>
              <a:rPr lang="en-US" sz="2200" dirty="0">
                <a:solidFill>
                  <a:srgbClr val="006699"/>
                </a:solidFill>
                <a:latin typeface="Lucida Sans" panose="020B0602030504020204" pitchFamily="34" charset="0"/>
              </a:rPr>
              <a:t>Entering currents are +</a:t>
            </a:r>
            <a:r>
              <a:rPr lang="en-US" sz="2200" dirty="0" err="1">
                <a:solidFill>
                  <a:srgbClr val="006699"/>
                </a:solidFill>
                <a:latin typeface="Lucida Sans" panose="020B0602030504020204" pitchFamily="34" charset="0"/>
              </a:rPr>
              <a:t>ve</a:t>
            </a:r>
            <a:r>
              <a:rPr lang="en-US" sz="2200" dirty="0">
                <a:solidFill>
                  <a:srgbClr val="006699"/>
                </a:solidFill>
                <a:latin typeface="Lucida Sans" panose="020B0602030504020204" pitchFamily="34" charset="0"/>
              </a:rPr>
              <a:t> currents</a:t>
            </a:r>
          </a:p>
          <a:p>
            <a:pPr marL="533400" indent="-533400">
              <a:buFontTx/>
              <a:buAutoNum type="arabicPeriod"/>
              <a:defRPr/>
            </a:pPr>
            <a:r>
              <a:rPr lang="en-US" sz="2200" dirty="0">
                <a:solidFill>
                  <a:srgbClr val="006699"/>
                </a:solidFill>
                <a:latin typeface="Lucida Sans" panose="020B0602030504020204" pitchFamily="34" charset="0"/>
              </a:rPr>
              <a:t>Leaving currents are -</a:t>
            </a:r>
            <a:r>
              <a:rPr lang="en-US" sz="2200" dirty="0" err="1">
                <a:solidFill>
                  <a:srgbClr val="006699"/>
                </a:solidFill>
                <a:latin typeface="Lucida Sans" panose="020B0602030504020204" pitchFamily="34" charset="0"/>
              </a:rPr>
              <a:t>ve</a:t>
            </a:r>
            <a:r>
              <a:rPr lang="en-US" sz="2200" dirty="0">
                <a:solidFill>
                  <a:srgbClr val="006699"/>
                </a:solidFill>
                <a:latin typeface="Lucida Sans" panose="020B0602030504020204" pitchFamily="34" charset="0"/>
              </a:rPr>
              <a:t> currents</a:t>
            </a:r>
          </a:p>
        </p:txBody>
      </p:sp>
      <p:sp>
        <p:nvSpPr>
          <p:cNvPr id="191517" name="Rectangle 29"/>
          <p:cNvSpPr>
            <a:spLocks noChangeArrowheads="1"/>
          </p:cNvSpPr>
          <p:nvPr/>
        </p:nvSpPr>
        <p:spPr bwMode="auto">
          <a:xfrm>
            <a:off x="1990726" y="3810001"/>
            <a:ext cx="492443" cy="461665"/>
          </a:xfrm>
          <a:prstGeom prst="rect">
            <a:avLst/>
          </a:prstGeom>
          <a:noFill/>
          <a:ln w="9525" algn="ctr">
            <a:noFill/>
            <a:miter lim="800000"/>
          </a:ln>
          <a:effectLst/>
        </p:spPr>
        <p:txBody>
          <a:bodyPr wrap="none">
            <a:spAutoFit/>
          </a:bodyPr>
          <a:lstStyle/>
          <a:p>
            <a:pPr>
              <a:defRPr/>
            </a:pPr>
            <a:r>
              <a:rPr lang="en-US" sz="2400" u="sng" dirty="0">
                <a:solidFill>
                  <a:srgbClr val="CC0000"/>
                </a:solidFill>
                <a:effectLst>
                  <a:outerShdw blurRad="38100" dist="38100" dir="2700000" algn="tl">
                    <a:srgbClr val="C0C0C0"/>
                  </a:outerShdw>
                </a:effectLst>
                <a:latin typeface="+mj-lt"/>
              </a:rPr>
              <a:t>Or</a:t>
            </a:r>
          </a:p>
        </p:txBody>
      </p:sp>
      <p:sp>
        <p:nvSpPr>
          <p:cNvPr id="191518" name="Rectangle 30"/>
          <p:cNvSpPr>
            <a:spLocks noChangeArrowheads="1"/>
          </p:cNvSpPr>
          <p:nvPr/>
        </p:nvSpPr>
        <p:spPr bwMode="auto">
          <a:xfrm>
            <a:off x="2143124" y="4419600"/>
            <a:ext cx="5400675" cy="762000"/>
          </a:xfrm>
          <a:prstGeom prst="rect">
            <a:avLst/>
          </a:prstGeom>
          <a:noFill/>
          <a:ln w="9525">
            <a:noFill/>
            <a:miter lim="800000"/>
          </a:ln>
          <a:effectLst/>
        </p:spPr>
        <p:txBody>
          <a:bodyPr/>
          <a:lstStyle/>
          <a:p>
            <a:pPr marL="533400" indent="-533400">
              <a:buFontTx/>
              <a:buAutoNum type="arabicPeriod"/>
              <a:defRPr/>
            </a:pPr>
            <a:r>
              <a:rPr lang="en-US" sz="2200" dirty="0">
                <a:solidFill>
                  <a:srgbClr val="006699"/>
                </a:solidFill>
                <a:latin typeface="Lucida Sans" panose="020B0602030504020204" pitchFamily="34" charset="0"/>
              </a:rPr>
              <a:t>Leaving currents are +</a:t>
            </a:r>
            <a:r>
              <a:rPr lang="en-US" sz="2200" dirty="0" err="1">
                <a:solidFill>
                  <a:srgbClr val="006699"/>
                </a:solidFill>
                <a:latin typeface="Lucida Sans" panose="020B0602030504020204" pitchFamily="34" charset="0"/>
              </a:rPr>
              <a:t>ve</a:t>
            </a:r>
            <a:r>
              <a:rPr lang="en-US" sz="2200" dirty="0">
                <a:solidFill>
                  <a:srgbClr val="006699"/>
                </a:solidFill>
                <a:latin typeface="Lucida Sans" panose="020B0602030504020204" pitchFamily="34" charset="0"/>
              </a:rPr>
              <a:t> currents</a:t>
            </a:r>
          </a:p>
          <a:p>
            <a:pPr marL="533400" indent="-533400">
              <a:buFontTx/>
              <a:buAutoNum type="arabicPeriod"/>
              <a:defRPr/>
            </a:pPr>
            <a:r>
              <a:rPr lang="en-US" sz="2200" dirty="0">
                <a:solidFill>
                  <a:srgbClr val="006699"/>
                </a:solidFill>
                <a:latin typeface="Lucida Sans" panose="020B0602030504020204" pitchFamily="34" charset="0"/>
              </a:rPr>
              <a:t>Entering currents are -</a:t>
            </a:r>
            <a:r>
              <a:rPr lang="en-US" sz="2200" dirty="0" err="1">
                <a:solidFill>
                  <a:srgbClr val="006699"/>
                </a:solidFill>
                <a:latin typeface="Lucida Sans" panose="020B0602030504020204" pitchFamily="34" charset="0"/>
              </a:rPr>
              <a:t>ve</a:t>
            </a:r>
            <a:r>
              <a:rPr lang="en-US" sz="2200" dirty="0">
                <a:solidFill>
                  <a:srgbClr val="006699"/>
                </a:solidFill>
                <a:latin typeface="Lucida Sans" panose="020B0602030504020204" pitchFamily="34" charset="0"/>
              </a:rPr>
              <a:t> currents</a:t>
            </a:r>
          </a:p>
        </p:txBody>
      </p:sp>
      <p:sp>
        <p:nvSpPr>
          <p:cNvPr id="191519" name="Rectangle 31"/>
          <p:cNvSpPr>
            <a:spLocks noChangeArrowheads="1"/>
          </p:cNvSpPr>
          <p:nvPr/>
        </p:nvSpPr>
        <p:spPr bwMode="auto">
          <a:xfrm>
            <a:off x="1676400" y="5715001"/>
            <a:ext cx="7677936" cy="461665"/>
          </a:xfrm>
          <a:prstGeom prst="rect">
            <a:avLst/>
          </a:prstGeom>
          <a:noFill/>
          <a:ln w="9525" algn="ctr">
            <a:noFill/>
            <a:miter lim="800000"/>
          </a:ln>
          <a:effectLst/>
        </p:spPr>
        <p:txBody>
          <a:bodyPr wrap="none">
            <a:spAutoFit/>
          </a:bodyPr>
          <a:lstStyle/>
          <a:p>
            <a:pPr>
              <a:defRPr/>
            </a:pPr>
            <a:r>
              <a:rPr lang="en-US" sz="2400" dirty="0">
                <a:solidFill>
                  <a:srgbClr val="CC0000"/>
                </a:solidFill>
                <a:effectLst>
                  <a:outerShdw blurRad="38100" dist="38100" dir="2700000" algn="tl">
                    <a:srgbClr val="C0C0C0"/>
                  </a:outerShdw>
                </a:effectLst>
                <a:latin typeface="+mj-lt"/>
              </a:rPr>
              <a:t>But for the same circuit you MUST stick to ONE convention</a:t>
            </a:r>
          </a:p>
        </p:txBody>
      </p:sp>
      <p:graphicFrame>
        <p:nvGraphicFramePr>
          <p:cNvPr id="30" name="Object 29"/>
          <p:cNvGraphicFramePr>
            <a:graphicFrameLocks noChangeAspect="1"/>
          </p:cNvGraphicFramePr>
          <p:nvPr/>
        </p:nvGraphicFramePr>
        <p:xfrm>
          <a:off x="6477001" y="2743201"/>
          <a:ext cx="2913063" cy="454025"/>
        </p:xfrm>
        <a:graphic>
          <a:graphicData uri="http://schemas.openxmlformats.org/presentationml/2006/ole">
            <mc:AlternateContent xmlns:mc="http://schemas.openxmlformats.org/markup-compatibility/2006">
              <mc:Choice xmlns:v="urn:schemas-microsoft-com:vml" Requires="v">
                <p:oleObj spid="_x0000_s20485" name="Formula" r:id="rId3" imgW="976630" imgH="152400" progId="">
                  <p:embed/>
                </p:oleObj>
              </mc:Choice>
              <mc:Fallback>
                <p:oleObj name="Formula" r:id="rId3" imgW="976630" imgH="152400" progId="">
                  <p:embed/>
                  <p:pic>
                    <p:nvPicPr>
                      <p:cNvPr id="0" name="Object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1" y="2743201"/>
                        <a:ext cx="291306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1521" name="Object 33"/>
          <p:cNvGraphicFramePr>
            <a:graphicFrameLocks noChangeAspect="1"/>
          </p:cNvGraphicFramePr>
          <p:nvPr/>
        </p:nvGraphicFramePr>
        <p:xfrm>
          <a:off x="7952414" y="4573587"/>
          <a:ext cx="2359025" cy="454025"/>
        </p:xfrm>
        <a:graphic>
          <a:graphicData uri="http://schemas.openxmlformats.org/presentationml/2006/ole">
            <mc:AlternateContent xmlns:mc="http://schemas.openxmlformats.org/markup-compatibility/2006">
              <mc:Choice xmlns:v="urn:schemas-microsoft-com:vml" Requires="v">
                <p:oleObj spid="_x0000_s20486" name="Formula" r:id="rId5" imgW="789940" imgH="152400" progId="">
                  <p:embed/>
                </p:oleObj>
              </mc:Choice>
              <mc:Fallback>
                <p:oleObj name="Formula" r:id="rId5" imgW="789940" imgH="152400" progId="">
                  <p:embed/>
                  <p:pic>
                    <p:nvPicPr>
                      <p:cNvPr id="0" name="Object 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52414" y="4573587"/>
                        <a:ext cx="23590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4000" dirty="0">
                <a:solidFill>
                  <a:srgbClr val="000099"/>
                </a:solidFill>
              </a:rPr>
              <a:t>Kirchhoff’s Current Law (KCL)</a:t>
            </a:r>
            <a:br>
              <a:rPr lang="en-US" altLang="en-US" sz="4000" dirty="0">
                <a:solidFill>
                  <a:srgbClr val="000099"/>
                </a:solidFill>
              </a:rPr>
            </a:br>
            <a:r>
              <a:rPr lang="en-US" altLang="en-US" sz="3200" dirty="0">
                <a:solidFill>
                  <a:srgbClr val="000099"/>
                </a:solidFill>
              </a:rPr>
              <a:t>Example 1</a:t>
            </a:r>
            <a:endParaRPr lang="en-US" altLang="en-US" sz="3200" dirty="0"/>
          </a:p>
        </p:txBody>
      </p:sp>
      <p:sp>
        <p:nvSpPr>
          <p:cNvPr id="4" name="Slide Number Placeholder 3"/>
          <p:cNvSpPr>
            <a:spLocks noGrp="1"/>
          </p:cNvSpPr>
          <p:nvPr>
            <p:ph type="sldNum" sz="quarter" idx="12"/>
          </p:nvPr>
        </p:nvSpPr>
        <p:spPr/>
        <p:txBody>
          <a:bodyPr/>
          <a:lstStyle/>
          <a:p>
            <a:pPr>
              <a:defRPr/>
            </a:pPr>
            <a:fld id="{1B69304F-81FA-4F3D-AC2B-6A8B535112D8}" type="slidenum">
              <a:rPr lang="en-US" altLang="en-US"/>
              <a:t>26</a:t>
            </a:fld>
            <a:endParaRPr lang="en-US" altLang="en-US"/>
          </a:p>
        </p:txBody>
      </p:sp>
      <p:pic>
        <p:nvPicPr>
          <p:cNvPr id="13316"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45524" y="2694781"/>
            <a:ext cx="4092575" cy="324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2"/>
          <p:cNvSpPr txBox="1"/>
          <p:nvPr/>
        </p:nvSpPr>
        <p:spPr bwMode="auto">
          <a:xfrm>
            <a:off x="1171353" y="2009775"/>
            <a:ext cx="8229600" cy="4618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 indent="-274320" eaLnBrk="1" fontAlgn="auto" hangingPunct="1">
              <a:spcAft>
                <a:spcPts val="0"/>
              </a:spcAft>
              <a:buClr>
                <a:schemeClr val="accent3"/>
              </a:buClr>
              <a:buFont typeface="Wingdings 2"/>
              <a:buChar char=""/>
              <a:defRPr/>
            </a:pPr>
            <a:r>
              <a:rPr lang="en-US" sz="2200" dirty="0">
                <a:solidFill>
                  <a:srgbClr val="006699"/>
                </a:solidFill>
                <a:latin typeface="Lucida Sans" panose="020B0602030504020204" pitchFamily="34" charset="0"/>
              </a:rPr>
              <a:t>Using KCL, determine I, the current flowing out of the voltage source.</a:t>
            </a:r>
          </a:p>
          <a:p>
            <a:pPr marL="274320" indent="-274320" eaLnBrk="1" fontAlgn="auto" hangingPunct="1">
              <a:spcAft>
                <a:spcPts val="0"/>
              </a:spcAft>
              <a:buClr>
                <a:schemeClr val="accent3"/>
              </a:buClr>
              <a:buFont typeface="Wingdings 2"/>
              <a:buChar char=""/>
              <a:defRPr/>
            </a:pPr>
            <a:endParaRPr lang="en-US" sz="2200" dirty="0">
              <a:solidFill>
                <a:srgbClr val="006699"/>
              </a:solidFill>
              <a:latin typeface="Lucida Sans" panose="020B0602030504020204" pitchFamily="34" charset="0"/>
            </a:endParaRPr>
          </a:p>
          <a:p>
            <a:pPr marL="274320" indent="-274320" eaLnBrk="1" fontAlgn="auto" hangingPunct="1">
              <a:spcAft>
                <a:spcPts val="0"/>
              </a:spcAft>
              <a:buClr>
                <a:schemeClr val="accent3"/>
              </a:buClr>
              <a:buFont typeface="Wingdings 2"/>
              <a:buChar char=""/>
              <a:defRPr/>
            </a:pPr>
            <a:r>
              <a:rPr lang="en-US" sz="2200" dirty="0">
                <a:solidFill>
                  <a:srgbClr val="006699"/>
                </a:solidFill>
                <a:latin typeface="Lucida Sans" panose="020B0602030504020204" pitchFamily="34" charset="0"/>
              </a:rPr>
              <a:t>Based on the assumption that states:</a:t>
            </a:r>
          </a:p>
          <a:p>
            <a:pPr marL="274320" indent="-274320" eaLnBrk="1" fontAlgn="auto" hangingPunct="1">
              <a:spcAft>
                <a:spcPts val="0"/>
              </a:spcAft>
              <a:buClr>
                <a:schemeClr val="accent3"/>
              </a:buClr>
              <a:buFont typeface="Wingdings 2"/>
              <a:buChar char=""/>
              <a:defRPr/>
            </a:pPr>
            <a:r>
              <a:rPr lang="en-US" sz="2200" dirty="0">
                <a:solidFill>
                  <a:srgbClr val="006699"/>
                </a:solidFill>
                <a:latin typeface="Lucida Sans" panose="020B0602030504020204" pitchFamily="34" charset="0"/>
              </a:rPr>
              <a:t>1- Leaving currents are +</a:t>
            </a:r>
            <a:r>
              <a:rPr lang="en-US" sz="2200" dirty="0" err="1">
                <a:solidFill>
                  <a:srgbClr val="006699"/>
                </a:solidFill>
                <a:latin typeface="Lucida Sans" panose="020B0602030504020204" pitchFamily="34" charset="0"/>
              </a:rPr>
              <a:t>ve</a:t>
            </a:r>
            <a:r>
              <a:rPr lang="en-US" sz="2200" dirty="0">
                <a:solidFill>
                  <a:srgbClr val="006699"/>
                </a:solidFill>
                <a:latin typeface="Lucida Sans" panose="020B0602030504020204" pitchFamily="34" charset="0"/>
              </a:rPr>
              <a:t> currents</a:t>
            </a:r>
          </a:p>
          <a:p>
            <a:pPr marL="274320" indent="-274320" eaLnBrk="1" fontAlgn="auto" hangingPunct="1">
              <a:spcAft>
                <a:spcPts val="0"/>
              </a:spcAft>
              <a:buClr>
                <a:schemeClr val="accent3"/>
              </a:buClr>
              <a:buFont typeface="Wingdings 2"/>
              <a:buChar char=""/>
              <a:defRPr/>
            </a:pPr>
            <a:r>
              <a:rPr lang="en-US" sz="2200" dirty="0">
                <a:solidFill>
                  <a:srgbClr val="006699"/>
                </a:solidFill>
                <a:latin typeface="Lucida Sans" panose="020B0602030504020204" pitchFamily="34" charset="0"/>
              </a:rPr>
              <a:t>2- Entering currents are -</a:t>
            </a:r>
            <a:r>
              <a:rPr lang="en-US" sz="2200" dirty="0" err="1">
                <a:solidFill>
                  <a:srgbClr val="006699"/>
                </a:solidFill>
                <a:latin typeface="Lucida Sans" panose="020B0602030504020204" pitchFamily="34" charset="0"/>
              </a:rPr>
              <a:t>ve</a:t>
            </a:r>
            <a:r>
              <a:rPr lang="en-US" sz="2200" dirty="0">
                <a:solidFill>
                  <a:srgbClr val="006699"/>
                </a:solidFill>
                <a:latin typeface="Lucida Sans" panose="020B0602030504020204" pitchFamily="34" charset="0"/>
              </a:rPr>
              <a:t> currents</a:t>
            </a:r>
          </a:p>
          <a:p>
            <a:pPr marL="274320" indent="-274320" eaLnBrk="1" fontAlgn="auto" hangingPunct="1">
              <a:spcAft>
                <a:spcPts val="0"/>
              </a:spcAft>
              <a:buClr>
                <a:schemeClr val="accent3"/>
              </a:buClr>
              <a:buFont typeface="Wingdings 2"/>
              <a:buChar char=""/>
              <a:defRPr/>
            </a:pPr>
            <a:r>
              <a:rPr lang="en-US" sz="2200" dirty="0">
                <a:solidFill>
                  <a:srgbClr val="006699"/>
                </a:solidFill>
                <a:latin typeface="Lucida Sans" panose="020B0602030504020204" pitchFamily="34" charset="0"/>
              </a:rPr>
              <a:t>We can write the following equation:</a:t>
            </a:r>
          </a:p>
          <a:p>
            <a:pPr marL="674370" lvl="1" indent="-274320" eaLnBrk="1" fontAlgn="auto" hangingPunct="1">
              <a:spcAft>
                <a:spcPts val="0"/>
              </a:spcAft>
              <a:buClr>
                <a:schemeClr val="accent3"/>
              </a:buClr>
              <a:buFont typeface="Wingdings 2"/>
              <a:buChar char=""/>
              <a:defRPr/>
            </a:pPr>
            <a:r>
              <a:rPr lang="en-US" sz="2200" dirty="0">
                <a:solidFill>
                  <a:srgbClr val="006699"/>
                </a:solidFill>
                <a:latin typeface="Lucida Sans" panose="020B0602030504020204" pitchFamily="34" charset="0"/>
              </a:rPr>
              <a:t> </a:t>
            </a:r>
          </a:p>
          <a:p>
            <a:pPr lvl="1" indent="-247015" eaLnBrk="1" fontAlgn="auto" hangingPunct="1">
              <a:spcAft>
                <a:spcPts val="0"/>
              </a:spcAft>
              <a:buFont typeface="Wingdings 2"/>
              <a:buChar char=""/>
              <a:defRPr/>
            </a:pPr>
            <a:r>
              <a:rPr lang="en-US" sz="2200" dirty="0">
                <a:solidFill>
                  <a:srgbClr val="006699"/>
                </a:solidFill>
                <a:latin typeface="Lucida Sans" panose="020B0602030504020204" pitchFamily="34" charset="0"/>
              </a:rPr>
              <a:t>-1.9 mA - 0.5 mA + 3mA  - I =0</a:t>
            </a:r>
          </a:p>
          <a:p>
            <a:pPr lvl="1" indent="-247015" eaLnBrk="1" fontAlgn="auto" hangingPunct="1">
              <a:spcAft>
                <a:spcPts val="0"/>
              </a:spcAft>
              <a:buFont typeface="Wingdings 2"/>
              <a:buChar char=""/>
              <a:defRPr/>
            </a:pPr>
            <a:r>
              <a:rPr lang="en-US" sz="2200" dirty="0">
                <a:solidFill>
                  <a:srgbClr val="006699"/>
                </a:solidFill>
                <a:latin typeface="Lucida Sans" panose="020B0602030504020204" pitchFamily="34" charset="0"/>
              </a:rPr>
              <a:t>I = 0.6 mA</a:t>
            </a:r>
          </a:p>
          <a:p>
            <a:pPr lvl="1" indent="-247015" eaLnBrk="1" fontAlgn="auto" hangingPunct="1">
              <a:spcAft>
                <a:spcPts val="0"/>
              </a:spcAft>
              <a:buFont typeface="Wingdings 2"/>
              <a:buChar char=""/>
              <a:defRPr/>
            </a:pPr>
            <a:endParaRPr lang="en-US" sz="2200" dirty="0">
              <a:solidFill>
                <a:srgbClr val="006699"/>
              </a:solidFill>
              <a:latin typeface="Lucida Sans" panose="020B0602030504020204" pitchFamily="34" charset="0"/>
            </a:endParaRPr>
          </a:p>
          <a:p>
            <a:pPr lvl="1" indent="-247015" eaLnBrk="1" fontAlgn="auto" hangingPunct="1">
              <a:spcAft>
                <a:spcPts val="0"/>
              </a:spcAft>
              <a:buFont typeface="Wingdings 2"/>
              <a:buChar char=""/>
              <a:defRPr/>
            </a:pPr>
            <a:r>
              <a:rPr lang="en-US" sz="2200" dirty="0">
                <a:solidFill>
                  <a:srgbClr val="006699"/>
                </a:solidFill>
                <a:latin typeface="Lucida Sans" panose="020B0602030504020204" pitchFamily="34" charset="0"/>
              </a:rPr>
              <a:t>Note that V1 is supplying power.</a:t>
            </a:r>
          </a:p>
        </p:txBody>
      </p:sp>
      <p:sp>
        <p:nvSpPr>
          <p:cNvPr id="11" name="Right Arrow 10"/>
          <p:cNvSpPr/>
          <p:nvPr/>
        </p:nvSpPr>
        <p:spPr bwMode="auto">
          <a:xfrm>
            <a:off x="7255024" y="4836042"/>
            <a:ext cx="381000" cy="76200"/>
          </a:xfrm>
          <a:prstGeom prst="rightArrow">
            <a:avLst/>
          </a:prstGeom>
          <a:noFill/>
          <a:ln w="2857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ln w="0"/>
              <a:effectLst>
                <a:outerShdw blurRad="38100" dist="19050" dir="2700000" algn="tl" rotWithShape="0">
                  <a:schemeClr val="dk1">
                    <a:alpha val="40000"/>
                  </a:schemeClr>
                </a:outerShdw>
              </a:effectLs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85125" y="3429000"/>
            <a:ext cx="3994150" cy="323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Title 1"/>
          <p:cNvSpPr>
            <a:spLocks noGrp="1"/>
          </p:cNvSpPr>
          <p:nvPr>
            <p:ph type="title"/>
          </p:nvPr>
        </p:nvSpPr>
        <p:spPr/>
        <p:txBody>
          <a:bodyPr/>
          <a:lstStyle/>
          <a:p>
            <a:r>
              <a:rPr lang="en-US" altLang="en-US" sz="4000" dirty="0">
                <a:solidFill>
                  <a:srgbClr val="000099"/>
                </a:solidFill>
              </a:rPr>
              <a:t>Kirchhoff’s Current Law (KCL)</a:t>
            </a:r>
            <a:br>
              <a:rPr lang="en-US" altLang="en-US" sz="4000" dirty="0">
                <a:solidFill>
                  <a:srgbClr val="000099"/>
                </a:solidFill>
              </a:rPr>
            </a:br>
            <a:r>
              <a:rPr lang="en-US" altLang="en-US" sz="3200" dirty="0">
                <a:solidFill>
                  <a:srgbClr val="000099"/>
                </a:solidFill>
              </a:rPr>
              <a:t>Example 2</a:t>
            </a:r>
            <a:endParaRPr lang="en-US" altLang="en-US" sz="3200" dirty="0"/>
          </a:p>
        </p:txBody>
      </p:sp>
      <p:sp>
        <p:nvSpPr>
          <p:cNvPr id="4" name="Slide Number Placeholder 3"/>
          <p:cNvSpPr>
            <a:spLocks noGrp="1"/>
          </p:cNvSpPr>
          <p:nvPr>
            <p:ph type="sldNum" sz="quarter" idx="12"/>
          </p:nvPr>
        </p:nvSpPr>
        <p:spPr/>
        <p:txBody>
          <a:bodyPr/>
          <a:lstStyle/>
          <a:p>
            <a:pPr>
              <a:defRPr/>
            </a:pPr>
            <a:fld id="{8D435BBA-DCBE-41CC-9C07-5004A30DC1B1}" type="slidenum">
              <a:rPr lang="en-US" altLang="en-US"/>
              <a:t>27</a:t>
            </a:fld>
            <a:endParaRPr lang="en-US" altLang="en-US"/>
          </a:p>
        </p:txBody>
      </p:sp>
      <p:sp>
        <p:nvSpPr>
          <p:cNvPr id="5" name="Content Placeholder 2"/>
          <p:cNvSpPr txBox="1"/>
          <p:nvPr/>
        </p:nvSpPr>
        <p:spPr bwMode="auto">
          <a:xfrm>
            <a:off x="1981200" y="2087564"/>
            <a:ext cx="8229600" cy="438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 indent="-274320" eaLnBrk="1" fontAlgn="auto" hangingPunct="1">
              <a:spcAft>
                <a:spcPts val="0"/>
              </a:spcAft>
              <a:buClr>
                <a:schemeClr val="accent3"/>
              </a:buClr>
              <a:buFont typeface="Wingdings 2"/>
              <a:buChar char=""/>
              <a:defRPr/>
            </a:pPr>
            <a:r>
              <a:rPr lang="en-US" sz="2200" dirty="0">
                <a:solidFill>
                  <a:srgbClr val="006699"/>
                </a:solidFill>
                <a:latin typeface="Lucida Sans" panose="020B0602030504020204" pitchFamily="34" charset="0"/>
              </a:rPr>
              <a:t>Suppose the current through R2 was entering the node and the current through R3 was leaving the node. </a:t>
            </a:r>
          </a:p>
          <a:p>
            <a:pPr marL="274320" indent="-274320" eaLnBrk="1" fontAlgn="auto" hangingPunct="1">
              <a:spcAft>
                <a:spcPts val="0"/>
              </a:spcAft>
              <a:buClr>
                <a:schemeClr val="accent3"/>
              </a:buClr>
              <a:buFont typeface="Wingdings 2"/>
              <a:buChar char=""/>
              <a:defRPr/>
            </a:pPr>
            <a:endParaRPr lang="en-US" sz="2200" dirty="0">
              <a:solidFill>
                <a:srgbClr val="006699"/>
              </a:solidFill>
              <a:latin typeface="Lucida Sans" panose="020B0602030504020204" pitchFamily="34" charset="0"/>
            </a:endParaRPr>
          </a:p>
          <a:p>
            <a:pPr marL="640080" lvl="1" indent="-247015" eaLnBrk="1" fontAlgn="auto" hangingPunct="1">
              <a:spcAft>
                <a:spcPts val="0"/>
              </a:spcAft>
              <a:buFont typeface="Wingdings 2"/>
              <a:buChar char=""/>
              <a:defRPr/>
            </a:pPr>
            <a:r>
              <a:rPr lang="en-US" sz="2200" dirty="0">
                <a:solidFill>
                  <a:srgbClr val="006699"/>
                </a:solidFill>
                <a:latin typeface="Lucida Sans" panose="020B0602030504020204" pitchFamily="34" charset="0"/>
              </a:rPr>
              <a:t>The KCL equation using the previous assumption is:</a:t>
            </a:r>
          </a:p>
          <a:p>
            <a:pPr marL="640080" lvl="1" indent="-247015" eaLnBrk="1" fontAlgn="auto" hangingPunct="1">
              <a:spcAft>
                <a:spcPts val="0"/>
              </a:spcAft>
              <a:buFont typeface="Wingdings 2"/>
              <a:buChar char=""/>
              <a:defRPr/>
            </a:pPr>
            <a:endParaRPr lang="en-US" sz="2200" dirty="0">
              <a:solidFill>
                <a:srgbClr val="006699"/>
              </a:solidFill>
              <a:latin typeface="Lucida Sans" panose="020B0602030504020204" pitchFamily="34" charset="0"/>
            </a:endParaRPr>
          </a:p>
          <a:p>
            <a:pPr lvl="1" indent="-247015" eaLnBrk="1" fontAlgn="auto" hangingPunct="1">
              <a:spcAft>
                <a:spcPts val="0"/>
              </a:spcAft>
              <a:buFont typeface="Wingdings 2"/>
              <a:buChar char=""/>
              <a:defRPr/>
            </a:pPr>
            <a:r>
              <a:rPr lang="en-US" sz="2200" dirty="0">
                <a:solidFill>
                  <a:srgbClr val="006699"/>
                </a:solidFill>
                <a:latin typeface="Lucida Sans" panose="020B0602030504020204" pitchFamily="34" charset="0"/>
              </a:rPr>
              <a:t>-3 mA +1.9 mA - 0.5 mA - I =0</a:t>
            </a:r>
          </a:p>
          <a:p>
            <a:pPr lvl="1" indent="-247015" eaLnBrk="1" fontAlgn="auto" hangingPunct="1">
              <a:spcAft>
                <a:spcPts val="0"/>
              </a:spcAft>
              <a:buFont typeface="Wingdings 2"/>
              <a:buChar char=""/>
              <a:defRPr/>
            </a:pPr>
            <a:r>
              <a:rPr lang="en-US" sz="2200" dirty="0">
                <a:solidFill>
                  <a:srgbClr val="006699"/>
                </a:solidFill>
                <a:latin typeface="Lucida Sans" panose="020B0602030504020204" pitchFamily="34" charset="0"/>
              </a:rPr>
              <a:t>I = -1.6 mA</a:t>
            </a:r>
          </a:p>
          <a:p>
            <a:pPr marL="495935" lvl="1" indent="0" eaLnBrk="1" fontAlgn="auto" hangingPunct="1">
              <a:spcAft>
                <a:spcPts val="0"/>
              </a:spcAft>
              <a:buNone/>
              <a:defRPr/>
            </a:pPr>
            <a:endParaRPr lang="en-US" sz="2200" dirty="0">
              <a:solidFill>
                <a:srgbClr val="006699"/>
              </a:solidFill>
              <a:latin typeface="Lucida Sans" panose="020B0602030504020204" pitchFamily="34" charset="0"/>
            </a:endParaRPr>
          </a:p>
          <a:p>
            <a:pPr lvl="1" indent="-247015" eaLnBrk="1" fontAlgn="auto" hangingPunct="1">
              <a:spcAft>
                <a:spcPts val="0"/>
              </a:spcAft>
              <a:buNone/>
              <a:defRPr/>
            </a:pPr>
            <a:r>
              <a:rPr lang="en-US" sz="2200" dirty="0">
                <a:solidFill>
                  <a:srgbClr val="006699"/>
                </a:solidFill>
                <a:latin typeface="Lucida Sans" panose="020B0602030504020204" pitchFamily="34" charset="0"/>
              </a:rPr>
              <a:t>Note that V1 is absorbing power.</a:t>
            </a:r>
          </a:p>
        </p:txBody>
      </p:sp>
      <p:sp>
        <p:nvSpPr>
          <p:cNvPr id="7" name="Right Arrow 6"/>
          <p:cNvSpPr/>
          <p:nvPr/>
        </p:nvSpPr>
        <p:spPr bwMode="auto">
          <a:xfrm>
            <a:off x="8052391" y="4123661"/>
            <a:ext cx="381000" cy="76200"/>
          </a:xfrm>
          <a:prstGeom prst="rightArrow">
            <a:avLst/>
          </a:prstGeom>
          <a:noFill/>
          <a:ln w="2857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ln w="0"/>
              <a:effectLst>
                <a:outerShdw blurRad="38100" dist="19050" dir="2700000" algn="tl" rotWithShape="0">
                  <a:schemeClr val="dk1">
                    <a:alpha val="40000"/>
                  </a:schemeClr>
                </a:outerShdw>
              </a:effectLs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000099"/>
                </a:solidFill>
              </a:rPr>
              <a:t>Equivalent Current Source using KCL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09800" y="4759956"/>
                <a:ext cx="7772400" cy="1336044"/>
              </a:xfrm>
            </p:spPr>
            <p:txBody>
              <a:bodyPr/>
              <a:lstStyle/>
              <a:p>
                <a:r>
                  <a:rPr lang="en-US" sz="2200" dirty="0">
                    <a:solidFill>
                      <a:srgbClr val="006699"/>
                    </a:solidFill>
                    <a:latin typeface="Lucida Sans" panose="020B0602030504020204" pitchFamily="34" charset="0"/>
                  </a:rPr>
                  <a:t>Applying KCL at node a yield:</a:t>
                </a:r>
              </a:p>
              <a:p>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𝑇</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=0</m:t>
                    </m:r>
                  </m:oMath>
                </a14:m>
                <a:r>
                  <a:rPr lang="en-US" sz="2200" dirty="0">
                    <a:solidFill>
                      <a:srgbClr val="006699"/>
                    </a:solidFill>
                    <a:latin typeface="Lucida Sans" panose="020B0602030504020204" pitchFamily="34" charset="0"/>
                  </a:rPr>
                  <a:t>                </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𝑇</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3</m:t>
                        </m:r>
                      </m:sub>
                    </m:sSub>
                  </m:oMath>
                </a14:m>
                <a:endParaRPr lang="en-US" sz="2200" dirty="0">
                  <a:solidFill>
                    <a:srgbClr val="006699"/>
                  </a:solidFill>
                  <a:latin typeface="Lucida Sans" panose="020B060203050402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09800" y="4759956"/>
                <a:ext cx="7772400" cy="1336044"/>
              </a:xfrm>
              <a:blipFill rotWithShape="1">
                <a:blip r:embed="rId2"/>
                <a:stretch>
                  <a:fillRect l="-941" t="-5936"/>
                </a:stretch>
              </a:blipFill>
            </p:spPr>
            <p:txBody>
              <a:bodyPr/>
              <a:lstStyle/>
              <a:p>
                <a:r>
                  <a:rPr lang="en-US">
                    <a:noFill/>
                  </a:rPr>
                  <a:t> </a:t>
                </a:r>
                <a:endParaRPr lang="en-US">
                  <a:noFill/>
                </a:endParaRPr>
              </a:p>
            </p:txBody>
          </p:sp>
        </mc:Fallback>
      </mc:AlternateContent>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t>28</a:t>
            </a:fld>
            <a:endParaRPr lang="en-US" altLang="en-US"/>
          </a:p>
        </p:txBody>
      </p:sp>
      <p:pic>
        <p:nvPicPr>
          <p:cNvPr id="6" name="Picture 5"/>
          <p:cNvPicPr>
            <a:picLocks noChangeAspect="1"/>
          </p:cNvPicPr>
          <p:nvPr/>
        </p:nvPicPr>
        <p:blipFill>
          <a:blip r:embed="rId3"/>
          <a:stretch>
            <a:fillRect/>
          </a:stretch>
        </p:blipFill>
        <p:spPr>
          <a:xfrm>
            <a:off x="2514601" y="1981200"/>
            <a:ext cx="6791325" cy="2550156"/>
          </a:xfrm>
          <a:prstGeom prst="rect">
            <a:avLst/>
          </a:prstGeom>
        </p:spPr>
      </p:pic>
      <p:sp>
        <p:nvSpPr>
          <p:cNvPr id="7" name="Right Arrow 6"/>
          <p:cNvSpPr/>
          <p:nvPr/>
        </p:nvSpPr>
        <p:spPr bwMode="auto">
          <a:xfrm>
            <a:off x="5300663" y="5351778"/>
            <a:ext cx="609600" cy="152400"/>
          </a:xfrm>
          <a:prstGeom prst="rightArrow">
            <a:avLst/>
          </a:prstGeom>
          <a:noFill/>
          <a:ln w="28575" cap="flat" cmpd="sng" algn="ctr">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02" name="Object 19"/>
          <p:cNvGraphicFramePr>
            <a:graphicFrameLocks noChangeAspect="1"/>
          </p:cNvGraphicFramePr>
          <p:nvPr/>
        </p:nvGraphicFramePr>
        <p:xfrm>
          <a:off x="2819400" y="3473248"/>
          <a:ext cx="5486400" cy="1403552"/>
        </p:xfrm>
        <a:graphic>
          <a:graphicData uri="http://schemas.openxmlformats.org/presentationml/2006/ole">
            <mc:AlternateContent xmlns:mc="http://schemas.openxmlformats.org/markup-compatibility/2006">
              <mc:Choice xmlns:v="urn:schemas-microsoft-com:vml" Requires="v">
                <p:oleObj spid="_x0000_s21514" name="Image" r:id="rId4" imgW="9283700" imgH="2374900" progId="Photoshop.Image.5">
                  <p:embed/>
                </p:oleObj>
              </mc:Choice>
              <mc:Fallback>
                <p:oleObj name="Image" r:id="rId4" imgW="9283700" imgH="2374900" progId="Photoshop.Image.5">
                  <p:embed/>
                  <p:pic>
                    <p:nvPicPr>
                      <p:cNvPr id="0" name="Object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3473248"/>
                        <a:ext cx="5486400" cy="1403552"/>
                      </a:xfrm>
                      <a:prstGeom prst="rect">
                        <a:avLst/>
                      </a:prstGeom>
                      <a:noFill/>
                      <a:ln>
                        <a:noFill/>
                      </a:ln>
                      <a:effectLst/>
                    </p:spPr>
                  </p:pic>
                </p:oleObj>
              </mc:Fallback>
            </mc:AlternateContent>
          </a:graphicData>
        </a:graphic>
      </p:graphicFrame>
      <p:graphicFrame>
        <p:nvGraphicFramePr>
          <p:cNvPr id="25603" name="Object 15"/>
          <p:cNvGraphicFramePr>
            <a:graphicFrameLocks noChangeAspect="1"/>
          </p:cNvGraphicFramePr>
          <p:nvPr/>
        </p:nvGraphicFramePr>
        <p:xfrm>
          <a:off x="2667000" y="1464685"/>
          <a:ext cx="5334000" cy="1528119"/>
        </p:xfrm>
        <a:graphic>
          <a:graphicData uri="http://schemas.openxmlformats.org/presentationml/2006/ole">
            <mc:AlternateContent xmlns:mc="http://schemas.openxmlformats.org/markup-compatibility/2006">
              <mc:Choice xmlns:v="urn:schemas-microsoft-com:vml" Requires="v">
                <p:oleObj spid="_x0000_s21515" name="Image" r:id="rId6" imgW="9398000" imgH="2692400" progId="Photoshop.Image.5">
                  <p:embed/>
                </p:oleObj>
              </mc:Choice>
              <mc:Fallback>
                <p:oleObj name="Image" r:id="rId6" imgW="9398000" imgH="2692400" progId="Photoshop.Image.5">
                  <p:embed/>
                  <p:pic>
                    <p:nvPicPr>
                      <p:cNvPr id="0"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67000" y="1464685"/>
                        <a:ext cx="5334000" cy="1528119"/>
                      </a:xfrm>
                      <a:prstGeom prst="rect">
                        <a:avLst/>
                      </a:prstGeom>
                      <a:noFill/>
                      <a:ln>
                        <a:noFill/>
                      </a:ln>
                      <a:effectLst/>
                    </p:spPr>
                  </p:pic>
                </p:oleObj>
              </mc:Fallback>
            </mc:AlternateContent>
          </a:graphicData>
        </a:graphic>
      </p:graphicFrame>
      <p:graphicFrame>
        <p:nvGraphicFramePr>
          <p:cNvPr id="25604" name="Object 17"/>
          <p:cNvGraphicFramePr>
            <a:graphicFrameLocks noChangeAspect="1"/>
          </p:cNvGraphicFramePr>
          <p:nvPr/>
        </p:nvGraphicFramePr>
        <p:xfrm>
          <a:off x="2743201" y="1083685"/>
          <a:ext cx="722313" cy="290513"/>
        </p:xfrm>
        <a:graphic>
          <a:graphicData uri="http://schemas.openxmlformats.org/presentationml/2006/ole">
            <mc:AlternateContent xmlns:mc="http://schemas.openxmlformats.org/markup-compatibility/2006">
              <mc:Choice xmlns:v="urn:schemas-microsoft-com:vml" Requires="v">
                <p:oleObj spid="_x0000_s21516" name="Equation" r:id="rId8" imgW="723900" imgH="292100" progId="Equation.3">
                  <p:embed/>
                </p:oleObj>
              </mc:Choice>
              <mc:Fallback>
                <p:oleObj name="Equation" r:id="rId8" imgW="723900" imgH="292100" progId="Equation.3">
                  <p:embed/>
                  <p:pic>
                    <p:nvPicPr>
                      <p:cNvPr id="0" name="Object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3201" y="1083685"/>
                        <a:ext cx="722313" cy="290513"/>
                      </a:xfrm>
                      <a:prstGeom prst="rect">
                        <a:avLst/>
                      </a:prstGeom>
                      <a:solidFill>
                        <a:schemeClr val="hlink"/>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5" name="Object 18"/>
          <p:cNvGraphicFramePr>
            <a:graphicFrameLocks noChangeAspect="1"/>
          </p:cNvGraphicFramePr>
          <p:nvPr/>
        </p:nvGraphicFramePr>
        <p:xfrm>
          <a:off x="5410200" y="1083685"/>
          <a:ext cx="838200" cy="290513"/>
        </p:xfrm>
        <a:graphic>
          <a:graphicData uri="http://schemas.openxmlformats.org/presentationml/2006/ole">
            <mc:AlternateContent xmlns:mc="http://schemas.openxmlformats.org/markup-compatibility/2006">
              <mc:Choice xmlns:v="urn:schemas-microsoft-com:vml" Requires="v">
                <p:oleObj spid="_x0000_s21517" name="Equation" r:id="rId10" imgW="837565" imgH="292100" progId="Equation.3">
                  <p:embed/>
                </p:oleObj>
              </mc:Choice>
              <mc:Fallback>
                <p:oleObj name="Equation" r:id="rId10" imgW="837565" imgH="292100" progId="Equation.3">
                  <p:embed/>
                  <p:pic>
                    <p:nvPicPr>
                      <p:cNvPr id="0" name="Object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10200" y="1083685"/>
                        <a:ext cx="838200" cy="290513"/>
                      </a:xfrm>
                      <a:prstGeom prst="rect">
                        <a:avLst/>
                      </a:prstGeom>
                      <a:solidFill>
                        <a:schemeClr val="hlink"/>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6" name="Object 20"/>
          <p:cNvGraphicFramePr>
            <a:graphicFrameLocks noChangeAspect="1"/>
          </p:cNvGraphicFramePr>
          <p:nvPr/>
        </p:nvGraphicFramePr>
        <p:xfrm>
          <a:off x="2887532" y="3034132"/>
          <a:ext cx="618142" cy="248616"/>
        </p:xfrm>
        <a:graphic>
          <a:graphicData uri="http://schemas.openxmlformats.org/presentationml/2006/ole">
            <mc:AlternateContent xmlns:mc="http://schemas.openxmlformats.org/markup-compatibility/2006">
              <mc:Choice xmlns:v="urn:schemas-microsoft-com:vml" Requires="v">
                <p:oleObj spid="_x0000_s21518" name="Equation" r:id="rId12" imgW="723900" imgH="292100" progId="Equation.3">
                  <p:embed/>
                </p:oleObj>
              </mc:Choice>
              <mc:Fallback>
                <p:oleObj name="Equation" r:id="rId12" imgW="723900" imgH="292100" progId="Equation.3">
                  <p:embed/>
                  <p:pic>
                    <p:nvPicPr>
                      <p:cNvPr id="0" name="Object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87532" y="3034132"/>
                        <a:ext cx="618142" cy="248616"/>
                      </a:xfrm>
                      <a:prstGeom prst="rect">
                        <a:avLst/>
                      </a:prstGeom>
                      <a:solidFill>
                        <a:schemeClr val="hlink"/>
                      </a:solidFill>
                      <a:ln w="9525">
                        <a:solidFill>
                          <a:schemeClr val="accent2"/>
                        </a:solidFill>
                        <a:miter lim="800000"/>
                        <a:headEnd/>
                        <a:tailEnd/>
                      </a:ln>
                      <a:effectLst/>
                    </p:spPr>
                  </p:pic>
                </p:oleObj>
              </mc:Fallback>
            </mc:AlternateContent>
          </a:graphicData>
        </a:graphic>
      </p:graphicFrame>
      <p:graphicFrame>
        <p:nvGraphicFramePr>
          <p:cNvPr id="25607" name="Object 21"/>
          <p:cNvGraphicFramePr>
            <a:graphicFrameLocks noChangeAspect="1"/>
          </p:cNvGraphicFramePr>
          <p:nvPr/>
        </p:nvGraphicFramePr>
        <p:xfrm>
          <a:off x="6240332" y="3110332"/>
          <a:ext cx="1260737" cy="248616"/>
        </p:xfrm>
        <a:graphic>
          <a:graphicData uri="http://schemas.openxmlformats.org/presentationml/2006/ole">
            <mc:AlternateContent xmlns:mc="http://schemas.openxmlformats.org/markup-compatibility/2006">
              <mc:Choice xmlns:v="urn:schemas-microsoft-com:vml" Requires="v">
                <p:oleObj spid="_x0000_s21519" name="Equation" r:id="rId13" imgW="1473200" imgH="292100" progId="Equation.3">
                  <p:embed/>
                </p:oleObj>
              </mc:Choice>
              <mc:Fallback>
                <p:oleObj name="Equation" r:id="rId13" imgW="1473200" imgH="292100" progId="Equation.3">
                  <p:embed/>
                  <p:pic>
                    <p:nvPicPr>
                      <p:cNvPr id="0" name="Object 2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40332" y="3110332"/>
                        <a:ext cx="1260737" cy="248616"/>
                      </a:xfrm>
                      <a:prstGeom prst="rect">
                        <a:avLst/>
                      </a:prstGeom>
                      <a:solidFill>
                        <a:schemeClr val="hlink"/>
                      </a:solidFill>
                      <a:ln w="9525">
                        <a:solidFill>
                          <a:schemeClr val="accent2"/>
                        </a:solidFill>
                        <a:miter lim="800000"/>
                        <a:headEnd/>
                        <a:tailEnd/>
                      </a:ln>
                      <a:effectLst/>
                    </p:spPr>
                  </p:pic>
                </p:oleObj>
              </mc:Fallback>
            </mc:AlternateContent>
          </a:graphicData>
        </a:graphic>
      </p:graphicFrame>
      <p:sp>
        <p:nvSpPr>
          <p:cNvPr id="25608" name="Text Box 22"/>
          <p:cNvSpPr txBox="1">
            <a:spLocks noChangeArrowheads="1"/>
          </p:cNvSpPr>
          <p:nvPr/>
        </p:nvSpPr>
        <p:spPr bwMode="auto">
          <a:xfrm>
            <a:off x="4953001" y="144959"/>
            <a:ext cx="204049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r>
              <a:rPr lang="en-US" altLang="en-US" sz="4000" b="0" dirty="0">
                <a:solidFill>
                  <a:srgbClr val="000099"/>
                </a:solidFill>
                <a:latin typeface="+mj-lt"/>
                <a:ea typeface="+mj-ea"/>
                <a:cs typeface="+mj-cs"/>
              </a:rPr>
              <a:t>Exercises</a:t>
            </a:r>
          </a:p>
        </p:txBody>
      </p:sp>
      <p:sp>
        <p:nvSpPr>
          <p:cNvPr id="2" name="Slide Number Placeholder 1"/>
          <p:cNvSpPr>
            <a:spLocks noGrp="1"/>
          </p:cNvSpPr>
          <p:nvPr>
            <p:ph type="sldNum" sz="quarter" idx="12"/>
          </p:nvPr>
        </p:nvSpPr>
        <p:spPr/>
        <p:txBody>
          <a:bodyPr/>
          <a:lstStyle/>
          <a:p>
            <a:pPr>
              <a:defRPr/>
            </a:pPr>
            <a:fld id="{339DB58C-2633-4AB6-84E6-6B8CFB70C26A}" type="slidenum">
              <a:rPr lang="en-US" altLang="en-US"/>
              <a:t>29</a:t>
            </a:fld>
            <a:endParaRPr lang="en-US" altLang="en-US"/>
          </a:p>
        </p:txBody>
      </p:sp>
      <p:graphicFrame>
        <p:nvGraphicFramePr>
          <p:cNvPr id="10" name="Object 18"/>
          <p:cNvGraphicFramePr>
            <a:graphicFrameLocks noChangeAspect="1"/>
          </p:cNvGraphicFramePr>
          <p:nvPr/>
        </p:nvGraphicFramePr>
        <p:xfrm>
          <a:off x="2514600" y="5362546"/>
          <a:ext cx="6019800" cy="1343054"/>
        </p:xfrm>
        <a:graphic>
          <a:graphicData uri="http://schemas.openxmlformats.org/presentationml/2006/ole">
            <mc:AlternateContent xmlns:mc="http://schemas.openxmlformats.org/markup-compatibility/2006">
              <mc:Choice xmlns:v="urn:schemas-microsoft-com:vml" Requires="v">
                <p:oleObj spid="_x0000_s21520" name="Image" r:id="rId15" imgW="10414000" imgH="2324100" progId="Photoshop.Image.5">
                  <p:embed/>
                </p:oleObj>
              </mc:Choice>
              <mc:Fallback>
                <p:oleObj name="Image" r:id="rId15" imgW="10414000" imgH="2324100" progId="Photoshop.Image.5">
                  <p:embed/>
                  <p:pic>
                    <p:nvPicPr>
                      <p:cNvPr id="0" name="Object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14600" y="5362546"/>
                        <a:ext cx="6019800" cy="1343054"/>
                      </a:xfrm>
                      <a:prstGeom prst="rect">
                        <a:avLst/>
                      </a:prstGeom>
                      <a:noFill/>
                      <a:ln>
                        <a:noFill/>
                      </a:ln>
                      <a:effectLst/>
                    </p:spPr>
                  </p:pic>
                </p:oleObj>
              </mc:Fallback>
            </mc:AlternateContent>
          </a:graphicData>
        </a:graphic>
      </p:graphicFrame>
      <p:graphicFrame>
        <p:nvGraphicFramePr>
          <p:cNvPr id="11" name="Object 19"/>
          <p:cNvGraphicFramePr>
            <a:graphicFrameLocks noChangeAspect="1"/>
          </p:cNvGraphicFramePr>
          <p:nvPr/>
        </p:nvGraphicFramePr>
        <p:xfrm>
          <a:off x="2667000" y="4945592"/>
          <a:ext cx="762000" cy="312209"/>
        </p:xfrm>
        <a:graphic>
          <a:graphicData uri="http://schemas.openxmlformats.org/presentationml/2006/ole">
            <mc:AlternateContent xmlns:mc="http://schemas.openxmlformats.org/markup-compatibility/2006">
              <mc:Choice xmlns:v="urn:schemas-microsoft-com:vml" Requires="v">
                <p:oleObj spid="_x0000_s21521" name="Equation" r:id="rId17" imgW="711200" imgH="292100" progId="Equation.3">
                  <p:embed/>
                </p:oleObj>
              </mc:Choice>
              <mc:Fallback>
                <p:oleObj name="Equation" r:id="rId17" imgW="711200" imgH="292100" progId="Equation.3">
                  <p:embed/>
                  <p:pic>
                    <p:nvPicPr>
                      <p:cNvPr id="0" name="Object 1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667000" y="4945592"/>
                        <a:ext cx="762000" cy="312209"/>
                      </a:xfrm>
                      <a:prstGeom prst="rect">
                        <a:avLst/>
                      </a:prstGeom>
                      <a:solidFill>
                        <a:schemeClr val="hlink"/>
                      </a:solidFill>
                      <a:ln w="9525">
                        <a:solidFill>
                          <a:schemeClr val="accent2"/>
                        </a:solidFill>
                        <a:miter lim="800000"/>
                        <a:headEnd/>
                        <a:tailEnd/>
                      </a:ln>
                      <a:effectLst/>
                    </p:spPr>
                  </p:pic>
                </p:oleObj>
              </mc:Fallback>
            </mc:AlternateContent>
          </a:graphicData>
        </a:graphic>
      </p:graphicFrame>
      <p:graphicFrame>
        <p:nvGraphicFramePr>
          <p:cNvPr id="12" name="Object 20"/>
          <p:cNvGraphicFramePr>
            <a:graphicFrameLocks noChangeAspect="1"/>
          </p:cNvGraphicFramePr>
          <p:nvPr/>
        </p:nvGraphicFramePr>
        <p:xfrm>
          <a:off x="6400800" y="4953000"/>
          <a:ext cx="743918" cy="304800"/>
        </p:xfrm>
        <a:graphic>
          <a:graphicData uri="http://schemas.openxmlformats.org/presentationml/2006/ole">
            <mc:AlternateContent xmlns:mc="http://schemas.openxmlformats.org/markup-compatibility/2006">
              <mc:Choice xmlns:v="urn:schemas-microsoft-com:vml" Requires="v">
                <p:oleObj spid="_x0000_s21522" name="Equation" r:id="rId19" imgW="711200" imgH="292100" progId="Equation.3">
                  <p:embed/>
                </p:oleObj>
              </mc:Choice>
              <mc:Fallback>
                <p:oleObj name="Equation" r:id="rId19" imgW="711200" imgH="292100" progId="Equation.3">
                  <p:embed/>
                  <p:pic>
                    <p:nvPicPr>
                      <p:cNvPr id="0" name="Object 2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400800" y="4953000"/>
                        <a:ext cx="743918" cy="304800"/>
                      </a:xfrm>
                      <a:prstGeom prst="rect">
                        <a:avLst/>
                      </a:prstGeom>
                      <a:solidFill>
                        <a:schemeClr val="hlink"/>
                      </a:solidFill>
                      <a:ln w="9525">
                        <a:solidFill>
                          <a:schemeClr val="accent2"/>
                        </a:solidFill>
                        <a:miter lim="800000"/>
                        <a:headEnd/>
                        <a:tailEnd/>
                      </a:ln>
                      <a:effec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rgbClr val="000099"/>
                </a:solidFill>
              </a:rPr>
              <a:t>Transducers</a:t>
            </a:r>
          </a:p>
        </p:txBody>
      </p:sp>
      <p:sp>
        <p:nvSpPr>
          <p:cNvPr id="3" name="Content Placeholder 2"/>
          <p:cNvSpPr>
            <a:spLocks noGrp="1"/>
          </p:cNvSpPr>
          <p:nvPr>
            <p:ph idx="1"/>
          </p:nvPr>
        </p:nvSpPr>
        <p:spPr>
          <a:xfrm>
            <a:off x="838200" y="2415729"/>
            <a:ext cx="10515600" cy="4351338"/>
          </a:xfrm>
        </p:spPr>
        <p:txBody>
          <a:bodyPr>
            <a:normAutofit fontScale="85000" lnSpcReduction="20000"/>
          </a:bodyPr>
          <a:lstStyle/>
          <a:p>
            <a:endParaRPr lang="en-US" dirty="0"/>
          </a:p>
          <a:p>
            <a:pPr lvl="1">
              <a:lnSpc>
                <a:spcPct val="110000"/>
              </a:lnSpc>
              <a:buFont typeface="Courier New" panose="02070309020205020404" pitchFamily="49" charset="0"/>
              <a:buChar char="o"/>
            </a:pPr>
            <a:r>
              <a:rPr lang="en-US" sz="2700" dirty="0">
                <a:solidFill>
                  <a:srgbClr val="006699"/>
                </a:solidFill>
                <a:latin typeface="Lucida Sans" panose="020B0602030504020204" pitchFamily="34" charset="0"/>
              </a:rPr>
              <a:t>Transducer</a:t>
            </a:r>
          </a:p>
          <a:p>
            <a:pPr lvl="2">
              <a:lnSpc>
                <a:spcPct val="110000"/>
              </a:lnSpc>
            </a:pPr>
            <a:r>
              <a:rPr lang="en-US" sz="2300" dirty="0">
                <a:solidFill>
                  <a:srgbClr val="006699"/>
                </a:solidFill>
                <a:latin typeface="Lucida Sans" panose="020B0602030504020204" pitchFamily="34" charset="0"/>
              </a:rPr>
              <a:t>a device that converts a primary form of energy into a corresponding signal with a different energy form</a:t>
            </a:r>
          </a:p>
          <a:p>
            <a:pPr lvl="3">
              <a:lnSpc>
                <a:spcPct val="110000"/>
              </a:lnSpc>
              <a:buFont typeface="Courier New" panose="02070309020205020404" pitchFamily="49" charset="0"/>
              <a:buChar char="o"/>
            </a:pPr>
            <a:r>
              <a:rPr lang="en-US" sz="2100" dirty="0">
                <a:solidFill>
                  <a:srgbClr val="006699"/>
                </a:solidFill>
                <a:latin typeface="Lucida Sans" panose="020B0602030504020204" pitchFamily="34" charset="0"/>
              </a:rPr>
              <a:t>Primary Energy Forms: mechanical, thermal, electromagnetic, optical, </a:t>
            </a:r>
            <a:r>
              <a:rPr lang="en-US" sz="2500" dirty="0">
                <a:solidFill>
                  <a:srgbClr val="006699"/>
                </a:solidFill>
                <a:latin typeface="Lucida Sans" panose="020B0602030504020204" pitchFamily="34" charset="0"/>
              </a:rPr>
              <a:t>chemical, etc.</a:t>
            </a:r>
          </a:p>
          <a:p>
            <a:pPr lvl="2">
              <a:lnSpc>
                <a:spcPct val="110000"/>
              </a:lnSpc>
            </a:pPr>
            <a:r>
              <a:rPr lang="en-US" sz="2300" dirty="0">
                <a:solidFill>
                  <a:srgbClr val="006699"/>
                </a:solidFill>
                <a:latin typeface="Lucida Sans" panose="020B0602030504020204" pitchFamily="34" charset="0"/>
              </a:rPr>
              <a:t>take form of a sensor or an actuator</a:t>
            </a:r>
          </a:p>
          <a:p>
            <a:pPr lvl="1">
              <a:lnSpc>
                <a:spcPct val="110000"/>
              </a:lnSpc>
              <a:buFont typeface="Courier New" panose="02070309020205020404" pitchFamily="49" charset="0"/>
              <a:buChar char="o"/>
            </a:pPr>
            <a:r>
              <a:rPr lang="en-US" sz="2700" dirty="0">
                <a:solidFill>
                  <a:srgbClr val="006699"/>
                </a:solidFill>
                <a:latin typeface="Lucida Sans" panose="020B0602030504020204" pitchFamily="34" charset="0"/>
              </a:rPr>
              <a:t>Sensor (e.g., thermometer)</a:t>
            </a:r>
          </a:p>
          <a:p>
            <a:pPr lvl="2">
              <a:lnSpc>
                <a:spcPct val="110000"/>
              </a:lnSpc>
            </a:pPr>
            <a:r>
              <a:rPr lang="en-US" sz="2300" dirty="0">
                <a:solidFill>
                  <a:srgbClr val="006699"/>
                </a:solidFill>
                <a:latin typeface="Lucida Sans" panose="020B0602030504020204" pitchFamily="34" charset="0"/>
              </a:rPr>
              <a:t>a device that detects/measures a signal or stimulus</a:t>
            </a:r>
          </a:p>
          <a:p>
            <a:pPr lvl="2">
              <a:lnSpc>
                <a:spcPct val="110000"/>
              </a:lnSpc>
            </a:pPr>
            <a:r>
              <a:rPr lang="en-US" sz="2300" dirty="0">
                <a:solidFill>
                  <a:srgbClr val="006699"/>
                </a:solidFill>
                <a:latin typeface="Lucida Sans" panose="020B0602030504020204" pitchFamily="34" charset="0"/>
              </a:rPr>
              <a:t>acquires information from the “real world”</a:t>
            </a:r>
          </a:p>
          <a:p>
            <a:pPr lvl="1">
              <a:lnSpc>
                <a:spcPct val="110000"/>
              </a:lnSpc>
              <a:buFont typeface="Courier New" panose="02070309020205020404" pitchFamily="49" charset="0"/>
              <a:buChar char="o"/>
            </a:pPr>
            <a:r>
              <a:rPr lang="en-US" sz="2700" dirty="0">
                <a:solidFill>
                  <a:srgbClr val="006699"/>
                </a:solidFill>
                <a:latin typeface="Lucida Sans" panose="020B0602030504020204" pitchFamily="34" charset="0"/>
              </a:rPr>
              <a:t>Actuator (e.g., heater)</a:t>
            </a:r>
          </a:p>
          <a:p>
            <a:pPr lvl="2">
              <a:lnSpc>
                <a:spcPct val="110000"/>
              </a:lnSpc>
            </a:pPr>
            <a:r>
              <a:rPr lang="en-US" sz="2300" dirty="0">
                <a:solidFill>
                  <a:srgbClr val="006699"/>
                </a:solidFill>
                <a:latin typeface="Lucida Sans" panose="020B0602030504020204" pitchFamily="34" charset="0"/>
              </a:rPr>
              <a:t>a device that generates a signal or stimulus</a:t>
            </a:r>
          </a:p>
        </p:txBody>
      </p:sp>
      <p:pic>
        <p:nvPicPr>
          <p:cNvPr id="4" name="Picture 3"/>
          <p:cNvPicPr>
            <a:picLocks noChangeAspect="1"/>
          </p:cNvPicPr>
          <p:nvPr/>
        </p:nvPicPr>
        <p:blipFill>
          <a:blip r:embed="rId3"/>
          <a:stretch>
            <a:fillRect/>
          </a:stretch>
        </p:blipFill>
        <p:spPr>
          <a:xfrm>
            <a:off x="3593805" y="1642841"/>
            <a:ext cx="6305107" cy="1382885"/>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000" dirty="0">
                <a:solidFill>
                  <a:srgbClr val="000099"/>
                </a:solidFill>
              </a:rPr>
              <a:t>Kirchhoff’s Voltage Loop (KVL)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eaLnBrk="1" hangingPunct="1">
                  <a:lnSpc>
                    <a:spcPct val="90000"/>
                  </a:lnSpc>
                  <a:defRPr/>
                </a:pPr>
                <a:r>
                  <a:rPr lang="en-US" sz="2200" dirty="0">
                    <a:solidFill>
                      <a:srgbClr val="006699"/>
                    </a:solidFill>
                    <a:latin typeface="Lucida Sans" panose="020B0602030504020204" pitchFamily="34" charset="0"/>
                  </a:rPr>
                  <a:t>A </a:t>
                </a:r>
                <a:r>
                  <a:rPr lang="en-US" sz="2200" dirty="0">
                    <a:solidFill>
                      <a:srgbClr val="FF0000"/>
                    </a:solidFill>
                    <a:latin typeface="Lucida Sans" panose="020B0602030504020204" pitchFamily="34" charset="0"/>
                  </a:rPr>
                  <a:t>loop</a:t>
                </a:r>
                <a:r>
                  <a:rPr lang="en-US" sz="2200" dirty="0">
                    <a:solidFill>
                      <a:srgbClr val="006699"/>
                    </a:solidFill>
                    <a:latin typeface="Lucida Sans" panose="020B0602030504020204" pitchFamily="34" charset="0"/>
                  </a:rPr>
                  <a:t> is:</a:t>
                </a:r>
                <a:r>
                  <a:rPr lang="en-US" altLang="en-US" sz="2200" dirty="0">
                    <a:solidFill>
                      <a:srgbClr val="006699"/>
                    </a:solidFill>
                    <a:latin typeface="Lucida Sans" panose="020B0602030504020204" pitchFamily="34" charset="0"/>
                  </a:rPr>
                  <a:t> a collection of branches that form a closed path returning to the same node/junction/net without going through any other nodes or branches twice</a:t>
                </a:r>
              </a:p>
              <a:p>
                <a:pPr eaLnBrk="1" hangingPunct="1">
                  <a:lnSpc>
                    <a:spcPct val="90000"/>
                  </a:lnSpc>
                  <a:defRPr/>
                </a:pPr>
                <a:endParaRPr lang="en-US" altLang="en-US" sz="2200" dirty="0">
                  <a:solidFill>
                    <a:srgbClr val="006699"/>
                  </a:solidFill>
                  <a:latin typeface="Lucida Sans" panose="020B0602030504020204" pitchFamily="34" charset="0"/>
                </a:endParaRPr>
              </a:p>
              <a:p>
                <a:r>
                  <a:rPr lang="en-US" sz="2200" dirty="0">
                    <a:solidFill>
                      <a:srgbClr val="FF0000"/>
                    </a:solidFill>
                    <a:latin typeface="Lucida Sans" panose="020B0602030504020204" pitchFamily="34" charset="0"/>
                  </a:rPr>
                  <a:t>KVL</a:t>
                </a:r>
                <a:r>
                  <a:rPr lang="en-US" sz="2200" dirty="0">
                    <a:solidFill>
                      <a:srgbClr val="006699"/>
                    </a:solidFill>
                    <a:latin typeface="Lucida Sans" panose="020B0602030504020204" pitchFamily="34" charset="0"/>
                  </a:rPr>
                  <a:t> states: the algebraic sum of the voltages equals zero for any closed path (loop) in an electrical circuit</a:t>
                </a:r>
              </a:p>
              <a:p>
                <a:endParaRPr lang="en-US" sz="2200" dirty="0">
                  <a:solidFill>
                    <a:srgbClr val="006699"/>
                  </a:solidFill>
                  <a:latin typeface="Lucida Sans" panose="020B0602030504020204" pitchFamily="34" charset="0"/>
                </a:endParaRPr>
              </a:p>
              <a:p>
                <a:r>
                  <a:rPr lang="en-US" sz="2200" dirty="0">
                    <a:solidFill>
                      <a:srgbClr val="006699"/>
                    </a:solidFill>
                    <a:latin typeface="Lucida Sans" panose="020B0602030504020204" pitchFamily="34" charset="0"/>
                  </a:rPr>
                  <a:t>Mathematically is: </a:t>
                </a:r>
                <a14:m>
                  <m:oMath xmlns:m="http://schemas.openxmlformats.org/officeDocument/2006/math">
                    <m:nary>
                      <m:naryPr>
                        <m:chr m:val="∑"/>
                        <m:ctrlPr>
                          <a:rPr lang="en-US" sz="2200" i="1">
                            <a:solidFill>
                              <a:srgbClr val="006699"/>
                            </a:solidFill>
                            <a:latin typeface="Cambria Math" panose="02040503050406030204" pitchFamily="18" charset="0"/>
                          </a:rPr>
                        </m:ctrlPr>
                      </m:naryPr>
                      <m:sub>
                        <m:r>
                          <m:rPr>
                            <m:brk m:alnAt="23"/>
                          </m:rPr>
                          <a:rPr lang="en-US" sz="2200">
                            <a:solidFill>
                              <a:srgbClr val="006699"/>
                            </a:solidFill>
                            <a:latin typeface="Cambria Math" panose="02040503050406030204" pitchFamily="18" charset="0"/>
                          </a:rPr>
                          <m:t>𝑚</m:t>
                        </m:r>
                        <m:r>
                          <a:rPr lang="en-US" sz="2200">
                            <a:solidFill>
                              <a:srgbClr val="006699"/>
                            </a:solidFill>
                            <a:latin typeface="Cambria Math" panose="02040503050406030204" pitchFamily="18" charset="0"/>
                          </a:rPr>
                          <m:t>=1</m:t>
                        </m:r>
                      </m:sub>
                      <m:sup>
                        <m:r>
                          <a:rPr lang="en-US" sz="2200">
                            <a:solidFill>
                              <a:srgbClr val="006699"/>
                            </a:solidFill>
                            <a:latin typeface="Cambria Math" panose="02040503050406030204" pitchFamily="18" charset="0"/>
                          </a:rPr>
                          <m:t>𝑀</m:t>
                        </m:r>
                      </m:sup>
                      <m:e>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𝑣</m:t>
                            </m:r>
                          </m:e>
                          <m:sub>
                            <m:r>
                              <a:rPr lang="en-US" sz="2200">
                                <a:solidFill>
                                  <a:srgbClr val="006699"/>
                                </a:solidFill>
                                <a:latin typeface="Cambria Math" panose="02040503050406030204" pitchFamily="18" charset="0"/>
                              </a:rPr>
                              <m:t>𝑚</m:t>
                            </m:r>
                          </m:sub>
                        </m:sSub>
                        <m:r>
                          <a:rPr lang="en-US" sz="2200">
                            <a:solidFill>
                              <a:srgbClr val="006699"/>
                            </a:solidFill>
                            <a:latin typeface="Cambria Math" panose="02040503050406030204" pitchFamily="18" charset="0"/>
                          </a:rPr>
                          <m:t>=0</m:t>
                        </m:r>
                      </m:e>
                    </m:nary>
                  </m:oMath>
                </a14:m>
                <a:endParaRPr lang="en-US" sz="2200" dirty="0">
                  <a:solidFill>
                    <a:srgbClr val="006699"/>
                  </a:solidFill>
                  <a:latin typeface="Lucida Sans" panose="020B0602030504020204" pitchFamily="34" charset="0"/>
                </a:endParaRPr>
              </a:p>
              <a:p>
                <a:endParaRPr lang="en-US" sz="2200" dirty="0">
                  <a:solidFill>
                    <a:srgbClr val="006699"/>
                  </a:solidFill>
                  <a:latin typeface="Lucida Sans" panose="020B0602030504020204" pitchFamily="34" charset="0"/>
                </a:endParaRPr>
              </a:p>
              <a:p>
                <a:r>
                  <a:rPr lang="en-US" sz="2200" dirty="0">
                    <a:solidFill>
                      <a:srgbClr val="006699"/>
                    </a:solidFill>
                    <a:latin typeface="Lucida Sans" panose="020B0602030504020204" pitchFamily="34" charset="0"/>
                  </a:rPr>
                  <a:t>We have two conventions to pick from when writing a KVL equation. The adopted convention should be the same for all voltages in one loop. Those conventions are “</a:t>
                </a:r>
                <a:r>
                  <a:rPr lang="en-US" sz="2200" dirty="0">
                    <a:solidFill>
                      <a:srgbClr val="FF0000"/>
                    </a:solidFill>
                    <a:latin typeface="Lucida Sans" panose="020B0602030504020204" pitchFamily="34" charset="0"/>
                  </a:rPr>
                  <a:t>potential gains</a:t>
                </a:r>
                <a:r>
                  <a:rPr lang="en-US" sz="2200" dirty="0">
                    <a:solidFill>
                      <a:srgbClr val="006699"/>
                    </a:solidFill>
                    <a:latin typeface="Lucida Sans" panose="020B0602030504020204" pitchFamily="34" charset="0"/>
                  </a:rPr>
                  <a:t>” or “</a:t>
                </a:r>
                <a:r>
                  <a:rPr lang="en-US" sz="2200" dirty="0">
                    <a:solidFill>
                      <a:srgbClr val="FF0000"/>
                    </a:solidFill>
                    <a:latin typeface="Lucida Sans" panose="020B0602030504020204" pitchFamily="34" charset="0"/>
                  </a:rPr>
                  <a:t>potential losses</a:t>
                </a:r>
                <a:r>
                  <a:rPr lang="en-US" sz="2200" dirty="0">
                    <a:solidFill>
                      <a:srgbClr val="006699"/>
                    </a:solidFill>
                    <a:latin typeface="Lucida Sans" panose="020B0602030504020204" pitchFamily="34" charset="0"/>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696" t="-2381"/>
                </a:stretch>
              </a:blipFill>
            </p:spPr>
            <p:txBody>
              <a:bodyPr/>
              <a:lstStyle/>
              <a:p>
                <a:r>
                  <a:rPr lang="en-US">
                    <a:noFill/>
                  </a:rPr>
                  <a:t> </a:t>
                </a:r>
                <a:endParaRPr lang="en-US">
                  <a:noFill/>
                </a:endParaRPr>
              </a:p>
            </p:txBody>
          </p:sp>
        </mc:Fallback>
      </mc:AlternateContent>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t>30</a:t>
            </a:fld>
            <a:endParaRPr lang="en-US"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000" dirty="0">
                <a:solidFill>
                  <a:srgbClr val="000099"/>
                </a:solidFill>
              </a:rPr>
              <a:t>Writing KVL Equation using “Potential Gains” Convention</a:t>
            </a:r>
          </a:p>
        </p:txBody>
      </p:sp>
      <p:sp>
        <p:nvSpPr>
          <p:cNvPr id="3" name="Content Placeholder 2"/>
          <p:cNvSpPr>
            <a:spLocks noGrp="1"/>
          </p:cNvSpPr>
          <p:nvPr>
            <p:ph idx="1"/>
          </p:nvPr>
        </p:nvSpPr>
        <p:spPr/>
        <p:txBody>
          <a:bodyPr/>
          <a:lstStyle/>
          <a:p>
            <a:r>
              <a:rPr lang="en-US" sz="2200" dirty="0">
                <a:solidFill>
                  <a:srgbClr val="006699"/>
                </a:solidFill>
                <a:latin typeface="Lucida Sans" panose="020B0602030504020204" pitchFamily="34" charset="0"/>
              </a:rPr>
              <a:t>By using this convention, voltage drop is written as positive when moving from the negative terminal to the positive terminal of the element</a:t>
            </a:r>
          </a:p>
          <a:p>
            <a:endParaRPr lang="en-US" sz="2200" dirty="0">
              <a:solidFill>
                <a:srgbClr val="006699"/>
              </a:solidFill>
              <a:latin typeface="Lucida Sans" panose="020B0602030504020204" pitchFamily="34" charset="0"/>
            </a:endParaRPr>
          </a:p>
          <a:p>
            <a:r>
              <a:rPr lang="en-US" sz="2200" dirty="0">
                <a:solidFill>
                  <a:srgbClr val="006699"/>
                </a:solidFill>
                <a:latin typeface="Lucida Sans" panose="020B0602030504020204" pitchFamily="34" charset="0"/>
              </a:rPr>
              <a:t>In other words if the direction of the loop </a:t>
            </a:r>
          </a:p>
          <a:p>
            <a:pPr marL="0" indent="0">
              <a:buNone/>
            </a:pPr>
            <a:r>
              <a:rPr lang="en-US" sz="2200" dirty="0">
                <a:solidFill>
                  <a:srgbClr val="006699"/>
                </a:solidFill>
                <a:latin typeface="Lucida Sans" panose="020B0602030504020204" pitchFamily="34" charset="0"/>
              </a:rPr>
              <a:t>     agrees with the current direction</a:t>
            </a:r>
          </a:p>
          <a:p>
            <a:pPr marL="0" indent="0">
              <a:buNone/>
            </a:pPr>
            <a:r>
              <a:rPr lang="en-US" sz="2200" dirty="0">
                <a:solidFill>
                  <a:srgbClr val="006699"/>
                </a:solidFill>
                <a:latin typeface="Lucida Sans" panose="020B0602030504020204" pitchFamily="34" charset="0"/>
              </a:rPr>
              <a:t>     for the resistor then it is written as </a:t>
            </a:r>
            <a:r>
              <a:rPr lang="en-US" sz="2200" dirty="0">
                <a:solidFill>
                  <a:srgbClr val="FF0000"/>
                </a:solidFill>
                <a:latin typeface="Lucida Sans" panose="020B0602030504020204" pitchFamily="34" charset="0"/>
              </a:rPr>
              <a:t>negative</a:t>
            </a:r>
          </a:p>
          <a:p>
            <a:pPr marL="0" indent="0">
              <a:buNone/>
            </a:pPr>
            <a:endParaRPr lang="en-US" sz="2200" dirty="0">
              <a:solidFill>
                <a:srgbClr val="006699"/>
              </a:solidFill>
              <a:latin typeface="Lucida Sans" panose="020B0602030504020204" pitchFamily="34" charset="0"/>
            </a:endParaRPr>
          </a:p>
          <a:p>
            <a:r>
              <a:rPr lang="en-US" sz="2200" dirty="0">
                <a:solidFill>
                  <a:srgbClr val="006699"/>
                </a:solidFill>
                <a:latin typeface="Lucida Sans" panose="020B0602030504020204" pitchFamily="34" charset="0"/>
              </a:rPr>
              <a:t>P.S. For voltage sources if the direction of the </a:t>
            </a:r>
          </a:p>
          <a:p>
            <a:pPr marL="0" indent="0">
              <a:buNone/>
            </a:pPr>
            <a:r>
              <a:rPr lang="en-US" sz="2200" dirty="0">
                <a:solidFill>
                  <a:srgbClr val="006699"/>
                </a:solidFill>
                <a:latin typeface="Lucida Sans" panose="020B0602030504020204" pitchFamily="34" charset="0"/>
              </a:rPr>
              <a:t>      loop enters the negative terminal then the </a:t>
            </a:r>
          </a:p>
          <a:p>
            <a:pPr marL="0" indent="0">
              <a:buNone/>
            </a:pPr>
            <a:r>
              <a:rPr lang="en-US" sz="2200" dirty="0">
                <a:solidFill>
                  <a:srgbClr val="006699"/>
                </a:solidFill>
                <a:latin typeface="Lucida Sans" panose="020B0602030504020204" pitchFamily="34" charset="0"/>
              </a:rPr>
              <a:t>      voltage is written as </a:t>
            </a:r>
            <a:r>
              <a:rPr lang="en-US" sz="2200" dirty="0">
                <a:solidFill>
                  <a:srgbClr val="FF0000"/>
                </a:solidFill>
                <a:latin typeface="Lucida Sans" panose="020B0602030504020204" pitchFamily="34" charset="0"/>
              </a:rPr>
              <a:t>positive</a:t>
            </a:r>
          </a:p>
          <a:p>
            <a:endParaRPr lang="en-US" sz="2000" dirty="0"/>
          </a:p>
        </p:txBody>
      </p:sp>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t>31</a:t>
            </a:fld>
            <a:endParaRPr lang="en-US" altLang="en-US"/>
          </a:p>
        </p:txBody>
      </p:sp>
      <p:pic>
        <p:nvPicPr>
          <p:cNvPr id="5" name="Picture 4"/>
          <p:cNvPicPr>
            <a:picLocks noChangeAspect="1"/>
          </p:cNvPicPr>
          <p:nvPr/>
        </p:nvPicPr>
        <p:blipFill>
          <a:blip r:embed="rId2"/>
          <a:stretch>
            <a:fillRect/>
          </a:stretch>
        </p:blipFill>
        <p:spPr>
          <a:xfrm>
            <a:off x="8195931" y="3305197"/>
            <a:ext cx="2286000" cy="1980787"/>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000" dirty="0">
                <a:solidFill>
                  <a:srgbClr val="000099"/>
                </a:solidFill>
              </a:rPr>
              <a:t>Writing KVL Equation using “Potential Losses” Convention</a:t>
            </a:r>
          </a:p>
        </p:txBody>
      </p:sp>
      <p:sp>
        <p:nvSpPr>
          <p:cNvPr id="3" name="Content Placeholder 2"/>
          <p:cNvSpPr>
            <a:spLocks noGrp="1"/>
          </p:cNvSpPr>
          <p:nvPr>
            <p:ph idx="1"/>
          </p:nvPr>
        </p:nvSpPr>
        <p:spPr>
          <a:xfrm>
            <a:off x="1220970" y="1981200"/>
            <a:ext cx="7772400" cy="4419600"/>
          </a:xfrm>
        </p:spPr>
        <p:txBody>
          <a:bodyPr>
            <a:normAutofit lnSpcReduction="10000"/>
          </a:bodyPr>
          <a:lstStyle/>
          <a:p>
            <a:r>
              <a:rPr lang="en-US" sz="2200" dirty="0">
                <a:solidFill>
                  <a:srgbClr val="006699"/>
                </a:solidFill>
                <a:latin typeface="Lucida Sans" panose="020B0602030504020204" pitchFamily="34" charset="0"/>
              </a:rPr>
              <a:t>By using this convention, voltage drop is written as positive when moving from the positive terminal to the negative terminal of the element</a:t>
            </a:r>
          </a:p>
          <a:p>
            <a:endParaRPr lang="en-US" sz="2200" dirty="0">
              <a:solidFill>
                <a:srgbClr val="006699"/>
              </a:solidFill>
              <a:latin typeface="Lucida Sans" panose="020B0602030504020204" pitchFamily="34" charset="0"/>
            </a:endParaRPr>
          </a:p>
          <a:p>
            <a:r>
              <a:rPr lang="en-US" sz="2200" dirty="0">
                <a:solidFill>
                  <a:srgbClr val="006699"/>
                </a:solidFill>
                <a:latin typeface="Lucida Sans" panose="020B0602030504020204" pitchFamily="34" charset="0"/>
              </a:rPr>
              <a:t>In other words if the direction of the loop </a:t>
            </a:r>
          </a:p>
          <a:p>
            <a:pPr marL="0" indent="0">
              <a:buNone/>
            </a:pPr>
            <a:r>
              <a:rPr lang="en-US" sz="2200" dirty="0">
                <a:solidFill>
                  <a:srgbClr val="006699"/>
                </a:solidFill>
                <a:latin typeface="Lucida Sans" panose="020B0602030504020204" pitchFamily="34" charset="0"/>
              </a:rPr>
              <a:t>     agrees with the current direction</a:t>
            </a:r>
          </a:p>
          <a:p>
            <a:pPr marL="0" indent="0">
              <a:buNone/>
            </a:pPr>
            <a:r>
              <a:rPr lang="en-US" sz="2200" dirty="0">
                <a:solidFill>
                  <a:srgbClr val="006699"/>
                </a:solidFill>
                <a:latin typeface="Lucida Sans" panose="020B0602030504020204" pitchFamily="34" charset="0"/>
              </a:rPr>
              <a:t>     for the resistor then it is written as </a:t>
            </a:r>
            <a:r>
              <a:rPr lang="en-US" sz="2200" dirty="0">
                <a:solidFill>
                  <a:srgbClr val="FF0000"/>
                </a:solidFill>
                <a:latin typeface="Lucida Sans" panose="020B0602030504020204" pitchFamily="34" charset="0"/>
              </a:rPr>
              <a:t>positive</a:t>
            </a:r>
          </a:p>
          <a:p>
            <a:pPr marL="0" indent="0">
              <a:buNone/>
            </a:pPr>
            <a:endParaRPr lang="en-US" sz="2200" dirty="0">
              <a:solidFill>
                <a:srgbClr val="006699"/>
              </a:solidFill>
              <a:latin typeface="Lucida Sans" panose="020B0602030504020204" pitchFamily="34" charset="0"/>
            </a:endParaRPr>
          </a:p>
          <a:p>
            <a:r>
              <a:rPr lang="en-US" sz="2200" dirty="0">
                <a:solidFill>
                  <a:srgbClr val="006699"/>
                </a:solidFill>
                <a:latin typeface="Lucida Sans" panose="020B0602030504020204" pitchFamily="34" charset="0"/>
              </a:rPr>
              <a:t>P.S. For voltage sources if the direction of the </a:t>
            </a:r>
          </a:p>
          <a:p>
            <a:pPr marL="0" indent="0">
              <a:buNone/>
            </a:pPr>
            <a:r>
              <a:rPr lang="en-US" sz="2200" dirty="0">
                <a:solidFill>
                  <a:srgbClr val="006699"/>
                </a:solidFill>
                <a:latin typeface="Lucida Sans" panose="020B0602030504020204" pitchFamily="34" charset="0"/>
              </a:rPr>
              <a:t>      loop enters the negative terminal then the </a:t>
            </a:r>
          </a:p>
          <a:p>
            <a:pPr marL="0" indent="0">
              <a:buNone/>
            </a:pPr>
            <a:r>
              <a:rPr lang="en-US" sz="2200" dirty="0">
                <a:solidFill>
                  <a:srgbClr val="006699"/>
                </a:solidFill>
                <a:latin typeface="Lucida Sans" panose="020B0602030504020204" pitchFamily="34" charset="0"/>
              </a:rPr>
              <a:t>      voltage is written as </a:t>
            </a:r>
            <a:r>
              <a:rPr lang="en-US" sz="2200" dirty="0">
                <a:solidFill>
                  <a:srgbClr val="FF0000"/>
                </a:solidFill>
                <a:latin typeface="Lucida Sans" panose="020B0602030504020204" pitchFamily="34" charset="0"/>
              </a:rPr>
              <a:t>negative</a:t>
            </a:r>
          </a:p>
          <a:p>
            <a:endParaRPr lang="en-US" sz="2000" dirty="0"/>
          </a:p>
        </p:txBody>
      </p:sp>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t>32</a:t>
            </a:fld>
            <a:endParaRPr lang="en-US" altLang="en-US"/>
          </a:p>
        </p:txBody>
      </p:sp>
      <p:pic>
        <p:nvPicPr>
          <p:cNvPr id="6" name="Picture 5"/>
          <p:cNvPicPr>
            <a:picLocks noChangeAspect="1"/>
          </p:cNvPicPr>
          <p:nvPr/>
        </p:nvPicPr>
        <p:blipFill>
          <a:blip r:embed="rId2"/>
          <a:stretch>
            <a:fillRect/>
          </a:stretch>
        </p:blipFill>
        <p:spPr>
          <a:xfrm>
            <a:off x="8835656" y="3097255"/>
            <a:ext cx="2133600" cy="2143041"/>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000099"/>
                </a:solidFill>
              </a:rPr>
              <a:t>Writing KVL Equations</a:t>
            </a:r>
          </a:p>
        </p:txBody>
      </p:sp>
      <p:sp>
        <p:nvSpPr>
          <p:cNvPr id="3" name="Content Placeholder 2"/>
          <p:cNvSpPr>
            <a:spLocks noGrp="1"/>
          </p:cNvSpPr>
          <p:nvPr>
            <p:ph idx="1"/>
          </p:nvPr>
        </p:nvSpPr>
        <p:spPr>
          <a:xfrm>
            <a:off x="875413" y="1900484"/>
            <a:ext cx="10985203" cy="623964"/>
          </a:xfrm>
        </p:spPr>
        <p:txBody>
          <a:bodyPr>
            <a:normAutofit fontScale="25000" lnSpcReduction="20000"/>
          </a:bodyPr>
          <a:lstStyle/>
          <a:p>
            <a:r>
              <a:rPr lang="en-US" sz="8000" dirty="0"/>
              <a:t>Write </a:t>
            </a:r>
            <a:r>
              <a:rPr lang="en-US" sz="8000" i="1" u="sng" dirty="0"/>
              <a:t>all</a:t>
            </a:r>
            <a:r>
              <a:rPr lang="en-US" sz="8000" dirty="0"/>
              <a:t> KVL equations for the circuit below adopting one of the conventions. Using “</a:t>
            </a:r>
            <a:r>
              <a:rPr lang="en-US" sz="8000" dirty="0">
                <a:solidFill>
                  <a:srgbClr val="FF0000"/>
                </a:solidFill>
              </a:rPr>
              <a:t>Potential Losses</a:t>
            </a:r>
            <a:r>
              <a:rPr lang="en-US" sz="8000" dirty="0"/>
              <a:t>” yields:</a:t>
            </a:r>
          </a:p>
          <a:p>
            <a:pPr marL="0" indent="0">
              <a:buNone/>
            </a:pPr>
            <a:r>
              <a:rPr lang="en-US" sz="1800" dirty="0"/>
              <a:t>     </a:t>
            </a:r>
          </a:p>
          <a:p>
            <a:pPr marL="0" indent="0">
              <a:buNone/>
            </a:pPr>
            <a:endParaRPr lang="en-US" sz="1800" dirty="0"/>
          </a:p>
        </p:txBody>
      </p:sp>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t>33</a:t>
            </a:fld>
            <a:endParaRPr lang="en-US" altLang="en-US"/>
          </a:p>
        </p:txBody>
      </p:sp>
      <p:grpSp>
        <p:nvGrpSpPr>
          <p:cNvPr id="59" name="Group 119"/>
          <p:cNvGrpSpPr/>
          <p:nvPr/>
        </p:nvGrpSpPr>
        <p:grpSpPr bwMode="auto">
          <a:xfrm>
            <a:off x="9201263" y="2761503"/>
            <a:ext cx="2438400" cy="1889125"/>
            <a:chOff x="3936" y="1385"/>
            <a:chExt cx="1536" cy="1190"/>
          </a:xfrm>
          <a:noFill/>
        </p:grpSpPr>
        <p:sp>
          <p:nvSpPr>
            <p:cNvPr id="60" name="Line 120"/>
            <p:cNvSpPr>
              <a:spLocks noChangeShapeType="1"/>
            </p:cNvSpPr>
            <p:nvPr/>
          </p:nvSpPr>
          <p:spPr bwMode="auto">
            <a:xfrm>
              <a:off x="3948" y="1604"/>
              <a:ext cx="160" cy="0"/>
            </a:xfrm>
            <a:prstGeom prst="line">
              <a:avLst/>
            </a:prstGeom>
            <a:grpFill/>
            <a:ln w="28575">
              <a:solidFill>
                <a:srgbClr val="FF0000"/>
              </a:solidFill>
              <a:round/>
              <a:tailEnd type="triangle" w="med" len="med"/>
            </a:ln>
          </p:spPr>
          <p:txBody>
            <a:bodyPr/>
            <a:lstStyle/>
            <a:p>
              <a:endParaRPr lang="en-US"/>
            </a:p>
          </p:txBody>
        </p:sp>
        <p:sp>
          <p:nvSpPr>
            <p:cNvPr id="61" name="Text Box 121"/>
            <p:cNvSpPr txBox="1">
              <a:spLocks noChangeArrowheads="1"/>
            </p:cNvSpPr>
            <p:nvPr/>
          </p:nvSpPr>
          <p:spPr bwMode="auto">
            <a:xfrm>
              <a:off x="3936" y="1385"/>
              <a:ext cx="321" cy="192"/>
            </a:xfrm>
            <a:prstGeom prst="rect">
              <a:avLst/>
            </a:prstGeom>
            <a:grpFill/>
            <a:ln w="12700">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FF0000"/>
                  </a:solidFill>
                  <a:latin typeface="Times New Roman" panose="02020603050405020304" pitchFamily="18" charset="0"/>
                </a:rPr>
                <a:t>I</a:t>
              </a:r>
              <a:r>
                <a:rPr lang="en-US" altLang="en-US" sz="1400" baseline="-25000" dirty="0">
                  <a:solidFill>
                    <a:srgbClr val="FF0000"/>
                  </a:solidFill>
                  <a:latin typeface="Times New Roman" panose="02020603050405020304" pitchFamily="18" charset="0"/>
                </a:rPr>
                <a:t>1</a:t>
              </a:r>
              <a:endParaRPr lang="en-US" altLang="en-US" sz="1400" dirty="0">
                <a:solidFill>
                  <a:srgbClr val="FF0000"/>
                </a:solidFill>
                <a:latin typeface="Symbol" panose="05050102010706020507" pitchFamily="18" charset="2"/>
              </a:endParaRPr>
            </a:p>
          </p:txBody>
        </p:sp>
        <p:sp>
          <p:nvSpPr>
            <p:cNvPr id="62" name="Line 122"/>
            <p:cNvSpPr>
              <a:spLocks noChangeShapeType="1"/>
            </p:cNvSpPr>
            <p:nvPr/>
          </p:nvSpPr>
          <p:spPr bwMode="auto">
            <a:xfrm rot="5400000">
              <a:off x="5062" y="2414"/>
              <a:ext cx="137" cy="0"/>
            </a:xfrm>
            <a:prstGeom prst="line">
              <a:avLst/>
            </a:prstGeom>
            <a:grpFill/>
            <a:ln w="38100">
              <a:solidFill>
                <a:srgbClr val="FF0000"/>
              </a:solidFill>
              <a:round/>
              <a:headEnd type="triangle" w="med" len="med"/>
            </a:ln>
          </p:spPr>
          <p:txBody>
            <a:bodyPr/>
            <a:lstStyle/>
            <a:p>
              <a:endParaRPr lang="en-US"/>
            </a:p>
          </p:txBody>
        </p:sp>
        <p:sp>
          <p:nvSpPr>
            <p:cNvPr id="63" name="Text Box 123"/>
            <p:cNvSpPr txBox="1">
              <a:spLocks noChangeArrowheads="1"/>
            </p:cNvSpPr>
            <p:nvPr/>
          </p:nvSpPr>
          <p:spPr bwMode="auto">
            <a:xfrm>
              <a:off x="5151" y="2339"/>
              <a:ext cx="321" cy="192"/>
            </a:xfrm>
            <a:prstGeom prst="rect">
              <a:avLst/>
            </a:prstGeom>
            <a:grpFill/>
            <a:ln w="12700">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FF0000"/>
                  </a:solidFill>
                  <a:latin typeface="Times New Roman" panose="02020603050405020304" pitchFamily="18" charset="0"/>
                </a:rPr>
                <a:t>I</a:t>
              </a:r>
              <a:r>
                <a:rPr lang="en-US" altLang="en-US" sz="1400" baseline="-25000" dirty="0">
                  <a:solidFill>
                    <a:srgbClr val="FF0000"/>
                  </a:solidFill>
                  <a:latin typeface="Times New Roman" panose="02020603050405020304" pitchFamily="18" charset="0"/>
                </a:rPr>
                <a:t>3</a:t>
              </a:r>
              <a:endParaRPr lang="en-US" altLang="en-US" sz="1400" dirty="0">
                <a:solidFill>
                  <a:srgbClr val="FF0000"/>
                </a:solidFill>
                <a:latin typeface="Symbol" panose="05050102010706020507" pitchFamily="18" charset="2"/>
              </a:endParaRPr>
            </a:p>
          </p:txBody>
        </p:sp>
        <p:sp>
          <p:nvSpPr>
            <p:cNvPr id="64" name="Line 124"/>
            <p:cNvSpPr>
              <a:spLocks noChangeShapeType="1"/>
            </p:cNvSpPr>
            <p:nvPr/>
          </p:nvSpPr>
          <p:spPr bwMode="auto">
            <a:xfrm rot="5400000">
              <a:off x="4237" y="2493"/>
              <a:ext cx="164" cy="0"/>
            </a:xfrm>
            <a:prstGeom prst="line">
              <a:avLst/>
            </a:prstGeom>
            <a:grpFill/>
            <a:ln w="34925">
              <a:solidFill>
                <a:srgbClr val="FF0000"/>
              </a:solidFill>
              <a:round/>
              <a:tailEnd type="triangle" w="med" len="med"/>
            </a:ln>
          </p:spPr>
          <p:txBody>
            <a:bodyPr/>
            <a:lstStyle/>
            <a:p>
              <a:endParaRPr lang="en-US"/>
            </a:p>
          </p:txBody>
        </p:sp>
        <p:sp>
          <p:nvSpPr>
            <p:cNvPr id="65" name="Text Box 125"/>
            <p:cNvSpPr txBox="1">
              <a:spLocks noChangeArrowheads="1"/>
            </p:cNvSpPr>
            <p:nvPr/>
          </p:nvSpPr>
          <p:spPr bwMode="auto">
            <a:xfrm>
              <a:off x="4324" y="2373"/>
              <a:ext cx="321" cy="192"/>
            </a:xfrm>
            <a:prstGeom prst="rect">
              <a:avLst/>
            </a:prstGeom>
            <a:grpFill/>
            <a:ln w="12700">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FF0000"/>
                  </a:solidFill>
                  <a:latin typeface="Times New Roman" panose="02020603050405020304" pitchFamily="18" charset="0"/>
                </a:rPr>
                <a:t>I</a:t>
              </a:r>
              <a:r>
                <a:rPr lang="en-US" altLang="en-US" sz="1400" baseline="-25000" dirty="0">
                  <a:solidFill>
                    <a:srgbClr val="FF0000"/>
                  </a:solidFill>
                  <a:latin typeface="Times New Roman" panose="02020603050405020304" pitchFamily="18" charset="0"/>
                </a:rPr>
                <a:t>2</a:t>
              </a:r>
              <a:endParaRPr lang="en-US" altLang="en-US" sz="1400" dirty="0">
                <a:solidFill>
                  <a:srgbClr val="FF0000"/>
                </a:solidFill>
                <a:latin typeface="Symbol" panose="05050102010706020507" pitchFamily="18" charset="2"/>
              </a:endParaRPr>
            </a:p>
          </p:txBody>
        </p:sp>
      </p:grpSp>
      <p:grpSp>
        <p:nvGrpSpPr>
          <p:cNvPr id="69" name="Group 135"/>
          <p:cNvGrpSpPr/>
          <p:nvPr/>
        </p:nvGrpSpPr>
        <p:grpSpPr bwMode="auto">
          <a:xfrm>
            <a:off x="9061563" y="3067679"/>
            <a:ext cx="2578100" cy="1647825"/>
            <a:chOff x="3844" y="1584"/>
            <a:chExt cx="1624" cy="1038"/>
          </a:xfrm>
          <a:noFill/>
        </p:grpSpPr>
        <p:sp>
          <p:nvSpPr>
            <p:cNvPr id="70" name="Text Box 143"/>
            <p:cNvSpPr txBox="1">
              <a:spLocks noChangeArrowheads="1"/>
            </p:cNvSpPr>
            <p:nvPr/>
          </p:nvSpPr>
          <p:spPr bwMode="auto">
            <a:xfrm>
              <a:off x="5232" y="2400"/>
              <a:ext cx="236" cy="222"/>
            </a:xfrm>
            <a:prstGeom prst="rect">
              <a:avLst/>
            </a:prstGeom>
            <a:grpFill/>
            <a:ln w="9525">
              <a:noFill/>
              <a:miter lim="800000"/>
            </a:ln>
          </p:spPr>
          <p:txBody>
            <a:bodyPr lIns="102833" tIns="51417" rIns="102833" bIns="51417">
              <a:spAutoFit/>
            </a:bodyPr>
            <a:lstStyle>
              <a:lvl1pPr defTabSz="1028700" eaLnBrk="0" hangingPunct="0">
                <a:defRPr>
                  <a:solidFill>
                    <a:schemeClr val="tx1"/>
                  </a:solidFill>
                  <a:latin typeface="Arial" panose="020B0604020202020204" pitchFamily="34" charset="0"/>
                  <a:cs typeface="Arial" panose="020B0604020202020204" pitchFamily="34" charset="0"/>
                </a:defRPr>
              </a:lvl1pPr>
              <a:lvl2pPr marL="742950" indent="-285750" defTabSz="1028700" eaLnBrk="0" hangingPunct="0">
                <a:defRPr>
                  <a:solidFill>
                    <a:schemeClr val="tx1"/>
                  </a:solidFill>
                  <a:latin typeface="Arial" panose="020B0604020202020204" pitchFamily="34" charset="0"/>
                  <a:cs typeface="Arial" panose="020B0604020202020204" pitchFamily="34" charset="0"/>
                </a:defRPr>
              </a:lvl2pPr>
              <a:lvl3pPr marL="1143000" indent="-228600" defTabSz="1028700" eaLnBrk="0" hangingPunct="0">
                <a:defRPr>
                  <a:solidFill>
                    <a:schemeClr val="tx1"/>
                  </a:solidFill>
                  <a:latin typeface="Arial" panose="020B0604020202020204" pitchFamily="34" charset="0"/>
                  <a:cs typeface="Arial" panose="020B0604020202020204" pitchFamily="34" charset="0"/>
                </a:defRPr>
              </a:lvl3pPr>
              <a:lvl4pPr marL="1600200" indent="-228600" defTabSz="1028700" eaLnBrk="0" hangingPunct="0">
                <a:defRPr>
                  <a:solidFill>
                    <a:schemeClr val="tx1"/>
                  </a:solidFill>
                  <a:latin typeface="Arial" panose="020B0604020202020204" pitchFamily="34" charset="0"/>
                  <a:cs typeface="Arial" panose="020B0604020202020204" pitchFamily="34" charset="0"/>
                </a:defRPr>
              </a:lvl4pPr>
              <a:lvl5pPr marL="2057400" indent="-228600" defTabSz="1028700" eaLnBrk="0" hangingPunct="0">
                <a:defRPr>
                  <a:solidFill>
                    <a:schemeClr val="tx1"/>
                  </a:solidFill>
                  <a:latin typeface="Arial" panose="020B0604020202020204" pitchFamily="34" charset="0"/>
                  <a:cs typeface="Arial" panose="020B0604020202020204" pitchFamily="34" charset="0"/>
                </a:defRPr>
              </a:lvl5pPr>
              <a:lvl6pPr marL="25146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pPr>
              <a:endParaRPr lang="en-US" altLang="en-US" b="1"/>
            </a:p>
          </p:txBody>
        </p:sp>
        <p:sp>
          <p:nvSpPr>
            <p:cNvPr id="71" name="Text Box 144"/>
            <p:cNvSpPr txBox="1">
              <a:spLocks noChangeArrowheads="1"/>
            </p:cNvSpPr>
            <p:nvPr/>
          </p:nvSpPr>
          <p:spPr bwMode="auto">
            <a:xfrm>
              <a:off x="3844" y="1584"/>
              <a:ext cx="236" cy="222"/>
            </a:xfrm>
            <a:prstGeom prst="rect">
              <a:avLst/>
            </a:prstGeom>
            <a:grpFill/>
            <a:ln w="9525">
              <a:noFill/>
              <a:miter lim="800000"/>
            </a:ln>
          </p:spPr>
          <p:txBody>
            <a:bodyPr lIns="102833" tIns="51417" rIns="102833" bIns="51417">
              <a:spAutoFit/>
            </a:bodyPr>
            <a:lstStyle>
              <a:lvl1pPr defTabSz="1028700" eaLnBrk="0" hangingPunct="0">
                <a:defRPr>
                  <a:solidFill>
                    <a:schemeClr val="tx1"/>
                  </a:solidFill>
                  <a:latin typeface="Arial" panose="020B0604020202020204" pitchFamily="34" charset="0"/>
                  <a:cs typeface="Arial" panose="020B0604020202020204" pitchFamily="34" charset="0"/>
                </a:defRPr>
              </a:lvl1pPr>
              <a:lvl2pPr marL="742950" indent="-285750" defTabSz="1028700" eaLnBrk="0" hangingPunct="0">
                <a:defRPr>
                  <a:solidFill>
                    <a:schemeClr val="tx1"/>
                  </a:solidFill>
                  <a:latin typeface="Arial" panose="020B0604020202020204" pitchFamily="34" charset="0"/>
                  <a:cs typeface="Arial" panose="020B0604020202020204" pitchFamily="34" charset="0"/>
                </a:defRPr>
              </a:lvl2pPr>
              <a:lvl3pPr marL="1143000" indent="-228600" defTabSz="1028700" eaLnBrk="0" hangingPunct="0">
                <a:defRPr>
                  <a:solidFill>
                    <a:schemeClr val="tx1"/>
                  </a:solidFill>
                  <a:latin typeface="Arial" panose="020B0604020202020204" pitchFamily="34" charset="0"/>
                  <a:cs typeface="Arial" panose="020B0604020202020204" pitchFamily="34" charset="0"/>
                </a:defRPr>
              </a:lvl3pPr>
              <a:lvl4pPr marL="1600200" indent="-228600" defTabSz="1028700" eaLnBrk="0" hangingPunct="0">
                <a:defRPr>
                  <a:solidFill>
                    <a:schemeClr val="tx1"/>
                  </a:solidFill>
                  <a:latin typeface="Arial" panose="020B0604020202020204" pitchFamily="34" charset="0"/>
                  <a:cs typeface="Arial" panose="020B0604020202020204" pitchFamily="34" charset="0"/>
                </a:defRPr>
              </a:lvl4pPr>
              <a:lvl5pPr marL="2057400" indent="-228600" defTabSz="1028700" eaLnBrk="0" hangingPunct="0">
                <a:defRPr>
                  <a:solidFill>
                    <a:schemeClr val="tx1"/>
                  </a:solidFill>
                  <a:latin typeface="Arial" panose="020B0604020202020204" pitchFamily="34" charset="0"/>
                  <a:cs typeface="Arial" panose="020B0604020202020204" pitchFamily="34" charset="0"/>
                </a:defRPr>
              </a:lvl5pPr>
              <a:lvl6pPr marL="25146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pPr>
              <a:endParaRPr lang="en-US" altLang="en-US" b="1"/>
            </a:p>
          </p:txBody>
        </p:sp>
      </p:grpSp>
      <p:grpSp>
        <p:nvGrpSpPr>
          <p:cNvPr id="72" name="Group 129"/>
          <p:cNvGrpSpPr/>
          <p:nvPr/>
        </p:nvGrpSpPr>
        <p:grpSpPr bwMode="auto">
          <a:xfrm>
            <a:off x="7648291" y="2761788"/>
            <a:ext cx="3994150" cy="3036887"/>
            <a:chOff x="2987" y="1399"/>
            <a:chExt cx="2516" cy="1913"/>
          </a:xfrm>
          <a:noFill/>
        </p:grpSpPr>
        <p:sp>
          <p:nvSpPr>
            <p:cNvPr id="73" name="AutoShape 130"/>
            <p:cNvSpPr>
              <a:spLocks noChangeArrowheads="1"/>
            </p:cNvSpPr>
            <p:nvPr/>
          </p:nvSpPr>
          <p:spPr bwMode="auto">
            <a:xfrm>
              <a:off x="2987" y="1399"/>
              <a:ext cx="2516" cy="1913"/>
            </a:xfrm>
            <a:prstGeom prst="roundRect">
              <a:avLst>
                <a:gd name="adj" fmla="val 16667"/>
              </a:avLst>
            </a:prstGeom>
            <a:grpFill/>
            <a:ln w="12700">
              <a:solidFill>
                <a:schemeClr val="tx2"/>
              </a:solidFill>
              <a:prstDash val="dash"/>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74" name="Line 131"/>
            <p:cNvSpPr>
              <a:spLocks noChangeShapeType="1"/>
            </p:cNvSpPr>
            <p:nvPr/>
          </p:nvSpPr>
          <p:spPr bwMode="auto">
            <a:xfrm>
              <a:off x="3844" y="1399"/>
              <a:ext cx="374" cy="0"/>
            </a:xfrm>
            <a:prstGeom prst="line">
              <a:avLst/>
            </a:prstGeom>
            <a:grpFill/>
            <a:ln w="19050">
              <a:solidFill>
                <a:schemeClr val="tx2"/>
              </a:solidFill>
              <a:round/>
              <a:tailEnd type="triangle" w="med" len="med"/>
            </a:ln>
          </p:spPr>
          <p:txBody>
            <a:bodyPr/>
            <a:lstStyle/>
            <a:p>
              <a:endParaRPr lang="en-US"/>
            </a:p>
          </p:txBody>
        </p:sp>
        <p:sp>
          <p:nvSpPr>
            <p:cNvPr id="75" name="Line 132"/>
            <p:cNvSpPr>
              <a:spLocks noChangeShapeType="1"/>
            </p:cNvSpPr>
            <p:nvPr/>
          </p:nvSpPr>
          <p:spPr bwMode="auto">
            <a:xfrm rot="5400000">
              <a:off x="5311" y="2137"/>
              <a:ext cx="383" cy="0"/>
            </a:xfrm>
            <a:prstGeom prst="line">
              <a:avLst/>
            </a:prstGeom>
            <a:grpFill/>
            <a:ln w="19050">
              <a:solidFill>
                <a:schemeClr val="tx2"/>
              </a:solidFill>
              <a:round/>
              <a:tailEnd type="triangle" w="med" len="med"/>
            </a:ln>
          </p:spPr>
          <p:txBody>
            <a:bodyPr/>
            <a:lstStyle/>
            <a:p>
              <a:endParaRPr lang="en-US"/>
            </a:p>
          </p:txBody>
        </p:sp>
        <p:sp>
          <p:nvSpPr>
            <p:cNvPr id="76" name="Line 133"/>
            <p:cNvSpPr>
              <a:spLocks noChangeShapeType="1"/>
            </p:cNvSpPr>
            <p:nvPr/>
          </p:nvSpPr>
          <p:spPr bwMode="auto">
            <a:xfrm rot="10800000">
              <a:off x="4165" y="3312"/>
              <a:ext cx="375" cy="0"/>
            </a:xfrm>
            <a:prstGeom prst="line">
              <a:avLst/>
            </a:prstGeom>
            <a:grpFill/>
            <a:ln w="19050">
              <a:solidFill>
                <a:schemeClr val="tx2"/>
              </a:solidFill>
              <a:round/>
              <a:tailEnd type="triangle" w="med" len="med"/>
            </a:ln>
          </p:spPr>
          <p:txBody>
            <a:bodyPr/>
            <a:lstStyle/>
            <a:p>
              <a:endParaRPr lang="en-US"/>
            </a:p>
          </p:txBody>
        </p:sp>
        <p:sp>
          <p:nvSpPr>
            <p:cNvPr id="77" name="Line 134"/>
            <p:cNvSpPr>
              <a:spLocks noChangeShapeType="1"/>
            </p:cNvSpPr>
            <p:nvPr/>
          </p:nvSpPr>
          <p:spPr bwMode="auto">
            <a:xfrm rot="-5400000">
              <a:off x="2795" y="2301"/>
              <a:ext cx="383" cy="0"/>
            </a:xfrm>
            <a:prstGeom prst="line">
              <a:avLst/>
            </a:prstGeom>
            <a:grpFill/>
            <a:ln w="19050">
              <a:solidFill>
                <a:schemeClr val="tx2"/>
              </a:solidFill>
              <a:round/>
              <a:tailEnd type="triangle" w="med" len="med"/>
            </a:ln>
          </p:spPr>
          <p:txBody>
            <a:bodyPr/>
            <a:lstStyle/>
            <a:p>
              <a:endParaRPr lang="en-US"/>
            </a:p>
          </p:txBody>
        </p:sp>
      </p:grpSp>
      <p:grpSp>
        <p:nvGrpSpPr>
          <p:cNvPr id="78" name="Group 118"/>
          <p:cNvGrpSpPr/>
          <p:nvPr/>
        </p:nvGrpSpPr>
        <p:grpSpPr bwMode="auto">
          <a:xfrm>
            <a:off x="7862604" y="2693581"/>
            <a:ext cx="3490912" cy="3019425"/>
            <a:chOff x="3087" y="1344"/>
            <a:chExt cx="2199" cy="1902"/>
          </a:xfrm>
          <a:noFill/>
        </p:grpSpPr>
        <p:sp>
          <p:nvSpPr>
            <p:cNvPr id="80" name="Line 10"/>
            <p:cNvSpPr>
              <a:spLocks noChangeShapeType="1"/>
            </p:cNvSpPr>
            <p:nvPr/>
          </p:nvSpPr>
          <p:spPr bwMode="auto">
            <a:xfrm>
              <a:off x="3248" y="1604"/>
              <a:ext cx="0" cy="742"/>
            </a:xfrm>
            <a:prstGeom prst="line">
              <a:avLst/>
            </a:prstGeom>
            <a:grpFill/>
            <a:ln w="9525">
              <a:solidFill>
                <a:schemeClr val="tx2"/>
              </a:solidFill>
              <a:round/>
            </a:ln>
          </p:spPr>
          <p:txBody>
            <a:bodyPr/>
            <a:lstStyle/>
            <a:p>
              <a:endParaRPr lang="en-US"/>
            </a:p>
          </p:txBody>
        </p:sp>
        <p:sp>
          <p:nvSpPr>
            <p:cNvPr id="81" name="Rectangle 12"/>
            <p:cNvSpPr>
              <a:spLocks noChangeArrowheads="1"/>
            </p:cNvSpPr>
            <p:nvPr/>
          </p:nvSpPr>
          <p:spPr bwMode="auto">
            <a:xfrm>
              <a:off x="3087" y="2356"/>
              <a:ext cx="317" cy="81"/>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82" name="Line 13"/>
            <p:cNvSpPr>
              <a:spLocks noChangeShapeType="1"/>
            </p:cNvSpPr>
            <p:nvPr/>
          </p:nvSpPr>
          <p:spPr bwMode="auto">
            <a:xfrm>
              <a:off x="3109" y="2351"/>
              <a:ext cx="268" cy="0"/>
            </a:xfrm>
            <a:prstGeom prst="line">
              <a:avLst/>
            </a:prstGeom>
            <a:grpFill/>
            <a:ln w="12700">
              <a:solidFill>
                <a:schemeClr val="tx2"/>
              </a:solidFill>
              <a:round/>
            </a:ln>
          </p:spPr>
          <p:txBody>
            <a:bodyPr wrap="none" anchor="ctr"/>
            <a:lstStyle/>
            <a:p>
              <a:endParaRPr lang="en-US"/>
            </a:p>
          </p:txBody>
        </p:sp>
        <p:sp>
          <p:nvSpPr>
            <p:cNvPr id="83" name="Line 14"/>
            <p:cNvSpPr>
              <a:spLocks noChangeShapeType="1"/>
            </p:cNvSpPr>
            <p:nvPr/>
          </p:nvSpPr>
          <p:spPr bwMode="auto">
            <a:xfrm>
              <a:off x="3190" y="2378"/>
              <a:ext cx="107" cy="0"/>
            </a:xfrm>
            <a:prstGeom prst="line">
              <a:avLst/>
            </a:prstGeom>
            <a:grpFill/>
            <a:ln w="12700">
              <a:solidFill>
                <a:schemeClr val="tx2"/>
              </a:solidFill>
              <a:round/>
            </a:ln>
          </p:spPr>
          <p:txBody>
            <a:bodyPr wrap="none" anchor="ctr"/>
            <a:lstStyle/>
            <a:p>
              <a:endParaRPr lang="en-US"/>
            </a:p>
          </p:txBody>
        </p:sp>
        <p:sp>
          <p:nvSpPr>
            <p:cNvPr id="84" name="Line 15"/>
            <p:cNvSpPr>
              <a:spLocks noChangeShapeType="1"/>
            </p:cNvSpPr>
            <p:nvPr/>
          </p:nvSpPr>
          <p:spPr bwMode="auto">
            <a:xfrm>
              <a:off x="3109" y="2405"/>
              <a:ext cx="268" cy="0"/>
            </a:xfrm>
            <a:prstGeom prst="line">
              <a:avLst/>
            </a:prstGeom>
            <a:grpFill/>
            <a:ln w="12700">
              <a:solidFill>
                <a:schemeClr val="tx2"/>
              </a:solidFill>
              <a:round/>
            </a:ln>
          </p:spPr>
          <p:txBody>
            <a:bodyPr wrap="none" anchor="ctr"/>
            <a:lstStyle/>
            <a:p>
              <a:endParaRPr lang="en-US"/>
            </a:p>
          </p:txBody>
        </p:sp>
        <p:sp>
          <p:nvSpPr>
            <p:cNvPr id="85" name="Line 16"/>
            <p:cNvSpPr>
              <a:spLocks noChangeShapeType="1"/>
            </p:cNvSpPr>
            <p:nvPr/>
          </p:nvSpPr>
          <p:spPr bwMode="auto">
            <a:xfrm>
              <a:off x="3190" y="2432"/>
              <a:ext cx="107" cy="0"/>
            </a:xfrm>
            <a:prstGeom prst="line">
              <a:avLst/>
            </a:prstGeom>
            <a:grpFill/>
            <a:ln w="12700">
              <a:solidFill>
                <a:schemeClr val="tx2"/>
              </a:solidFill>
              <a:round/>
            </a:ln>
          </p:spPr>
          <p:txBody>
            <a:bodyPr wrap="none" anchor="ctr"/>
            <a:lstStyle/>
            <a:p>
              <a:endParaRPr lang="en-US"/>
            </a:p>
          </p:txBody>
        </p:sp>
        <p:sp>
          <p:nvSpPr>
            <p:cNvPr id="86" name="Text Box 17"/>
            <p:cNvSpPr txBox="1">
              <a:spLocks noChangeArrowheads="1"/>
            </p:cNvSpPr>
            <p:nvPr/>
          </p:nvSpPr>
          <p:spPr bwMode="auto">
            <a:xfrm>
              <a:off x="3547" y="1344"/>
              <a:ext cx="735" cy="192"/>
            </a:xfrm>
            <a:prstGeom prst="rect">
              <a:avLst/>
            </a:prstGeom>
            <a:grpFill/>
            <a:ln w="12700">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latin typeface="Times New Roman" panose="02020603050405020304" pitchFamily="18" charset="0"/>
                </a:rPr>
                <a:t>R</a:t>
              </a:r>
              <a:r>
                <a:rPr lang="en-US" altLang="en-US" sz="1400" baseline="-25000">
                  <a:latin typeface="Times New Roman" panose="02020603050405020304" pitchFamily="18" charset="0"/>
                </a:rPr>
                <a:t>1</a:t>
              </a:r>
              <a:endParaRPr lang="en-US" altLang="en-US" sz="1400">
                <a:latin typeface="Symbol" panose="05050102010706020507" pitchFamily="18" charset="2"/>
              </a:endParaRPr>
            </a:p>
          </p:txBody>
        </p:sp>
        <p:sp>
          <p:nvSpPr>
            <p:cNvPr id="87" name="Text Box 18"/>
            <p:cNvSpPr txBox="1">
              <a:spLocks noChangeArrowheads="1"/>
            </p:cNvSpPr>
            <p:nvPr/>
          </p:nvSpPr>
          <p:spPr bwMode="auto">
            <a:xfrm>
              <a:off x="3362" y="2273"/>
              <a:ext cx="335" cy="233"/>
            </a:xfrm>
            <a:prstGeom prst="rect">
              <a:avLst/>
            </a:prstGeom>
            <a:grpFill/>
            <a:ln w="12700">
              <a:noFill/>
              <a:miter lim="800000"/>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Script"/>
                  <a:sym typeface="Symbol" panose="05050102010706020507" pitchFamily="18" charset="2"/>
                </a:rPr>
                <a:t>V</a:t>
              </a:r>
              <a:r>
                <a:rPr lang="en-US" altLang="en-US" sz="1200" dirty="0">
                  <a:latin typeface="Script"/>
                  <a:sym typeface="Symbol" panose="05050102010706020507" pitchFamily="18" charset="2"/>
                </a:rPr>
                <a:t>s</a:t>
              </a:r>
              <a:r>
                <a:rPr lang="en-US" altLang="en-US" sz="1400" baseline="-25000" dirty="0">
                  <a:latin typeface="Times New Roman" panose="02020603050405020304" pitchFamily="18" charset="0"/>
                </a:rPr>
                <a:t>1</a:t>
              </a:r>
            </a:p>
          </p:txBody>
        </p:sp>
        <p:sp>
          <p:nvSpPr>
            <p:cNvPr id="88" name="Line 19"/>
            <p:cNvSpPr>
              <a:spLocks noChangeShapeType="1"/>
            </p:cNvSpPr>
            <p:nvPr/>
          </p:nvSpPr>
          <p:spPr bwMode="auto">
            <a:xfrm>
              <a:off x="3895" y="1607"/>
              <a:ext cx="1234" cy="1"/>
            </a:xfrm>
            <a:prstGeom prst="line">
              <a:avLst/>
            </a:prstGeom>
            <a:grpFill/>
            <a:ln w="9525">
              <a:solidFill>
                <a:schemeClr val="tx2"/>
              </a:solidFill>
              <a:round/>
            </a:ln>
          </p:spPr>
          <p:txBody>
            <a:bodyPr/>
            <a:lstStyle/>
            <a:p>
              <a:endParaRPr lang="en-US"/>
            </a:p>
          </p:txBody>
        </p:sp>
        <p:sp useBgFill="1">
          <p:nvSpPr>
            <p:cNvPr id="89" name="Rectangle 21"/>
            <p:cNvSpPr>
              <a:spLocks noChangeArrowheads="1"/>
            </p:cNvSpPr>
            <p:nvPr/>
          </p:nvSpPr>
          <p:spPr bwMode="auto">
            <a:xfrm>
              <a:off x="3526" y="1549"/>
              <a:ext cx="365" cy="116"/>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useBgFill="1">
          <p:nvSpPr>
            <p:cNvPr id="90" name="Freeform 22"/>
            <p:cNvSpPr/>
            <p:nvPr/>
          </p:nvSpPr>
          <p:spPr bwMode="auto">
            <a:xfrm>
              <a:off x="3522" y="1554"/>
              <a:ext cx="371" cy="109"/>
            </a:xfrm>
            <a:custGeom>
              <a:avLst/>
              <a:gdLst>
                <a:gd name="T0" fmla="*/ 0 w 332"/>
                <a:gd name="T1" fmla="*/ 79 h 96"/>
                <a:gd name="T2" fmla="*/ 42 w 332"/>
                <a:gd name="T3" fmla="*/ 160 h 96"/>
                <a:gd name="T4" fmla="*/ 129 w 332"/>
                <a:gd name="T5" fmla="*/ 0 h 96"/>
                <a:gd name="T6" fmla="*/ 213 w 332"/>
                <a:gd name="T7" fmla="*/ 160 h 96"/>
                <a:gd name="T8" fmla="*/ 301 w 332"/>
                <a:gd name="T9" fmla="*/ 0 h 96"/>
                <a:gd name="T10" fmla="*/ 389 w 332"/>
                <a:gd name="T11" fmla="*/ 160 h 96"/>
                <a:gd name="T12" fmla="*/ 475 w 332"/>
                <a:gd name="T13" fmla="*/ 0 h 96"/>
                <a:gd name="T14" fmla="*/ 519 w 332"/>
                <a:gd name="T15" fmla="*/ 79 h 96"/>
                <a:gd name="T16" fmla="*/ 0 60000 65536"/>
                <a:gd name="T17" fmla="*/ 0 60000 65536"/>
                <a:gd name="T18" fmla="*/ 0 60000 65536"/>
                <a:gd name="T19" fmla="*/ 0 60000 65536"/>
                <a:gd name="T20" fmla="*/ 0 60000 65536"/>
                <a:gd name="T21" fmla="*/ 0 60000 65536"/>
                <a:gd name="T22" fmla="*/ 0 60000 65536"/>
                <a:gd name="T23" fmla="*/ 0 60000 65536"/>
                <a:gd name="T24" fmla="*/ 0 w 332"/>
                <a:gd name="T25" fmla="*/ 0 h 96"/>
                <a:gd name="T26" fmla="*/ 332 w 332"/>
                <a:gd name="T27" fmla="*/ 96 h 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2" h="96">
                  <a:moveTo>
                    <a:pt x="0" y="48"/>
                  </a:moveTo>
                  <a:lnTo>
                    <a:pt x="27" y="96"/>
                  </a:lnTo>
                  <a:lnTo>
                    <a:pt x="82" y="0"/>
                  </a:lnTo>
                  <a:lnTo>
                    <a:pt x="137" y="96"/>
                  </a:lnTo>
                  <a:lnTo>
                    <a:pt x="193" y="0"/>
                  </a:lnTo>
                  <a:lnTo>
                    <a:pt x="249" y="96"/>
                  </a:lnTo>
                  <a:lnTo>
                    <a:pt x="304" y="0"/>
                  </a:lnTo>
                  <a:lnTo>
                    <a:pt x="332" y="48"/>
                  </a:lnTo>
                </a:path>
              </a:pathLst>
            </a:custGeom>
            <a:grpFill/>
            <a:ln w="12700">
              <a:solidFill>
                <a:schemeClr val="tx2"/>
              </a:solidFill>
              <a:round/>
            </a:ln>
          </p:spPr>
          <p:txBody>
            <a:bodyPr wrap="none" anchor="ctr"/>
            <a:lstStyle/>
            <a:p>
              <a:endParaRPr lang="en-US"/>
            </a:p>
          </p:txBody>
        </p:sp>
        <p:sp>
          <p:nvSpPr>
            <p:cNvPr id="91" name="Line 23"/>
            <p:cNvSpPr>
              <a:spLocks noChangeShapeType="1"/>
            </p:cNvSpPr>
            <p:nvPr/>
          </p:nvSpPr>
          <p:spPr bwMode="auto">
            <a:xfrm flipH="1">
              <a:off x="4315" y="2199"/>
              <a:ext cx="3" cy="493"/>
            </a:xfrm>
            <a:prstGeom prst="line">
              <a:avLst/>
            </a:prstGeom>
            <a:grpFill/>
            <a:ln w="9525">
              <a:solidFill>
                <a:schemeClr val="tx2"/>
              </a:solidFill>
              <a:round/>
            </a:ln>
          </p:spPr>
          <p:txBody>
            <a:bodyPr/>
            <a:lstStyle/>
            <a:p>
              <a:endParaRPr lang="en-US"/>
            </a:p>
          </p:txBody>
        </p:sp>
        <p:sp useBgFill="1">
          <p:nvSpPr>
            <p:cNvPr id="93" name="Freeform 26"/>
            <p:cNvSpPr/>
            <p:nvPr/>
          </p:nvSpPr>
          <p:spPr bwMode="auto">
            <a:xfrm rot="5400000" flipH="1">
              <a:off x="4131" y="1956"/>
              <a:ext cx="378" cy="108"/>
            </a:xfrm>
            <a:custGeom>
              <a:avLst/>
              <a:gdLst>
                <a:gd name="T0" fmla="*/ 0 w 332"/>
                <a:gd name="T1" fmla="*/ 78 h 96"/>
                <a:gd name="T2" fmla="*/ 46 w 332"/>
                <a:gd name="T3" fmla="*/ 153 h 96"/>
                <a:gd name="T4" fmla="*/ 138 w 332"/>
                <a:gd name="T5" fmla="*/ 0 h 96"/>
                <a:gd name="T6" fmla="*/ 231 w 332"/>
                <a:gd name="T7" fmla="*/ 153 h 96"/>
                <a:gd name="T8" fmla="*/ 324 w 332"/>
                <a:gd name="T9" fmla="*/ 0 h 96"/>
                <a:gd name="T10" fmla="*/ 418 w 332"/>
                <a:gd name="T11" fmla="*/ 153 h 96"/>
                <a:gd name="T12" fmla="*/ 511 w 332"/>
                <a:gd name="T13" fmla="*/ 0 h 96"/>
                <a:gd name="T14" fmla="*/ 558 w 332"/>
                <a:gd name="T15" fmla="*/ 78 h 96"/>
                <a:gd name="T16" fmla="*/ 0 60000 65536"/>
                <a:gd name="T17" fmla="*/ 0 60000 65536"/>
                <a:gd name="T18" fmla="*/ 0 60000 65536"/>
                <a:gd name="T19" fmla="*/ 0 60000 65536"/>
                <a:gd name="T20" fmla="*/ 0 60000 65536"/>
                <a:gd name="T21" fmla="*/ 0 60000 65536"/>
                <a:gd name="T22" fmla="*/ 0 60000 65536"/>
                <a:gd name="T23" fmla="*/ 0 60000 65536"/>
                <a:gd name="T24" fmla="*/ 0 w 332"/>
                <a:gd name="T25" fmla="*/ 0 h 96"/>
                <a:gd name="T26" fmla="*/ 332 w 332"/>
                <a:gd name="T27" fmla="*/ 96 h 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2" h="96">
                  <a:moveTo>
                    <a:pt x="0" y="48"/>
                  </a:moveTo>
                  <a:lnTo>
                    <a:pt x="27" y="96"/>
                  </a:lnTo>
                  <a:lnTo>
                    <a:pt x="82" y="0"/>
                  </a:lnTo>
                  <a:lnTo>
                    <a:pt x="137" y="96"/>
                  </a:lnTo>
                  <a:lnTo>
                    <a:pt x="193" y="0"/>
                  </a:lnTo>
                  <a:lnTo>
                    <a:pt x="249" y="96"/>
                  </a:lnTo>
                  <a:lnTo>
                    <a:pt x="304" y="0"/>
                  </a:lnTo>
                  <a:lnTo>
                    <a:pt x="332" y="48"/>
                  </a:lnTo>
                </a:path>
              </a:pathLst>
            </a:custGeom>
            <a:grpFill/>
            <a:ln w="12700">
              <a:solidFill>
                <a:schemeClr val="tx2"/>
              </a:solidFill>
              <a:round/>
            </a:ln>
          </p:spPr>
          <p:txBody>
            <a:bodyPr wrap="none" anchor="ctr"/>
            <a:lstStyle/>
            <a:p>
              <a:endParaRPr lang="en-US"/>
            </a:p>
          </p:txBody>
        </p:sp>
        <p:sp>
          <p:nvSpPr>
            <p:cNvPr id="94" name="Text Box 27"/>
            <p:cNvSpPr txBox="1">
              <a:spLocks noChangeArrowheads="1"/>
            </p:cNvSpPr>
            <p:nvPr/>
          </p:nvSpPr>
          <p:spPr bwMode="auto">
            <a:xfrm>
              <a:off x="4049" y="1830"/>
              <a:ext cx="242" cy="192"/>
            </a:xfrm>
            <a:prstGeom prst="rect">
              <a:avLst/>
            </a:prstGeom>
            <a:grpFill/>
            <a:ln w="12700">
              <a:noFill/>
              <a:miter lim="800000"/>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latin typeface="Times New Roman" panose="02020603050405020304" pitchFamily="18" charset="0"/>
                </a:rPr>
                <a:t>R</a:t>
              </a:r>
              <a:r>
                <a:rPr lang="en-US" altLang="en-US" sz="1400" baseline="-25000" dirty="0">
                  <a:latin typeface="Times New Roman" panose="02020603050405020304" pitchFamily="18" charset="0"/>
                </a:rPr>
                <a:t>2</a:t>
              </a:r>
              <a:endParaRPr lang="en-US" altLang="en-US" sz="1400" dirty="0">
                <a:latin typeface="Symbol" panose="05050102010706020507" pitchFamily="18" charset="2"/>
              </a:endParaRPr>
            </a:p>
          </p:txBody>
        </p:sp>
        <p:sp>
          <p:nvSpPr>
            <p:cNvPr id="96" name="Rectangle 30"/>
            <p:cNvSpPr>
              <a:spLocks noChangeArrowheads="1"/>
            </p:cNvSpPr>
            <p:nvPr/>
          </p:nvSpPr>
          <p:spPr bwMode="auto">
            <a:xfrm>
              <a:off x="4165" y="2702"/>
              <a:ext cx="317" cy="82"/>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97" name="Line 31"/>
            <p:cNvSpPr>
              <a:spLocks noChangeShapeType="1"/>
            </p:cNvSpPr>
            <p:nvPr/>
          </p:nvSpPr>
          <p:spPr bwMode="auto">
            <a:xfrm>
              <a:off x="4187" y="2697"/>
              <a:ext cx="268" cy="0"/>
            </a:xfrm>
            <a:prstGeom prst="line">
              <a:avLst/>
            </a:prstGeom>
            <a:grpFill/>
            <a:ln w="12700">
              <a:solidFill>
                <a:schemeClr val="tx2"/>
              </a:solidFill>
              <a:round/>
            </a:ln>
          </p:spPr>
          <p:txBody>
            <a:bodyPr wrap="none" anchor="ctr"/>
            <a:lstStyle/>
            <a:p>
              <a:endParaRPr lang="en-US"/>
            </a:p>
          </p:txBody>
        </p:sp>
        <p:sp>
          <p:nvSpPr>
            <p:cNvPr id="98" name="Line 32"/>
            <p:cNvSpPr>
              <a:spLocks noChangeShapeType="1"/>
            </p:cNvSpPr>
            <p:nvPr/>
          </p:nvSpPr>
          <p:spPr bwMode="auto">
            <a:xfrm>
              <a:off x="4268" y="2724"/>
              <a:ext cx="107" cy="0"/>
            </a:xfrm>
            <a:prstGeom prst="line">
              <a:avLst/>
            </a:prstGeom>
            <a:grpFill/>
            <a:ln w="12700">
              <a:solidFill>
                <a:schemeClr val="tx2"/>
              </a:solidFill>
              <a:round/>
            </a:ln>
          </p:spPr>
          <p:txBody>
            <a:bodyPr wrap="none" anchor="ctr"/>
            <a:lstStyle/>
            <a:p>
              <a:endParaRPr lang="en-US"/>
            </a:p>
          </p:txBody>
        </p:sp>
        <p:sp>
          <p:nvSpPr>
            <p:cNvPr id="99" name="Line 33"/>
            <p:cNvSpPr>
              <a:spLocks noChangeShapeType="1"/>
            </p:cNvSpPr>
            <p:nvPr/>
          </p:nvSpPr>
          <p:spPr bwMode="auto">
            <a:xfrm>
              <a:off x="4187" y="2752"/>
              <a:ext cx="268" cy="0"/>
            </a:xfrm>
            <a:prstGeom prst="line">
              <a:avLst/>
            </a:prstGeom>
            <a:grpFill/>
            <a:ln w="12700">
              <a:solidFill>
                <a:schemeClr val="tx2"/>
              </a:solidFill>
              <a:round/>
            </a:ln>
          </p:spPr>
          <p:txBody>
            <a:bodyPr wrap="none" anchor="ctr"/>
            <a:lstStyle/>
            <a:p>
              <a:endParaRPr lang="en-US"/>
            </a:p>
          </p:txBody>
        </p:sp>
        <p:sp>
          <p:nvSpPr>
            <p:cNvPr id="100" name="Line 34"/>
            <p:cNvSpPr>
              <a:spLocks noChangeShapeType="1"/>
            </p:cNvSpPr>
            <p:nvPr/>
          </p:nvSpPr>
          <p:spPr bwMode="auto">
            <a:xfrm>
              <a:off x="4268" y="2779"/>
              <a:ext cx="107" cy="0"/>
            </a:xfrm>
            <a:prstGeom prst="line">
              <a:avLst/>
            </a:prstGeom>
            <a:grpFill/>
            <a:ln w="12700">
              <a:solidFill>
                <a:schemeClr val="tx2"/>
              </a:solidFill>
              <a:round/>
            </a:ln>
          </p:spPr>
          <p:txBody>
            <a:bodyPr wrap="none" anchor="ctr"/>
            <a:lstStyle/>
            <a:p>
              <a:endParaRPr lang="en-US"/>
            </a:p>
          </p:txBody>
        </p:sp>
        <p:sp>
          <p:nvSpPr>
            <p:cNvPr id="101" name="Line 35"/>
            <p:cNvSpPr>
              <a:spLocks noChangeShapeType="1"/>
            </p:cNvSpPr>
            <p:nvPr/>
          </p:nvSpPr>
          <p:spPr bwMode="auto">
            <a:xfrm flipH="1">
              <a:off x="5129" y="2076"/>
              <a:ext cx="4" cy="250"/>
            </a:xfrm>
            <a:prstGeom prst="line">
              <a:avLst/>
            </a:prstGeom>
            <a:grpFill/>
            <a:ln w="9525">
              <a:solidFill>
                <a:schemeClr val="tx2"/>
              </a:solidFill>
              <a:round/>
            </a:ln>
          </p:spPr>
          <p:txBody>
            <a:bodyPr/>
            <a:lstStyle/>
            <a:p>
              <a:endParaRPr lang="en-US"/>
            </a:p>
          </p:txBody>
        </p:sp>
        <p:sp>
          <p:nvSpPr>
            <p:cNvPr id="102" name="Line 36"/>
            <p:cNvSpPr>
              <a:spLocks noChangeShapeType="1"/>
            </p:cNvSpPr>
            <p:nvPr/>
          </p:nvSpPr>
          <p:spPr bwMode="auto">
            <a:xfrm flipV="1">
              <a:off x="4914" y="3189"/>
              <a:ext cx="215" cy="1"/>
            </a:xfrm>
            <a:prstGeom prst="line">
              <a:avLst/>
            </a:prstGeom>
            <a:grpFill/>
            <a:ln w="9525">
              <a:solidFill>
                <a:schemeClr val="tx2"/>
              </a:solidFill>
              <a:round/>
            </a:ln>
          </p:spPr>
          <p:txBody>
            <a:bodyPr/>
            <a:lstStyle/>
            <a:p>
              <a:endParaRPr lang="en-US"/>
            </a:p>
          </p:txBody>
        </p:sp>
        <p:sp>
          <p:nvSpPr>
            <p:cNvPr id="103" name="Rectangle 38"/>
            <p:cNvSpPr>
              <a:spLocks noChangeArrowheads="1"/>
            </p:cNvSpPr>
            <p:nvPr/>
          </p:nvSpPr>
          <p:spPr bwMode="auto">
            <a:xfrm rot="10800000" flipV="1">
              <a:off x="4967" y="2005"/>
              <a:ext cx="317" cy="82"/>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04" name="Line 39"/>
            <p:cNvSpPr>
              <a:spLocks noChangeShapeType="1"/>
            </p:cNvSpPr>
            <p:nvPr/>
          </p:nvSpPr>
          <p:spPr bwMode="auto">
            <a:xfrm rot="10800000" flipV="1">
              <a:off x="4995" y="2000"/>
              <a:ext cx="268" cy="0"/>
            </a:xfrm>
            <a:prstGeom prst="line">
              <a:avLst/>
            </a:prstGeom>
            <a:grpFill/>
            <a:ln w="12700">
              <a:solidFill>
                <a:schemeClr val="tx2"/>
              </a:solidFill>
              <a:round/>
            </a:ln>
          </p:spPr>
          <p:txBody>
            <a:bodyPr wrap="none" anchor="ctr"/>
            <a:lstStyle/>
            <a:p>
              <a:endParaRPr lang="en-US"/>
            </a:p>
          </p:txBody>
        </p:sp>
        <p:sp>
          <p:nvSpPr>
            <p:cNvPr id="105" name="Line 40"/>
            <p:cNvSpPr>
              <a:spLocks noChangeShapeType="1"/>
            </p:cNvSpPr>
            <p:nvPr/>
          </p:nvSpPr>
          <p:spPr bwMode="auto">
            <a:xfrm rot="10800000" flipV="1">
              <a:off x="5074" y="2027"/>
              <a:ext cx="107" cy="0"/>
            </a:xfrm>
            <a:prstGeom prst="line">
              <a:avLst/>
            </a:prstGeom>
            <a:grpFill/>
            <a:ln w="12700">
              <a:solidFill>
                <a:schemeClr val="tx2"/>
              </a:solidFill>
              <a:round/>
            </a:ln>
          </p:spPr>
          <p:txBody>
            <a:bodyPr wrap="none" anchor="ctr"/>
            <a:lstStyle/>
            <a:p>
              <a:endParaRPr lang="en-US"/>
            </a:p>
          </p:txBody>
        </p:sp>
        <p:sp>
          <p:nvSpPr>
            <p:cNvPr id="106" name="Line 41"/>
            <p:cNvSpPr>
              <a:spLocks noChangeShapeType="1"/>
            </p:cNvSpPr>
            <p:nvPr/>
          </p:nvSpPr>
          <p:spPr bwMode="auto">
            <a:xfrm rot="10800000" flipV="1">
              <a:off x="4995" y="2055"/>
              <a:ext cx="268" cy="0"/>
            </a:xfrm>
            <a:prstGeom prst="line">
              <a:avLst/>
            </a:prstGeom>
            <a:grpFill/>
            <a:ln w="12700">
              <a:solidFill>
                <a:schemeClr val="tx2"/>
              </a:solidFill>
              <a:round/>
            </a:ln>
          </p:spPr>
          <p:txBody>
            <a:bodyPr wrap="none" anchor="ctr"/>
            <a:lstStyle/>
            <a:p>
              <a:endParaRPr lang="en-US"/>
            </a:p>
          </p:txBody>
        </p:sp>
        <p:sp>
          <p:nvSpPr>
            <p:cNvPr id="107" name="Line 42"/>
            <p:cNvSpPr>
              <a:spLocks noChangeShapeType="1"/>
            </p:cNvSpPr>
            <p:nvPr/>
          </p:nvSpPr>
          <p:spPr bwMode="auto">
            <a:xfrm rot="10800000" flipV="1">
              <a:off x="5074" y="2082"/>
              <a:ext cx="107" cy="0"/>
            </a:xfrm>
            <a:prstGeom prst="line">
              <a:avLst/>
            </a:prstGeom>
            <a:grpFill/>
            <a:ln w="12700">
              <a:solidFill>
                <a:schemeClr val="tx2"/>
              </a:solidFill>
              <a:round/>
            </a:ln>
          </p:spPr>
          <p:txBody>
            <a:bodyPr wrap="none" anchor="ctr"/>
            <a:lstStyle/>
            <a:p>
              <a:endParaRPr lang="en-US"/>
            </a:p>
          </p:txBody>
        </p:sp>
        <p:sp>
          <p:nvSpPr>
            <p:cNvPr id="108" name="Text Box 43"/>
            <p:cNvSpPr txBox="1">
              <a:spLocks noChangeArrowheads="1"/>
            </p:cNvSpPr>
            <p:nvPr/>
          </p:nvSpPr>
          <p:spPr bwMode="auto">
            <a:xfrm>
              <a:off x="3891" y="2642"/>
              <a:ext cx="327" cy="233"/>
            </a:xfrm>
            <a:prstGeom prst="rect">
              <a:avLst/>
            </a:prstGeom>
            <a:grpFill/>
            <a:ln w="12700">
              <a:noFill/>
              <a:miter lim="800000"/>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Script"/>
                  <a:sym typeface="Symbol" panose="05050102010706020507" pitchFamily="18" charset="2"/>
                </a:rPr>
                <a:t>V</a:t>
              </a:r>
              <a:r>
                <a:rPr lang="en-US" altLang="en-US" sz="1200" dirty="0">
                  <a:latin typeface="Script"/>
                  <a:sym typeface="Symbol" panose="05050102010706020507" pitchFamily="18" charset="2"/>
                </a:rPr>
                <a:t>s</a:t>
              </a:r>
              <a:r>
                <a:rPr lang="en-US" altLang="en-US" sz="1400" baseline="-25000" dirty="0">
                  <a:latin typeface="Times New Roman" panose="02020603050405020304" pitchFamily="18" charset="0"/>
                </a:rPr>
                <a:t>2</a:t>
              </a:r>
            </a:p>
          </p:txBody>
        </p:sp>
        <p:sp useBgFill="1">
          <p:nvSpPr>
            <p:cNvPr id="110" name="Rectangle 54"/>
            <p:cNvSpPr>
              <a:spLocks noChangeArrowheads="1"/>
            </p:cNvSpPr>
            <p:nvPr/>
          </p:nvSpPr>
          <p:spPr bwMode="auto">
            <a:xfrm>
              <a:off x="4544" y="3130"/>
              <a:ext cx="364" cy="116"/>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14" name="Line 58"/>
            <p:cNvSpPr>
              <a:spLocks noChangeShapeType="1"/>
            </p:cNvSpPr>
            <p:nvPr/>
          </p:nvSpPr>
          <p:spPr bwMode="auto">
            <a:xfrm>
              <a:off x="5133" y="2949"/>
              <a:ext cx="0" cy="241"/>
            </a:xfrm>
            <a:prstGeom prst="line">
              <a:avLst/>
            </a:prstGeom>
            <a:grpFill/>
            <a:ln w="9525">
              <a:solidFill>
                <a:schemeClr val="tx2"/>
              </a:solidFill>
              <a:round/>
            </a:ln>
          </p:spPr>
          <p:txBody>
            <a:bodyPr/>
            <a:lstStyle/>
            <a:p>
              <a:endParaRPr lang="en-US"/>
            </a:p>
          </p:txBody>
        </p:sp>
        <p:sp useBgFill="1">
          <p:nvSpPr>
            <p:cNvPr id="115" name="Rectangle 61"/>
            <p:cNvSpPr>
              <a:spLocks noChangeArrowheads="1"/>
            </p:cNvSpPr>
            <p:nvPr/>
          </p:nvSpPr>
          <p:spPr bwMode="auto">
            <a:xfrm rot="5400000" flipH="1">
              <a:off x="4776" y="2631"/>
              <a:ext cx="371" cy="113"/>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useBgFill="1">
          <p:nvSpPr>
            <p:cNvPr id="116" name="Freeform 62"/>
            <p:cNvSpPr/>
            <p:nvPr/>
          </p:nvSpPr>
          <p:spPr bwMode="auto">
            <a:xfrm rot="5400000" flipH="1">
              <a:off x="4935" y="2706"/>
              <a:ext cx="378" cy="107"/>
            </a:xfrm>
            <a:custGeom>
              <a:avLst/>
              <a:gdLst>
                <a:gd name="T0" fmla="*/ 0 w 332"/>
                <a:gd name="T1" fmla="*/ 75 h 96"/>
                <a:gd name="T2" fmla="*/ 46 w 332"/>
                <a:gd name="T3" fmla="*/ 148 h 96"/>
                <a:gd name="T4" fmla="*/ 138 w 332"/>
                <a:gd name="T5" fmla="*/ 0 h 96"/>
                <a:gd name="T6" fmla="*/ 231 w 332"/>
                <a:gd name="T7" fmla="*/ 148 h 96"/>
                <a:gd name="T8" fmla="*/ 324 w 332"/>
                <a:gd name="T9" fmla="*/ 0 h 96"/>
                <a:gd name="T10" fmla="*/ 418 w 332"/>
                <a:gd name="T11" fmla="*/ 148 h 96"/>
                <a:gd name="T12" fmla="*/ 511 w 332"/>
                <a:gd name="T13" fmla="*/ 0 h 96"/>
                <a:gd name="T14" fmla="*/ 558 w 332"/>
                <a:gd name="T15" fmla="*/ 75 h 96"/>
                <a:gd name="T16" fmla="*/ 0 60000 65536"/>
                <a:gd name="T17" fmla="*/ 0 60000 65536"/>
                <a:gd name="T18" fmla="*/ 0 60000 65536"/>
                <a:gd name="T19" fmla="*/ 0 60000 65536"/>
                <a:gd name="T20" fmla="*/ 0 60000 65536"/>
                <a:gd name="T21" fmla="*/ 0 60000 65536"/>
                <a:gd name="T22" fmla="*/ 0 60000 65536"/>
                <a:gd name="T23" fmla="*/ 0 60000 65536"/>
                <a:gd name="T24" fmla="*/ 0 w 332"/>
                <a:gd name="T25" fmla="*/ 0 h 96"/>
                <a:gd name="T26" fmla="*/ 332 w 332"/>
                <a:gd name="T27" fmla="*/ 96 h 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2" h="96">
                  <a:moveTo>
                    <a:pt x="0" y="48"/>
                  </a:moveTo>
                  <a:lnTo>
                    <a:pt x="27" y="96"/>
                  </a:lnTo>
                  <a:lnTo>
                    <a:pt x="82" y="0"/>
                  </a:lnTo>
                  <a:lnTo>
                    <a:pt x="137" y="96"/>
                  </a:lnTo>
                  <a:lnTo>
                    <a:pt x="193" y="0"/>
                  </a:lnTo>
                  <a:lnTo>
                    <a:pt x="249" y="96"/>
                  </a:lnTo>
                  <a:lnTo>
                    <a:pt x="304" y="0"/>
                  </a:lnTo>
                  <a:lnTo>
                    <a:pt x="332" y="48"/>
                  </a:lnTo>
                </a:path>
              </a:pathLst>
            </a:custGeom>
            <a:grpFill/>
            <a:ln w="12700">
              <a:solidFill>
                <a:schemeClr val="tx2"/>
              </a:solidFill>
              <a:round/>
            </a:ln>
          </p:spPr>
          <p:txBody>
            <a:bodyPr wrap="none" anchor="ctr"/>
            <a:lstStyle/>
            <a:p>
              <a:endParaRPr lang="en-US"/>
            </a:p>
          </p:txBody>
        </p:sp>
        <p:sp useBgFill="1">
          <p:nvSpPr>
            <p:cNvPr id="118" name="Rectangle 65"/>
            <p:cNvSpPr>
              <a:spLocks noChangeArrowheads="1"/>
            </p:cNvSpPr>
            <p:nvPr/>
          </p:nvSpPr>
          <p:spPr bwMode="auto">
            <a:xfrm rot="5400000" flipH="1">
              <a:off x="5043" y="2640"/>
              <a:ext cx="371" cy="114"/>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21" name="Oval 74"/>
            <p:cNvSpPr>
              <a:spLocks noChangeArrowheads="1"/>
            </p:cNvSpPr>
            <p:nvPr/>
          </p:nvSpPr>
          <p:spPr bwMode="auto">
            <a:xfrm>
              <a:off x="3228" y="1578"/>
              <a:ext cx="54" cy="54"/>
            </a:xfrm>
            <a:prstGeom prst="ellipse">
              <a:avLst/>
            </a:prstGeom>
            <a:solidFill>
              <a:schemeClr val="tx1"/>
            </a:solidFill>
            <a:ln w="9525">
              <a:solidFill>
                <a:schemeClr val="tx2"/>
              </a:solidFill>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22" name="Oval 75"/>
            <p:cNvSpPr>
              <a:spLocks noChangeArrowheads="1"/>
            </p:cNvSpPr>
            <p:nvPr/>
          </p:nvSpPr>
          <p:spPr bwMode="auto">
            <a:xfrm>
              <a:off x="4291" y="2256"/>
              <a:ext cx="53" cy="54"/>
            </a:xfrm>
            <a:prstGeom prst="ellipse">
              <a:avLst/>
            </a:prstGeom>
            <a:solidFill>
              <a:schemeClr val="tx1"/>
            </a:solidFill>
            <a:ln w="9525">
              <a:solidFill>
                <a:schemeClr val="tx2"/>
              </a:solidFill>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23" name="Text Box 76"/>
            <p:cNvSpPr txBox="1">
              <a:spLocks noChangeArrowheads="1"/>
            </p:cNvSpPr>
            <p:nvPr/>
          </p:nvSpPr>
          <p:spPr bwMode="auto">
            <a:xfrm>
              <a:off x="3116" y="1374"/>
              <a:ext cx="268" cy="212"/>
            </a:xfrm>
            <a:prstGeom prst="rect">
              <a:avLst/>
            </a:prstGeom>
            <a:grpFill/>
            <a:ln w="9525">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A</a:t>
              </a:r>
            </a:p>
          </p:txBody>
        </p:sp>
        <p:sp>
          <p:nvSpPr>
            <p:cNvPr id="124" name="Text Box 77"/>
            <p:cNvSpPr txBox="1">
              <a:spLocks noChangeArrowheads="1"/>
            </p:cNvSpPr>
            <p:nvPr/>
          </p:nvSpPr>
          <p:spPr bwMode="auto">
            <a:xfrm>
              <a:off x="4116" y="2159"/>
              <a:ext cx="268" cy="212"/>
            </a:xfrm>
            <a:prstGeom prst="rect">
              <a:avLst/>
            </a:prstGeom>
            <a:grpFill/>
            <a:ln w="9525">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C</a:t>
              </a:r>
            </a:p>
          </p:txBody>
        </p:sp>
      </p:grpSp>
      <p:sp>
        <p:nvSpPr>
          <p:cNvPr id="127" name="Line 19"/>
          <p:cNvSpPr>
            <a:spLocks noChangeShapeType="1"/>
          </p:cNvSpPr>
          <p:nvPr/>
        </p:nvSpPr>
        <p:spPr bwMode="auto">
          <a:xfrm flipV="1">
            <a:off x="8115413" y="3106921"/>
            <a:ext cx="436564" cy="3968"/>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128" name="Line 10"/>
          <p:cNvSpPr>
            <a:spLocks noChangeShapeType="1"/>
          </p:cNvSpPr>
          <p:nvPr/>
        </p:nvSpPr>
        <p:spPr bwMode="auto">
          <a:xfrm flipH="1">
            <a:off x="8112239" y="4431341"/>
            <a:ext cx="3174" cy="1193800"/>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130" name="Line 35"/>
          <p:cNvSpPr>
            <a:spLocks noChangeShapeType="1"/>
          </p:cNvSpPr>
          <p:nvPr/>
        </p:nvSpPr>
        <p:spPr bwMode="auto">
          <a:xfrm flipH="1">
            <a:off x="11097928" y="3120066"/>
            <a:ext cx="3572" cy="620135"/>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131" name="Line 36"/>
          <p:cNvSpPr>
            <a:spLocks noChangeShapeType="1"/>
          </p:cNvSpPr>
          <p:nvPr/>
        </p:nvSpPr>
        <p:spPr bwMode="auto">
          <a:xfrm flipV="1">
            <a:off x="8095715" y="5621842"/>
            <a:ext cx="2997995" cy="12947"/>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132" name="Line 23"/>
          <p:cNvSpPr>
            <a:spLocks noChangeShapeType="1"/>
          </p:cNvSpPr>
          <p:nvPr/>
        </p:nvSpPr>
        <p:spPr bwMode="auto">
          <a:xfrm flipH="1">
            <a:off x="9806894" y="4979998"/>
            <a:ext cx="8074" cy="640933"/>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133" name="Line 23"/>
          <p:cNvSpPr>
            <a:spLocks noChangeShapeType="1"/>
          </p:cNvSpPr>
          <p:nvPr/>
        </p:nvSpPr>
        <p:spPr bwMode="auto">
          <a:xfrm flipH="1">
            <a:off x="9814436" y="3110542"/>
            <a:ext cx="533" cy="344246"/>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134" name="Oval 75"/>
          <p:cNvSpPr>
            <a:spLocks noChangeArrowheads="1"/>
          </p:cNvSpPr>
          <p:nvPr/>
        </p:nvSpPr>
        <p:spPr bwMode="auto">
          <a:xfrm>
            <a:off x="9772277" y="3061944"/>
            <a:ext cx="84137" cy="85725"/>
          </a:xfrm>
          <a:prstGeom prst="ellipse">
            <a:avLst/>
          </a:prstGeom>
          <a:solidFill>
            <a:schemeClr val="tx1"/>
          </a:solidFill>
          <a:ln w="9525">
            <a:solidFill>
              <a:schemeClr val="tx2"/>
            </a:solidFill>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35" name="Text Box 77"/>
          <p:cNvSpPr txBox="1">
            <a:spLocks noChangeArrowheads="1"/>
          </p:cNvSpPr>
          <p:nvPr/>
        </p:nvSpPr>
        <p:spPr bwMode="auto">
          <a:xfrm>
            <a:off x="9645366" y="2755217"/>
            <a:ext cx="425450" cy="33655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B</a:t>
            </a:r>
          </a:p>
        </p:txBody>
      </p:sp>
      <p:sp>
        <p:nvSpPr>
          <p:cNvPr id="136" name="Text Box 77"/>
          <p:cNvSpPr txBox="1">
            <a:spLocks noChangeArrowheads="1"/>
          </p:cNvSpPr>
          <p:nvPr/>
        </p:nvSpPr>
        <p:spPr bwMode="auto">
          <a:xfrm>
            <a:off x="9407671" y="5261241"/>
            <a:ext cx="425450" cy="33655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D</a:t>
            </a:r>
          </a:p>
        </p:txBody>
      </p:sp>
      <p:sp>
        <p:nvSpPr>
          <p:cNvPr id="137" name="Oval 75"/>
          <p:cNvSpPr>
            <a:spLocks noChangeArrowheads="1"/>
          </p:cNvSpPr>
          <p:nvPr/>
        </p:nvSpPr>
        <p:spPr bwMode="auto">
          <a:xfrm>
            <a:off x="9768863" y="5570658"/>
            <a:ext cx="84137" cy="85725"/>
          </a:xfrm>
          <a:prstGeom prst="ellipse">
            <a:avLst/>
          </a:prstGeom>
          <a:solidFill>
            <a:schemeClr val="tx1"/>
          </a:solidFill>
          <a:ln w="9525">
            <a:solidFill>
              <a:schemeClr val="tx2"/>
            </a:solidFill>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40" name="Text Box 43"/>
          <p:cNvSpPr txBox="1">
            <a:spLocks noChangeArrowheads="1"/>
          </p:cNvSpPr>
          <p:nvPr/>
        </p:nvSpPr>
        <p:spPr bwMode="auto">
          <a:xfrm>
            <a:off x="11174924" y="3420055"/>
            <a:ext cx="519112" cy="369332"/>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Script"/>
                <a:sym typeface="Symbol" panose="05050102010706020507" pitchFamily="18" charset="2"/>
              </a:rPr>
              <a:t>V</a:t>
            </a:r>
            <a:r>
              <a:rPr lang="en-US" altLang="en-US" sz="1200" dirty="0">
                <a:latin typeface="Script"/>
                <a:sym typeface="Symbol" panose="05050102010706020507" pitchFamily="18" charset="2"/>
              </a:rPr>
              <a:t>s</a:t>
            </a:r>
            <a:r>
              <a:rPr lang="en-US" altLang="en-US" baseline="-25000" dirty="0">
                <a:latin typeface="Times New Roman" panose="02020603050405020304" pitchFamily="18" charset="0"/>
                <a:sym typeface="Symbol" panose="05050102010706020507" pitchFamily="18" charset="2"/>
              </a:rPr>
              <a:t>3</a:t>
            </a:r>
            <a:endParaRPr lang="en-US" altLang="en-US" sz="1400" baseline="-25000" dirty="0">
              <a:latin typeface="Times New Roman" panose="02020603050405020304" pitchFamily="18" charset="0"/>
            </a:endParaRPr>
          </a:p>
        </p:txBody>
      </p:sp>
      <p:sp>
        <p:nvSpPr>
          <p:cNvPr id="141" name="Oval 75"/>
          <p:cNvSpPr>
            <a:spLocks noChangeArrowheads="1"/>
          </p:cNvSpPr>
          <p:nvPr/>
        </p:nvSpPr>
        <p:spPr bwMode="auto">
          <a:xfrm>
            <a:off x="11059432" y="4200356"/>
            <a:ext cx="84137" cy="85725"/>
          </a:xfrm>
          <a:prstGeom prst="ellipse">
            <a:avLst/>
          </a:prstGeom>
          <a:solidFill>
            <a:schemeClr val="tx1"/>
          </a:solidFill>
          <a:ln w="9525">
            <a:solidFill>
              <a:schemeClr val="tx2"/>
            </a:solidFill>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42" name="Text Box 77"/>
          <p:cNvSpPr txBox="1">
            <a:spLocks noChangeArrowheads="1"/>
          </p:cNvSpPr>
          <p:nvPr/>
        </p:nvSpPr>
        <p:spPr bwMode="auto">
          <a:xfrm>
            <a:off x="11112368" y="3941679"/>
            <a:ext cx="425450" cy="33655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E</a:t>
            </a:r>
          </a:p>
        </p:txBody>
      </p:sp>
      <p:sp>
        <p:nvSpPr>
          <p:cNvPr id="143" name="Rounded Rectangle 142"/>
          <p:cNvSpPr/>
          <p:nvPr/>
        </p:nvSpPr>
        <p:spPr bwMode="auto">
          <a:xfrm>
            <a:off x="8727914" y="3840141"/>
            <a:ext cx="642539" cy="838044"/>
          </a:xfrm>
          <a:prstGeom prst="roundRect">
            <a:avLst/>
          </a:prstGeom>
          <a:noFill/>
          <a:ln w="12700"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dirty="0">
              <a:solidFill>
                <a:srgbClr val="800080"/>
              </a:solidFill>
              <a:latin typeface="Lucida Console" panose="020B0609040504020204" pitchFamily="49" charset="0"/>
            </a:endParaRPr>
          </a:p>
        </p:txBody>
      </p:sp>
      <p:cxnSp>
        <p:nvCxnSpPr>
          <p:cNvPr id="145" name="Straight Arrow Connector 144"/>
          <p:cNvCxnSpPr/>
          <p:nvPr/>
        </p:nvCxnSpPr>
        <p:spPr bwMode="auto">
          <a:xfrm>
            <a:off x="8914939" y="3830714"/>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6" name="Straight Arrow Connector 145"/>
          <p:cNvCxnSpPr/>
          <p:nvPr/>
        </p:nvCxnSpPr>
        <p:spPr bwMode="auto">
          <a:xfrm rot="10800000">
            <a:off x="8923834" y="4679126"/>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7" name="Straight Arrow Connector 146"/>
          <p:cNvCxnSpPr/>
          <p:nvPr/>
        </p:nvCxnSpPr>
        <p:spPr bwMode="auto">
          <a:xfrm rot="5400000">
            <a:off x="9236209" y="4257751"/>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8" name="Straight Arrow Connector 147"/>
          <p:cNvCxnSpPr/>
          <p:nvPr/>
        </p:nvCxnSpPr>
        <p:spPr bwMode="auto">
          <a:xfrm rot="-5400000">
            <a:off x="8593670" y="4243701"/>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9" name="Text Box 27"/>
          <p:cNvSpPr txBox="1">
            <a:spLocks noChangeArrowheads="1"/>
          </p:cNvSpPr>
          <p:nvPr/>
        </p:nvSpPr>
        <p:spPr bwMode="auto">
          <a:xfrm>
            <a:off x="8849625" y="4091301"/>
            <a:ext cx="384175" cy="369332"/>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L</a:t>
            </a:r>
            <a:r>
              <a:rPr lang="en-US" altLang="en-US" sz="1400" baseline="-25000" dirty="0">
                <a:latin typeface="Times New Roman" panose="02020603050405020304" pitchFamily="18" charset="0"/>
              </a:rPr>
              <a:t>2</a:t>
            </a:r>
            <a:endParaRPr lang="en-US" altLang="en-US" sz="1400" dirty="0">
              <a:latin typeface="Symbol" panose="05050102010706020507" pitchFamily="18" charset="2"/>
            </a:endParaRPr>
          </a:p>
        </p:txBody>
      </p:sp>
      <p:sp>
        <p:nvSpPr>
          <p:cNvPr id="151" name="Text Box 121"/>
          <p:cNvSpPr txBox="1">
            <a:spLocks noChangeArrowheads="1"/>
          </p:cNvSpPr>
          <p:nvPr/>
        </p:nvSpPr>
        <p:spPr bwMode="auto">
          <a:xfrm>
            <a:off x="7259353" y="4015968"/>
            <a:ext cx="509588" cy="369332"/>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L</a:t>
            </a:r>
            <a:r>
              <a:rPr lang="en-US" altLang="en-US" sz="1400" baseline="-25000" dirty="0">
                <a:latin typeface="Times New Roman" panose="02020603050405020304" pitchFamily="18" charset="0"/>
              </a:rPr>
              <a:t>1</a:t>
            </a:r>
            <a:endParaRPr lang="en-US" altLang="en-US" sz="1400" dirty="0">
              <a:latin typeface="Symbol" panose="05050102010706020507" pitchFamily="18" charset="2"/>
            </a:endParaRPr>
          </a:p>
        </p:txBody>
      </p:sp>
      <p:sp>
        <p:nvSpPr>
          <p:cNvPr id="152" name="Rounded Rectangle 151"/>
          <p:cNvSpPr/>
          <p:nvPr/>
        </p:nvSpPr>
        <p:spPr bwMode="auto">
          <a:xfrm>
            <a:off x="10224565" y="3963337"/>
            <a:ext cx="472677" cy="593889"/>
          </a:xfrm>
          <a:prstGeom prst="roundRect">
            <a:avLst/>
          </a:prstGeom>
          <a:noFill/>
          <a:ln w="12700"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dirty="0">
              <a:solidFill>
                <a:srgbClr val="800080"/>
              </a:solidFill>
              <a:latin typeface="Lucida Console" panose="020B0609040504020204" pitchFamily="49" charset="0"/>
            </a:endParaRPr>
          </a:p>
        </p:txBody>
      </p:sp>
      <p:cxnSp>
        <p:nvCxnSpPr>
          <p:cNvPr id="153" name="Straight Arrow Connector 152"/>
          <p:cNvCxnSpPr/>
          <p:nvPr/>
        </p:nvCxnSpPr>
        <p:spPr bwMode="auto">
          <a:xfrm>
            <a:off x="10335168" y="3963336"/>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 name="Straight Arrow Connector 153"/>
          <p:cNvCxnSpPr/>
          <p:nvPr/>
        </p:nvCxnSpPr>
        <p:spPr bwMode="auto">
          <a:xfrm rot="10800000">
            <a:off x="10326659" y="4557225"/>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5" name="Straight Arrow Connector 154"/>
          <p:cNvCxnSpPr/>
          <p:nvPr/>
        </p:nvCxnSpPr>
        <p:spPr bwMode="auto">
          <a:xfrm rot="5400000">
            <a:off x="10562998" y="4273837"/>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 name="Straight Arrow Connector 155"/>
          <p:cNvCxnSpPr/>
          <p:nvPr/>
        </p:nvCxnSpPr>
        <p:spPr bwMode="auto">
          <a:xfrm rot="-5400000">
            <a:off x="10090321" y="4249980"/>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8" name="Text Box 28"/>
          <p:cNvSpPr txBox="1">
            <a:spLocks noChangeArrowheads="1"/>
          </p:cNvSpPr>
          <p:nvPr/>
        </p:nvSpPr>
        <p:spPr bwMode="auto">
          <a:xfrm>
            <a:off x="10273754" y="4104073"/>
            <a:ext cx="423862" cy="369332"/>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L</a:t>
            </a:r>
            <a:r>
              <a:rPr lang="en-US" altLang="en-US" sz="1400" baseline="-25000" dirty="0">
                <a:latin typeface="Times New Roman" panose="02020603050405020304" pitchFamily="18" charset="0"/>
              </a:rPr>
              <a:t>3</a:t>
            </a:r>
            <a:endParaRPr lang="en-US" altLang="en-US" sz="1400" dirty="0">
              <a:latin typeface="Symbol" panose="05050102010706020507" pitchFamily="18" charset="2"/>
            </a:endParaRPr>
          </a:p>
        </p:txBody>
      </p:sp>
      <p:sp>
        <p:nvSpPr>
          <p:cNvPr id="159" name="Text Box 28"/>
          <p:cNvSpPr txBox="1">
            <a:spLocks noChangeArrowheads="1"/>
          </p:cNvSpPr>
          <p:nvPr/>
        </p:nvSpPr>
        <p:spPr bwMode="auto">
          <a:xfrm>
            <a:off x="10617315" y="4729845"/>
            <a:ext cx="423862" cy="369332"/>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R</a:t>
            </a:r>
            <a:r>
              <a:rPr lang="en-US" altLang="en-US" sz="1400" baseline="-25000" dirty="0">
                <a:latin typeface="Times New Roman" panose="02020603050405020304" pitchFamily="18" charset="0"/>
              </a:rPr>
              <a:t>3</a:t>
            </a:r>
            <a:endParaRPr lang="en-US" altLang="en-US" sz="1400" dirty="0">
              <a:latin typeface="Symbol" panose="05050102010706020507" pitchFamily="18" charset="2"/>
            </a:endParaRPr>
          </a:p>
        </p:txBody>
      </p:sp>
      <p:sp>
        <p:nvSpPr>
          <p:cNvPr id="164" name="Line 23"/>
          <p:cNvSpPr>
            <a:spLocks noChangeShapeType="1"/>
          </p:cNvSpPr>
          <p:nvPr/>
        </p:nvSpPr>
        <p:spPr bwMode="auto">
          <a:xfrm flipH="1">
            <a:off x="11095741" y="4295608"/>
            <a:ext cx="533" cy="344246"/>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6" name="TextBox 5"/>
          <p:cNvSpPr txBox="1"/>
          <p:nvPr/>
        </p:nvSpPr>
        <p:spPr>
          <a:xfrm>
            <a:off x="792127" y="2522729"/>
            <a:ext cx="6735514" cy="769441"/>
          </a:xfrm>
          <a:prstGeom prst="rect">
            <a:avLst/>
          </a:prstGeom>
          <a:noFill/>
        </p:spPr>
        <p:txBody>
          <a:bodyPr wrap="square" rtlCol="0">
            <a:spAutoFit/>
          </a:bodyPr>
          <a:lstStyle/>
          <a:p>
            <a:pPr marL="342900" indent="-342900">
              <a:spcBef>
                <a:spcPct val="20000"/>
              </a:spcBef>
              <a:buFontTx/>
              <a:buChar char="•"/>
            </a:pPr>
            <a:r>
              <a:rPr lang="en-US" sz="2200" dirty="0">
                <a:solidFill>
                  <a:srgbClr val="006699"/>
                </a:solidFill>
                <a:latin typeface="Lucida Sans" panose="020B0602030504020204" pitchFamily="34" charset="0"/>
              </a:rPr>
              <a:t>Step1, distribute currents on all branches the way you desire</a:t>
            </a:r>
          </a:p>
        </p:txBody>
      </p:sp>
      <p:sp>
        <p:nvSpPr>
          <p:cNvPr id="95" name="TextBox 94"/>
          <p:cNvSpPr txBox="1"/>
          <p:nvPr/>
        </p:nvSpPr>
        <p:spPr>
          <a:xfrm>
            <a:off x="824092" y="3184470"/>
            <a:ext cx="6145549" cy="769441"/>
          </a:xfrm>
          <a:prstGeom prst="rect">
            <a:avLst/>
          </a:prstGeom>
          <a:noFill/>
        </p:spPr>
        <p:txBody>
          <a:bodyPr wrap="square" rtlCol="0">
            <a:spAutoFit/>
          </a:bodyPr>
          <a:lstStyle/>
          <a:p>
            <a:pPr marL="342900" indent="-342900">
              <a:spcBef>
                <a:spcPct val="20000"/>
              </a:spcBef>
              <a:buFontTx/>
              <a:buChar char="•"/>
            </a:pPr>
            <a:r>
              <a:rPr lang="en-US" sz="2200" dirty="0">
                <a:solidFill>
                  <a:srgbClr val="006699"/>
                </a:solidFill>
                <a:latin typeface="Lucida Sans" panose="020B0602030504020204" pitchFamily="34" charset="0"/>
              </a:rPr>
              <a:t>Step2, draw the KVL loops the direction you desire</a:t>
            </a:r>
          </a:p>
        </p:txBody>
      </p:sp>
      <mc:AlternateContent xmlns:mc="http://schemas.openxmlformats.org/markup-compatibility/2006" xmlns:a14="http://schemas.microsoft.com/office/drawing/2010/main">
        <mc:Choice Requires="a14">
          <p:sp>
            <p:nvSpPr>
              <p:cNvPr id="109" name="TextBox 108"/>
              <p:cNvSpPr txBox="1"/>
              <p:nvPr/>
            </p:nvSpPr>
            <p:spPr>
              <a:xfrm>
                <a:off x="824093" y="3829480"/>
                <a:ext cx="6429949" cy="3404009"/>
              </a:xfrm>
              <a:prstGeom prst="rect">
                <a:avLst/>
              </a:prstGeom>
              <a:noFill/>
            </p:spPr>
            <p:txBody>
              <a:bodyPr wrap="square" rtlCol="0">
                <a:spAutoFit/>
              </a:bodyPr>
              <a:lstStyle/>
              <a:p>
                <a:pPr marL="342900" indent="-342900">
                  <a:spcBef>
                    <a:spcPct val="20000"/>
                  </a:spcBef>
                  <a:buFontTx/>
                  <a:buChar char="•"/>
                </a:pPr>
                <a:r>
                  <a:rPr lang="en-US" sz="2200" dirty="0">
                    <a:solidFill>
                      <a:srgbClr val="006699"/>
                    </a:solidFill>
                    <a:latin typeface="Lucida Sans" panose="020B0602030504020204" pitchFamily="34" charset="0"/>
                  </a:rPr>
                  <a:t>Step3, write the KVL equations such that loop direction agreeing with current direction is written as </a:t>
                </a:r>
                <a:r>
                  <a:rPr lang="en-US" sz="2200" dirty="0">
                    <a:solidFill>
                      <a:srgbClr val="FF0000"/>
                    </a:solidFill>
                    <a:latin typeface="Lucida Sans" panose="020B0602030504020204" pitchFamily="34" charset="0"/>
                  </a:rPr>
                  <a:t>+RI </a:t>
                </a:r>
                <a:r>
                  <a:rPr lang="en-US" sz="2200" dirty="0">
                    <a:solidFill>
                      <a:srgbClr val="006699"/>
                    </a:solidFill>
                    <a:latin typeface="Lucida Sans" panose="020B0602030504020204" pitchFamily="34" charset="0"/>
                  </a:rPr>
                  <a:t>and loop direction entering negative voltage source is written as </a:t>
                </a:r>
                <a14:m>
                  <m:oMath xmlns:m="http://schemas.openxmlformats.org/officeDocument/2006/math">
                    <m:sSub>
                      <m:sSubPr>
                        <m:ctrlPr>
                          <a:rPr lang="en-US" sz="2200" i="1" smtClean="0">
                            <a:solidFill>
                              <a:srgbClr val="FF0000"/>
                            </a:solidFill>
                            <a:latin typeface="Cambria Math" panose="02040503050406030204" pitchFamily="18" charset="0"/>
                          </a:rPr>
                        </m:ctrlPr>
                      </m:sSubPr>
                      <m:e>
                        <m:r>
                          <a:rPr lang="en-US" sz="2200">
                            <a:solidFill>
                              <a:srgbClr val="FF0000"/>
                            </a:solidFill>
                            <a:latin typeface="Cambria Math" panose="02040503050406030204" pitchFamily="18" charset="0"/>
                          </a:rPr>
                          <m:t>−</m:t>
                        </m:r>
                        <m:r>
                          <a:rPr lang="en-US" sz="2200">
                            <a:solidFill>
                              <a:srgbClr val="FF0000"/>
                            </a:solidFill>
                            <a:latin typeface="Cambria Math" panose="02040503050406030204" pitchFamily="18" charset="0"/>
                          </a:rPr>
                          <m:t>𝑉</m:t>
                        </m:r>
                      </m:e>
                      <m:sub>
                        <m:r>
                          <a:rPr lang="en-US" sz="2200">
                            <a:solidFill>
                              <a:srgbClr val="FF0000"/>
                            </a:solidFill>
                            <a:latin typeface="Cambria Math" panose="02040503050406030204" pitchFamily="18" charset="0"/>
                          </a:rPr>
                          <m:t>𝑠</m:t>
                        </m:r>
                      </m:sub>
                    </m:sSub>
                  </m:oMath>
                </a14:m>
                <a:endParaRPr lang="en-US" sz="2200" dirty="0">
                  <a:solidFill>
                    <a:srgbClr val="006699"/>
                  </a:solidFill>
                  <a:latin typeface="Lucida Sans" panose="020B0602030504020204" pitchFamily="34" charset="0"/>
                </a:endParaRPr>
              </a:p>
              <a:p>
                <a:pPr lvl="0">
                  <a:spcBef>
                    <a:spcPct val="20000"/>
                  </a:spcBef>
                </a:pPr>
                <a:r>
                  <a:rPr lang="en-US" sz="2200" dirty="0">
                    <a:solidFill>
                      <a:srgbClr val="006699"/>
                    </a:solidFill>
                    <a:latin typeface="Lucida Sans" panose="020B0602030504020204" pitchFamily="34" charset="0"/>
                  </a:rPr>
                  <a:t>KVL@</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𝐿</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1</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3</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=0</m:t>
                    </m:r>
                  </m:oMath>
                </a14:m>
                <a:r>
                  <a:rPr lang="en-US" sz="2200" dirty="0">
                    <a:solidFill>
                      <a:srgbClr val="006699"/>
                    </a:solidFill>
                    <a:latin typeface="Lucida Sans" panose="020B0602030504020204" pitchFamily="34" charset="0"/>
                  </a:rPr>
                  <a:t> </a:t>
                </a:r>
              </a:p>
              <a:p>
                <a:pPr lvl="0">
                  <a:spcBef>
                    <a:spcPct val="20000"/>
                  </a:spcBef>
                </a:pPr>
                <a:r>
                  <a:rPr lang="en-US" sz="2200" dirty="0">
                    <a:solidFill>
                      <a:srgbClr val="006699"/>
                    </a:solidFill>
                    <a:latin typeface="Lucida Sans" panose="020B0602030504020204" pitchFamily="34" charset="0"/>
                  </a:rPr>
                  <a:t>KVL@</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𝐿</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1</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2</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=0</m:t>
                    </m:r>
                  </m:oMath>
                </a14:m>
                <a:endParaRPr lang="en-US" sz="2200" dirty="0">
                  <a:solidFill>
                    <a:srgbClr val="006699"/>
                  </a:solidFill>
                  <a:latin typeface="Lucida Sans" panose="020B0602030504020204" pitchFamily="34" charset="0"/>
                </a:endParaRPr>
              </a:p>
              <a:p>
                <a:pPr lvl="0">
                  <a:spcBef>
                    <a:spcPct val="20000"/>
                  </a:spcBef>
                </a:pPr>
                <a:r>
                  <a:rPr lang="en-US" sz="2200" dirty="0">
                    <a:solidFill>
                      <a:srgbClr val="006699"/>
                    </a:solidFill>
                    <a:latin typeface="Lucida Sans" panose="020B0602030504020204" pitchFamily="34" charset="0"/>
                  </a:rPr>
                  <a:t>KVL@</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𝐿</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2</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3</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=0</m:t>
                    </m:r>
                  </m:oMath>
                </a14:m>
                <a:endParaRPr lang="en-US" sz="2200" dirty="0">
                  <a:solidFill>
                    <a:srgbClr val="006699"/>
                  </a:solidFill>
                  <a:latin typeface="Lucida Sans" panose="020B0602030504020204" pitchFamily="34" charset="0"/>
                </a:endParaRPr>
              </a:p>
              <a:p>
                <a:pPr lvl="0">
                  <a:spcBef>
                    <a:spcPct val="20000"/>
                  </a:spcBef>
                </a:pPr>
                <a:endParaRPr lang="en-US" i="1" dirty="0">
                  <a:solidFill>
                    <a:srgbClr val="000000"/>
                  </a:solidFill>
                  <a:latin typeface="Times New Roman"/>
                </a:endParaRPr>
              </a:p>
            </p:txBody>
          </p:sp>
        </mc:Choice>
        <mc:Fallback xmlns="">
          <p:sp>
            <p:nvSpPr>
              <p:cNvPr id="109" name="TextBox 108"/>
              <p:cNvSpPr txBox="1">
                <a:spLocks noRot="1" noChangeAspect="1" noMove="1" noResize="1" noEditPoints="1" noAdjustHandles="1" noChangeArrowheads="1" noChangeShapeType="1" noTextEdit="1"/>
              </p:cNvSpPr>
              <p:nvPr/>
            </p:nvSpPr>
            <p:spPr>
              <a:xfrm>
                <a:off x="824093" y="3829480"/>
                <a:ext cx="6429949" cy="3404009"/>
              </a:xfrm>
              <a:prstGeom prst="rect">
                <a:avLst/>
              </a:prstGeom>
              <a:blipFill rotWithShape="1">
                <a:blip r:embed="rId3"/>
                <a:stretch>
                  <a:fillRect l="-986" t="-1115"/>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animBg="1"/>
      <p:bldP spid="149" grpId="0"/>
      <p:bldP spid="151" grpId="0"/>
      <p:bldP spid="152" grpId="0" animBg="1"/>
      <p:bldP spid="158" grpId="0"/>
      <p:bldP spid="6" grpId="0"/>
      <p:bldP spid="95" grpId="0"/>
      <p:bldP spid="109" grpId="0"/>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000099"/>
                </a:solidFill>
              </a:rPr>
              <a:t>Writing KVL Equations</a:t>
            </a:r>
          </a:p>
        </p:txBody>
      </p:sp>
      <p:sp>
        <p:nvSpPr>
          <p:cNvPr id="3" name="Content Placeholder 2"/>
          <p:cNvSpPr>
            <a:spLocks noGrp="1"/>
          </p:cNvSpPr>
          <p:nvPr>
            <p:ph idx="1"/>
          </p:nvPr>
        </p:nvSpPr>
        <p:spPr>
          <a:xfrm>
            <a:off x="928587" y="1782732"/>
            <a:ext cx="10765433" cy="623964"/>
          </a:xfrm>
        </p:spPr>
        <p:txBody>
          <a:bodyPr>
            <a:normAutofit fontScale="25000" lnSpcReduction="20000"/>
          </a:bodyPr>
          <a:lstStyle/>
          <a:p>
            <a:r>
              <a:rPr lang="en-US" sz="9600" dirty="0"/>
              <a:t>Write </a:t>
            </a:r>
            <a:r>
              <a:rPr lang="en-US" sz="9600" i="1" u="sng" dirty="0"/>
              <a:t>all</a:t>
            </a:r>
            <a:r>
              <a:rPr lang="en-US" sz="9600" dirty="0"/>
              <a:t> KVL equations for the circuit below adopting one of the conventions. Using “</a:t>
            </a:r>
            <a:r>
              <a:rPr lang="en-US" sz="9600" dirty="0">
                <a:solidFill>
                  <a:srgbClr val="FF0000"/>
                </a:solidFill>
              </a:rPr>
              <a:t>Potential Gains</a:t>
            </a:r>
            <a:r>
              <a:rPr lang="en-US" sz="9600" dirty="0"/>
              <a:t>” yields:</a:t>
            </a:r>
          </a:p>
          <a:p>
            <a:pPr marL="0" indent="0">
              <a:buNone/>
            </a:pPr>
            <a:r>
              <a:rPr lang="en-US" sz="1800" dirty="0"/>
              <a:t>     </a:t>
            </a:r>
          </a:p>
          <a:p>
            <a:pPr marL="0" indent="0">
              <a:buNone/>
            </a:pPr>
            <a:endParaRPr lang="en-US" sz="1800" dirty="0"/>
          </a:p>
        </p:txBody>
      </p:sp>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t>34</a:t>
            </a:fld>
            <a:endParaRPr lang="en-US" altLang="en-US"/>
          </a:p>
        </p:txBody>
      </p:sp>
      <p:grpSp>
        <p:nvGrpSpPr>
          <p:cNvPr id="59" name="Group 119"/>
          <p:cNvGrpSpPr/>
          <p:nvPr/>
        </p:nvGrpSpPr>
        <p:grpSpPr bwMode="auto">
          <a:xfrm>
            <a:off x="9201262" y="2506323"/>
            <a:ext cx="2438400" cy="1889125"/>
            <a:chOff x="3936" y="1385"/>
            <a:chExt cx="1536" cy="1190"/>
          </a:xfrm>
          <a:noFill/>
        </p:grpSpPr>
        <p:sp>
          <p:nvSpPr>
            <p:cNvPr id="60" name="Line 120"/>
            <p:cNvSpPr>
              <a:spLocks noChangeShapeType="1"/>
            </p:cNvSpPr>
            <p:nvPr/>
          </p:nvSpPr>
          <p:spPr bwMode="auto">
            <a:xfrm>
              <a:off x="3948" y="1604"/>
              <a:ext cx="160" cy="0"/>
            </a:xfrm>
            <a:prstGeom prst="line">
              <a:avLst/>
            </a:prstGeom>
            <a:grpFill/>
            <a:ln w="28575">
              <a:solidFill>
                <a:srgbClr val="FF0000"/>
              </a:solidFill>
              <a:round/>
              <a:tailEnd type="triangle" w="med" len="med"/>
            </a:ln>
          </p:spPr>
          <p:txBody>
            <a:bodyPr/>
            <a:lstStyle/>
            <a:p>
              <a:endParaRPr lang="en-US"/>
            </a:p>
          </p:txBody>
        </p:sp>
        <p:sp>
          <p:nvSpPr>
            <p:cNvPr id="61" name="Text Box 121"/>
            <p:cNvSpPr txBox="1">
              <a:spLocks noChangeArrowheads="1"/>
            </p:cNvSpPr>
            <p:nvPr/>
          </p:nvSpPr>
          <p:spPr bwMode="auto">
            <a:xfrm>
              <a:off x="3936" y="1385"/>
              <a:ext cx="321" cy="192"/>
            </a:xfrm>
            <a:prstGeom prst="rect">
              <a:avLst/>
            </a:prstGeom>
            <a:grpFill/>
            <a:ln w="12700">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FF0000"/>
                  </a:solidFill>
                  <a:latin typeface="Times New Roman" panose="02020603050405020304" pitchFamily="18" charset="0"/>
                </a:rPr>
                <a:t>I</a:t>
              </a:r>
              <a:r>
                <a:rPr lang="en-US" altLang="en-US" sz="1400" baseline="-25000" dirty="0">
                  <a:solidFill>
                    <a:srgbClr val="FF0000"/>
                  </a:solidFill>
                  <a:latin typeface="Times New Roman" panose="02020603050405020304" pitchFamily="18" charset="0"/>
                </a:rPr>
                <a:t>1</a:t>
              </a:r>
              <a:endParaRPr lang="en-US" altLang="en-US" sz="1400" dirty="0">
                <a:solidFill>
                  <a:srgbClr val="FF0000"/>
                </a:solidFill>
                <a:latin typeface="Symbol" panose="05050102010706020507" pitchFamily="18" charset="2"/>
              </a:endParaRPr>
            </a:p>
          </p:txBody>
        </p:sp>
        <p:sp>
          <p:nvSpPr>
            <p:cNvPr id="62" name="Line 122"/>
            <p:cNvSpPr>
              <a:spLocks noChangeShapeType="1"/>
            </p:cNvSpPr>
            <p:nvPr/>
          </p:nvSpPr>
          <p:spPr bwMode="auto">
            <a:xfrm rot="5400000">
              <a:off x="5062" y="2414"/>
              <a:ext cx="137" cy="0"/>
            </a:xfrm>
            <a:prstGeom prst="line">
              <a:avLst/>
            </a:prstGeom>
            <a:grpFill/>
            <a:ln w="38100">
              <a:solidFill>
                <a:srgbClr val="FF0000"/>
              </a:solidFill>
              <a:round/>
              <a:headEnd type="triangle" w="med" len="med"/>
            </a:ln>
          </p:spPr>
          <p:txBody>
            <a:bodyPr/>
            <a:lstStyle/>
            <a:p>
              <a:endParaRPr lang="en-US"/>
            </a:p>
          </p:txBody>
        </p:sp>
        <p:sp>
          <p:nvSpPr>
            <p:cNvPr id="63" name="Text Box 123"/>
            <p:cNvSpPr txBox="1">
              <a:spLocks noChangeArrowheads="1"/>
            </p:cNvSpPr>
            <p:nvPr/>
          </p:nvSpPr>
          <p:spPr bwMode="auto">
            <a:xfrm>
              <a:off x="5151" y="2339"/>
              <a:ext cx="321" cy="192"/>
            </a:xfrm>
            <a:prstGeom prst="rect">
              <a:avLst/>
            </a:prstGeom>
            <a:grpFill/>
            <a:ln w="12700">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FF0000"/>
                  </a:solidFill>
                  <a:latin typeface="Times New Roman" panose="02020603050405020304" pitchFamily="18" charset="0"/>
                </a:rPr>
                <a:t>I</a:t>
              </a:r>
              <a:r>
                <a:rPr lang="en-US" altLang="en-US" sz="1400" baseline="-25000" dirty="0">
                  <a:solidFill>
                    <a:srgbClr val="FF0000"/>
                  </a:solidFill>
                  <a:latin typeface="Times New Roman" panose="02020603050405020304" pitchFamily="18" charset="0"/>
                </a:rPr>
                <a:t>3</a:t>
              </a:r>
              <a:endParaRPr lang="en-US" altLang="en-US" sz="1400" dirty="0">
                <a:solidFill>
                  <a:srgbClr val="FF0000"/>
                </a:solidFill>
                <a:latin typeface="Symbol" panose="05050102010706020507" pitchFamily="18" charset="2"/>
              </a:endParaRPr>
            </a:p>
          </p:txBody>
        </p:sp>
        <p:sp>
          <p:nvSpPr>
            <p:cNvPr id="64" name="Line 124"/>
            <p:cNvSpPr>
              <a:spLocks noChangeShapeType="1"/>
            </p:cNvSpPr>
            <p:nvPr/>
          </p:nvSpPr>
          <p:spPr bwMode="auto">
            <a:xfrm rot="5400000">
              <a:off x="4237" y="2493"/>
              <a:ext cx="164" cy="0"/>
            </a:xfrm>
            <a:prstGeom prst="line">
              <a:avLst/>
            </a:prstGeom>
            <a:grpFill/>
            <a:ln w="34925">
              <a:solidFill>
                <a:srgbClr val="FF0000"/>
              </a:solidFill>
              <a:round/>
              <a:tailEnd type="triangle" w="med" len="med"/>
            </a:ln>
          </p:spPr>
          <p:txBody>
            <a:bodyPr/>
            <a:lstStyle/>
            <a:p>
              <a:endParaRPr lang="en-US"/>
            </a:p>
          </p:txBody>
        </p:sp>
        <p:sp>
          <p:nvSpPr>
            <p:cNvPr id="65" name="Text Box 125"/>
            <p:cNvSpPr txBox="1">
              <a:spLocks noChangeArrowheads="1"/>
            </p:cNvSpPr>
            <p:nvPr/>
          </p:nvSpPr>
          <p:spPr bwMode="auto">
            <a:xfrm>
              <a:off x="4324" y="2373"/>
              <a:ext cx="321" cy="192"/>
            </a:xfrm>
            <a:prstGeom prst="rect">
              <a:avLst/>
            </a:prstGeom>
            <a:grpFill/>
            <a:ln w="12700">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FF0000"/>
                  </a:solidFill>
                  <a:latin typeface="Times New Roman" panose="02020603050405020304" pitchFamily="18" charset="0"/>
                </a:rPr>
                <a:t>I</a:t>
              </a:r>
              <a:r>
                <a:rPr lang="en-US" altLang="en-US" sz="1400" baseline="-25000" dirty="0">
                  <a:solidFill>
                    <a:srgbClr val="FF0000"/>
                  </a:solidFill>
                  <a:latin typeface="Times New Roman" panose="02020603050405020304" pitchFamily="18" charset="0"/>
                </a:rPr>
                <a:t>2</a:t>
              </a:r>
              <a:endParaRPr lang="en-US" altLang="en-US" sz="1400" dirty="0">
                <a:solidFill>
                  <a:srgbClr val="FF0000"/>
                </a:solidFill>
                <a:latin typeface="Symbol" panose="05050102010706020507" pitchFamily="18" charset="2"/>
              </a:endParaRPr>
            </a:p>
          </p:txBody>
        </p:sp>
      </p:grpSp>
      <p:grpSp>
        <p:nvGrpSpPr>
          <p:cNvPr id="69" name="Group 135"/>
          <p:cNvGrpSpPr/>
          <p:nvPr/>
        </p:nvGrpSpPr>
        <p:grpSpPr bwMode="auto">
          <a:xfrm>
            <a:off x="9061562" y="2812499"/>
            <a:ext cx="2578100" cy="1647825"/>
            <a:chOff x="3844" y="1584"/>
            <a:chExt cx="1624" cy="1038"/>
          </a:xfrm>
          <a:noFill/>
        </p:grpSpPr>
        <p:sp>
          <p:nvSpPr>
            <p:cNvPr id="70" name="Text Box 143"/>
            <p:cNvSpPr txBox="1">
              <a:spLocks noChangeArrowheads="1"/>
            </p:cNvSpPr>
            <p:nvPr/>
          </p:nvSpPr>
          <p:spPr bwMode="auto">
            <a:xfrm>
              <a:off x="5232" y="2400"/>
              <a:ext cx="236" cy="222"/>
            </a:xfrm>
            <a:prstGeom prst="rect">
              <a:avLst/>
            </a:prstGeom>
            <a:grpFill/>
            <a:ln w="9525">
              <a:noFill/>
              <a:miter lim="800000"/>
            </a:ln>
          </p:spPr>
          <p:txBody>
            <a:bodyPr lIns="102833" tIns="51417" rIns="102833" bIns="51417">
              <a:spAutoFit/>
            </a:bodyPr>
            <a:lstStyle>
              <a:lvl1pPr defTabSz="1028700" eaLnBrk="0" hangingPunct="0">
                <a:defRPr>
                  <a:solidFill>
                    <a:schemeClr val="tx1"/>
                  </a:solidFill>
                  <a:latin typeface="Arial" panose="020B0604020202020204" pitchFamily="34" charset="0"/>
                  <a:cs typeface="Arial" panose="020B0604020202020204" pitchFamily="34" charset="0"/>
                </a:defRPr>
              </a:lvl1pPr>
              <a:lvl2pPr marL="742950" indent="-285750" defTabSz="1028700" eaLnBrk="0" hangingPunct="0">
                <a:defRPr>
                  <a:solidFill>
                    <a:schemeClr val="tx1"/>
                  </a:solidFill>
                  <a:latin typeface="Arial" panose="020B0604020202020204" pitchFamily="34" charset="0"/>
                  <a:cs typeface="Arial" panose="020B0604020202020204" pitchFamily="34" charset="0"/>
                </a:defRPr>
              </a:lvl2pPr>
              <a:lvl3pPr marL="1143000" indent="-228600" defTabSz="1028700" eaLnBrk="0" hangingPunct="0">
                <a:defRPr>
                  <a:solidFill>
                    <a:schemeClr val="tx1"/>
                  </a:solidFill>
                  <a:latin typeface="Arial" panose="020B0604020202020204" pitchFamily="34" charset="0"/>
                  <a:cs typeface="Arial" panose="020B0604020202020204" pitchFamily="34" charset="0"/>
                </a:defRPr>
              </a:lvl3pPr>
              <a:lvl4pPr marL="1600200" indent="-228600" defTabSz="1028700" eaLnBrk="0" hangingPunct="0">
                <a:defRPr>
                  <a:solidFill>
                    <a:schemeClr val="tx1"/>
                  </a:solidFill>
                  <a:latin typeface="Arial" panose="020B0604020202020204" pitchFamily="34" charset="0"/>
                  <a:cs typeface="Arial" panose="020B0604020202020204" pitchFamily="34" charset="0"/>
                </a:defRPr>
              </a:lvl4pPr>
              <a:lvl5pPr marL="2057400" indent="-228600" defTabSz="1028700" eaLnBrk="0" hangingPunct="0">
                <a:defRPr>
                  <a:solidFill>
                    <a:schemeClr val="tx1"/>
                  </a:solidFill>
                  <a:latin typeface="Arial" panose="020B0604020202020204" pitchFamily="34" charset="0"/>
                  <a:cs typeface="Arial" panose="020B0604020202020204" pitchFamily="34" charset="0"/>
                </a:defRPr>
              </a:lvl5pPr>
              <a:lvl6pPr marL="25146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pPr>
              <a:endParaRPr lang="en-US" altLang="en-US" b="1"/>
            </a:p>
          </p:txBody>
        </p:sp>
        <p:sp>
          <p:nvSpPr>
            <p:cNvPr id="71" name="Text Box 144"/>
            <p:cNvSpPr txBox="1">
              <a:spLocks noChangeArrowheads="1"/>
            </p:cNvSpPr>
            <p:nvPr/>
          </p:nvSpPr>
          <p:spPr bwMode="auto">
            <a:xfrm>
              <a:off x="3844" y="1584"/>
              <a:ext cx="236" cy="222"/>
            </a:xfrm>
            <a:prstGeom prst="rect">
              <a:avLst/>
            </a:prstGeom>
            <a:grpFill/>
            <a:ln w="9525">
              <a:noFill/>
              <a:miter lim="800000"/>
            </a:ln>
          </p:spPr>
          <p:txBody>
            <a:bodyPr lIns="102833" tIns="51417" rIns="102833" bIns="51417">
              <a:spAutoFit/>
            </a:bodyPr>
            <a:lstStyle>
              <a:lvl1pPr defTabSz="1028700" eaLnBrk="0" hangingPunct="0">
                <a:defRPr>
                  <a:solidFill>
                    <a:schemeClr val="tx1"/>
                  </a:solidFill>
                  <a:latin typeface="Arial" panose="020B0604020202020204" pitchFamily="34" charset="0"/>
                  <a:cs typeface="Arial" panose="020B0604020202020204" pitchFamily="34" charset="0"/>
                </a:defRPr>
              </a:lvl1pPr>
              <a:lvl2pPr marL="742950" indent="-285750" defTabSz="1028700" eaLnBrk="0" hangingPunct="0">
                <a:defRPr>
                  <a:solidFill>
                    <a:schemeClr val="tx1"/>
                  </a:solidFill>
                  <a:latin typeface="Arial" panose="020B0604020202020204" pitchFamily="34" charset="0"/>
                  <a:cs typeface="Arial" panose="020B0604020202020204" pitchFamily="34" charset="0"/>
                </a:defRPr>
              </a:lvl2pPr>
              <a:lvl3pPr marL="1143000" indent="-228600" defTabSz="1028700" eaLnBrk="0" hangingPunct="0">
                <a:defRPr>
                  <a:solidFill>
                    <a:schemeClr val="tx1"/>
                  </a:solidFill>
                  <a:latin typeface="Arial" panose="020B0604020202020204" pitchFamily="34" charset="0"/>
                  <a:cs typeface="Arial" panose="020B0604020202020204" pitchFamily="34" charset="0"/>
                </a:defRPr>
              </a:lvl3pPr>
              <a:lvl4pPr marL="1600200" indent="-228600" defTabSz="1028700" eaLnBrk="0" hangingPunct="0">
                <a:defRPr>
                  <a:solidFill>
                    <a:schemeClr val="tx1"/>
                  </a:solidFill>
                  <a:latin typeface="Arial" panose="020B0604020202020204" pitchFamily="34" charset="0"/>
                  <a:cs typeface="Arial" panose="020B0604020202020204" pitchFamily="34" charset="0"/>
                </a:defRPr>
              </a:lvl4pPr>
              <a:lvl5pPr marL="2057400" indent="-228600" defTabSz="1028700" eaLnBrk="0" hangingPunct="0">
                <a:defRPr>
                  <a:solidFill>
                    <a:schemeClr val="tx1"/>
                  </a:solidFill>
                  <a:latin typeface="Arial" panose="020B0604020202020204" pitchFamily="34" charset="0"/>
                  <a:cs typeface="Arial" panose="020B0604020202020204" pitchFamily="34" charset="0"/>
                </a:defRPr>
              </a:lvl5pPr>
              <a:lvl6pPr marL="25146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pPr>
              <a:endParaRPr lang="en-US" altLang="en-US" b="1"/>
            </a:p>
          </p:txBody>
        </p:sp>
      </p:grpSp>
      <p:grpSp>
        <p:nvGrpSpPr>
          <p:cNvPr id="72" name="Group 129"/>
          <p:cNvGrpSpPr/>
          <p:nvPr/>
        </p:nvGrpSpPr>
        <p:grpSpPr bwMode="auto">
          <a:xfrm>
            <a:off x="7648290" y="2506608"/>
            <a:ext cx="3994150" cy="3036887"/>
            <a:chOff x="2987" y="1399"/>
            <a:chExt cx="2516" cy="1913"/>
          </a:xfrm>
          <a:noFill/>
        </p:grpSpPr>
        <p:sp>
          <p:nvSpPr>
            <p:cNvPr id="73" name="AutoShape 130"/>
            <p:cNvSpPr>
              <a:spLocks noChangeArrowheads="1"/>
            </p:cNvSpPr>
            <p:nvPr/>
          </p:nvSpPr>
          <p:spPr bwMode="auto">
            <a:xfrm>
              <a:off x="2987" y="1399"/>
              <a:ext cx="2516" cy="1913"/>
            </a:xfrm>
            <a:prstGeom prst="roundRect">
              <a:avLst>
                <a:gd name="adj" fmla="val 16667"/>
              </a:avLst>
            </a:prstGeom>
            <a:grpFill/>
            <a:ln w="12700">
              <a:solidFill>
                <a:schemeClr val="tx2"/>
              </a:solidFill>
              <a:prstDash val="dash"/>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74" name="Line 131"/>
            <p:cNvSpPr>
              <a:spLocks noChangeShapeType="1"/>
            </p:cNvSpPr>
            <p:nvPr/>
          </p:nvSpPr>
          <p:spPr bwMode="auto">
            <a:xfrm>
              <a:off x="3844" y="1399"/>
              <a:ext cx="374" cy="0"/>
            </a:xfrm>
            <a:prstGeom prst="line">
              <a:avLst/>
            </a:prstGeom>
            <a:grpFill/>
            <a:ln w="19050">
              <a:solidFill>
                <a:schemeClr val="tx2"/>
              </a:solidFill>
              <a:round/>
              <a:tailEnd type="triangle" w="med" len="med"/>
            </a:ln>
          </p:spPr>
          <p:txBody>
            <a:bodyPr/>
            <a:lstStyle/>
            <a:p>
              <a:endParaRPr lang="en-US"/>
            </a:p>
          </p:txBody>
        </p:sp>
        <p:sp>
          <p:nvSpPr>
            <p:cNvPr id="75" name="Line 132"/>
            <p:cNvSpPr>
              <a:spLocks noChangeShapeType="1"/>
            </p:cNvSpPr>
            <p:nvPr/>
          </p:nvSpPr>
          <p:spPr bwMode="auto">
            <a:xfrm rot="5400000">
              <a:off x="5311" y="2137"/>
              <a:ext cx="383" cy="0"/>
            </a:xfrm>
            <a:prstGeom prst="line">
              <a:avLst/>
            </a:prstGeom>
            <a:grpFill/>
            <a:ln w="19050">
              <a:solidFill>
                <a:schemeClr val="tx2"/>
              </a:solidFill>
              <a:round/>
              <a:tailEnd type="triangle" w="med" len="med"/>
            </a:ln>
          </p:spPr>
          <p:txBody>
            <a:bodyPr/>
            <a:lstStyle/>
            <a:p>
              <a:endParaRPr lang="en-US"/>
            </a:p>
          </p:txBody>
        </p:sp>
        <p:sp>
          <p:nvSpPr>
            <p:cNvPr id="76" name="Line 133"/>
            <p:cNvSpPr>
              <a:spLocks noChangeShapeType="1"/>
            </p:cNvSpPr>
            <p:nvPr/>
          </p:nvSpPr>
          <p:spPr bwMode="auto">
            <a:xfrm rot="10800000">
              <a:off x="4165" y="3312"/>
              <a:ext cx="375" cy="0"/>
            </a:xfrm>
            <a:prstGeom prst="line">
              <a:avLst/>
            </a:prstGeom>
            <a:grpFill/>
            <a:ln w="19050">
              <a:solidFill>
                <a:schemeClr val="tx2"/>
              </a:solidFill>
              <a:round/>
              <a:tailEnd type="triangle" w="med" len="med"/>
            </a:ln>
          </p:spPr>
          <p:txBody>
            <a:bodyPr/>
            <a:lstStyle/>
            <a:p>
              <a:endParaRPr lang="en-US"/>
            </a:p>
          </p:txBody>
        </p:sp>
        <p:sp>
          <p:nvSpPr>
            <p:cNvPr id="77" name="Line 134"/>
            <p:cNvSpPr>
              <a:spLocks noChangeShapeType="1"/>
            </p:cNvSpPr>
            <p:nvPr/>
          </p:nvSpPr>
          <p:spPr bwMode="auto">
            <a:xfrm rot="-5400000">
              <a:off x="2795" y="2301"/>
              <a:ext cx="383" cy="0"/>
            </a:xfrm>
            <a:prstGeom prst="line">
              <a:avLst/>
            </a:prstGeom>
            <a:grpFill/>
            <a:ln w="19050">
              <a:solidFill>
                <a:schemeClr val="tx2"/>
              </a:solidFill>
              <a:round/>
              <a:tailEnd type="triangle" w="med" len="med"/>
            </a:ln>
          </p:spPr>
          <p:txBody>
            <a:bodyPr/>
            <a:lstStyle/>
            <a:p>
              <a:endParaRPr lang="en-US"/>
            </a:p>
          </p:txBody>
        </p:sp>
      </p:grpSp>
      <p:grpSp>
        <p:nvGrpSpPr>
          <p:cNvPr id="78" name="Group 118"/>
          <p:cNvGrpSpPr/>
          <p:nvPr/>
        </p:nvGrpSpPr>
        <p:grpSpPr bwMode="auto">
          <a:xfrm>
            <a:off x="7862603" y="2438401"/>
            <a:ext cx="3490912" cy="3019425"/>
            <a:chOff x="3087" y="1344"/>
            <a:chExt cx="2199" cy="1902"/>
          </a:xfrm>
          <a:noFill/>
        </p:grpSpPr>
        <p:sp>
          <p:nvSpPr>
            <p:cNvPr id="80" name="Line 10"/>
            <p:cNvSpPr>
              <a:spLocks noChangeShapeType="1"/>
            </p:cNvSpPr>
            <p:nvPr/>
          </p:nvSpPr>
          <p:spPr bwMode="auto">
            <a:xfrm>
              <a:off x="3248" y="1604"/>
              <a:ext cx="0" cy="742"/>
            </a:xfrm>
            <a:prstGeom prst="line">
              <a:avLst/>
            </a:prstGeom>
            <a:grpFill/>
            <a:ln w="9525">
              <a:solidFill>
                <a:schemeClr val="tx2"/>
              </a:solidFill>
              <a:round/>
            </a:ln>
          </p:spPr>
          <p:txBody>
            <a:bodyPr/>
            <a:lstStyle/>
            <a:p>
              <a:endParaRPr lang="en-US"/>
            </a:p>
          </p:txBody>
        </p:sp>
        <p:sp>
          <p:nvSpPr>
            <p:cNvPr id="81" name="Rectangle 12"/>
            <p:cNvSpPr>
              <a:spLocks noChangeArrowheads="1"/>
            </p:cNvSpPr>
            <p:nvPr/>
          </p:nvSpPr>
          <p:spPr bwMode="auto">
            <a:xfrm>
              <a:off x="3087" y="2356"/>
              <a:ext cx="317" cy="81"/>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82" name="Line 13"/>
            <p:cNvSpPr>
              <a:spLocks noChangeShapeType="1"/>
            </p:cNvSpPr>
            <p:nvPr/>
          </p:nvSpPr>
          <p:spPr bwMode="auto">
            <a:xfrm>
              <a:off x="3109" y="2351"/>
              <a:ext cx="268" cy="0"/>
            </a:xfrm>
            <a:prstGeom prst="line">
              <a:avLst/>
            </a:prstGeom>
            <a:grpFill/>
            <a:ln w="12700">
              <a:solidFill>
                <a:schemeClr val="tx2"/>
              </a:solidFill>
              <a:round/>
            </a:ln>
          </p:spPr>
          <p:txBody>
            <a:bodyPr wrap="none" anchor="ctr"/>
            <a:lstStyle/>
            <a:p>
              <a:endParaRPr lang="en-US"/>
            </a:p>
          </p:txBody>
        </p:sp>
        <p:sp>
          <p:nvSpPr>
            <p:cNvPr id="83" name="Line 14"/>
            <p:cNvSpPr>
              <a:spLocks noChangeShapeType="1"/>
            </p:cNvSpPr>
            <p:nvPr/>
          </p:nvSpPr>
          <p:spPr bwMode="auto">
            <a:xfrm>
              <a:off x="3190" y="2378"/>
              <a:ext cx="107" cy="0"/>
            </a:xfrm>
            <a:prstGeom prst="line">
              <a:avLst/>
            </a:prstGeom>
            <a:grpFill/>
            <a:ln w="12700">
              <a:solidFill>
                <a:schemeClr val="tx2"/>
              </a:solidFill>
              <a:round/>
            </a:ln>
          </p:spPr>
          <p:txBody>
            <a:bodyPr wrap="none" anchor="ctr"/>
            <a:lstStyle/>
            <a:p>
              <a:endParaRPr lang="en-US"/>
            </a:p>
          </p:txBody>
        </p:sp>
        <p:sp>
          <p:nvSpPr>
            <p:cNvPr id="84" name="Line 15"/>
            <p:cNvSpPr>
              <a:spLocks noChangeShapeType="1"/>
            </p:cNvSpPr>
            <p:nvPr/>
          </p:nvSpPr>
          <p:spPr bwMode="auto">
            <a:xfrm>
              <a:off x="3109" y="2405"/>
              <a:ext cx="268" cy="0"/>
            </a:xfrm>
            <a:prstGeom prst="line">
              <a:avLst/>
            </a:prstGeom>
            <a:grpFill/>
            <a:ln w="12700">
              <a:solidFill>
                <a:schemeClr val="tx2"/>
              </a:solidFill>
              <a:round/>
            </a:ln>
          </p:spPr>
          <p:txBody>
            <a:bodyPr wrap="none" anchor="ctr"/>
            <a:lstStyle/>
            <a:p>
              <a:endParaRPr lang="en-US"/>
            </a:p>
          </p:txBody>
        </p:sp>
        <p:sp>
          <p:nvSpPr>
            <p:cNvPr id="85" name="Line 16"/>
            <p:cNvSpPr>
              <a:spLocks noChangeShapeType="1"/>
            </p:cNvSpPr>
            <p:nvPr/>
          </p:nvSpPr>
          <p:spPr bwMode="auto">
            <a:xfrm>
              <a:off x="3190" y="2432"/>
              <a:ext cx="107" cy="0"/>
            </a:xfrm>
            <a:prstGeom prst="line">
              <a:avLst/>
            </a:prstGeom>
            <a:grpFill/>
            <a:ln w="12700">
              <a:solidFill>
                <a:schemeClr val="tx2"/>
              </a:solidFill>
              <a:round/>
            </a:ln>
          </p:spPr>
          <p:txBody>
            <a:bodyPr wrap="none" anchor="ctr"/>
            <a:lstStyle/>
            <a:p>
              <a:endParaRPr lang="en-US"/>
            </a:p>
          </p:txBody>
        </p:sp>
        <p:sp>
          <p:nvSpPr>
            <p:cNvPr id="86" name="Text Box 17"/>
            <p:cNvSpPr txBox="1">
              <a:spLocks noChangeArrowheads="1"/>
            </p:cNvSpPr>
            <p:nvPr/>
          </p:nvSpPr>
          <p:spPr bwMode="auto">
            <a:xfrm>
              <a:off x="3547" y="1344"/>
              <a:ext cx="735" cy="192"/>
            </a:xfrm>
            <a:prstGeom prst="rect">
              <a:avLst/>
            </a:prstGeom>
            <a:grpFill/>
            <a:ln w="12700">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latin typeface="Times New Roman" panose="02020603050405020304" pitchFamily="18" charset="0"/>
                </a:rPr>
                <a:t>R</a:t>
              </a:r>
              <a:r>
                <a:rPr lang="en-US" altLang="en-US" sz="1400" baseline="-25000">
                  <a:latin typeface="Times New Roman" panose="02020603050405020304" pitchFamily="18" charset="0"/>
                </a:rPr>
                <a:t>1</a:t>
              </a:r>
              <a:endParaRPr lang="en-US" altLang="en-US" sz="1400">
                <a:latin typeface="Symbol" panose="05050102010706020507" pitchFamily="18" charset="2"/>
              </a:endParaRPr>
            </a:p>
          </p:txBody>
        </p:sp>
        <p:sp>
          <p:nvSpPr>
            <p:cNvPr id="87" name="Text Box 18"/>
            <p:cNvSpPr txBox="1">
              <a:spLocks noChangeArrowheads="1"/>
            </p:cNvSpPr>
            <p:nvPr/>
          </p:nvSpPr>
          <p:spPr bwMode="auto">
            <a:xfrm>
              <a:off x="3362" y="2273"/>
              <a:ext cx="335" cy="233"/>
            </a:xfrm>
            <a:prstGeom prst="rect">
              <a:avLst/>
            </a:prstGeom>
            <a:grpFill/>
            <a:ln w="12700">
              <a:noFill/>
              <a:miter lim="800000"/>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Script"/>
                  <a:sym typeface="Symbol" panose="05050102010706020507" pitchFamily="18" charset="2"/>
                </a:rPr>
                <a:t>V</a:t>
              </a:r>
              <a:r>
                <a:rPr lang="en-US" altLang="en-US" sz="1200" dirty="0">
                  <a:latin typeface="Script"/>
                  <a:sym typeface="Symbol" panose="05050102010706020507" pitchFamily="18" charset="2"/>
                </a:rPr>
                <a:t>s</a:t>
              </a:r>
              <a:r>
                <a:rPr lang="en-US" altLang="en-US" sz="1400" baseline="-25000" dirty="0">
                  <a:latin typeface="Times New Roman" panose="02020603050405020304" pitchFamily="18" charset="0"/>
                </a:rPr>
                <a:t>1</a:t>
              </a:r>
            </a:p>
          </p:txBody>
        </p:sp>
        <p:sp>
          <p:nvSpPr>
            <p:cNvPr id="88" name="Line 19"/>
            <p:cNvSpPr>
              <a:spLocks noChangeShapeType="1"/>
            </p:cNvSpPr>
            <p:nvPr/>
          </p:nvSpPr>
          <p:spPr bwMode="auto">
            <a:xfrm>
              <a:off x="3895" y="1607"/>
              <a:ext cx="1234" cy="1"/>
            </a:xfrm>
            <a:prstGeom prst="line">
              <a:avLst/>
            </a:prstGeom>
            <a:grpFill/>
            <a:ln w="9525">
              <a:solidFill>
                <a:schemeClr val="tx2"/>
              </a:solidFill>
              <a:round/>
            </a:ln>
          </p:spPr>
          <p:txBody>
            <a:bodyPr/>
            <a:lstStyle/>
            <a:p>
              <a:endParaRPr lang="en-US"/>
            </a:p>
          </p:txBody>
        </p:sp>
        <p:sp useBgFill="1">
          <p:nvSpPr>
            <p:cNvPr id="89" name="Rectangle 21"/>
            <p:cNvSpPr>
              <a:spLocks noChangeArrowheads="1"/>
            </p:cNvSpPr>
            <p:nvPr/>
          </p:nvSpPr>
          <p:spPr bwMode="auto">
            <a:xfrm>
              <a:off x="3526" y="1549"/>
              <a:ext cx="365" cy="116"/>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useBgFill="1">
          <p:nvSpPr>
            <p:cNvPr id="90" name="Freeform 22"/>
            <p:cNvSpPr/>
            <p:nvPr/>
          </p:nvSpPr>
          <p:spPr bwMode="auto">
            <a:xfrm>
              <a:off x="3522" y="1554"/>
              <a:ext cx="371" cy="109"/>
            </a:xfrm>
            <a:custGeom>
              <a:avLst/>
              <a:gdLst>
                <a:gd name="T0" fmla="*/ 0 w 332"/>
                <a:gd name="T1" fmla="*/ 79 h 96"/>
                <a:gd name="T2" fmla="*/ 42 w 332"/>
                <a:gd name="T3" fmla="*/ 160 h 96"/>
                <a:gd name="T4" fmla="*/ 129 w 332"/>
                <a:gd name="T5" fmla="*/ 0 h 96"/>
                <a:gd name="T6" fmla="*/ 213 w 332"/>
                <a:gd name="T7" fmla="*/ 160 h 96"/>
                <a:gd name="T8" fmla="*/ 301 w 332"/>
                <a:gd name="T9" fmla="*/ 0 h 96"/>
                <a:gd name="T10" fmla="*/ 389 w 332"/>
                <a:gd name="T11" fmla="*/ 160 h 96"/>
                <a:gd name="T12" fmla="*/ 475 w 332"/>
                <a:gd name="T13" fmla="*/ 0 h 96"/>
                <a:gd name="T14" fmla="*/ 519 w 332"/>
                <a:gd name="T15" fmla="*/ 79 h 96"/>
                <a:gd name="T16" fmla="*/ 0 60000 65536"/>
                <a:gd name="T17" fmla="*/ 0 60000 65536"/>
                <a:gd name="T18" fmla="*/ 0 60000 65536"/>
                <a:gd name="T19" fmla="*/ 0 60000 65536"/>
                <a:gd name="T20" fmla="*/ 0 60000 65536"/>
                <a:gd name="T21" fmla="*/ 0 60000 65536"/>
                <a:gd name="T22" fmla="*/ 0 60000 65536"/>
                <a:gd name="T23" fmla="*/ 0 60000 65536"/>
                <a:gd name="T24" fmla="*/ 0 w 332"/>
                <a:gd name="T25" fmla="*/ 0 h 96"/>
                <a:gd name="T26" fmla="*/ 332 w 332"/>
                <a:gd name="T27" fmla="*/ 96 h 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2" h="96">
                  <a:moveTo>
                    <a:pt x="0" y="48"/>
                  </a:moveTo>
                  <a:lnTo>
                    <a:pt x="27" y="96"/>
                  </a:lnTo>
                  <a:lnTo>
                    <a:pt x="82" y="0"/>
                  </a:lnTo>
                  <a:lnTo>
                    <a:pt x="137" y="96"/>
                  </a:lnTo>
                  <a:lnTo>
                    <a:pt x="193" y="0"/>
                  </a:lnTo>
                  <a:lnTo>
                    <a:pt x="249" y="96"/>
                  </a:lnTo>
                  <a:lnTo>
                    <a:pt x="304" y="0"/>
                  </a:lnTo>
                  <a:lnTo>
                    <a:pt x="332" y="48"/>
                  </a:lnTo>
                </a:path>
              </a:pathLst>
            </a:custGeom>
            <a:grpFill/>
            <a:ln w="12700">
              <a:solidFill>
                <a:schemeClr val="tx2"/>
              </a:solidFill>
              <a:round/>
            </a:ln>
          </p:spPr>
          <p:txBody>
            <a:bodyPr wrap="none" anchor="ctr"/>
            <a:lstStyle/>
            <a:p>
              <a:endParaRPr lang="en-US"/>
            </a:p>
          </p:txBody>
        </p:sp>
        <p:sp>
          <p:nvSpPr>
            <p:cNvPr id="91" name="Line 23"/>
            <p:cNvSpPr>
              <a:spLocks noChangeShapeType="1"/>
            </p:cNvSpPr>
            <p:nvPr/>
          </p:nvSpPr>
          <p:spPr bwMode="auto">
            <a:xfrm flipH="1">
              <a:off x="4315" y="2199"/>
              <a:ext cx="3" cy="493"/>
            </a:xfrm>
            <a:prstGeom prst="line">
              <a:avLst/>
            </a:prstGeom>
            <a:grpFill/>
            <a:ln w="9525">
              <a:solidFill>
                <a:schemeClr val="tx2"/>
              </a:solidFill>
              <a:round/>
            </a:ln>
          </p:spPr>
          <p:txBody>
            <a:bodyPr/>
            <a:lstStyle/>
            <a:p>
              <a:endParaRPr lang="en-US"/>
            </a:p>
          </p:txBody>
        </p:sp>
        <p:sp useBgFill="1">
          <p:nvSpPr>
            <p:cNvPr id="93" name="Freeform 26"/>
            <p:cNvSpPr/>
            <p:nvPr/>
          </p:nvSpPr>
          <p:spPr bwMode="auto">
            <a:xfrm rot="5400000" flipH="1">
              <a:off x="4131" y="1956"/>
              <a:ext cx="378" cy="108"/>
            </a:xfrm>
            <a:custGeom>
              <a:avLst/>
              <a:gdLst>
                <a:gd name="T0" fmla="*/ 0 w 332"/>
                <a:gd name="T1" fmla="*/ 78 h 96"/>
                <a:gd name="T2" fmla="*/ 46 w 332"/>
                <a:gd name="T3" fmla="*/ 153 h 96"/>
                <a:gd name="T4" fmla="*/ 138 w 332"/>
                <a:gd name="T5" fmla="*/ 0 h 96"/>
                <a:gd name="T6" fmla="*/ 231 w 332"/>
                <a:gd name="T7" fmla="*/ 153 h 96"/>
                <a:gd name="T8" fmla="*/ 324 w 332"/>
                <a:gd name="T9" fmla="*/ 0 h 96"/>
                <a:gd name="T10" fmla="*/ 418 w 332"/>
                <a:gd name="T11" fmla="*/ 153 h 96"/>
                <a:gd name="T12" fmla="*/ 511 w 332"/>
                <a:gd name="T13" fmla="*/ 0 h 96"/>
                <a:gd name="T14" fmla="*/ 558 w 332"/>
                <a:gd name="T15" fmla="*/ 78 h 96"/>
                <a:gd name="T16" fmla="*/ 0 60000 65536"/>
                <a:gd name="T17" fmla="*/ 0 60000 65536"/>
                <a:gd name="T18" fmla="*/ 0 60000 65536"/>
                <a:gd name="T19" fmla="*/ 0 60000 65536"/>
                <a:gd name="T20" fmla="*/ 0 60000 65536"/>
                <a:gd name="T21" fmla="*/ 0 60000 65536"/>
                <a:gd name="T22" fmla="*/ 0 60000 65536"/>
                <a:gd name="T23" fmla="*/ 0 60000 65536"/>
                <a:gd name="T24" fmla="*/ 0 w 332"/>
                <a:gd name="T25" fmla="*/ 0 h 96"/>
                <a:gd name="T26" fmla="*/ 332 w 332"/>
                <a:gd name="T27" fmla="*/ 96 h 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2" h="96">
                  <a:moveTo>
                    <a:pt x="0" y="48"/>
                  </a:moveTo>
                  <a:lnTo>
                    <a:pt x="27" y="96"/>
                  </a:lnTo>
                  <a:lnTo>
                    <a:pt x="82" y="0"/>
                  </a:lnTo>
                  <a:lnTo>
                    <a:pt x="137" y="96"/>
                  </a:lnTo>
                  <a:lnTo>
                    <a:pt x="193" y="0"/>
                  </a:lnTo>
                  <a:lnTo>
                    <a:pt x="249" y="96"/>
                  </a:lnTo>
                  <a:lnTo>
                    <a:pt x="304" y="0"/>
                  </a:lnTo>
                  <a:lnTo>
                    <a:pt x="332" y="48"/>
                  </a:lnTo>
                </a:path>
              </a:pathLst>
            </a:custGeom>
            <a:grpFill/>
            <a:ln w="12700">
              <a:solidFill>
                <a:schemeClr val="tx2"/>
              </a:solidFill>
              <a:round/>
            </a:ln>
          </p:spPr>
          <p:txBody>
            <a:bodyPr wrap="none" anchor="ctr"/>
            <a:lstStyle/>
            <a:p>
              <a:endParaRPr lang="en-US"/>
            </a:p>
          </p:txBody>
        </p:sp>
        <p:sp>
          <p:nvSpPr>
            <p:cNvPr id="94" name="Text Box 27"/>
            <p:cNvSpPr txBox="1">
              <a:spLocks noChangeArrowheads="1"/>
            </p:cNvSpPr>
            <p:nvPr/>
          </p:nvSpPr>
          <p:spPr bwMode="auto">
            <a:xfrm>
              <a:off x="4049" y="1830"/>
              <a:ext cx="242" cy="192"/>
            </a:xfrm>
            <a:prstGeom prst="rect">
              <a:avLst/>
            </a:prstGeom>
            <a:grpFill/>
            <a:ln w="12700">
              <a:noFill/>
              <a:miter lim="800000"/>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latin typeface="Times New Roman" panose="02020603050405020304" pitchFamily="18" charset="0"/>
                </a:rPr>
                <a:t>R</a:t>
              </a:r>
              <a:r>
                <a:rPr lang="en-US" altLang="en-US" sz="1400" baseline="-25000" dirty="0">
                  <a:latin typeface="Times New Roman" panose="02020603050405020304" pitchFamily="18" charset="0"/>
                </a:rPr>
                <a:t>2</a:t>
              </a:r>
              <a:endParaRPr lang="en-US" altLang="en-US" sz="1400" dirty="0">
                <a:latin typeface="Symbol" panose="05050102010706020507" pitchFamily="18" charset="2"/>
              </a:endParaRPr>
            </a:p>
          </p:txBody>
        </p:sp>
        <p:sp>
          <p:nvSpPr>
            <p:cNvPr id="96" name="Rectangle 30"/>
            <p:cNvSpPr>
              <a:spLocks noChangeArrowheads="1"/>
            </p:cNvSpPr>
            <p:nvPr/>
          </p:nvSpPr>
          <p:spPr bwMode="auto">
            <a:xfrm>
              <a:off x="4165" y="2702"/>
              <a:ext cx="317" cy="82"/>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97" name="Line 31"/>
            <p:cNvSpPr>
              <a:spLocks noChangeShapeType="1"/>
            </p:cNvSpPr>
            <p:nvPr/>
          </p:nvSpPr>
          <p:spPr bwMode="auto">
            <a:xfrm>
              <a:off x="4187" y="2697"/>
              <a:ext cx="268" cy="0"/>
            </a:xfrm>
            <a:prstGeom prst="line">
              <a:avLst/>
            </a:prstGeom>
            <a:grpFill/>
            <a:ln w="12700">
              <a:solidFill>
                <a:schemeClr val="tx2"/>
              </a:solidFill>
              <a:round/>
            </a:ln>
          </p:spPr>
          <p:txBody>
            <a:bodyPr wrap="none" anchor="ctr"/>
            <a:lstStyle/>
            <a:p>
              <a:endParaRPr lang="en-US"/>
            </a:p>
          </p:txBody>
        </p:sp>
        <p:sp>
          <p:nvSpPr>
            <p:cNvPr id="98" name="Line 32"/>
            <p:cNvSpPr>
              <a:spLocks noChangeShapeType="1"/>
            </p:cNvSpPr>
            <p:nvPr/>
          </p:nvSpPr>
          <p:spPr bwMode="auto">
            <a:xfrm>
              <a:off x="4268" y="2724"/>
              <a:ext cx="107" cy="0"/>
            </a:xfrm>
            <a:prstGeom prst="line">
              <a:avLst/>
            </a:prstGeom>
            <a:grpFill/>
            <a:ln w="12700">
              <a:solidFill>
                <a:schemeClr val="tx2"/>
              </a:solidFill>
              <a:round/>
            </a:ln>
          </p:spPr>
          <p:txBody>
            <a:bodyPr wrap="none" anchor="ctr"/>
            <a:lstStyle/>
            <a:p>
              <a:endParaRPr lang="en-US"/>
            </a:p>
          </p:txBody>
        </p:sp>
        <p:sp>
          <p:nvSpPr>
            <p:cNvPr id="99" name="Line 33"/>
            <p:cNvSpPr>
              <a:spLocks noChangeShapeType="1"/>
            </p:cNvSpPr>
            <p:nvPr/>
          </p:nvSpPr>
          <p:spPr bwMode="auto">
            <a:xfrm>
              <a:off x="4187" y="2752"/>
              <a:ext cx="268" cy="0"/>
            </a:xfrm>
            <a:prstGeom prst="line">
              <a:avLst/>
            </a:prstGeom>
            <a:grpFill/>
            <a:ln w="12700">
              <a:solidFill>
                <a:schemeClr val="tx2"/>
              </a:solidFill>
              <a:round/>
            </a:ln>
          </p:spPr>
          <p:txBody>
            <a:bodyPr wrap="none" anchor="ctr"/>
            <a:lstStyle/>
            <a:p>
              <a:endParaRPr lang="en-US"/>
            </a:p>
          </p:txBody>
        </p:sp>
        <p:sp>
          <p:nvSpPr>
            <p:cNvPr id="100" name="Line 34"/>
            <p:cNvSpPr>
              <a:spLocks noChangeShapeType="1"/>
            </p:cNvSpPr>
            <p:nvPr/>
          </p:nvSpPr>
          <p:spPr bwMode="auto">
            <a:xfrm>
              <a:off x="4268" y="2779"/>
              <a:ext cx="107" cy="0"/>
            </a:xfrm>
            <a:prstGeom prst="line">
              <a:avLst/>
            </a:prstGeom>
            <a:grpFill/>
            <a:ln w="12700">
              <a:solidFill>
                <a:schemeClr val="tx2"/>
              </a:solidFill>
              <a:round/>
            </a:ln>
          </p:spPr>
          <p:txBody>
            <a:bodyPr wrap="none" anchor="ctr"/>
            <a:lstStyle/>
            <a:p>
              <a:endParaRPr lang="en-US"/>
            </a:p>
          </p:txBody>
        </p:sp>
        <p:sp>
          <p:nvSpPr>
            <p:cNvPr id="101" name="Line 35"/>
            <p:cNvSpPr>
              <a:spLocks noChangeShapeType="1"/>
            </p:cNvSpPr>
            <p:nvPr/>
          </p:nvSpPr>
          <p:spPr bwMode="auto">
            <a:xfrm flipH="1">
              <a:off x="5129" y="2076"/>
              <a:ext cx="4" cy="250"/>
            </a:xfrm>
            <a:prstGeom prst="line">
              <a:avLst/>
            </a:prstGeom>
            <a:grpFill/>
            <a:ln w="9525">
              <a:solidFill>
                <a:schemeClr val="tx2"/>
              </a:solidFill>
              <a:round/>
            </a:ln>
          </p:spPr>
          <p:txBody>
            <a:bodyPr/>
            <a:lstStyle/>
            <a:p>
              <a:endParaRPr lang="en-US"/>
            </a:p>
          </p:txBody>
        </p:sp>
        <p:sp>
          <p:nvSpPr>
            <p:cNvPr id="102" name="Line 36"/>
            <p:cNvSpPr>
              <a:spLocks noChangeShapeType="1"/>
            </p:cNvSpPr>
            <p:nvPr/>
          </p:nvSpPr>
          <p:spPr bwMode="auto">
            <a:xfrm flipV="1">
              <a:off x="4914" y="3189"/>
              <a:ext cx="215" cy="1"/>
            </a:xfrm>
            <a:prstGeom prst="line">
              <a:avLst/>
            </a:prstGeom>
            <a:grpFill/>
            <a:ln w="9525">
              <a:solidFill>
                <a:schemeClr val="tx2"/>
              </a:solidFill>
              <a:round/>
            </a:ln>
          </p:spPr>
          <p:txBody>
            <a:bodyPr/>
            <a:lstStyle/>
            <a:p>
              <a:endParaRPr lang="en-US"/>
            </a:p>
          </p:txBody>
        </p:sp>
        <p:sp>
          <p:nvSpPr>
            <p:cNvPr id="103" name="Rectangle 38"/>
            <p:cNvSpPr>
              <a:spLocks noChangeArrowheads="1"/>
            </p:cNvSpPr>
            <p:nvPr/>
          </p:nvSpPr>
          <p:spPr bwMode="auto">
            <a:xfrm rot="10800000" flipV="1">
              <a:off x="4967" y="2005"/>
              <a:ext cx="317" cy="82"/>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04" name="Line 39"/>
            <p:cNvSpPr>
              <a:spLocks noChangeShapeType="1"/>
            </p:cNvSpPr>
            <p:nvPr/>
          </p:nvSpPr>
          <p:spPr bwMode="auto">
            <a:xfrm rot="10800000" flipV="1">
              <a:off x="4995" y="2000"/>
              <a:ext cx="268" cy="0"/>
            </a:xfrm>
            <a:prstGeom prst="line">
              <a:avLst/>
            </a:prstGeom>
            <a:grpFill/>
            <a:ln w="12700">
              <a:solidFill>
                <a:schemeClr val="tx2"/>
              </a:solidFill>
              <a:round/>
            </a:ln>
          </p:spPr>
          <p:txBody>
            <a:bodyPr wrap="none" anchor="ctr"/>
            <a:lstStyle/>
            <a:p>
              <a:endParaRPr lang="en-US"/>
            </a:p>
          </p:txBody>
        </p:sp>
        <p:sp>
          <p:nvSpPr>
            <p:cNvPr id="105" name="Line 40"/>
            <p:cNvSpPr>
              <a:spLocks noChangeShapeType="1"/>
            </p:cNvSpPr>
            <p:nvPr/>
          </p:nvSpPr>
          <p:spPr bwMode="auto">
            <a:xfrm rot="10800000" flipV="1">
              <a:off x="5074" y="2027"/>
              <a:ext cx="107" cy="0"/>
            </a:xfrm>
            <a:prstGeom prst="line">
              <a:avLst/>
            </a:prstGeom>
            <a:grpFill/>
            <a:ln w="12700">
              <a:solidFill>
                <a:schemeClr val="tx2"/>
              </a:solidFill>
              <a:round/>
            </a:ln>
          </p:spPr>
          <p:txBody>
            <a:bodyPr wrap="none" anchor="ctr"/>
            <a:lstStyle/>
            <a:p>
              <a:endParaRPr lang="en-US"/>
            </a:p>
          </p:txBody>
        </p:sp>
        <p:sp>
          <p:nvSpPr>
            <p:cNvPr id="106" name="Line 41"/>
            <p:cNvSpPr>
              <a:spLocks noChangeShapeType="1"/>
            </p:cNvSpPr>
            <p:nvPr/>
          </p:nvSpPr>
          <p:spPr bwMode="auto">
            <a:xfrm rot="10800000" flipV="1">
              <a:off x="4995" y="2055"/>
              <a:ext cx="268" cy="0"/>
            </a:xfrm>
            <a:prstGeom prst="line">
              <a:avLst/>
            </a:prstGeom>
            <a:grpFill/>
            <a:ln w="12700">
              <a:solidFill>
                <a:schemeClr val="tx2"/>
              </a:solidFill>
              <a:round/>
            </a:ln>
          </p:spPr>
          <p:txBody>
            <a:bodyPr wrap="none" anchor="ctr"/>
            <a:lstStyle/>
            <a:p>
              <a:endParaRPr lang="en-US"/>
            </a:p>
          </p:txBody>
        </p:sp>
        <p:sp>
          <p:nvSpPr>
            <p:cNvPr id="107" name="Line 42"/>
            <p:cNvSpPr>
              <a:spLocks noChangeShapeType="1"/>
            </p:cNvSpPr>
            <p:nvPr/>
          </p:nvSpPr>
          <p:spPr bwMode="auto">
            <a:xfrm rot="10800000" flipV="1">
              <a:off x="5074" y="2082"/>
              <a:ext cx="107" cy="0"/>
            </a:xfrm>
            <a:prstGeom prst="line">
              <a:avLst/>
            </a:prstGeom>
            <a:grpFill/>
            <a:ln w="12700">
              <a:solidFill>
                <a:schemeClr val="tx2"/>
              </a:solidFill>
              <a:round/>
            </a:ln>
          </p:spPr>
          <p:txBody>
            <a:bodyPr wrap="none" anchor="ctr"/>
            <a:lstStyle/>
            <a:p>
              <a:endParaRPr lang="en-US"/>
            </a:p>
          </p:txBody>
        </p:sp>
        <p:sp>
          <p:nvSpPr>
            <p:cNvPr id="108" name="Text Box 43"/>
            <p:cNvSpPr txBox="1">
              <a:spLocks noChangeArrowheads="1"/>
            </p:cNvSpPr>
            <p:nvPr/>
          </p:nvSpPr>
          <p:spPr bwMode="auto">
            <a:xfrm>
              <a:off x="3891" y="2642"/>
              <a:ext cx="327" cy="233"/>
            </a:xfrm>
            <a:prstGeom prst="rect">
              <a:avLst/>
            </a:prstGeom>
            <a:grpFill/>
            <a:ln w="12700">
              <a:noFill/>
              <a:miter lim="800000"/>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Script"/>
                  <a:sym typeface="Symbol" panose="05050102010706020507" pitchFamily="18" charset="2"/>
                </a:rPr>
                <a:t>V</a:t>
              </a:r>
              <a:r>
                <a:rPr lang="en-US" altLang="en-US" sz="1200" dirty="0">
                  <a:latin typeface="Script"/>
                  <a:sym typeface="Symbol" panose="05050102010706020507" pitchFamily="18" charset="2"/>
                </a:rPr>
                <a:t>s</a:t>
              </a:r>
              <a:r>
                <a:rPr lang="en-US" altLang="en-US" sz="1400" baseline="-25000" dirty="0">
                  <a:latin typeface="Times New Roman" panose="02020603050405020304" pitchFamily="18" charset="0"/>
                </a:rPr>
                <a:t>2</a:t>
              </a:r>
            </a:p>
          </p:txBody>
        </p:sp>
        <p:sp useBgFill="1">
          <p:nvSpPr>
            <p:cNvPr id="110" name="Rectangle 54"/>
            <p:cNvSpPr>
              <a:spLocks noChangeArrowheads="1"/>
            </p:cNvSpPr>
            <p:nvPr/>
          </p:nvSpPr>
          <p:spPr bwMode="auto">
            <a:xfrm>
              <a:off x="4544" y="3130"/>
              <a:ext cx="364" cy="116"/>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14" name="Line 58"/>
            <p:cNvSpPr>
              <a:spLocks noChangeShapeType="1"/>
            </p:cNvSpPr>
            <p:nvPr/>
          </p:nvSpPr>
          <p:spPr bwMode="auto">
            <a:xfrm>
              <a:off x="5133" y="2949"/>
              <a:ext cx="0" cy="241"/>
            </a:xfrm>
            <a:prstGeom prst="line">
              <a:avLst/>
            </a:prstGeom>
            <a:grpFill/>
            <a:ln w="9525">
              <a:solidFill>
                <a:schemeClr val="tx2"/>
              </a:solidFill>
              <a:round/>
            </a:ln>
          </p:spPr>
          <p:txBody>
            <a:bodyPr/>
            <a:lstStyle/>
            <a:p>
              <a:endParaRPr lang="en-US"/>
            </a:p>
          </p:txBody>
        </p:sp>
        <p:sp useBgFill="1">
          <p:nvSpPr>
            <p:cNvPr id="115" name="Rectangle 61"/>
            <p:cNvSpPr>
              <a:spLocks noChangeArrowheads="1"/>
            </p:cNvSpPr>
            <p:nvPr/>
          </p:nvSpPr>
          <p:spPr bwMode="auto">
            <a:xfrm rot="5400000" flipH="1">
              <a:off x="4776" y="2631"/>
              <a:ext cx="371" cy="113"/>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useBgFill="1">
          <p:nvSpPr>
            <p:cNvPr id="116" name="Freeform 62"/>
            <p:cNvSpPr/>
            <p:nvPr/>
          </p:nvSpPr>
          <p:spPr bwMode="auto">
            <a:xfrm rot="5400000" flipH="1">
              <a:off x="4935" y="2706"/>
              <a:ext cx="378" cy="107"/>
            </a:xfrm>
            <a:custGeom>
              <a:avLst/>
              <a:gdLst>
                <a:gd name="T0" fmla="*/ 0 w 332"/>
                <a:gd name="T1" fmla="*/ 75 h 96"/>
                <a:gd name="T2" fmla="*/ 46 w 332"/>
                <a:gd name="T3" fmla="*/ 148 h 96"/>
                <a:gd name="T4" fmla="*/ 138 w 332"/>
                <a:gd name="T5" fmla="*/ 0 h 96"/>
                <a:gd name="T6" fmla="*/ 231 w 332"/>
                <a:gd name="T7" fmla="*/ 148 h 96"/>
                <a:gd name="T8" fmla="*/ 324 w 332"/>
                <a:gd name="T9" fmla="*/ 0 h 96"/>
                <a:gd name="T10" fmla="*/ 418 w 332"/>
                <a:gd name="T11" fmla="*/ 148 h 96"/>
                <a:gd name="T12" fmla="*/ 511 w 332"/>
                <a:gd name="T13" fmla="*/ 0 h 96"/>
                <a:gd name="T14" fmla="*/ 558 w 332"/>
                <a:gd name="T15" fmla="*/ 75 h 96"/>
                <a:gd name="T16" fmla="*/ 0 60000 65536"/>
                <a:gd name="T17" fmla="*/ 0 60000 65536"/>
                <a:gd name="T18" fmla="*/ 0 60000 65536"/>
                <a:gd name="T19" fmla="*/ 0 60000 65536"/>
                <a:gd name="T20" fmla="*/ 0 60000 65536"/>
                <a:gd name="T21" fmla="*/ 0 60000 65536"/>
                <a:gd name="T22" fmla="*/ 0 60000 65536"/>
                <a:gd name="T23" fmla="*/ 0 60000 65536"/>
                <a:gd name="T24" fmla="*/ 0 w 332"/>
                <a:gd name="T25" fmla="*/ 0 h 96"/>
                <a:gd name="T26" fmla="*/ 332 w 332"/>
                <a:gd name="T27" fmla="*/ 96 h 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2" h="96">
                  <a:moveTo>
                    <a:pt x="0" y="48"/>
                  </a:moveTo>
                  <a:lnTo>
                    <a:pt x="27" y="96"/>
                  </a:lnTo>
                  <a:lnTo>
                    <a:pt x="82" y="0"/>
                  </a:lnTo>
                  <a:lnTo>
                    <a:pt x="137" y="96"/>
                  </a:lnTo>
                  <a:lnTo>
                    <a:pt x="193" y="0"/>
                  </a:lnTo>
                  <a:lnTo>
                    <a:pt x="249" y="96"/>
                  </a:lnTo>
                  <a:lnTo>
                    <a:pt x="304" y="0"/>
                  </a:lnTo>
                  <a:lnTo>
                    <a:pt x="332" y="48"/>
                  </a:lnTo>
                </a:path>
              </a:pathLst>
            </a:custGeom>
            <a:grpFill/>
            <a:ln w="12700">
              <a:solidFill>
                <a:schemeClr val="tx2"/>
              </a:solidFill>
              <a:round/>
            </a:ln>
          </p:spPr>
          <p:txBody>
            <a:bodyPr wrap="none" anchor="ctr"/>
            <a:lstStyle/>
            <a:p>
              <a:endParaRPr lang="en-US"/>
            </a:p>
          </p:txBody>
        </p:sp>
        <p:sp useBgFill="1">
          <p:nvSpPr>
            <p:cNvPr id="118" name="Rectangle 65"/>
            <p:cNvSpPr>
              <a:spLocks noChangeArrowheads="1"/>
            </p:cNvSpPr>
            <p:nvPr/>
          </p:nvSpPr>
          <p:spPr bwMode="auto">
            <a:xfrm rot="5400000" flipH="1">
              <a:off x="5043" y="2640"/>
              <a:ext cx="371" cy="114"/>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21" name="Oval 74"/>
            <p:cNvSpPr>
              <a:spLocks noChangeArrowheads="1"/>
            </p:cNvSpPr>
            <p:nvPr/>
          </p:nvSpPr>
          <p:spPr bwMode="auto">
            <a:xfrm>
              <a:off x="3228" y="1578"/>
              <a:ext cx="54" cy="54"/>
            </a:xfrm>
            <a:prstGeom prst="ellipse">
              <a:avLst/>
            </a:prstGeom>
            <a:solidFill>
              <a:schemeClr val="tx1"/>
            </a:solidFill>
            <a:ln w="9525">
              <a:solidFill>
                <a:schemeClr val="tx2"/>
              </a:solidFill>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22" name="Oval 75"/>
            <p:cNvSpPr>
              <a:spLocks noChangeArrowheads="1"/>
            </p:cNvSpPr>
            <p:nvPr/>
          </p:nvSpPr>
          <p:spPr bwMode="auto">
            <a:xfrm>
              <a:off x="4291" y="2256"/>
              <a:ext cx="53" cy="54"/>
            </a:xfrm>
            <a:prstGeom prst="ellipse">
              <a:avLst/>
            </a:prstGeom>
            <a:solidFill>
              <a:schemeClr val="tx1"/>
            </a:solidFill>
            <a:ln w="9525">
              <a:solidFill>
                <a:schemeClr val="tx2"/>
              </a:solidFill>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23" name="Text Box 76"/>
            <p:cNvSpPr txBox="1">
              <a:spLocks noChangeArrowheads="1"/>
            </p:cNvSpPr>
            <p:nvPr/>
          </p:nvSpPr>
          <p:spPr bwMode="auto">
            <a:xfrm>
              <a:off x="3116" y="1374"/>
              <a:ext cx="268" cy="212"/>
            </a:xfrm>
            <a:prstGeom prst="rect">
              <a:avLst/>
            </a:prstGeom>
            <a:grpFill/>
            <a:ln w="9525">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A</a:t>
              </a:r>
            </a:p>
          </p:txBody>
        </p:sp>
        <p:sp>
          <p:nvSpPr>
            <p:cNvPr id="124" name="Text Box 77"/>
            <p:cNvSpPr txBox="1">
              <a:spLocks noChangeArrowheads="1"/>
            </p:cNvSpPr>
            <p:nvPr/>
          </p:nvSpPr>
          <p:spPr bwMode="auto">
            <a:xfrm>
              <a:off x="4116" y="2159"/>
              <a:ext cx="268" cy="212"/>
            </a:xfrm>
            <a:prstGeom prst="rect">
              <a:avLst/>
            </a:prstGeom>
            <a:grpFill/>
            <a:ln w="9525">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C</a:t>
              </a:r>
            </a:p>
          </p:txBody>
        </p:sp>
      </p:grpSp>
      <p:sp>
        <p:nvSpPr>
          <p:cNvPr id="127" name="Line 19"/>
          <p:cNvSpPr>
            <a:spLocks noChangeShapeType="1"/>
          </p:cNvSpPr>
          <p:nvPr/>
        </p:nvSpPr>
        <p:spPr bwMode="auto">
          <a:xfrm flipV="1">
            <a:off x="8115412" y="2851741"/>
            <a:ext cx="436564" cy="3968"/>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128" name="Line 10"/>
          <p:cNvSpPr>
            <a:spLocks noChangeShapeType="1"/>
          </p:cNvSpPr>
          <p:nvPr/>
        </p:nvSpPr>
        <p:spPr bwMode="auto">
          <a:xfrm flipH="1">
            <a:off x="8112238" y="4176161"/>
            <a:ext cx="3174" cy="1193800"/>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130" name="Line 35"/>
          <p:cNvSpPr>
            <a:spLocks noChangeShapeType="1"/>
          </p:cNvSpPr>
          <p:nvPr/>
        </p:nvSpPr>
        <p:spPr bwMode="auto">
          <a:xfrm flipH="1">
            <a:off x="11097927" y="2864886"/>
            <a:ext cx="3572" cy="620135"/>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131" name="Line 36"/>
          <p:cNvSpPr>
            <a:spLocks noChangeShapeType="1"/>
          </p:cNvSpPr>
          <p:nvPr/>
        </p:nvSpPr>
        <p:spPr bwMode="auto">
          <a:xfrm flipV="1">
            <a:off x="8095714" y="5366662"/>
            <a:ext cx="2997995" cy="12947"/>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132" name="Line 23"/>
          <p:cNvSpPr>
            <a:spLocks noChangeShapeType="1"/>
          </p:cNvSpPr>
          <p:nvPr/>
        </p:nvSpPr>
        <p:spPr bwMode="auto">
          <a:xfrm flipH="1">
            <a:off x="9806893" y="4724818"/>
            <a:ext cx="8074" cy="640933"/>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133" name="Line 23"/>
          <p:cNvSpPr>
            <a:spLocks noChangeShapeType="1"/>
          </p:cNvSpPr>
          <p:nvPr/>
        </p:nvSpPr>
        <p:spPr bwMode="auto">
          <a:xfrm flipH="1">
            <a:off x="9814435" y="2855362"/>
            <a:ext cx="533" cy="344246"/>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134" name="Oval 75"/>
          <p:cNvSpPr>
            <a:spLocks noChangeArrowheads="1"/>
          </p:cNvSpPr>
          <p:nvPr/>
        </p:nvSpPr>
        <p:spPr bwMode="auto">
          <a:xfrm>
            <a:off x="9772276" y="2806764"/>
            <a:ext cx="84137" cy="85725"/>
          </a:xfrm>
          <a:prstGeom prst="ellipse">
            <a:avLst/>
          </a:prstGeom>
          <a:solidFill>
            <a:schemeClr val="tx1"/>
          </a:solidFill>
          <a:ln w="9525">
            <a:solidFill>
              <a:schemeClr val="tx2"/>
            </a:solidFill>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35" name="Text Box 77"/>
          <p:cNvSpPr txBox="1">
            <a:spLocks noChangeArrowheads="1"/>
          </p:cNvSpPr>
          <p:nvPr/>
        </p:nvSpPr>
        <p:spPr bwMode="auto">
          <a:xfrm>
            <a:off x="9645365" y="2500037"/>
            <a:ext cx="425450" cy="33655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B</a:t>
            </a:r>
          </a:p>
        </p:txBody>
      </p:sp>
      <p:sp>
        <p:nvSpPr>
          <p:cNvPr id="136" name="Text Box 77"/>
          <p:cNvSpPr txBox="1">
            <a:spLocks noChangeArrowheads="1"/>
          </p:cNvSpPr>
          <p:nvPr/>
        </p:nvSpPr>
        <p:spPr bwMode="auto">
          <a:xfrm>
            <a:off x="9407670" y="5006061"/>
            <a:ext cx="425450" cy="33655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D</a:t>
            </a:r>
          </a:p>
        </p:txBody>
      </p:sp>
      <p:sp>
        <p:nvSpPr>
          <p:cNvPr id="137" name="Oval 75"/>
          <p:cNvSpPr>
            <a:spLocks noChangeArrowheads="1"/>
          </p:cNvSpPr>
          <p:nvPr/>
        </p:nvSpPr>
        <p:spPr bwMode="auto">
          <a:xfrm>
            <a:off x="9768862" y="5315478"/>
            <a:ext cx="84137" cy="85725"/>
          </a:xfrm>
          <a:prstGeom prst="ellipse">
            <a:avLst/>
          </a:prstGeom>
          <a:solidFill>
            <a:schemeClr val="tx1"/>
          </a:solidFill>
          <a:ln w="9525">
            <a:solidFill>
              <a:schemeClr val="tx2"/>
            </a:solidFill>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40" name="Text Box 43"/>
          <p:cNvSpPr txBox="1">
            <a:spLocks noChangeArrowheads="1"/>
          </p:cNvSpPr>
          <p:nvPr/>
        </p:nvSpPr>
        <p:spPr bwMode="auto">
          <a:xfrm>
            <a:off x="11174923" y="3164875"/>
            <a:ext cx="519112" cy="369332"/>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Script"/>
                <a:sym typeface="Symbol" panose="05050102010706020507" pitchFamily="18" charset="2"/>
              </a:rPr>
              <a:t>V</a:t>
            </a:r>
            <a:r>
              <a:rPr lang="en-US" altLang="en-US" sz="1200" dirty="0">
                <a:latin typeface="Script"/>
                <a:sym typeface="Symbol" panose="05050102010706020507" pitchFamily="18" charset="2"/>
              </a:rPr>
              <a:t>s</a:t>
            </a:r>
            <a:r>
              <a:rPr lang="en-US" altLang="en-US" baseline="-25000" dirty="0">
                <a:latin typeface="Times New Roman" panose="02020603050405020304" pitchFamily="18" charset="0"/>
                <a:sym typeface="Symbol" panose="05050102010706020507" pitchFamily="18" charset="2"/>
              </a:rPr>
              <a:t>3</a:t>
            </a:r>
            <a:endParaRPr lang="en-US" altLang="en-US" sz="1400" baseline="-25000" dirty="0">
              <a:latin typeface="Times New Roman" panose="02020603050405020304" pitchFamily="18" charset="0"/>
            </a:endParaRPr>
          </a:p>
        </p:txBody>
      </p:sp>
      <p:sp>
        <p:nvSpPr>
          <p:cNvPr id="141" name="Oval 75"/>
          <p:cNvSpPr>
            <a:spLocks noChangeArrowheads="1"/>
          </p:cNvSpPr>
          <p:nvPr/>
        </p:nvSpPr>
        <p:spPr bwMode="auto">
          <a:xfrm>
            <a:off x="11059431" y="3945176"/>
            <a:ext cx="84137" cy="85725"/>
          </a:xfrm>
          <a:prstGeom prst="ellipse">
            <a:avLst/>
          </a:prstGeom>
          <a:solidFill>
            <a:schemeClr val="tx1"/>
          </a:solidFill>
          <a:ln w="9525">
            <a:solidFill>
              <a:schemeClr val="tx2"/>
            </a:solidFill>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42" name="Text Box 77"/>
          <p:cNvSpPr txBox="1">
            <a:spLocks noChangeArrowheads="1"/>
          </p:cNvSpPr>
          <p:nvPr/>
        </p:nvSpPr>
        <p:spPr bwMode="auto">
          <a:xfrm>
            <a:off x="11112367" y="3686499"/>
            <a:ext cx="425450" cy="33655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E</a:t>
            </a:r>
          </a:p>
        </p:txBody>
      </p:sp>
      <p:sp>
        <p:nvSpPr>
          <p:cNvPr id="143" name="Rounded Rectangle 142"/>
          <p:cNvSpPr/>
          <p:nvPr/>
        </p:nvSpPr>
        <p:spPr bwMode="auto">
          <a:xfrm>
            <a:off x="8727913" y="3584961"/>
            <a:ext cx="642539" cy="838044"/>
          </a:xfrm>
          <a:prstGeom prst="roundRect">
            <a:avLst/>
          </a:prstGeom>
          <a:noFill/>
          <a:ln w="12700"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dirty="0">
              <a:solidFill>
                <a:srgbClr val="800080"/>
              </a:solidFill>
              <a:latin typeface="Lucida Console" panose="020B0609040504020204" pitchFamily="49" charset="0"/>
            </a:endParaRPr>
          </a:p>
        </p:txBody>
      </p:sp>
      <p:cxnSp>
        <p:nvCxnSpPr>
          <p:cNvPr id="145" name="Straight Arrow Connector 144"/>
          <p:cNvCxnSpPr/>
          <p:nvPr/>
        </p:nvCxnSpPr>
        <p:spPr bwMode="auto">
          <a:xfrm>
            <a:off x="8914938" y="3575534"/>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6" name="Straight Arrow Connector 145"/>
          <p:cNvCxnSpPr/>
          <p:nvPr/>
        </p:nvCxnSpPr>
        <p:spPr bwMode="auto">
          <a:xfrm rot="10800000">
            <a:off x="8923833" y="4423946"/>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7" name="Straight Arrow Connector 146"/>
          <p:cNvCxnSpPr/>
          <p:nvPr/>
        </p:nvCxnSpPr>
        <p:spPr bwMode="auto">
          <a:xfrm rot="5400000">
            <a:off x="9236208" y="4002571"/>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8" name="Straight Arrow Connector 147"/>
          <p:cNvCxnSpPr/>
          <p:nvPr/>
        </p:nvCxnSpPr>
        <p:spPr bwMode="auto">
          <a:xfrm rot="-5400000">
            <a:off x="8593669" y="3988521"/>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9" name="Text Box 27"/>
          <p:cNvSpPr txBox="1">
            <a:spLocks noChangeArrowheads="1"/>
          </p:cNvSpPr>
          <p:nvPr/>
        </p:nvSpPr>
        <p:spPr bwMode="auto">
          <a:xfrm>
            <a:off x="8849624" y="3836121"/>
            <a:ext cx="384175" cy="369332"/>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L</a:t>
            </a:r>
            <a:r>
              <a:rPr lang="en-US" altLang="en-US" sz="1400" baseline="-25000" dirty="0">
                <a:latin typeface="Times New Roman" panose="02020603050405020304" pitchFamily="18" charset="0"/>
              </a:rPr>
              <a:t>2</a:t>
            </a:r>
            <a:endParaRPr lang="en-US" altLang="en-US" sz="1400" dirty="0">
              <a:latin typeface="Symbol" panose="05050102010706020507" pitchFamily="18" charset="2"/>
            </a:endParaRPr>
          </a:p>
        </p:txBody>
      </p:sp>
      <p:sp>
        <p:nvSpPr>
          <p:cNvPr id="151" name="Text Box 121"/>
          <p:cNvSpPr txBox="1">
            <a:spLocks noChangeArrowheads="1"/>
          </p:cNvSpPr>
          <p:nvPr/>
        </p:nvSpPr>
        <p:spPr bwMode="auto">
          <a:xfrm>
            <a:off x="7259352" y="3760788"/>
            <a:ext cx="509588" cy="369332"/>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L</a:t>
            </a:r>
            <a:r>
              <a:rPr lang="en-US" altLang="en-US" sz="1400" baseline="-25000" dirty="0">
                <a:latin typeface="Times New Roman" panose="02020603050405020304" pitchFamily="18" charset="0"/>
              </a:rPr>
              <a:t>1</a:t>
            </a:r>
            <a:endParaRPr lang="en-US" altLang="en-US" sz="1400" dirty="0">
              <a:latin typeface="Symbol" panose="05050102010706020507" pitchFamily="18" charset="2"/>
            </a:endParaRPr>
          </a:p>
        </p:txBody>
      </p:sp>
      <p:sp>
        <p:nvSpPr>
          <p:cNvPr id="152" name="Rounded Rectangle 151"/>
          <p:cNvSpPr/>
          <p:nvPr/>
        </p:nvSpPr>
        <p:spPr bwMode="auto">
          <a:xfrm>
            <a:off x="10224564" y="3708157"/>
            <a:ext cx="472677" cy="593889"/>
          </a:xfrm>
          <a:prstGeom prst="roundRect">
            <a:avLst/>
          </a:prstGeom>
          <a:noFill/>
          <a:ln w="12700"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dirty="0">
              <a:solidFill>
                <a:srgbClr val="800080"/>
              </a:solidFill>
              <a:latin typeface="Lucida Console" panose="020B0609040504020204" pitchFamily="49" charset="0"/>
            </a:endParaRPr>
          </a:p>
        </p:txBody>
      </p:sp>
      <p:cxnSp>
        <p:nvCxnSpPr>
          <p:cNvPr id="153" name="Straight Arrow Connector 152"/>
          <p:cNvCxnSpPr/>
          <p:nvPr/>
        </p:nvCxnSpPr>
        <p:spPr bwMode="auto">
          <a:xfrm>
            <a:off x="10335167" y="3708156"/>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 name="Straight Arrow Connector 153"/>
          <p:cNvCxnSpPr/>
          <p:nvPr/>
        </p:nvCxnSpPr>
        <p:spPr bwMode="auto">
          <a:xfrm rot="10800000">
            <a:off x="10326658" y="4302045"/>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5" name="Straight Arrow Connector 154"/>
          <p:cNvCxnSpPr/>
          <p:nvPr/>
        </p:nvCxnSpPr>
        <p:spPr bwMode="auto">
          <a:xfrm rot="5400000">
            <a:off x="10562997" y="4018657"/>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 name="Straight Arrow Connector 155"/>
          <p:cNvCxnSpPr/>
          <p:nvPr/>
        </p:nvCxnSpPr>
        <p:spPr bwMode="auto">
          <a:xfrm rot="-5400000">
            <a:off x="10090320" y="3994800"/>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8" name="Text Box 28"/>
          <p:cNvSpPr txBox="1">
            <a:spLocks noChangeArrowheads="1"/>
          </p:cNvSpPr>
          <p:nvPr/>
        </p:nvSpPr>
        <p:spPr bwMode="auto">
          <a:xfrm>
            <a:off x="10273753" y="3848893"/>
            <a:ext cx="423862" cy="369332"/>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L</a:t>
            </a:r>
            <a:r>
              <a:rPr lang="en-US" altLang="en-US" sz="1400" baseline="-25000" dirty="0">
                <a:latin typeface="Times New Roman" panose="02020603050405020304" pitchFamily="18" charset="0"/>
              </a:rPr>
              <a:t>3</a:t>
            </a:r>
            <a:endParaRPr lang="en-US" altLang="en-US" sz="1400" dirty="0">
              <a:latin typeface="Symbol" panose="05050102010706020507" pitchFamily="18" charset="2"/>
            </a:endParaRPr>
          </a:p>
        </p:txBody>
      </p:sp>
      <p:sp>
        <p:nvSpPr>
          <p:cNvPr id="159" name="Text Box 28"/>
          <p:cNvSpPr txBox="1">
            <a:spLocks noChangeArrowheads="1"/>
          </p:cNvSpPr>
          <p:nvPr/>
        </p:nvSpPr>
        <p:spPr bwMode="auto">
          <a:xfrm>
            <a:off x="10617314" y="4474665"/>
            <a:ext cx="423862" cy="369332"/>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R</a:t>
            </a:r>
            <a:r>
              <a:rPr lang="en-US" altLang="en-US" sz="1400" baseline="-25000" dirty="0">
                <a:latin typeface="Times New Roman" panose="02020603050405020304" pitchFamily="18" charset="0"/>
              </a:rPr>
              <a:t>3</a:t>
            </a:r>
            <a:endParaRPr lang="en-US" altLang="en-US" sz="1400" dirty="0">
              <a:latin typeface="Symbol" panose="05050102010706020507" pitchFamily="18" charset="2"/>
            </a:endParaRPr>
          </a:p>
        </p:txBody>
      </p:sp>
      <p:sp>
        <p:nvSpPr>
          <p:cNvPr id="164" name="Line 23"/>
          <p:cNvSpPr>
            <a:spLocks noChangeShapeType="1"/>
          </p:cNvSpPr>
          <p:nvPr/>
        </p:nvSpPr>
        <p:spPr bwMode="auto">
          <a:xfrm flipH="1">
            <a:off x="11095740" y="4040428"/>
            <a:ext cx="533" cy="344246"/>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6" name="TextBox 5"/>
          <p:cNvSpPr txBox="1"/>
          <p:nvPr/>
        </p:nvSpPr>
        <p:spPr>
          <a:xfrm>
            <a:off x="910188" y="2400461"/>
            <a:ext cx="5949247" cy="769441"/>
          </a:xfrm>
          <a:prstGeom prst="rect">
            <a:avLst/>
          </a:prstGeom>
          <a:noFill/>
        </p:spPr>
        <p:txBody>
          <a:bodyPr wrap="square" rtlCol="0">
            <a:spAutoFit/>
          </a:bodyPr>
          <a:lstStyle/>
          <a:p>
            <a:pPr marL="342900" indent="-342900">
              <a:spcBef>
                <a:spcPct val="20000"/>
              </a:spcBef>
              <a:buFontTx/>
              <a:buChar char="•"/>
            </a:pPr>
            <a:r>
              <a:rPr lang="en-US" sz="2200" dirty="0">
                <a:solidFill>
                  <a:srgbClr val="006699"/>
                </a:solidFill>
                <a:latin typeface="Lucida Sans" panose="020B0602030504020204" pitchFamily="34" charset="0"/>
              </a:rPr>
              <a:t>Step1, distribute currents on all branches the way you desire</a:t>
            </a:r>
          </a:p>
        </p:txBody>
      </p:sp>
      <p:sp>
        <p:nvSpPr>
          <p:cNvPr id="95" name="TextBox 94"/>
          <p:cNvSpPr txBox="1"/>
          <p:nvPr/>
        </p:nvSpPr>
        <p:spPr>
          <a:xfrm>
            <a:off x="886397" y="3062202"/>
            <a:ext cx="6048307" cy="769441"/>
          </a:xfrm>
          <a:prstGeom prst="rect">
            <a:avLst/>
          </a:prstGeom>
          <a:noFill/>
        </p:spPr>
        <p:txBody>
          <a:bodyPr wrap="square" rtlCol="0">
            <a:spAutoFit/>
          </a:bodyPr>
          <a:lstStyle/>
          <a:p>
            <a:pPr marL="342900" indent="-342900">
              <a:spcBef>
                <a:spcPct val="20000"/>
              </a:spcBef>
              <a:buFontTx/>
              <a:buChar char="•"/>
            </a:pPr>
            <a:r>
              <a:rPr lang="en-US" sz="2200" dirty="0">
                <a:solidFill>
                  <a:srgbClr val="006699"/>
                </a:solidFill>
                <a:latin typeface="Lucida Sans" panose="020B0602030504020204" pitchFamily="34" charset="0"/>
              </a:rPr>
              <a:t>Step2, draw the KVL loops the direction you desire</a:t>
            </a:r>
          </a:p>
        </p:txBody>
      </p:sp>
      <mc:AlternateContent xmlns:mc="http://schemas.openxmlformats.org/markup-compatibility/2006" xmlns:a14="http://schemas.microsoft.com/office/drawing/2010/main">
        <mc:Choice Requires="a14">
          <p:sp>
            <p:nvSpPr>
              <p:cNvPr id="109" name="TextBox 108"/>
              <p:cNvSpPr txBox="1"/>
              <p:nvPr/>
            </p:nvSpPr>
            <p:spPr>
              <a:xfrm>
                <a:off x="900412" y="3707212"/>
                <a:ext cx="6177966" cy="3336298"/>
              </a:xfrm>
              <a:prstGeom prst="rect">
                <a:avLst/>
              </a:prstGeom>
              <a:noFill/>
            </p:spPr>
            <p:txBody>
              <a:bodyPr wrap="square" rtlCol="0">
                <a:spAutoFit/>
              </a:bodyPr>
              <a:lstStyle/>
              <a:p>
                <a:pPr marL="342900" indent="-342900">
                  <a:spcBef>
                    <a:spcPct val="20000"/>
                  </a:spcBef>
                  <a:buFontTx/>
                  <a:buChar char="•"/>
                </a:pPr>
                <a:r>
                  <a:rPr lang="en-US" sz="2200" dirty="0">
                    <a:solidFill>
                      <a:srgbClr val="006699"/>
                    </a:solidFill>
                    <a:latin typeface="Lucida Sans" panose="020B0602030504020204" pitchFamily="34" charset="0"/>
                  </a:rPr>
                  <a:t>Step3, write the KVL equations such that loop direction agreeing with current direction is written as </a:t>
                </a:r>
                <a:r>
                  <a:rPr lang="en-US" sz="2200" dirty="0">
                    <a:solidFill>
                      <a:srgbClr val="FF0000"/>
                    </a:solidFill>
                    <a:latin typeface="Lucida Sans" panose="020B0602030504020204" pitchFamily="34" charset="0"/>
                  </a:rPr>
                  <a:t>-RI </a:t>
                </a:r>
                <a:r>
                  <a:rPr lang="en-US" sz="2200" dirty="0">
                    <a:solidFill>
                      <a:srgbClr val="006699"/>
                    </a:solidFill>
                    <a:latin typeface="Lucida Sans" panose="020B0602030504020204" pitchFamily="34" charset="0"/>
                  </a:rPr>
                  <a:t>and loop direction entering negative voltage source is written as </a:t>
                </a:r>
                <a14:m>
                  <m:oMath xmlns:m="http://schemas.openxmlformats.org/officeDocument/2006/math">
                    <m:sSub>
                      <m:sSubPr>
                        <m:ctrlPr>
                          <a:rPr lang="en-US" sz="2200" i="1" smtClean="0">
                            <a:solidFill>
                              <a:srgbClr val="FF0000"/>
                            </a:solidFill>
                            <a:latin typeface="Cambria Math" panose="02040503050406030204" pitchFamily="18" charset="0"/>
                          </a:rPr>
                        </m:ctrlPr>
                      </m:sSubPr>
                      <m:e>
                        <m:r>
                          <a:rPr lang="en-US" sz="2200">
                            <a:solidFill>
                              <a:srgbClr val="FF0000"/>
                            </a:solidFill>
                            <a:latin typeface="Cambria Math" panose="02040503050406030204" pitchFamily="18" charset="0"/>
                          </a:rPr>
                          <m:t>+</m:t>
                        </m:r>
                        <m:r>
                          <a:rPr lang="en-US" sz="2200">
                            <a:solidFill>
                              <a:srgbClr val="FF0000"/>
                            </a:solidFill>
                            <a:latin typeface="Cambria Math" panose="02040503050406030204" pitchFamily="18" charset="0"/>
                          </a:rPr>
                          <m:t>𝑉</m:t>
                        </m:r>
                      </m:e>
                      <m:sub>
                        <m:r>
                          <a:rPr lang="en-US" sz="2200">
                            <a:solidFill>
                              <a:srgbClr val="FF0000"/>
                            </a:solidFill>
                            <a:latin typeface="Cambria Math" panose="02040503050406030204" pitchFamily="18" charset="0"/>
                          </a:rPr>
                          <m:t>𝑠</m:t>
                        </m:r>
                      </m:sub>
                    </m:sSub>
                  </m:oMath>
                </a14:m>
                <a:endParaRPr lang="en-US" sz="2200" dirty="0">
                  <a:solidFill>
                    <a:srgbClr val="006699"/>
                  </a:solidFill>
                  <a:latin typeface="Lucida Sans" panose="020B0602030504020204" pitchFamily="34" charset="0"/>
                </a:endParaRPr>
              </a:p>
              <a:p>
                <a:pPr lvl="0">
                  <a:spcBef>
                    <a:spcPct val="20000"/>
                  </a:spcBef>
                </a:pPr>
                <a:r>
                  <a:rPr lang="en-US" sz="2200" dirty="0">
                    <a:solidFill>
                      <a:srgbClr val="006699"/>
                    </a:solidFill>
                    <a:latin typeface="Lucida Sans" panose="020B0602030504020204" pitchFamily="34" charset="0"/>
                  </a:rPr>
                  <a:t>KVL@</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𝐿</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1</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3</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=0</m:t>
                    </m:r>
                  </m:oMath>
                </a14:m>
                <a:r>
                  <a:rPr lang="en-US" sz="2200" dirty="0">
                    <a:solidFill>
                      <a:srgbClr val="006699"/>
                    </a:solidFill>
                    <a:latin typeface="Lucida Sans" panose="020B0602030504020204" pitchFamily="34" charset="0"/>
                  </a:rPr>
                  <a:t> </a:t>
                </a:r>
              </a:p>
              <a:p>
                <a:pPr lvl="0">
                  <a:spcBef>
                    <a:spcPct val="20000"/>
                  </a:spcBef>
                </a:pPr>
                <a:r>
                  <a:rPr lang="en-US" sz="2200" dirty="0">
                    <a:solidFill>
                      <a:srgbClr val="006699"/>
                    </a:solidFill>
                    <a:latin typeface="Lucida Sans" panose="020B0602030504020204" pitchFamily="34" charset="0"/>
                  </a:rPr>
                  <a:t>KVL@</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𝐿</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1</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2</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=0</m:t>
                    </m:r>
                  </m:oMath>
                </a14:m>
                <a:endParaRPr lang="en-US" sz="2200" dirty="0">
                  <a:solidFill>
                    <a:srgbClr val="006699"/>
                  </a:solidFill>
                  <a:latin typeface="Lucida Sans" panose="020B0602030504020204" pitchFamily="34" charset="0"/>
                </a:endParaRPr>
              </a:p>
              <a:p>
                <a:pPr lvl="0">
                  <a:spcBef>
                    <a:spcPct val="20000"/>
                  </a:spcBef>
                </a:pPr>
                <a:r>
                  <a:rPr lang="en-US" sz="2200" dirty="0">
                    <a:solidFill>
                      <a:srgbClr val="006699"/>
                    </a:solidFill>
                    <a:latin typeface="Lucida Sans" panose="020B0602030504020204" pitchFamily="34" charset="0"/>
                  </a:rPr>
                  <a:t>KVL@</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𝐿</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2</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3</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=0</m:t>
                    </m:r>
                  </m:oMath>
                </a14:m>
                <a:endParaRPr lang="en-US" sz="2200" dirty="0">
                  <a:solidFill>
                    <a:srgbClr val="006699"/>
                  </a:solidFill>
                  <a:latin typeface="Lucida Sans" panose="020B0602030504020204" pitchFamily="34" charset="0"/>
                </a:endParaRPr>
              </a:p>
              <a:p>
                <a:pPr lvl="0">
                  <a:spcBef>
                    <a:spcPct val="20000"/>
                  </a:spcBef>
                </a:pPr>
                <a:endParaRPr lang="en-US" i="1" dirty="0">
                  <a:solidFill>
                    <a:srgbClr val="000000"/>
                  </a:solidFill>
                  <a:latin typeface="Times New Roman"/>
                </a:endParaRPr>
              </a:p>
            </p:txBody>
          </p:sp>
        </mc:Choice>
        <mc:Fallback xmlns="">
          <p:sp>
            <p:nvSpPr>
              <p:cNvPr id="109" name="TextBox 108"/>
              <p:cNvSpPr txBox="1">
                <a:spLocks noRot="1" noChangeAspect="1" noMove="1" noResize="1" noEditPoints="1" noAdjustHandles="1" noChangeArrowheads="1" noChangeShapeType="1" noTextEdit="1"/>
              </p:cNvSpPr>
              <p:nvPr/>
            </p:nvSpPr>
            <p:spPr>
              <a:xfrm>
                <a:off x="900412" y="3707212"/>
                <a:ext cx="6177966" cy="3336298"/>
              </a:xfrm>
              <a:prstGeom prst="rect">
                <a:avLst/>
              </a:prstGeom>
              <a:blipFill rotWithShape="1">
                <a:blip r:embed="rId2"/>
                <a:stretch>
                  <a:fillRect l="-1283" t="-1280" r="-395"/>
                </a:stretch>
              </a:blipFill>
            </p:spPr>
            <p:txBody>
              <a:bodyPr/>
              <a:lstStyle/>
              <a:p>
                <a:r>
                  <a:rPr lang="en-US">
                    <a:noFill/>
                  </a:rPr>
                  <a:t> </a:t>
                </a:r>
                <a:endParaRPr lang="en-US">
                  <a:noFill/>
                </a:endParaRPr>
              </a:p>
            </p:txBody>
          </p:sp>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animBg="1"/>
      <p:bldP spid="149" grpId="0"/>
      <p:bldP spid="151" grpId="0"/>
      <p:bldP spid="152" grpId="0" animBg="1"/>
      <p:bldP spid="158" grpId="0"/>
      <p:bldP spid="6" grpId="0"/>
      <p:bldP spid="95" grpId="0"/>
      <p:bldP spid="10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9"/>
          <p:cNvGraphicFramePr>
            <a:graphicFrameLocks noChangeAspect="1"/>
          </p:cNvGraphicFramePr>
          <p:nvPr/>
        </p:nvGraphicFramePr>
        <p:xfrm>
          <a:off x="7059591" y="1905000"/>
          <a:ext cx="4586604" cy="2743200"/>
        </p:xfrm>
        <a:graphic>
          <a:graphicData uri="http://schemas.openxmlformats.org/presentationml/2006/ole">
            <mc:AlternateContent xmlns:mc="http://schemas.openxmlformats.org/markup-compatibility/2006">
              <mc:Choice xmlns:v="urn:schemas-microsoft-com:vml" Requires="v">
                <p:oleObj spid="_x0000_s22530" name="Image" r:id="rId4" imgW="5308600" imgH="3175000" progId="Photoshop.Image.5">
                  <p:embed/>
                </p:oleObj>
              </mc:Choice>
              <mc:Fallback>
                <p:oleObj name="Image" r:id="rId4" imgW="5308600" imgH="3175000" progId="Photoshop.Image.5">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59591" y="1905000"/>
                        <a:ext cx="4586604" cy="2743200"/>
                      </a:xfrm>
                      <a:prstGeom prst="rect">
                        <a:avLst/>
                      </a:prstGeom>
                      <a:noFill/>
                      <a:ln>
                        <a:noFill/>
                      </a:ln>
                      <a:effectLst/>
                    </p:spPr>
                  </p:pic>
                </p:oleObj>
              </mc:Fallback>
            </mc:AlternateContent>
          </a:graphicData>
        </a:graphic>
      </p:graphicFrame>
      <p:sp>
        <p:nvSpPr>
          <p:cNvPr id="2" name="Title 1"/>
          <p:cNvSpPr>
            <a:spLocks noGrp="1"/>
          </p:cNvSpPr>
          <p:nvPr>
            <p:ph type="title"/>
          </p:nvPr>
        </p:nvSpPr>
        <p:spPr/>
        <p:txBody>
          <a:bodyPr/>
          <a:lstStyle/>
          <a:p>
            <a:r>
              <a:rPr lang="en-US" sz="4000" dirty="0">
                <a:solidFill>
                  <a:srgbClr val="000099"/>
                </a:solidFill>
              </a:rPr>
              <a:t>Writing KVL Equations using Double Indices Notation</a:t>
            </a:r>
          </a:p>
        </p:txBody>
      </p:sp>
      <p:sp>
        <p:nvSpPr>
          <p:cNvPr id="3" name="Content Placeholder 2"/>
          <p:cNvSpPr>
            <a:spLocks noGrp="1"/>
          </p:cNvSpPr>
          <p:nvPr>
            <p:ph idx="1"/>
          </p:nvPr>
        </p:nvSpPr>
        <p:spPr>
          <a:xfrm>
            <a:off x="778667" y="1906772"/>
            <a:ext cx="6061601" cy="1184634"/>
          </a:xfrm>
        </p:spPr>
        <p:txBody>
          <a:bodyPr>
            <a:normAutofit fontScale="25000" lnSpcReduction="20000"/>
          </a:bodyPr>
          <a:lstStyle/>
          <a:p>
            <a:pPr marL="347345" indent="-347345">
              <a:lnSpc>
                <a:spcPct val="120000"/>
              </a:lnSpc>
              <a:spcBef>
                <a:spcPts val="530"/>
              </a:spcBef>
            </a:pPr>
            <a:r>
              <a:rPr lang="en-US" sz="8800" dirty="0">
                <a:solidFill>
                  <a:srgbClr val="006699"/>
                </a:solidFill>
                <a:latin typeface="Lucida Sans" panose="020B0602030504020204" pitchFamily="34" charset="0"/>
              </a:rPr>
              <a:t>The loop does not have to be a physical loop however it has to belong to the same circuit</a:t>
            </a:r>
          </a:p>
          <a:p>
            <a:pPr marL="457200" indent="-457200">
              <a:lnSpc>
                <a:spcPct val="120000"/>
              </a:lnSpc>
              <a:spcBef>
                <a:spcPts val="530"/>
              </a:spcBef>
              <a:buNone/>
            </a:pPr>
            <a:endParaRPr lang="en-US" sz="8800" dirty="0">
              <a:solidFill>
                <a:srgbClr val="006699"/>
              </a:solidFill>
              <a:latin typeface="Lucida Sans" panose="020B0602030504020204" pitchFamily="34" charset="0"/>
            </a:endParaRPr>
          </a:p>
          <a:p>
            <a:pPr marL="0" indent="0">
              <a:buNone/>
            </a:pPr>
            <a:endParaRPr lang="en-US" sz="2000" dirty="0"/>
          </a:p>
          <a:p>
            <a:pPr marL="0" indent="0">
              <a:buNone/>
            </a:pPr>
            <a:r>
              <a:rPr lang="en-US" sz="2000" dirty="0"/>
              <a:t>    </a:t>
            </a:r>
          </a:p>
          <a:p>
            <a:endParaRPr lang="en-US" sz="2000" dirty="0"/>
          </a:p>
        </p:txBody>
      </p:sp>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t>35</a:t>
            </a:fld>
            <a:endParaRPr lang="en-US" altLang="en-US"/>
          </a:p>
        </p:txBody>
      </p:sp>
      <p:sp>
        <p:nvSpPr>
          <p:cNvPr id="6" name="Rounded Rectangle 5"/>
          <p:cNvSpPr/>
          <p:nvPr/>
        </p:nvSpPr>
        <p:spPr bwMode="auto">
          <a:xfrm>
            <a:off x="8445795" y="3048000"/>
            <a:ext cx="762000" cy="304800"/>
          </a:xfrm>
          <a:prstGeom prst="roundRect">
            <a:avLst/>
          </a:prstGeom>
          <a:noFill/>
          <a:ln w="28575" cap="flat" cmpd="sng" algn="ctr">
            <a:solidFill>
              <a:schemeClr val="accent6"/>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cxnSp>
        <p:nvCxnSpPr>
          <p:cNvPr id="8" name="Straight Arrow Connector 7"/>
          <p:cNvCxnSpPr/>
          <p:nvPr/>
        </p:nvCxnSpPr>
        <p:spPr bwMode="auto">
          <a:xfrm>
            <a:off x="8674395" y="3346704"/>
            <a:ext cx="304800" cy="0"/>
          </a:xfrm>
          <a:prstGeom prst="straightConnector1">
            <a:avLst/>
          </a:prstGeom>
          <a:noFill/>
          <a:ln w="57150" cap="flat" cmpd="sng" algn="ctr">
            <a:solidFill>
              <a:srgbClr val="FF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Arrow Connector 8"/>
          <p:cNvCxnSpPr/>
          <p:nvPr/>
        </p:nvCxnSpPr>
        <p:spPr bwMode="auto">
          <a:xfrm rot="10800000">
            <a:off x="8598195" y="3048000"/>
            <a:ext cx="304800" cy="0"/>
          </a:xfrm>
          <a:prstGeom prst="straightConnector1">
            <a:avLst/>
          </a:prstGeom>
          <a:noFill/>
          <a:ln w="57150" cap="flat" cmpd="sng" algn="ctr">
            <a:solidFill>
              <a:srgbClr val="FF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10" name="TextBox 9"/>
              <p:cNvSpPr txBox="1"/>
              <p:nvPr/>
            </p:nvSpPr>
            <p:spPr>
              <a:xfrm>
                <a:off x="9148359" y="2600236"/>
                <a:ext cx="990600" cy="1200329"/>
              </a:xfrm>
              <a:prstGeom prst="rect">
                <a:avLst/>
              </a:prstGeom>
              <a:noFill/>
            </p:spPr>
            <p:txBody>
              <a:bodyPr wrap="square" rtlCol="0">
                <a:spAutoFit/>
              </a:bodyPr>
              <a:lstStyle/>
              <a:p>
                <a:r>
                  <a:rPr lang="en-US" sz="2400" i="1" dirty="0">
                    <a:solidFill>
                      <a:srgbClr val="C00000"/>
                    </a:solidFill>
                    <a:latin typeface="+mj-lt"/>
                  </a:rPr>
                  <a:t>    +</a:t>
                </a:r>
              </a:p>
              <a:p>
                <a:pPr/>
                <a14:m>
                  <m:oMathPara xmlns:m="http://schemas.openxmlformats.org/officeDocument/2006/math">
                    <m:oMathParaPr>
                      <m:jc m:val="centerGroup"/>
                    </m:oMathParaPr>
                    <m:oMath xmlns:m="http://schemas.openxmlformats.org/officeDocument/2006/math">
                      <m:sSub>
                        <m:sSubPr>
                          <m:ctrlPr>
                            <a:rPr lang="en-US" sz="2400" i="1">
                              <a:solidFill>
                                <a:srgbClr val="C00000"/>
                              </a:solidFill>
                              <a:latin typeface="Cambria Math" panose="02040503050406030204" pitchFamily="18" charset="0"/>
                            </a:rPr>
                          </m:ctrlPr>
                        </m:sSubPr>
                        <m:e>
                          <m:r>
                            <a:rPr lang="en-US" sz="2400" b="1" i="1">
                              <a:solidFill>
                                <a:srgbClr val="C00000"/>
                              </a:solidFill>
                              <a:latin typeface="Cambria Math" panose="02040503050406030204" pitchFamily="18" charset="0"/>
                            </a:rPr>
                            <m:t>𝑽</m:t>
                          </m:r>
                        </m:e>
                        <m:sub>
                          <m:r>
                            <a:rPr lang="en-US" sz="2400" b="1" i="1">
                              <a:solidFill>
                                <a:srgbClr val="C00000"/>
                              </a:solidFill>
                              <a:latin typeface="Cambria Math" panose="02040503050406030204" pitchFamily="18" charset="0"/>
                            </a:rPr>
                            <m:t>𝒃𝒆</m:t>
                          </m:r>
                        </m:sub>
                      </m:sSub>
                    </m:oMath>
                  </m:oMathPara>
                </a14:m>
                <a:endParaRPr lang="en-US" sz="2400" dirty="0">
                  <a:solidFill>
                    <a:srgbClr val="C00000"/>
                  </a:solidFill>
                  <a:latin typeface="+mj-lt"/>
                </a:endParaRPr>
              </a:p>
              <a:p>
                <a:r>
                  <a:rPr lang="en-US" sz="2400" dirty="0">
                    <a:solidFill>
                      <a:srgbClr val="C00000"/>
                    </a:solidFill>
                    <a:latin typeface="+mj-lt"/>
                  </a:rPr>
                  <a:t>     -</a:t>
                </a:r>
              </a:p>
            </p:txBody>
          </p:sp>
        </mc:Choice>
        <mc:Fallback xmlns="">
          <p:sp>
            <p:nvSpPr>
              <p:cNvPr id="10" name="TextBox 9"/>
              <p:cNvSpPr txBox="1">
                <a:spLocks noRot="1" noChangeAspect="1" noMove="1" noResize="1" noEditPoints="1" noAdjustHandles="1" noChangeArrowheads="1" noChangeShapeType="1" noTextEdit="1"/>
              </p:cNvSpPr>
              <p:nvPr/>
            </p:nvSpPr>
            <p:spPr>
              <a:xfrm>
                <a:off x="9148359" y="2600236"/>
                <a:ext cx="990600" cy="1200329"/>
              </a:xfrm>
              <a:prstGeom prst="rect">
                <a:avLst/>
              </a:prstGeom>
              <a:blipFill rotWithShape="1">
                <a:blip r:embed="rId6"/>
                <a:stretch>
                  <a:fillRect t="-4082" b="-11224"/>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8817518" y="3032246"/>
                <a:ext cx="3048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𝑳</m:t>
                          </m:r>
                        </m:e>
                        <m:sub>
                          <m:r>
                            <a:rPr lang="en-US" b="1" i="1">
                              <a:latin typeface="Cambria Math" panose="02040503050406030204" pitchFamily="18" charset="0"/>
                            </a:rPr>
                            <m:t>𝟏</m:t>
                          </m:r>
                        </m:sub>
                      </m:sSub>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8817518" y="3032246"/>
                <a:ext cx="304800" cy="369332"/>
              </a:xfrm>
              <a:prstGeom prst="rect">
                <a:avLst/>
              </a:prstGeom>
              <a:blipFill rotWithShape="1">
                <a:blip r:embed="rId7"/>
                <a:stretch>
                  <a:fillRect r="-28000"/>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778667" y="3110692"/>
                <a:ext cx="5903896" cy="1449115"/>
              </a:xfrm>
              <a:prstGeom prst="rect">
                <a:avLst/>
              </a:prstGeom>
              <a:noFill/>
            </p:spPr>
            <p:txBody>
              <a:bodyPr wrap="square" rtlCol="0">
                <a:spAutoFit/>
              </a:bodyPr>
              <a:lstStyle/>
              <a:p>
                <a:pPr marL="342900" indent="-342900">
                  <a:spcBef>
                    <a:spcPts val="528"/>
                  </a:spcBef>
                  <a:buFont typeface="Arial" panose="020B0604020202020204" pitchFamily="34" charset="0"/>
                  <a:buChar char="•"/>
                </a:pPr>
                <a:r>
                  <a:rPr lang="en-US" sz="2200" dirty="0">
                    <a:solidFill>
                      <a:srgbClr val="006699"/>
                    </a:solidFill>
                    <a:latin typeface="Lucida Sans" panose="020B0602030504020204" pitchFamily="34" charset="0"/>
                  </a:rPr>
                  <a:t>The </a:t>
                </a:r>
                <a14:m>
                  <m:oMath xmlns:m="http://schemas.openxmlformats.org/officeDocument/2006/math">
                    <m:sSub>
                      <m:sSubPr>
                        <m:ctrlPr>
                          <a:rPr lang="en-US" sz="2200" i="1" smtClean="0">
                            <a:solidFill>
                              <a:srgbClr val="FF0000"/>
                            </a:solidFill>
                            <a:latin typeface="Cambria Math" panose="02040503050406030204" pitchFamily="18" charset="0"/>
                          </a:rPr>
                        </m:ctrlPr>
                      </m:sSubPr>
                      <m:e>
                        <m:r>
                          <a:rPr lang="en-US" sz="2200">
                            <a:solidFill>
                              <a:srgbClr val="FF0000"/>
                            </a:solidFill>
                            <a:latin typeface="Cambria Math" panose="02040503050406030204" pitchFamily="18" charset="0"/>
                          </a:rPr>
                          <m:t>𝑽</m:t>
                        </m:r>
                      </m:e>
                      <m:sub>
                        <m:r>
                          <a:rPr lang="en-US" sz="2200">
                            <a:solidFill>
                              <a:srgbClr val="FF0000"/>
                            </a:solidFill>
                            <a:latin typeface="Cambria Math" panose="02040503050406030204" pitchFamily="18" charset="0"/>
                          </a:rPr>
                          <m:t>𝒃𝒆</m:t>
                        </m:r>
                      </m:sub>
                    </m:sSub>
                  </m:oMath>
                </a14:m>
                <a:r>
                  <a:rPr lang="en-US" sz="2200" dirty="0">
                    <a:solidFill>
                      <a:srgbClr val="006699"/>
                    </a:solidFill>
                    <a:latin typeface="Lucida Sans" panose="020B0602030504020204" pitchFamily="34" charset="0"/>
                  </a:rPr>
                  <a:t> means that the potential at b is greater than the potential at e .i.e., </a:t>
                </a:r>
                <a14:m>
                  <m:oMath xmlns:m="http://schemas.openxmlformats.org/officeDocument/2006/math">
                    <m:sSub>
                      <m:sSubPr>
                        <m:ctrlPr>
                          <a:rPr lang="en-US" sz="2200" i="1" smtClean="0">
                            <a:solidFill>
                              <a:srgbClr val="FF0000"/>
                            </a:solidFill>
                            <a:latin typeface="Cambria Math" panose="02040503050406030204" pitchFamily="18" charset="0"/>
                          </a:rPr>
                        </m:ctrlPr>
                      </m:sSubPr>
                      <m:e>
                        <m:r>
                          <a:rPr lang="en-US" sz="2200">
                            <a:solidFill>
                              <a:srgbClr val="FF0000"/>
                            </a:solidFill>
                            <a:latin typeface="Cambria Math" panose="02040503050406030204" pitchFamily="18" charset="0"/>
                          </a:rPr>
                          <m:t>𝑽</m:t>
                        </m:r>
                      </m:e>
                      <m:sub>
                        <m:r>
                          <a:rPr lang="en-US" sz="2200">
                            <a:solidFill>
                              <a:srgbClr val="FF0000"/>
                            </a:solidFill>
                            <a:latin typeface="Cambria Math" panose="02040503050406030204" pitchFamily="18" charset="0"/>
                          </a:rPr>
                          <m:t>𝒃𝒆</m:t>
                        </m:r>
                      </m:sub>
                    </m:sSub>
                    <m:r>
                      <a:rPr lang="en-US" sz="2200" b="0" i="0" smtClean="0">
                        <a:solidFill>
                          <a:srgbClr val="FF0000"/>
                        </a:solidFill>
                        <a:latin typeface="Cambria Math" panose="02040503050406030204" pitchFamily="18" charset="0"/>
                      </a:rPr>
                      <m:t> </m:t>
                    </m:r>
                  </m:oMath>
                </a14:m>
                <a:r>
                  <a:rPr lang="en-US" sz="2200" dirty="0">
                    <a:solidFill>
                      <a:srgbClr val="006699"/>
                    </a:solidFill>
                    <a:latin typeface="Lucida Sans" panose="020B0602030504020204" pitchFamily="34" charset="0"/>
                  </a:rPr>
                  <a:t>is positive.</a:t>
                </a:r>
              </a:p>
              <a:p>
                <a:pPr>
                  <a:spcBef>
                    <a:spcPts val="528"/>
                  </a:spcBef>
                </a:pPr>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778667" y="3110692"/>
                <a:ext cx="5903896" cy="1449115"/>
              </a:xfrm>
              <a:prstGeom prst="rect">
                <a:avLst/>
              </a:prstGeom>
              <a:blipFill rotWithShape="1">
                <a:blip r:embed="rId8"/>
                <a:stretch>
                  <a:fillRect l="-1240" t="-2521" r="-2583"/>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773566" y="4397442"/>
                <a:ext cx="7528686" cy="2129814"/>
              </a:xfrm>
              <a:prstGeom prst="rect">
                <a:avLst/>
              </a:prstGeom>
              <a:noFill/>
            </p:spPr>
            <p:txBody>
              <a:bodyPr wrap="square" rtlCol="0">
                <a:spAutoFit/>
              </a:bodyPr>
              <a:lstStyle/>
              <a:p>
                <a:pPr marL="342900" indent="-342900">
                  <a:spcBef>
                    <a:spcPct val="20000"/>
                  </a:spcBef>
                  <a:buFontTx/>
                  <a:buChar char="•"/>
                </a:pPr>
                <a:r>
                  <a:rPr lang="en-US" sz="2200" dirty="0">
                    <a:solidFill>
                      <a:srgbClr val="006699"/>
                    </a:solidFill>
                    <a:latin typeface="Lucida Sans" panose="020B0602030504020204" pitchFamily="34" charset="0"/>
                  </a:rPr>
                  <a:t>In order to calculate </a:t>
                </a:r>
                <a14:m>
                  <m:oMath xmlns:m="http://schemas.openxmlformats.org/officeDocument/2006/math">
                    <m:sSub>
                      <m:sSubPr>
                        <m:ctrlPr>
                          <a:rPr lang="en-US" sz="2200" i="1" smtClean="0">
                            <a:solidFill>
                              <a:srgbClr val="FF0000"/>
                            </a:solidFill>
                            <a:latin typeface="Cambria Math" panose="02040503050406030204" pitchFamily="18" charset="0"/>
                          </a:rPr>
                        </m:ctrlPr>
                      </m:sSubPr>
                      <m:e>
                        <m:r>
                          <a:rPr lang="en-US" sz="2200">
                            <a:solidFill>
                              <a:srgbClr val="FF0000"/>
                            </a:solidFill>
                            <a:latin typeface="Cambria Math" panose="02040503050406030204" pitchFamily="18" charset="0"/>
                          </a:rPr>
                          <m:t>𝑽</m:t>
                        </m:r>
                      </m:e>
                      <m:sub>
                        <m:r>
                          <a:rPr lang="en-US" sz="2200">
                            <a:solidFill>
                              <a:srgbClr val="FF0000"/>
                            </a:solidFill>
                            <a:latin typeface="Cambria Math" panose="02040503050406030204" pitchFamily="18" charset="0"/>
                          </a:rPr>
                          <m:t>𝒃𝒆</m:t>
                        </m:r>
                      </m:sub>
                    </m:sSub>
                  </m:oMath>
                </a14:m>
                <a:r>
                  <a:rPr lang="en-US" sz="2200" dirty="0">
                    <a:solidFill>
                      <a:srgbClr val="FF0000"/>
                    </a:solidFill>
                    <a:latin typeface="Lucida Sans" panose="020B0602030504020204" pitchFamily="34" charset="0"/>
                  </a:rPr>
                  <a:t> </a:t>
                </a:r>
                <a:r>
                  <a:rPr lang="en-US" sz="2200" dirty="0">
                    <a:solidFill>
                      <a:srgbClr val="006699"/>
                    </a:solidFill>
                    <a:latin typeface="Lucida Sans" panose="020B0602030504020204" pitchFamily="34" charset="0"/>
                  </a:rPr>
                  <a:t>assuming </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𝑅</m:t>
                        </m:r>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𝑅</m:t>
                        </m:r>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 </m:t>
                    </m:r>
                    <m:r>
                      <m:rPr>
                        <m:sty m:val="p"/>
                      </m:rPr>
                      <a:rPr lang="en-US" sz="2200">
                        <a:solidFill>
                          <a:srgbClr val="006699"/>
                        </a:solidFill>
                        <a:latin typeface="Cambria Math" panose="02040503050406030204" pitchFamily="18" charset="0"/>
                      </a:rPr>
                      <m:t>and</m:t>
                    </m:r>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𝑅</m:t>
                        </m:r>
                        <m:r>
                          <a:rPr lang="en-US" sz="2200">
                            <a:solidFill>
                              <a:srgbClr val="006699"/>
                            </a:solidFill>
                            <a:latin typeface="Cambria Math" panose="02040503050406030204" pitchFamily="18" charset="0"/>
                          </a:rPr>
                          <m:t>3</m:t>
                        </m:r>
                      </m:sub>
                    </m:sSub>
                  </m:oMath>
                </a14:m>
                <a:r>
                  <a:rPr lang="en-US" sz="2200" dirty="0">
                    <a:solidFill>
                      <a:srgbClr val="006699"/>
                    </a:solidFill>
                    <a:latin typeface="Lucida Sans" panose="020B0602030504020204" pitchFamily="34" charset="0"/>
                  </a:rPr>
                  <a:t> are known, we can write the KVL equation using the “</a:t>
                </a:r>
                <a:r>
                  <a:rPr lang="en-US" sz="2200" dirty="0">
                    <a:solidFill>
                      <a:srgbClr val="FF0000"/>
                    </a:solidFill>
                    <a:latin typeface="Lucida Sans" panose="020B0602030504020204" pitchFamily="34" charset="0"/>
                  </a:rPr>
                  <a:t>potential losses</a:t>
                </a:r>
                <a:r>
                  <a:rPr lang="en-US" sz="2200" dirty="0">
                    <a:solidFill>
                      <a:srgbClr val="006699"/>
                    </a:solidFill>
                    <a:latin typeface="Lucida Sans" panose="020B0602030504020204" pitchFamily="34" charset="0"/>
                  </a:rPr>
                  <a:t>” convention as follow:</a:t>
                </a:r>
              </a:p>
              <a:p>
                <a:pPr marL="342900" indent="-342900">
                  <a:spcBef>
                    <a:spcPct val="20000"/>
                  </a:spcBef>
                  <a:buFontTx/>
                  <a:buChar char="•"/>
                </a:pPr>
                <a:r>
                  <a:rPr lang="en-US" sz="2200" dirty="0">
                    <a:solidFill>
                      <a:srgbClr val="006699"/>
                    </a:solidFill>
                    <a:latin typeface="Lucida Sans" panose="020B0602030504020204" pitchFamily="34" charset="0"/>
                  </a:rPr>
                  <a:t>KVL@</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𝐿</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  30−</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𝑅</m:t>
                        </m:r>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𝑏𝑒</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𝑅</m:t>
                        </m:r>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=0→</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𝑏𝑒</m:t>
                        </m:r>
                      </m:sub>
                    </m:sSub>
                    <m:r>
                      <a:rPr lang="en-US" sz="2200">
                        <a:solidFill>
                          <a:srgbClr val="006699"/>
                        </a:solidFill>
                        <a:latin typeface="Cambria Math" panose="02040503050406030204" pitchFamily="18" charset="0"/>
                      </a:rPr>
                      <m:t>=30−</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𝑅</m:t>
                        </m:r>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𝑅</m:t>
                        </m:r>
                        <m:r>
                          <a:rPr lang="en-US" sz="2200">
                            <a:solidFill>
                              <a:srgbClr val="006699"/>
                            </a:solidFill>
                            <a:latin typeface="Cambria Math" panose="02040503050406030204" pitchFamily="18" charset="0"/>
                          </a:rPr>
                          <m:t>1</m:t>
                        </m:r>
                      </m:sub>
                    </m:sSub>
                  </m:oMath>
                </a14:m>
                <a:endParaRPr lang="en-US" sz="2200" dirty="0">
                  <a:solidFill>
                    <a:srgbClr val="006699"/>
                  </a:solidFill>
                  <a:latin typeface="Lucida Sans" panose="020B0602030504020204" pitchFamily="34" charset="0"/>
                </a:endParaRPr>
              </a:p>
              <a:p>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773566" y="4397442"/>
                <a:ext cx="7528686" cy="2129814"/>
              </a:xfrm>
              <a:prstGeom prst="rect">
                <a:avLst/>
              </a:prstGeom>
              <a:blipFill rotWithShape="1">
                <a:blip r:embed="rId9"/>
                <a:stretch>
                  <a:fillRect l="-972" t="-1714"/>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p:bldP spid="12" grpId="0"/>
      <p:bldP spid="11" grpId="0"/>
      <p:bldP spid="1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000099"/>
                </a:solidFill>
              </a:rPr>
              <a:t>The Number of Independent KCL &amp; KVL Equations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54118" y="1981200"/>
                <a:ext cx="7772400" cy="4572000"/>
              </a:xfrm>
            </p:spPr>
            <p:txBody>
              <a:bodyPr>
                <a:normAutofit fontScale="77500" lnSpcReduction="20000"/>
              </a:bodyPr>
              <a:lstStyle/>
              <a:p>
                <a:r>
                  <a:rPr lang="en-US" sz="2200" dirty="0">
                    <a:solidFill>
                      <a:srgbClr val="006699"/>
                    </a:solidFill>
                    <a:latin typeface="Lucida Sans" panose="020B0602030504020204" pitchFamily="34" charset="0"/>
                  </a:rPr>
                  <a:t>N is the number of nodes, here N = 5</a:t>
                </a:r>
              </a:p>
              <a:p>
                <a:r>
                  <a:rPr lang="en-US" sz="2200" dirty="0">
                    <a:solidFill>
                      <a:srgbClr val="006699"/>
                    </a:solidFill>
                    <a:latin typeface="Lucida Sans" panose="020B0602030504020204" pitchFamily="34" charset="0"/>
                  </a:rPr>
                  <a:t>The number of independent KCL equations </a:t>
                </a:r>
              </a:p>
              <a:p>
                <a:pPr marL="0" indent="0">
                  <a:buNone/>
                </a:pPr>
                <a:r>
                  <a:rPr lang="en-US" sz="2200" dirty="0">
                    <a:solidFill>
                      <a:srgbClr val="006699"/>
                    </a:solidFill>
                    <a:latin typeface="Lucida Sans" panose="020B0602030504020204" pitchFamily="34" charset="0"/>
                  </a:rPr>
                  <a:t>      are N-1 = 4. However, since </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1</m:t>
                        </m:r>
                      </m:sub>
                    </m:sSub>
                  </m:oMath>
                </a14:m>
                <a:r>
                  <a:rPr lang="en-US" sz="2200" dirty="0">
                    <a:solidFill>
                      <a:srgbClr val="006699"/>
                    </a:solidFill>
                    <a:latin typeface="Lucida Sans" panose="020B0602030504020204" pitchFamily="34" charset="0"/>
                  </a:rPr>
                  <a:t> is the </a:t>
                </a:r>
              </a:p>
              <a:p>
                <a:pPr marL="0" indent="0">
                  <a:buNone/>
                </a:pPr>
                <a:r>
                  <a:rPr lang="en-US" sz="2200" dirty="0">
                    <a:solidFill>
                      <a:srgbClr val="006699"/>
                    </a:solidFill>
                    <a:latin typeface="Lucida Sans" panose="020B0602030504020204" pitchFamily="34" charset="0"/>
                  </a:rPr>
                  <a:t>      same in </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1 </m:t>
                        </m:r>
                      </m:sub>
                    </m:sSub>
                    <m:r>
                      <a:rPr lang="en-US" sz="2200">
                        <a:solidFill>
                          <a:srgbClr val="006699"/>
                        </a:solidFill>
                        <a:latin typeface="Cambria Math" panose="02040503050406030204" pitchFamily="18" charset="0"/>
                      </a:rPr>
                      <m:t>&amp;</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 </m:t>
                        </m:r>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2</m:t>
                        </m:r>
                      </m:sub>
                    </m:sSub>
                  </m:oMath>
                </a14:m>
                <a:r>
                  <a:rPr lang="en-US" sz="2200" dirty="0">
                    <a:solidFill>
                      <a:srgbClr val="006699"/>
                    </a:solidFill>
                    <a:latin typeface="Lucida Sans" panose="020B0602030504020204" pitchFamily="34" charset="0"/>
                  </a:rPr>
                  <a:t> is the same in </a:t>
                </a:r>
              </a:p>
              <a:p>
                <a:pPr marL="0" indent="0">
                  <a:buNone/>
                </a:pPr>
                <a:r>
                  <a:rPr lang="en-US" sz="2200" dirty="0">
                    <a:solidFill>
                      <a:srgbClr val="006699"/>
                    </a:solidFill>
                    <a:latin typeface="Lucida Sans" panose="020B0602030504020204" pitchFamily="34" charset="0"/>
                  </a:rPr>
                  <a:t>      </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 &amp;</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 </m:t>
                        </m:r>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2</m:t>
                        </m:r>
                      </m:sub>
                    </m:sSub>
                  </m:oMath>
                </a14:m>
                <a:r>
                  <a:rPr lang="en-US" sz="2200" dirty="0">
                    <a:solidFill>
                      <a:srgbClr val="006699"/>
                    </a:solidFill>
                    <a:latin typeface="Lucida Sans" panose="020B0602030504020204" pitchFamily="34" charset="0"/>
                  </a:rPr>
                  <a:t>, and </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3</m:t>
                        </m:r>
                      </m:sub>
                    </m:sSub>
                  </m:oMath>
                </a14:m>
                <a:r>
                  <a:rPr lang="en-US" sz="2200" dirty="0">
                    <a:solidFill>
                      <a:srgbClr val="006699"/>
                    </a:solidFill>
                    <a:latin typeface="Lucida Sans" panose="020B0602030504020204" pitchFamily="34" charset="0"/>
                  </a:rPr>
                  <a:t> is the same in </a:t>
                </a:r>
              </a:p>
              <a:p>
                <a:pPr marL="0" indent="0">
                  <a:buNone/>
                </a:pPr>
                <a:r>
                  <a:rPr lang="en-US" sz="2200" dirty="0">
                    <a:solidFill>
                      <a:srgbClr val="006699"/>
                    </a:solidFill>
                    <a:latin typeface="Lucida Sans" panose="020B0602030504020204" pitchFamily="34" charset="0"/>
                  </a:rPr>
                  <a:t>      </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 &amp;</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 </m:t>
                        </m:r>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3</m:t>
                        </m:r>
                      </m:sub>
                    </m:sSub>
                  </m:oMath>
                </a14:m>
                <a:r>
                  <a:rPr lang="en-US" sz="2200" dirty="0">
                    <a:solidFill>
                      <a:srgbClr val="006699"/>
                    </a:solidFill>
                    <a:latin typeface="Lucida Sans" panose="020B0602030504020204" pitchFamily="34" charset="0"/>
                  </a:rPr>
                  <a:t> we end up with one useful</a:t>
                </a:r>
              </a:p>
              <a:p>
                <a:pPr marL="0" indent="0">
                  <a:buNone/>
                </a:pPr>
                <a:r>
                  <a:rPr lang="en-US" sz="2200" dirty="0">
                    <a:solidFill>
                      <a:srgbClr val="006699"/>
                    </a:solidFill>
                    <a:latin typeface="Lucida Sans" panose="020B0602030504020204" pitchFamily="34" charset="0"/>
                  </a:rPr>
                  <a:t>      KCL equation as follow:</a:t>
                </a:r>
              </a:p>
              <a:p>
                <a:r>
                  <a:rPr lang="en-US" sz="2200" dirty="0">
                    <a:solidFill>
                      <a:srgbClr val="006699"/>
                    </a:solidFill>
                    <a:latin typeface="Lucida Sans" panose="020B0602030504020204" pitchFamily="34" charset="0"/>
                  </a:rPr>
                  <a:t>KCL@B :  </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m:t>
                        </m:r>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=0</m:t>
                    </m:r>
                  </m:oMath>
                </a14:m>
                <a:endParaRPr lang="en-US" sz="2200" dirty="0">
                  <a:solidFill>
                    <a:srgbClr val="006699"/>
                  </a:solidFill>
                  <a:latin typeface="Lucida Sans" panose="020B0602030504020204" pitchFamily="34" charset="0"/>
                </a:endParaRPr>
              </a:p>
              <a:p>
                <a:r>
                  <a:rPr lang="en-US" sz="2200" dirty="0">
                    <a:solidFill>
                      <a:srgbClr val="006699"/>
                    </a:solidFill>
                    <a:latin typeface="Lucida Sans" panose="020B0602030504020204" pitchFamily="34" charset="0"/>
                  </a:rPr>
                  <a:t>The independent KVL equations are</a:t>
                </a:r>
              </a:p>
              <a:p>
                <a:pPr marL="0" indent="0">
                  <a:buNone/>
                </a:pPr>
                <a:r>
                  <a:rPr lang="en-US" sz="2200" dirty="0">
                    <a:solidFill>
                      <a:srgbClr val="006699"/>
                    </a:solidFill>
                    <a:latin typeface="Lucida Sans" panose="020B0602030504020204" pitchFamily="34" charset="0"/>
                  </a:rPr>
                  <a:t>       B-(N-1) where B is the number of </a:t>
                </a:r>
              </a:p>
              <a:p>
                <a:pPr marL="0" indent="0">
                  <a:buNone/>
                </a:pPr>
                <a:r>
                  <a:rPr lang="en-US" sz="2200" dirty="0">
                    <a:solidFill>
                      <a:srgbClr val="006699"/>
                    </a:solidFill>
                    <a:latin typeface="Lucida Sans" panose="020B0602030504020204" pitchFamily="34" charset="0"/>
                  </a:rPr>
                  <a:t>       branches between the identified number of nodes</a:t>
                </a:r>
              </a:p>
              <a:p>
                <a:pPr marL="0" indent="0">
                  <a:buNone/>
                </a:pPr>
                <a:r>
                  <a:rPr lang="en-US" sz="2200" dirty="0">
                    <a:solidFill>
                      <a:srgbClr val="006699"/>
                    </a:solidFill>
                    <a:latin typeface="Lucida Sans" panose="020B0602030504020204" pitchFamily="34" charset="0"/>
                  </a:rPr>
                  <a:t>       B=6 and B-(N-1) = 6-4=2</a:t>
                </a:r>
              </a:p>
              <a:p>
                <a:r>
                  <a:rPr lang="en-US" sz="2200" dirty="0">
                    <a:solidFill>
                      <a:srgbClr val="006699"/>
                    </a:solidFill>
                    <a:latin typeface="Lucida Sans" panose="020B0602030504020204" pitchFamily="34" charset="0"/>
                  </a:rPr>
                  <a:t>KVL@</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𝐿</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1</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2</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=0</m:t>
                    </m:r>
                  </m:oMath>
                </a14:m>
                <a:r>
                  <a:rPr lang="en-US" sz="2200" dirty="0">
                    <a:solidFill>
                      <a:srgbClr val="006699"/>
                    </a:solidFill>
                    <a:latin typeface="Lucida Sans" panose="020B0602030504020204" pitchFamily="34" charset="0"/>
                  </a:rPr>
                  <a:t>  </a:t>
                </a:r>
              </a:p>
              <a:p>
                <a:r>
                  <a:rPr lang="en-US" sz="2200" dirty="0">
                    <a:solidFill>
                      <a:srgbClr val="006699"/>
                    </a:solidFill>
                    <a:latin typeface="Lucida Sans" panose="020B0602030504020204" pitchFamily="34" charset="0"/>
                  </a:rPr>
                  <a:t>KVL@</a:t>
                </a:r>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𝐿</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  −</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2</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𝑅</m:t>
                        </m:r>
                      </m:e>
                      <m:sub>
                        <m:r>
                          <a:rPr lang="en-US" sz="2200">
                            <a:solidFill>
                              <a:srgbClr val="006699"/>
                            </a:solidFill>
                            <a:latin typeface="Cambria Math" panose="02040503050406030204" pitchFamily="18" charset="0"/>
                          </a:rPr>
                          <m:t>3</m:t>
                        </m:r>
                      </m:sub>
                    </m:sSub>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𝐼</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𝑠</m:t>
                        </m:r>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=0</m:t>
                    </m:r>
                  </m:oMath>
                </a14:m>
                <a:endParaRPr lang="en-US" sz="2200" dirty="0">
                  <a:solidFill>
                    <a:srgbClr val="006699"/>
                  </a:solidFill>
                  <a:latin typeface="Lucida Sans" panose="020B060203050402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54118" y="1981200"/>
                <a:ext cx="7772400" cy="4572000"/>
              </a:xfrm>
              <a:blipFill rotWithShape="1">
                <a:blip r:embed="rId3"/>
                <a:stretch>
                  <a:fillRect l="-392" t="-2000"/>
                </a:stretch>
              </a:blipFill>
            </p:spPr>
            <p:txBody>
              <a:bodyPr/>
              <a:lstStyle/>
              <a:p>
                <a:r>
                  <a:rPr lang="en-US">
                    <a:noFill/>
                  </a:rPr>
                  <a:t> </a:t>
                </a:r>
                <a:endParaRPr lang="en-US">
                  <a:noFill/>
                </a:endParaRPr>
              </a:p>
            </p:txBody>
          </p:sp>
        </mc:Fallback>
      </mc:AlternateContent>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t>36</a:t>
            </a:fld>
            <a:endParaRPr lang="en-US" altLang="en-US" dirty="0"/>
          </a:p>
        </p:txBody>
      </p:sp>
      <p:grpSp>
        <p:nvGrpSpPr>
          <p:cNvPr id="5" name="Group 119"/>
          <p:cNvGrpSpPr/>
          <p:nvPr/>
        </p:nvGrpSpPr>
        <p:grpSpPr bwMode="auto">
          <a:xfrm>
            <a:off x="9086403" y="2499884"/>
            <a:ext cx="2438400" cy="1889125"/>
            <a:chOff x="3936" y="1385"/>
            <a:chExt cx="1536" cy="1190"/>
          </a:xfrm>
          <a:noFill/>
        </p:grpSpPr>
        <p:sp>
          <p:nvSpPr>
            <p:cNvPr id="6" name="Line 120"/>
            <p:cNvSpPr>
              <a:spLocks noChangeShapeType="1"/>
            </p:cNvSpPr>
            <p:nvPr/>
          </p:nvSpPr>
          <p:spPr bwMode="auto">
            <a:xfrm>
              <a:off x="3948" y="1604"/>
              <a:ext cx="160" cy="0"/>
            </a:xfrm>
            <a:prstGeom prst="line">
              <a:avLst/>
            </a:prstGeom>
            <a:grpFill/>
            <a:ln w="28575">
              <a:solidFill>
                <a:srgbClr val="FF0000"/>
              </a:solidFill>
              <a:round/>
              <a:tailEnd type="triangle" w="med" len="med"/>
            </a:ln>
          </p:spPr>
          <p:txBody>
            <a:bodyPr/>
            <a:lstStyle/>
            <a:p>
              <a:endParaRPr lang="en-US"/>
            </a:p>
          </p:txBody>
        </p:sp>
        <p:sp>
          <p:nvSpPr>
            <p:cNvPr id="7" name="Text Box 121"/>
            <p:cNvSpPr txBox="1">
              <a:spLocks noChangeArrowheads="1"/>
            </p:cNvSpPr>
            <p:nvPr/>
          </p:nvSpPr>
          <p:spPr bwMode="auto">
            <a:xfrm>
              <a:off x="3936" y="1385"/>
              <a:ext cx="321" cy="192"/>
            </a:xfrm>
            <a:prstGeom prst="rect">
              <a:avLst/>
            </a:prstGeom>
            <a:grpFill/>
            <a:ln w="12700">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FF0000"/>
                  </a:solidFill>
                  <a:latin typeface="Times New Roman" panose="02020603050405020304" pitchFamily="18" charset="0"/>
                </a:rPr>
                <a:t>I</a:t>
              </a:r>
              <a:r>
                <a:rPr lang="en-US" altLang="en-US" sz="1400" baseline="-25000" dirty="0">
                  <a:solidFill>
                    <a:srgbClr val="FF0000"/>
                  </a:solidFill>
                  <a:latin typeface="Times New Roman" panose="02020603050405020304" pitchFamily="18" charset="0"/>
                </a:rPr>
                <a:t>1</a:t>
              </a:r>
              <a:endParaRPr lang="en-US" altLang="en-US" sz="1400" dirty="0">
                <a:solidFill>
                  <a:srgbClr val="FF0000"/>
                </a:solidFill>
                <a:latin typeface="Symbol" panose="05050102010706020507" pitchFamily="18" charset="2"/>
              </a:endParaRPr>
            </a:p>
          </p:txBody>
        </p:sp>
        <p:sp>
          <p:nvSpPr>
            <p:cNvPr id="8" name="Line 122"/>
            <p:cNvSpPr>
              <a:spLocks noChangeShapeType="1"/>
            </p:cNvSpPr>
            <p:nvPr/>
          </p:nvSpPr>
          <p:spPr bwMode="auto">
            <a:xfrm rot="5400000">
              <a:off x="5062" y="2414"/>
              <a:ext cx="137" cy="0"/>
            </a:xfrm>
            <a:prstGeom prst="line">
              <a:avLst/>
            </a:prstGeom>
            <a:grpFill/>
            <a:ln w="38100">
              <a:solidFill>
                <a:srgbClr val="FF0000"/>
              </a:solidFill>
              <a:round/>
              <a:headEnd type="triangle" w="med" len="med"/>
            </a:ln>
          </p:spPr>
          <p:txBody>
            <a:bodyPr/>
            <a:lstStyle/>
            <a:p>
              <a:endParaRPr lang="en-US"/>
            </a:p>
          </p:txBody>
        </p:sp>
        <p:sp>
          <p:nvSpPr>
            <p:cNvPr id="9" name="Text Box 123"/>
            <p:cNvSpPr txBox="1">
              <a:spLocks noChangeArrowheads="1"/>
            </p:cNvSpPr>
            <p:nvPr/>
          </p:nvSpPr>
          <p:spPr bwMode="auto">
            <a:xfrm>
              <a:off x="5151" y="2339"/>
              <a:ext cx="321" cy="192"/>
            </a:xfrm>
            <a:prstGeom prst="rect">
              <a:avLst/>
            </a:prstGeom>
            <a:grpFill/>
            <a:ln w="12700">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FF0000"/>
                  </a:solidFill>
                  <a:latin typeface="Times New Roman" panose="02020603050405020304" pitchFamily="18" charset="0"/>
                </a:rPr>
                <a:t>I</a:t>
              </a:r>
              <a:r>
                <a:rPr lang="en-US" altLang="en-US" sz="1400" baseline="-25000" dirty="0">
                  <a:solidFill>
                    <a:srgbClr val="FF0000"/>
                  </a:solidFill>
                  <a:latin typeface="Times New Roman" panose="02020603050405020304" pitchFamily="18" charset="0"/>
                </a:rPr>
                <a:t>3</a:t>
              </a:r>
              <a:endParaRPr lang="en-US" altLang="en-US" sz="1400" dirty="0">
                <a:solidFill>
                  <a:srgbClr val="FF0000"/>
                </a:solidFill>
                <a:latin typeface="Symbol" panose="05050102010706020507" pitchFamily="18" charset="2"/>
              </a:endParaRPr>
            </a:p>
          </p:txBody>
        </p:sp>
        <p:sp>
          <p:nvSpPr>
            <p:cNvPr id="10" name="Line 124"/>
            <p:cNvSpPr>
              <a:spLocks noChangeShapeType="1"/>
            </p:cNvSpPr>
            <p:nvPr/>
          </p:nvSpPr>
          <p:spPr bwMode="auto">
            <a:xfrm rot="5400000">
              <a:off x="4237" y="2493"/>
              <a:ext cx="164" cy="0"/>
            </a:xfrm>
            <a:prstGeom prst="line">
              <a:avLst/>
            </a:prstGeom>
            <a:grpFill/>
            <a:ln w="34925">
              <a:solidFill>
                <a:srgbClr val="FF0000"/>
              </a:solidFill>
              <a:round/>
              <a:tailEnd type="triangle" w="med" len="med"/>
            </a:ln>
          </p:spPr>
          <p:txBody>
            <a:bodyPr/>
            <a:lstStyle/>
            <a:p>
              <a:endParaRPr lang="en-US"/>
            </a:p>
          </p:txBody>
        </p:sp>
        <p:sp>
          <p:nvSpPr>
            <p:cNvPr id="11" name="Text Box 125"/>
            <p:cNvSpPr txBox="1">
              <a:spLocks noChangeArrowheads="1"/>
            </p:cNvSpPr>
            <p:nvPr/>
          </p:nvSpPr>
          <p:spPr bwMode="auto">
            <a:xfrm>
              <a:off x="4324" y="2373"/>
              <a:ext cx="321" cy="192"/>
            </a:xfrm>
            <a:prstGeom prst="rect">
              <a:avLst/>
            </a:prstGeom>
            <a:grpFill/>
            <a:ln w="12700">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FF0000"/>
                  </a:solidFill>
                  <a:latin typeface="Times New Roman" panose="02020603050405020304" pitchFamily="18" charset="0"/>
                </a:rPr>
                <a:t>I</a:t>
              </a:r>
              <a:r>
                <a:rPr lang="en-US" altLang="en-US" sz="1400" baseline="-25000" dirty="0">
                  <a:solidFill>
                    <a:srgbClr val="FF0000"/>
                  </a:solidFill>
                  <a:latin typeface="Times New Roman" panose="02020603050405020304" pitchFamily="18" charset="0"/>
                </a:rPr>
                <a:t>2</a:t>
              </a:r>
              <a:endParaRPr lang="en-US" altLang="en-US" sz="1400" dirty="0">
                <a:solidFill>
                  <a:srgbClr val="FF0000"/>
                </a:solidFill>
                <a:latin typeface="Symbol" panose="05050102010706020507" pitchFamily="18" charset="2"/>
              </a:endParaRPr>
            </a:p>
          </p:txBody>
        </p:sp>
      </p:grpSp>
      <p:grpSp>
        <p:nvGrpSpPr>
          <p:cNvPr id="12" name="Group 135"/>
          <p:cNvGrpSpPr/>
          <p:nvPr/>
        </p:nvGrpSpPr>
        <p:grpSpPr bwMode="auto">
          <a:xfrm>
            <a:off x="8946703" y="2806060"/>
            <a:ext cx="2578100" cy="1647825"/>
            <a:chOff x="3844" y="1584"/>
            <a:chExt cx="1624" cy="1038"/>
          </a:xfrm>
          <a:noFill/>
        </p:grpSpPr>
        <p:sp>
          <p:nvSpPr>
            <p:cNvPr id="13" name="Text Box 143"/>
            <p:cNvSpPr txBox="1">
              <a:spLocks noChangeArrowheads="1"/>
            </p:cNvSpPr>
            <p:nvPr/>
          </p:nvSpPr>
          <p:spPr bwMode="auto">
            <a:xfrm>
              <a:off x="5232" y="2400"/>
              <a:ext cx="236" cy="222"/>
            </a:xfrm>
            <a:prstGeom prst="rect">
              <a:avLst/>
            </a:prstGeom>
            <a:grpFill/>
            <a:ln w="9525">
              <a:noFill/>
              <a:miter lim="800000"/>
            </a:ln>
          </p:spPr>
          <p:txBody>
            <a:bodyPr lIns="102833" tIns="51417" rIns="102833" bIns="51417">
              <a:spAutoFit/>
            </a:bodyPr>
            <a:lstStyle>
              <a:lvl1pPr defTabSz="1028700" eaLnBrk="0" hangingPunct="0">
                <a:defRPr>
                  <a:solidFill>
                    <a:schemeClr val="tx1"/>
                  </a:solidFill>
                  <a:latin typeface="Arial" panose="020B0604020202020204" pitchFamily="34" charset="0"/>
                  <a:cs typeface="Arial" panose="020B0604020202020204" pitchFamily="34" charset="0"/>
                </a:defRPr>
              </a:lvl1pPr>
              <a:lvl2pPr marL="742950" indent="-285750" defTabSz="1028700" eaLnBrk="0" hangingPunct="0">
                <a:defRPr>
                  <a:solidFill>
                    <a:schemeClr val="tx1"/>
                  </a:solidFill>
                  <a:latin typeface="Arial" panose="020B0604020202020204" pitchFamily="34" charset="0"/>
                  <a:cs typeface="Arial" panose="020B0604020202020204" pitchFamily="34" charset="0"/>
                </a:defRPr>
              </a:lvl2pPr>
              <a:lvl3pPr marL="1143000" indent="-228600" defTabSz="1028700" eaLnBrk="0" hangingPunct="0">
                <a:defRPr>
                  <a:solidFill>
                    <a:schemeClr val="tx1"/>
                  </a:solidFill>
                  <a:latin typeface="Arial" panose="020B0604020202020204" pitchFamily="34" charset="0"/>
                  <a:cs typeface="Arial" panose="020B0604020202020204" pitchFamily="34" charset="0"/>
                </a:defRPr>
              </a:lvl3pPr>
              <a:lvl4pPr marL="1600200" indent="-228600" defTabSz="1028700" eaLnBrk="0" hangingPunct="0">
                <a:defRPr>
                  <a:solidFill>
                    <a:schemeClr val="tx1"/>
                  </a:solidFill>
                  <a:latin typeface="Arial" panose="020B0604020202020204" pitchFamily="34" charset="0"/>
                  <a:cs typeface="Arial" panose="020B0604020202020204" pitchFamily="34" charset="0"/>
                </a:defRPr>
              </a:lvl4pPr>
              <a:lvl5pPr marL="2057400" indent="-228600" defTabSz="1028700" eaLnBrk="0" hangingPunct="0">
                <a:defRPr>
                  <a:solidFill>
                    <a:schemeClr val="tx1"/>
                  </a:solidFill>
                  <a:latin typeface="Arial" panose="020B0604020202020204" pitchFamily="34" charset="0"/>
                  <a:cs typeface="Arial" panose="020B0604020202020204" pitchFamily="34" charset="0"/>
                </a:defRPr>
              </a:lvl5pPr>
              <a:lvl6pPr marL="25146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pPr>
              <a:endParaRPr lang="en-US" altLang="en-US" b="1"/>
            </a:p>
          </p:txBody>
        </p:sp>
        <p:sp>
          <p:nvSpPr>
            <p:cNvPr id="14" name="Text Box 144"/>
            <p:cNvSpPr txBox="1">
              <a:spLocks noChangeArrowheads="1"/>
            </p:cNvSpPr>
            <p:nvPr/>
          </p:nvSpPr>
          <p:spPr bwMode="auto">
            <a:xfrm>
              <a:off x="3844" y="1584"/>
              <a:ext cx="236" cy="222"/>
            </a:xfrm>
            <a:prstGeom prst="rect">
              <a:avLst/>
            </a:prstGeom>
            <a:grpFill/>
            <a:ln w="9525">
              <a:noFill/>
              <a:miter lim="800000"/>
            </a:ln>
          </p:spPr>
          <p:txBody>
            <a:bodyPr lIns="102833" tIns="51417" rIns="102833" bIns="51417">
              <a:spAutoFit/>
            </a:bodyPr>
            <a:lstStyle>
              <a:lvl1pPr defTabSz="1028700" eaLnBrk="0" hangingPunct="0">
                <a:defRPr>
                  <a:solidFill>
                    <a:schemeClr val="tx1"/>
                  </a:solidFill>
                  <a:latin typeface="Arial" panose="020B0604020202020204" pitchFamily="34" charset="0"/>
                  <a:cs typeface="Arial" panose="020B0604020202020204" pitchFamily="34" charset="0"/>
                </a:defRPr>
              </a:lvl1pPr>
              <a:lvl2pPr marL="742950" indent="-285750" defTabSz="1028700" eaLnBrk="0" hangingPunct="0">
                <a:defRPr>
                  <a:solidFill>
                    <a:schemeClr val="tx1"/>
                  </a:solidFill>
                  <a:latin typeface="Arial" panose="020B0604020202020204" pitchFamily="34" charset="0"/>
                  <a:cs typeface="Arial" panose="020B0604020202020204" pitchFamily="34" charset="0"/>
                </a:defRPr>
              </a:lvl2pPr>
              <a:lvl3pPr marL="1143000" indent="-228600" defTabSz="1028700" eaLnBrk="0" hangingPunct="0">
                <a:defRPr>
                  <a:solidFill>
                    <a:schemeClr val="tx1"/>
                  </a:solidFill>
                  <a:latin typeface="Arial" panose="020B0604020202020204" pitchFamily="34" charset="0"/>
                  <a:cs typeface="Arial" panose="020B0604020202020204" pitchFamily="34" charset="0"/>
                </a:defRPr>
              </a:lvl3pPr>
              <a:lvl4pPr marL="1600200" indent="-228600" defTabSz="1028700" eaLnBrk="0" hangingPunct="0">
                <a:defRPr>
                  <a:solidFill>
                    <a:schemeClr val="tx1"/>
                  </a:solidFill>
                  <a:latin typeface="Arial" panose="020B0604020202020204" pitchFamily="34" charset="0"/>
                  <a:cs typeface="Arial" panose="020B0604020202020204" pitchFamily="34" charset="0"/>
                </a:defRPr>
              </a:lvl4pPr>
              <a:lvl5pPr marL="2057400" indent="-228600" defTabSz="1028700" eaLnBrk="0" hangingPunct="0">
                <a:defRPr>
                  <a:solidFill>
                    <a:schemeClr val="tx1"/>
                  </a:solidFill>
                  <a:latin typeface="Arial" panose="020B0604020202020204" pitchFamily="34" charset="0"/>
                  <a:cs typeface="Arial" panose="020B0604020202020204" pitchFamily="34" charset="0"/>
                </a:defRPr>
              </a:lvl5pPr>
              <a:lvl6pPr marL="25146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287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pPr>
              <a:endParaRPr lang="en-US" altLang="en-US" b="1"/>
            </a:p>
          </p:txBody>
        </p:sp>
      </p:grpSp>
      <p:grpSp>
        <p:nvGrpSpPr>
          <p:cNvPr id="15" name="Group 129"/>
          <p:cNvGrpSpPr/>
          <p:nvPr/>
        </p:nvGrpSpPr>
        <p:grpSpPr bwMode="auto">
          <a:xfrm>
            <a:off x="7533431" y="2500169"/>
            <a:ext cx="3994150" cy="3036887"/>
            <a:chOff x="2987" y="1399"/>
            <a:chExt cx="2516" cy="1913"/>
          </a:xfrm>
          <a:noFill/>
        </p:grpSpPr>
        <p:sp>
          <p:nvSpPr>
            <p:cNvPr id="16" name="AutoShape 130"/>
            <p:cNvSpPr>
              <a:spLocks noChangeArrowheads="1"/>
            </p:cNvSpPr>
            <p:nvPr/>
          </p:nvSpPr>
          <p:spPr bwMode="auto">
            <a:xfrm>
              <a:off x="2987" y="1399"/>
              <a:ext cx="2516" cy="1913"/>
            </a:xfrm>
            <a:prstGeom prst="roundRect">
              <a:avLst>
                <a:gd name="adj" fmla="val 16667"/>
              </a:avLst>
            </a:prstGeom>
            <a:grpFill/>
            <a:ln w="12700">
              <a:solidFill>
                <a:schemeClr val="tx2"/>
              </a:solidFill>
              <a:prstDash val="dash"/>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17" name="Line 131"/>
            <p:cNvSpPr>
              <a:spLocks noChangeShapeType="1"/>
            </p:cNvSpPr>
            <p:nvPr/>
          </p:nvSpPr>
          <p:spPr bwMode="auto">
            <a:xfrm>
              <a:off x="3844" y="1399"/>
              <a:ext cx="374" cy="0"/>
            </a:xfrm>
            <a:prstGeom prst="line">
              <a:avLst/>
            </a:prstGeom>
            <a:grpFill/>
            <a:ln w="19050">
              <a:solidFill>
                <a:schemeClr val="tx2"/>
              </a:solidFill>
              <a:round/>
              <a:tailEnd type="triangle" w="med" len="med"/>
            </a:ln>
          </p:spPr>
          <p:txBody>
            <a:bodyPr/>
            <a:lstStyle/>
            <a:p>
              <a:endParaRPr lang="en-US"/>
            </a:p>
          </p:txBody>
        </p:sp>
        <p:sp>
          <p:nvSpPr>
            <p:cNvPr id="18" name="Line 132"/>
            <p:cNvSpPr>
              <a:spLocks noChangeShapeType="1"/>
            </p:cNvSpPr>
            <p:nvPr/>
          </p:nvSpPr>
          <p:spPr bwMode="auto">
            <a:xfrm rot="5400000">
              <a:off x="5311" y="2137"/>
              <a:ext cx="383" cy="0"/>
            </a:xfrm>
            <a:prstGeom prst="line">
              <a:avLst/>
            </a:prstGeom>
            <a:grpFill/>
            <a:ln w="19050">
              <a:solidFill>
                <a:schemeClr val="tx2"/>
              </a:solidFill>
              <a:round/>
              <a:tailEnd type="triangle" w="med" len="med"/>
            </a:ln>
          </p:spPr>
          <p:txBody>
            <a:bodyPr/>
            <a:lstStyle/>
            <a:p>
              <a:endParaRPr lang="en-US"/>
            </a:p>
          </p:txBody>
        </p:sp>
        <p:sp>
          <p:nvSpPr>
            <p:cNvPr id="19" name="Line 133"/>
            <p:cNvSpPr>
              <a:spLocks noChangeShapeType="1"/>
            </p:cNvSpPr>
            <p:nvPr/>
          </p:nvSpPr>
          <p:spPr bwMode="auto">
            <a:xfrm rot="10800000">
              <a:off x="4165" y="3312"/>
              <a:ext cx="375" cy="0"/>
            </a:xfrm>
            <a:prstGeom prst="line">
              <a:avLst/>
            </a:prstGeom>
            <a:grpFill/>
            <a:ln w="19050">
              <a:solidFill>
                <a:schemeClr val="tx2"/>
              </a:solidFill>
              <a:round/>
              <a:tailEnd type="triangle" w="med" len="med"/>
            </a:ln>
          </p:spPr>
          <p:txBody>
            <a:bodyPr/>
            <a:lstStyle/>
            <a:p>
              <a:endParaRPr lang="en-US"/>
            </a:p>
          </p:txBody>
        </p:sp>
        <p:sp>
          <p:nvSpPr>
            <p:cNvPr id="20" name="Line 134"/>
            <p:cNvSpPr>
              <a:spLocks noChangeShapeType="1"/>
            </p:cNvSpPr>
            <p:nvPr/>
          </p:nvSpPr>
          <p:spPr bwMode="auto">
            <a:xfrm rot="-5400000">
              <a:off x="2795" y="2301"/>
              <a:ext cx="383" cy="0"/>
            </a:xfrm>
            <a:prstGeom prst="line">
              <a:avLst/>
            </a:prstGeom>
            <a:grpFill/>
            <a:ln w="19050">
              <a:solidFill>
                <a:schemeClr val="tx2"/>
              </a:solidFill>
              <a:round/>
              <a:tailEnd type="triangle" w="med" len="med"/>
            </a:ln>
          </p:spPr>
          <p:txBody>
            <a:bodyPr/>
            <a:lstStyle/>
            <a:p>
              <a:endParaRPr lang="en-US"/>
            </a:p>
          </p:txBody>
        </p:sp>
      </p:grpSp>
      <p:grpSp>
        <p:nvGrpSpPr>
          <p:cNvPr id="21" name="Group 118"/>
          <p:cNvGrpSpPr/>
          <p:nvPr/>
        </p:nvGrpSpPr>
        <p:grpSpPr bwMode="auto">
          <a:xfrm>
            <a:off x="7747744" y="2431962"/>
            <a:ext cx="3490912" cy="3019425"/>
            <a:chOff x="3087" y="1344"/>
            <a:chExt cx="2199" cy="1902"/>
          </a:xfrm>
          <a:noFill/>
        </p:grpSpPr>
        <p:sp>
          <p:nvSpPr>
            <p:cNvPr id="22" name="Line 10"/>
            <p:cNvSpPr>
              <a:spLocks noChangeShapeType="1"/>
            </p:cNvSpPr>
            <p:nvPr/>
          </p:nvSpPr>
          <p:spPr bwMode="auto">
            <a:xfrm>
              <a:off x="3248" y="1604"/>
              <a:ext cx="0" cy="742"/>
            </a:xfrm>
            <a:prstGeom prst="line">
              <a:avLst/>
            </a:prstGeom>
            <a:grpFill/>
            <a:ln w="9525">
              <a:solidFill>
                <a:schemeClr val="tx2"/>
              </a:solidFill>
              <a:round/>
            </a:ln>
          </p:spPr>
          <p:txBody>
            <a:bodyPr/>
            <a:lstStyle/>
            <a:p>
              <a:endParaRPr lang="en-US"/>
            </a:p>
          </p:txBody>
        </p:sp>
        <p:sp>
          <p:nvSpPr>
            <p:cNvPr id="23" name="Rectangle 12"/>
            <p:cNvSpPr>
              <a:spLocks noChangeArrowheads="1"/>
            </p:cNvSpPr>
            <p:nvPr/>
          </p:nvSpPr>
          <p:spPr bwMode="auto">
            <a:xfrm>
              <a:off x="3087" y="2356"/>
              <a:ext cx="317" cy="81"/>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24" name="Line 13"/>
            <p:cNvSpPr>
              <a:spLocks noChangeShapeType="1"/>
            </p:cNvSpPr>
            <p:nvPr/>
          </p:nvSpPr>
          <p:spPr bwMode="auto">
            <a:xfrm>
              <a:off x="3109" y="2351"/>
              <a:ext cx="268" cy="0"/>
            </a:xfrm>
            <a:prstGeom prst="line">
              <a:avLst/>
            </a:prstGeom>
            <a:grpFill/>
            <a:ln w="12700">
              <a:solidFill>
                <a:schemeClr val="tx2"/>
              </a:solidFill>
              <a:round/>
            </a:ln>
          </p:spPr>
          <p:txBody>
            <a:bodyPr wrap="none" anchor="ctr"/>
            <a:lstStyle/>
            <a:p>
              <a:endParaRPr lang="en-US"/>
            </a:p>
          </p:txBody>
        </p:sp>
        <p:sp>
          <p:nvSpPr>
            <p:cNvPr id="25" name="Line 14"/>
            <p:cNvSpPr>
              <a:spLocks noChangeShapeType="1"/>
            </p:cNvSpPr>
            <p:nvPr/>
          </p:nvSpPr>
          <p:spPr bwMode="auto">
            <a:xfrm>
              <a:off x="3190" y="2378"/>
              <a:ext cx="107" cy="0"/>
            </a:xfrm>
            <a:prstGeom prst="line">
              <a:avLst/>
            </a:prstGeom>
            <a:grpFill/>
            <a:ln w="12700">
              <a:solidFill>
                <a:schemeClr val="tx2"/>
              </a:solidFill>
              <a:round/>
            </a:ln>
          </p:spPr>
          <p:txBody>
            <a:bodyPr wrap="none" anchor="ctr"/>
            <a:lstStyle/>
            <a:p>
              <a:endParaRPr lang="en-US"/>
            </a:p>
          </p:txBody>
        </p:sp>
        <p:sp>
          <p:nvSpPr>
            <p:cNvPr id="26" name="Line 15"/>
            <p:cNvSpPr>
              <a:spLocks noChangeShapeType="1"/>
            </p:cNvSpPr>
            <p:nvPr/>
          </p:nvSpPr>
          <p:spPr bwMode="auto">
            <a:xfrm>
              <a:off x="3109" y="2405"/>
              <a:ext cx="268" cy="0"/>
            </a:xfrm>
            <a:prstGeom prst="line">
              <a:avLst/>
            </a:prstGeom>
            <a:grpFill/>
            <a:ln w="12700">
              <a:solidFill>
                <a:schemeClr val="tx2"/>
              </a:solidFill>
              <a:round/>
            </a:ln>
          </p:spPr>
          <p:txBody>
            <a:bodyPr wrap="none" anchor="ctr"/>
            <a:lstStyle/>
            <a:p>
              <a:endParaRPr lang="en-US"/>
            </a:p>
          </p:txBody>
        </p:sp>
        <p:sp>
          <p:nvSpPr>
            <p:cNvPr id="27" name="Line 16"/>
            <p:cNvSpPr>
              <a:spLocks noChangeShapeType="1"/>
            </p:cNvSpPr>
            <p:nvPr/>
          </p:nvSpPr>
          <p:spPr bwMode="auto">
            <a:xfrm>
              <a:off x="3190" y="2432"/>
              <a:ext cx="107" cy="0"/>
            </a:xfrm>
            <a:prstGeom prst="line">
              <a:avLst/>
            </a:prstGeom>
            <a:grpFill/>
            <a:ln w="12700">
              <a:solidFill>
                <a:schemeClr val="tx2"/>
              </a:solidFill>
              <a:round/>
            </a:ln>
          </p:spPr>
          <p:txBody>
            <a:bodyPr wrap="none" anchor="ctr"/>
            <a:lstStyle/>
            <a:p>
              <a:endParaRPr lang="en-US"/>
            </a:p>
          </p:txBody>
        </p:sp>
        <p:sp>
          <p:nvSpPr>
            <p:cNvPr id="28" name="Text Box 17"/>
            <p:cNvSpPr txBox="1">
              <a:spLocks noChangeArrowheads="1"/>
            </p:cNvSpPr>
            <p:nvPr/>
          </p:nvSpPr>
          <p:spPr bwMode="auto">
            <a:xfrm>
              <a:off x="3547" y="1344"/>
              <a:ext cx="735" cy="192"/>
            </a:xfrm>
            <a:prstGeom prst="rect">
              <a:avLst/>
            </a:prstGeom>
            <a:grpFill/>
            <a:ln w="12700">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latin typeface="Times New Roman" panose="02020603050405020304" pitchFamily="18" charset="0"/>
                </a:rPr>
                <a:t>R</a:t>
              </a:r>
              <a:r>
                <a:rPr lang="en-US" altLang="en-US" sz="1400" baseline="-25000">
                  <a:latin typeface="Times New Roman" panose="02020603050405020304" pitchFamily="18" charset="0"/>
                </a:rPr>
                <a:t>1</a:t>
              </a:r>
              <a:endParaRPr lang="en-US" altLang="en-US" sz="1400">
                <a:latin typeface="Symbol" panose="05050102010706020507" pitchFamily="18" charset="2"/>
              </a:endParaRPr>
            </a:p>
          </p:txBody>
        </p:sp>
        <p:sp>
          <p:nvSpPr>
            <p:cNvPr id="29" name="Text Box 18"/>
            <p:cNvSpPr txBox="1">
              <a:spLocks noChangeArrowheads="1"/>
            </p:cNvSpPr>
            <p:nvPr/>
          </p:nvSpPr>
          <p:spPr bwMode="auto">
            <a:xfrm>
              <a:off x="3362" y="2273"/>
              <a:ext cx="335" cy="233"/>
            </a:xfrm>
            <a:prstGeom prst="rect">
              <a:avLst/>
            </a:prstGeom>
            <a:grpFill/>
            <a:ln w="12700">
              <a:noFill/>
              <a:miter lim="800000"/>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Script"/>
                  <a:sym typeface="Symbol" panose="05050102010706020507" pitchFamily="18" charset="2"/>
                </a:rPr>
                <a:t>V</a:t>
              </a:r>
              <a:r>
                <a:rPr lang="en-US" altLang="en-US" sz="1200" dirty="0">
                  <a:latin typeface="Script"/>
                  <a:sym typeface="Symbol" panose="05050102010706020507" pitchFamily="18" charset="2"/>
                </a:rPr>
                <a:t>s</a:t>
              </a:r>
              <a:r>
                <a:rPr lang="en-US" altLang="en-US" sz="1400" baseline="-25000" dirty="0">
                  <a:latin typeface="Times New Roman" panose="02020603050405020304" pitchFamily="18" charset="0"/>
                </a:rPr>
                <a:t>1</a:t>
              </a:r>
            </a:p>
          </p:txBody>
        </p:sp>
        <p:sp>
          <p:nvSpPr>
            <p:cNvPr id="30" name="Line 19"/>
            <p:cNvSpPr>
              <a:spLocks noChangeShapeType="1"/>
            </p:cNvSpPr>
            <p:nvPr/>
          </p:nvSpPr>
          <p:spPr bwMode="auto">
            <a:xfrm>
              <a:off x="3895" y="1607"/>
              <a:ext cx="1234" cy="1"/>
            </a:xfrm>
            <a:prstGeom prst="line">
              <a:avLst/>
            </a:prstGeom>
            <a:grpFill/>
            <a:ln w="9525">
              <a:solidFill>
                <a:schemeClr val="tx2"/>
              </a:solidFill>
              <a:round/>
            </a:ln>
          </p:spPr>
          <p:txBody>
            <a:bodyPr/>
            <a:lstStyle/>
            <a:p>
              <a:endParaRPr lang="en-US"/>
            </a:p>
          </p:txBody>
        </p:sp>
        <p:sp useBgFill="1">
          <p:nvSpPr>
            <p:cNvPr id="31" name="Rectangle 21"/>
            <p:cNvSpPr>
              <a:spLocks noChangeArrowheads="1"/>
            </p:cNvSpPr>
            <p:nvPr/>
          </p:nvSpPr>
          <p:spPr bwMode="auto">
            <a:xfrm>
              <a:off x="3526" y="1549"/>
              <a:ext cx="365" cy="116"/>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useBgFill="1">
          <p:nvSpPr>
            <p:cNvPr id="32" name="Freeform 22"/>
            <p:cNvSpPr/>
            <p:nvPr/>
          </p:nvSpPr>
          <p:spPr bwMode="auto">
            <a:xfrm>
              <a:off x="3522" y="1554"/>
              <a:ext cx="371" cy="109"/>
            </a:xfrm>
            <a:custGeom>
              <a:avLst/>
              <a:gdLst>
                <a:gd name="T0" fmla="*/ 0 w 332"/>
                <a:gd name="T1" fmla="*/ 79 h 96"/>
                <a:gd name="T2" fmla="*/ 42 w 332"/>
                <a:gd name="T3" fmla="*/ 160 h 96"/>
                <a:gd name="T4" fmla="*/ 129 w 332"/>
                <a:gd name="T5" fmla="*/ 0 h 96"/>
                <a:gd name="T6" fmla="*/ 213 w 332"/>
                <a:gd name="T7" fmla="*/ 160 h 96"/>
                <a:gd name="T8" fmla="*/ 301 w 332"/>
                <a:gd name="T9" fmla="*/ 0 h 96"/>
                <a:gd name="T10" fmla="*/ 389 w 332"/>
                <a:gd name="T11" fmla="*/ 160 h 96"/>
                <a:gd name="T12" fmla="*/ 475 w 332"/>
                <a:gd name="T13" fmla="*/ 0 h 96"/>
                <a:gd name="T14" fmla="*/ 519 w 332"/>
                <a:gd name="T15" fmla="*/ 79 h 96"/>
                <a:gd name="T16" fmla="*/ 0 60000 65536"/>
                <a:gd name="T17" fmla="*/ 0 60000 65536"/>
                <a:gd name="T18" fmla="*/ 0 60000 65536"/>
                <a:gd name="T19" fmla="*/ 0 60000 65536"/>
                <a:gd name="T20" fmla="*/ 0 60000 65536"/>
                <a:gd name="T21" fmla="*/ 0 60000 65536"/>
                <a:gd name="T22" fmla="*/ 0 60000 65536"/>
                <a:gd name="T23" fmla="*/ 0 60000 65536"/>
                <a:gd name="T24" fmla="*/ 0 w 332"/>
                <a:gd name="T25" fmla="*/ 0 h 96"/>
                <a:gd name="T26" fmla="*/ 332 w 332"/>
                <a:gd name="T27" fmla="*/ 96 h 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2" h="96">
                  <a:moveTo>
                    <a:pt x="0" y="48"/>
                  </a:moveTo>
                  <a:lnTo>
                    <a:pt x="27" y="96"/>
                  </a:lnTo>
                  <a:lnTo>
                    <a:pt x="82" y="0"/>
                  </a:lnTo>
                  <a:lnTo>
                    <a:pt x="137" y="96"/>
                  </a:lnTo>
                  <a:lnTo>
                    <a:pt x="193" y="0"/>
                  </a:lnTo>
                  <a:lnTo>
                    <a:pt x="249" y="96"/>
                  </a:lnTo>
                  <a:lnTo>
                    <a:pt x="304" y="0"/>
                  </a:lnTo>
                  <a:lnTo>
                    <a:pt x="332" y="48"/>
                  </a:lnTo>
                </a:path>
              </a:pathLst>
            </a:custGeom>
            <a:grpFill/>
            <a:ln w="12700">
              <a:solidFill>
                <a:schemeClr val="tx2"/>
              </a:solidFill>
              <a:round/>
            </a:ln>
          </p:spPr>
          <p:txBody>
            <a:bodyPr wrap="none" anchor="ctr"/>
            <a:lstStyle/>
            <a:p>
              <a:endParaRPr lang="en-US"/>
            </a:p>
          </p:txBody>
        </p:sp>
        <p:sp>
          <p:nvSpPr>
            <p:cNvPr id="33" name="Line 23"/>
            <p:cNvSpPr>
              <a:spLocks noChangeShapeType="1"/>
            </p:cNvSpPr>
            <p:nvPr/>
          </p:nvSpPr>
          <p:spPr bwMode="auto">
            <a:xfrm flipH="1">
              <a:off x="4315" y="2199"/>
              <a:ext cx="3" cy="493"/>
            </a:xfrm>
            <a:prstGeom prst="line">
              <a:avLst/>
            </a:prstGeom>
            <a:grpFill/>
            <a:ln w="9525">
              <a:solidFill>
                <a:schemeClr val="tx2"/>
              </a:solidFill>
              <a:round/>
            </a:ln>
          </p:spPr>
          <p:txBody>
            <a:bodyPr/>
            <a:lstStyle/>
            <a:p>
              <a:endParaRPr lang="en-US"/>
            </a:p>
          </p:txBody>
        </p:sp>
        <p:sp useBgFill="1">
          <p:nvSpPr>
            <p:cNvPr id="34" name="Freeform 26"/>
            <p:cNvSpPr/>
            <p:nvPr/>
          </p:nvSpPr>
          <p:spPr bwMode="auto">
            <a:xfrm rot="5400000" flipH="1">
              <a:off x="4131" y="1956"/>
              <a:ext cx="378" cy="108"/>
            </a:xfrm>
            <a:custGeom>
              <a:avLst/>
              <a:gdLst>
                <a:gd name="T0" fmla="*/ 0 w 332"/>
                <a:gd name="T1" fmla="*/ 78 h 96"/>
                <a:gd name="T2" fmla="*/ 46 w 332"/>
                <a:gd name="T3" fmla="*/ 153 h 96"/>
                <a:gd name="T4" fmla="*/ 138 w 332"/>
                <a:gd name="T5" fmla="*/ 0 h 96"/>
                <a:gd name="T6" fmla="*/ 231 w 332"/>
                <a:gd name="T7" fmla="*/ 153 h 96"/>
                <a:gd name="T8" fmla="*/ 324 w 332"/>
                <a:gd name="T9" fmla="*/ 0 h 96"/>
                <a:gd name="T10" fmla="*/ 418 w 332"/>
                <a:gd name="T11" fmla="*/ 153 h 96"/>
                <a:gd name="T12" fmla="*/ 511 w 332"/>
                <a:gd name="T13" fmla="*/ 0 h 96"/>
                <a:gd name="T14" fmla="*/ 558 w 332"/>
                <a:gd name="T15" fmla="*/ 78 h 96"/>
                <a:gd name="T16" fmla="*/ 0 60000 65536"/>
                <a:gd name="T17" fmla="*/ 0 60000 65536"/>
                <a:gd name="T18" fmla="*/ 0 60000 65536"/>
                <a:gd name="T19" fmla="*/ 0 60000 65536"/>
                <a:gd name="T20" fmla="*/ 0 60000 65536"/>
                <a:gd name="T21" fmla="*/ 0 60000 65536"/>
                <a:gd name="T22" fmla="*/ 0 60000 65536"/>
                <a:gd name="T23" fmla="*/ 0 60000 65536"/>
                <a:gd name="T24" fmla="*/ 0 w 332"/>
                <a:gd name="T25" fmla="*/ 0 h 96"/>
                <a:gd name="T26" fmla="*/ 332 w 332"/>
                <a:gd name="T27" fmla="*/ 96 h 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2" h="96">
                  <a:moveTo>
                    <a:pt x="0" y="48"/>
                  </a:moveTo>
                  <a:lnTo>
                    <a:pt x="27" y="96"/>
                  </a:lnTo>
                  <a:lnTo>
                    <a:pt x="82" y="0"/>
                  </a:lnTo>
                  <a:lnTo>
                    <a:pt x="137" y="96"/>
                  </a:lnTo>
                  <a:lnTo>
                    <a:pt x="193" y="0"/>
                  </a:lnTo>
                  <a:lnTo>
                    <a:pt x="249" y="96"/>
                  </a:lnTo>
                  <a:lnTo>
                    <a:pt x="304" y="0"/>
                  </a:lnTo>
                  <a:lnTo>
                    <a:pt x="332" y="48"/>
                  </a:lnTo>
                </a:path>
              </a:pathLst>
            </a:custGeom>
            <a:grpFill/>
            <a:ln w="12700">
              <a:solidFill>
                <a:schemeClr val="tx2"/>
              </a:solidFill>
              <a:round/>
            </a:ln>
          </p:spPr>
          <p:txBody>
            <a:bodyPr wrap="none" anchor="ctr"/>
            <a:lstStyle/>
            <a:p>
              <a:endParaRPr lang="en-US"/>
            </a:p>
          </p:txBody>
        </p:sp>
        <p:sp>
          <p:nvSpPr>
            <p:cNvPr id="35" name="Text Box 27"/>
            <p:cNvSpPr txBox="1">
              <a:spLocks noChangeArrowheads="1"/>
            </p:cNvSpPr>
            <p:nvPr/>
          </p:nvSpPr>
          <p:spPr bwMode="auto">
            <a:xfrm>
              <a:off x="4049" y="1830"/>
              <a:ext cx="242" cy="192"/>
            </a:xfrm>
            <a:prstGeom prst="rect">
              <a:avLst/>
            </a:prstGeom>
            <a:grpFill/>
            <a:ln w="12700">
              <a:noFill/>
              <a:miter lim="800000"/>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latin typeface="Times New Roman" panose="02020603050405020304" pitchFamily="18" charset="0"/>
                </a:rPr>
                <a:t>R</a:t>
              </a:r>
              <a:r>
                <a:rPr lang="en-US" altLang="en-US" sz="1400" baseline="-25000" dirty="0">
                  <a:latin typeface="Times New Roman" panose="02020603050405020304" pitchFamily="18" charset="0"/>
                </a:rPr>
                <a:t>2</a:t>
              </a:r>
              <a:endParaRPr lang="en-US" altLang="en-US" sz="1400" dirty="0">
                <a:latin typeface="Symbol" panose="05050102010706020507" pitchFamily="18" charset="2"/>
              </a:endParaRPr>
            </a:p>
          </p:txBody>
        </p:sp>
        <p:sp>
          <p:nvSpPr>
            <p:cNvPr id="36" name="Rectangle 30"/>
            <p:cNvSpPr>
              <a:spLocks noChangeArrowheads="1"/>
            </p:cNvSpPr>
            <p:nvPr/>
          </p:nvSpPr>
          <p:spPr bwMode="auto">
            <a:xfrm>
              <a:off x="4165" y="2702"/>
              <a:ext cx="317" cy="82"/>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37" name="Line 31"/>
            <p:cNvSpPr>
              <a:spLocks noChangeShapeType="1"/>
            </p:cNvSpPr>
            <p:nvPr/>
          </p:nvSpPr>
          <p:spPr bwMode="auto">
            <a:xfrm>
              <a:off x="4187" y="2697"/>
              <a:ext cx="268" cy="0"/>
            </a:xfrm>
            <a:prstGeom prst="line">
              <a:avLst/>
            </a:prstGeom>
            <a:grpFill/>
            <a:ln w="12700">
              <a:solidFill>
                <a:schemeClr val="tx2"/>
              </a:solidFill>
              <a:round/>
            </a:ln>
          </p:spPr>
          <p:txBody>
            <a:bodyPr wrap="none" anchor="ctr"/>
            <a:lstStyle/>
            <a:p>
              <a:endParaRPr lang="en-US"/>
            </a:p>
          </p:txBody>
        </p:sp>
        <p:sp>
          <p:nvSpPr>
            <p:cNvPr id="38" name="Line 32"/>
            <p:cNvSpPr>
              <a:spLocks noChangeShapeType="1"/>
            </p:cNvSpPr>
            <p:nvPr/>
          </p:nvSpPr>
          <p:spPr bwMode="auto">
            <a:xfrm>
              <a:off x="4268" y="2724"/>
              <a:ext cx="107" cy="0"/>
            </a:xfrm>
            <a:prstGeom prst="line">
              <a:avLst/>
            </a:prstGeom>
            <a:grpFill/>
            <a:ln w="12700">
              <a:solidFill>
                <a:schemeClr val="tx2"/>
              </a:solidFill>
              <a:round/>
            </a:ln>
          </p:spPr>
          <p:txBody>
            <a:bodyPr wrap="none" anchor="ctr"/>
            <a:lstStyle/>
            <a:p>
              <a:endParaRPr lang="en-US"/>
            </a:p>
          </p:txBody>
        </p:sp>
        <p:sp>
          <p:nvSpPr>
            <p:cNvPr id="39" name="Line 33"/>
            <p:cNvSpPr>
              <a:spLocks noChangeShapeType="1"/>
            </p:cNvSpPr>
            <p:nvPr/>
          </p:nvSpPr>
          <p:spPr bwMode="auto">
            <a:xfrm>
              <a:off x="4187" y="2752"/>
              <a:ext cx="268" cy="0"/>
            </a:xfrm>
            <a:prstGeom prst="line">
              <a:avLst/>
            </a:prstGeom>
            <a:grpFill/>
            <a:ln w="12700">
              <a:solidFill>
                <a:schemeClr val="tx2"/>
              </a:solidFill>
              <a:round/>
            </a:ln>
          </p:spPr>
          <p:txBody>
            <a:bodyPr wrap="none" anchor="ctr"/>
            <a:lstStyle/>
            <a:p>
              <a:endParaRPr lang="en-US"/>
            </a:p>
          </p:txBody>
        </p:sp>
        <p:sp>
          <p:nvSpPr>
            <p:cNvPr id="40" name="Line 34"/>
            <p:cNvSpPr>
              <a:spLocks noChangeShapeType="1"/>
            </p:cNvSpPr>
            <p:nvPr/>
          </p:nvSpPr>
          <p:spPr bwMode="auto">
            <a:xfrm>
              <a:off x="4268" y="2779"/>
              <a:ext cx="107" cy="0"/>
            </a:xfrm>
            <a:prstGeom prst="line">
              <a:avLst/>
            </a:prstGeom>
            <a:grpFill/>
            <a:ln w="12700">
              <a:solidFill>
                <a:schemeClr val="tx2"/>
              </a:solidFill>
              <a:round/>
            </a:ln>
          </p:spPr>
          <p:txBody>
            <a:bodyPr wrap="none" anchor="ctr"/>
            <a:lstStyle/>
            <a:p>
              <a:endParaRPr lang="en-US"/>
            </a:p>
          </p:txBody>
        </p:sp>
        <p:sp>
          <p:nvSpPr>
            <p:cNvPr id="41" name="Line 35"/>
            <p:cNvSpPr>
              <a:spLocks noChangeShapeType="1"/>
            </p:cNvSpPr>
            <p:nvPr/>
          </p:nvSpPr>
          <p:spPr bwMode="auto">
            <a:xfrm flipH="1">
              <a:off x="5129" y="2076"/>
              <a:ext cx="4" cy="250"/>
            </a:xfrm>
            <a:prstGeom prst="line">
              <a:avLst/>
            </a:prstGeom>
            <a:grpFill/>
            <a:ln w="9525">
              <a:solidFill>
                <a:schemeClr val="tx2"/>
              </a:solidFill>
              <a:round/>
            </a:ln>
          </p:spPr>
          <p:txBody>
            <a:bodyPr/>
            <a:lstStyle/>
            <a:p>
              <a:endParaRPr lang="en-US"/>
            </a:p>
          </p:txBody>
        </p:sp>
        <p:sp>
          <p:nvSpPr>
            <p:cNvPr id="42" name="Line 36"/>
            <p:cNvSpPr>
              <a:spLocks noChangeShapeType="1"/>
            </p:cNvSpPr>
            <p:nvPr/>
          </p:nvSpPr>
          <p:spPr bwMode="auto">
            <a:xfrm flipV="1">
              <a:off x="4914" y="3189"/>
              <a:ext cx="215" cy="1"/>
            </a:xfrm>
            <a:prstGeom prst="line">
              <a:avLst/>
            </a:prstGeom>
            <a:grpFill/>
            <a:ln w="9525">
              <a:solidFill>
                <a:schemeClr val="tx2"/>
              </a:solidFill>
              <a:round/>
            </a:ln>
          </p:spPr>
          <p:txBody>
            <a:bodyPr/>
            <a:lstStyle/>
            <a:p>
              <a:endParaRPr lang="en-US"/>
            </a:p>
          </p:txBody>
        </p:sp>
        <p:sp>
          <p:nvSpPr>
            <p:cNvPr id="43" name="Rectangle 38"/>
            <p:cNvSpPr>
              <a:spLocks noChangeArrowheads="1"/>
            </p:cNvSpPr>
            <p:nvPr/>
          </p:nvSpPr>
          <p:spPr bwMode="auto">
            <a:xfrm rot="10800000" flipV="1">
              <a:off x="4967" y="2005"/>
              <a:ext cx="317" cy="82"/>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44" name="Line 39"/>
            <p:cNvSpPr>
              <a:spLocks noChangeShapeType="1"/>
            </p:cNvSpPr>
            <p:nvPr/>
          </p:nvSpPr>
          <p:spPr bwMode="auto">
            <a:xfrm rot="10800000" flipV="1">
              <a:off x="4995" y="2000"/>
              <a:ext cx="268" cy="0"/>
            </a:xfrm>
            <a:prstGeom prst="line">
              <a:avLst/>
            </a:prstGeom>
            <a:grpFill/>
            <a:ln w="12700">
              <a:solidFill>
                <a:schemeClr val="tx2"/>
              </a:solidFill>
              <a:round/>
            </a:ln>
          </p:spPr>
          <p:txBody>
            <a:bodyPr wrap="none" anchor="ctr"/>
            <a:lstStyle/>
            <a:p>
              <a:endParaRPr lang="en-US"/>
            </a:p>
          </p:txBody>
        </p:sp>
        <p:sp>
          <p:nvSpPr>
            <p:cNvPr id="45" name="Line 40"/>
            <p:cNvSpPr>
              <a:spLocks noChangeShapeType="1"/>
            </p:cNvSpPr>
            <p:nvPr/>
          </p:nvSpPr>
          <p:spPr bwMode="auto">
            <a:xfrm rot="10800000" flipV="1">
              <a:off x="5074" y="2027"/>
              <a:ext cx="107" cy="0"/>
            </a:xfrm>
            <a:prstGeom prst="line">
              <a:avLst/>
            </a:prstGeom>
            <a:grpFill/>
            <a:ln w="12700">
              <a:solidFill>
                <a:schemeClr val="tx2"/>
              </a:solidFill>
              <a:round/>
            </a:ln>
          </p:spPr>
          <p:txBody>
            <a:bodyPr wrap="none" anchor="ctr"/>
            <a:lstStyle/>
            <a:p>
              <a:endParaRPr lang="en-US"/>
            </a:p>
          </p:txBody>
        </p:sp>
        <p:sp>
          <p:nvSpPr>
            <p:cNvPr id="46" name="Line 41"/>
            <p:cNvSpPr>
              <a:spLocks noChangeShapeType="1"/>
            </p:cNvSpPr>
            <p:nvPr/>
          </p:nvSpPr>
          <p:spPr bwMode="auto">
            <a:xfrm rot="10800000" flipV="1">
              <a:off x="4995" y="2055"/>
              <a:ext cx="268" cy="0"/>
            </a:xfrm>
            <a:prstGeom prst="line">
              <a:avLst/>
            </a:prstGeom>
            <a:grpFill/>
            <a:ln w="12700">
              <a:solidFill>
                <a:schemeClr val="tx2"/>
              </a:solidFill>
              <a:round/>
            </a:ln>
          </p:spPr>
          <p:txBody>
            <a:bodyPr wrap="none" anchor="ctr"/>
            <a:lstStyle/>
            <a:p>
              <a:endParaRPr lang="en-US"/>
            </a:p>
          </p:txBody>
        </p:sp>
        <p:sp>
          <p:nvSpPr>
            <p:cNvPr id="47" name="Line 42"/>
            <p:cNvSpPr>
              <a:spLocks noChangeShapeType="1"/>
            </p:cNvSpPr>
            <p:nvPr/>
          </p:nvSpPr>
          <p:spPr bwMode="auto">
            <a:xfrm rot="10800000" flipV="1">
              <a:off x="5074" y="2082"/>
              <a:ext cx="107" cy="0"/>
            </a:xfrm>
            <a:prstGeom prst="line">
              <a:avLst/>
            </a:prstGeom>
            <a:grpFill/>
            <a:ln w="12700">
              <a:solidFill>
                <a:schemeClr val="tx2"/>
              </a:solidFill>
              <a:round/>
            </a:ln>
          </p:spPr>
          <p:txBody>
            <a:bodyPr wrap="none" anchor="ctr"/>
            <a:lstStyle/>
            <a:p>
              <a:endParaRPr lang="en-US"/>
            </a:p>
          </p:txBody>
        </p:sp>
        <p:sp>
          <p:nvSpPr>
            <p:cNvPr id="48" name="Text Box 43"/>
            <p:cNvSpPr txBox="1">
              <a:spLocks noChangeArrowheads="1"/>
            </p:cNvSpPr>
            <p:nvPr/>
          </p:nvSpPr>
          <p:spPr bwMode="auto">
            <a:xfrm>
              <a:off x="3891" y="2642"/>
              <a:ext cx="327" cy="233"/>
            </a:xfrm>
            <a:prstGeom prst="rect">
              <a:avLst/>
            </a:prstGeom>
            <a:grpFill/>
            <a:ln w="12700">
              <a:noFill/>
              <a:miter lim="800000"/>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Script"/>
                  <a:sym typeface="Symbol" panose="05050102010706020507" pitchFamily="18" charset="2"/>
                </a:rPr>
                <a:t>V</a:t>
              </a:r>
              <a:r>
                <a:rPr lang="en-US" altLang="en-US" sz="1200" dirty="0">
                  <a:latin typeface="Script"/>
                  <a:sym typeface="Symbol" panose="05050102010706020507" pitchFamily="18" charset="2"/>
                </a:rPr>
                <a:t>s</a:t>
              </a:r>
              <a:r>
                <a:rPr lang="en-US" altLang="en-US" sz="1400" baseline="-25000" dirty="0">
                  <a:latin typeface="Times New Roman" panose="02020603050405020304" pitchFamily="18" charset="0"/>
                </a:rPr>
                <a:t>2</a:t>
              </a:r>
            </a:p>
          </p:txBody>
        </p:sp>
        <p:sp useBgFill="1">
          <p:nvSpPr>
            <p:cNvPr id="49" name="Rectangle 54"/>
            <p:cNvSpPr>
              <a:spLocks noChangeArrowheads="1"/>
            </p:cNvSpPr>
            <p:nvPr/>
          </p:nvSpPr>
          <p:spPr bwMode="auto">
            <a:xfrm>
              <a:off x="4544" y="3130"/>
              <a:ext cx="364" cy="116"/>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50" name="Line 58"/>
            <p:cNvSpPr>
              <a:spLocks noChangeShapeType="1"/>
            </p:cNvSpPr>
            <p:nvPr/>
          </p:nvSpPr>
          <p:spPr bwMode="auto">
            <a:xfrm>
              <a:off x="5133" y="2949"/>
              <a:ext cx="0" cy="241"/>
            </a:xfrm>
            <a:prstGeom prst="line">
              <a:avLst/>
            </a:prstGeom>
            <a:grpFill/>
            <a:ln w="9525">
              <a:solidFill>
                <a:schemeClr val="tx2"/>
              </a:solidFill>
              <a:round/>
            </a:ln>
          </p:spPr>
          <p:txBody>
            <a:bodyPr/>
            <a:lstStyle/>
            <a:p>
              <a:endParaRPr lang="en-US"/>
            </a:p>
          </p:txBody>
        </p:sp>
        <p:sp useBgFill="1">
          <p:nvSpPr>
            <p:cNvPr id="51" name="Rectangle 61"/>
            <p:cNvSpPr>
              <a:spLocks noChangeArrowheads="1"/>
            </p:cNvSpPr>
            <p:nvPr/>
          </p:nvSpPr>
          <p:spPr bwMode="auto">
            <a:xfrm rot="5400000" flipH="1">
              <a:off x="4776" y="2631"/>
              <a:ext cx="371" cy="113"/>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useBgFill="1">
          <p:nvSpPr>
            <p:cNvPr id="52" name="Freeform 62"/>
            <p:cNvSpPr/>
            <p:nvPr/>
          </p:nvSpPr>
          <p:spPr bwMode="auto">
            <a:xfrm rot="5400000" flipH="1">
              <a:off x="4935" y="2706"/>
              <a:ext cx="378" cy="107"/>
            </a:xfrm>
            <a:custGeom>
              <a:avLst/>
              <a:gdLst>
                <a:gd name="T0" fmla="*/ 0 w 332"/>
                <a:gd name="T1" fmla="*/ 75 h 96"/>
                <a:gd name="T2" fmla="*/ 46 w 332"/>
                <a:gd name="T3" fmla="*/ 148 h 96"/>
                <a:gd name="T4" fmla="*/ 138 w 332"/>
                <a:gd name="T5" fmla="*/ 0 h 96"/>
                <a:gd name="T6" fmla="*/ 231 w 332"/>
                <a:gd name="T7" fmla="*/ 148 h 96"/>
                <a:gd name="T8" fmla="*/ 324 w 332"/>
                <a:gd name="T9" fmla="*/ 0 h 96"/>
                <a:gd name="T10" fmla="*/ 418 w 332"/>
                <a:gd name="T11" fmla="*/ 148 h 96"/>
                <a:gd name="T12" fmla="*/ 511 w 332"/>
                <a:gd name="T13" fmla="*/ 0 h 96"/>
                <a:gd name="T14" fmla="*/ 558 w 332"/>
                <a:gd name="T15" fmla="*/ 75 h 96"/>
                <a:gd name="T16" fmla="*/ 0 60000 65536"/>
                <a:gd name="T17" fmla="*/ 0 60000 65536"/>
                <a:gd name="T18" fmla="*/ 0 60000 65536"/>
                <a:gd name="T19" fmla="*/ 0 60000 65536"/>
                <a:gd name="T20" fmla="*/ 0 60000 65536"/>
                <a:gd name="T21" fmla="*/ 0 60000 65536"/>
                <a:gd name="T22" fmla="*/ 0 60000 65536"/>
                <a:gd name="T23" fmla="*/ 0 60000 65536"/>
                <a:gd name="T24" fmla="*/ 0 w 332"/>
                <a:gd name="T25" fmla="*/ 0 h 96"/>
                <a:gd name="T26" fmla="*/ 332 w 332"/>
                <a:gd name="T27" fmla="*/ 96 h 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2" h="96">
                  <a:moveTo>
                    <a:pt x="0" y="48"/>
                  </a:moveTo>
                  <a:lnTo>
                    <a:pt x="27" y="96"/>
                  </a:lnTo>
                  <a:lnTo>
                    <a:pt x="82" y="0"/>
                  </a:lnTo>
                  <a:lnTo>
                    <a:pt x="137" y="96"/>
                  </a:lnTo>
                  <a:lnTo>
                    <a:pt x="193" y="0"/>
                  </a:lnTo>
                  <a:lnTo>
                    <a:pt x="249" y="96"/>
                  </a:lnTo>
                  <a:lnTo>
                    <a:pt x="304" y="0"/>
                  </a:lnTo>
                  <a:lnTo>
                    <a:pt x="332" y="48"/>
                  </a:lnTo>
                </a:path>
              </a:pathLst>
            </a:custGeom>
            <a:grpFill/>
            <a:ln w="12700">
              <a:solidFill>
                <a:schemeClr val="tx2"/>
              </a:solidFill>
              <a:round/>
            </a:ln>
          </p:spPr>
          <p:txBody>
            <a:bodyPr wrap="none" anchor="ctr"/>
            <a:lstStyle/>
            <a:p>
              <a:endParaRPr lang="en-US"/>
            </a:p>
          </p:txBody>
        </p:sp>
        <p:sp useBgFill="1">
          <p:nvSpPr>
            <p:cNvPr id="53" name="Rectangle 65"/>
            <p:cNvSpPr>
              <a:spLocks noChangeArrowheads="1"/>
            </p:cNvSpPr>
            <p:nvPr/>
          </p:nvSpPr>
          <p:spPr bwMode="auto">
            <a:xfrm rot="5400000" flipH="1">
              <a:off x="5043" y="2640"/>
              <a:ext cx="371" cy="114"/>
            </a:xfrm>
            <a:prstGeom prst="rect">
              <a:avLst/>
            </a:prstGeom>
            <a:grpFill/>
            <a:ln w="9525">
              <a:noFill/>
              <a:miter lim="800000"/>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54" name="Oval 74"/>
            <p:cNvSpPr>
              <a:spLocks noChangeArrowheads="1"/>
            </p:cNvSpPr>
            <p:nvPr/>
          </p:nvSpPr>
          <p:spPr bwMode="auto">
            <a:xfrm>
              <a:off x="3228" y="1578"/>
              <a:ext cx="54" cy="54"/>
            </a:xfrm>
            <a:prstGeom prst="ellipse">
              <a:avLst/>
            </a:prstGeom>
            <a:solidFill>
              <a:schemeClr val="tx1"/>
            </a:solidFill>
            <a:ln w="9525">
              <a:solidFill>
                <a:schemeClr val="tx2"/>
              </a:solidFill>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55" name="Oval 75"/>
            <p:cNvSpPr>
              <a:spLocks noChangeArrowheads="1"/>
            </p:cNvSpPr>
            <p:nvPr/>
          </p:nvSpPr>
          <p:spPr bwMode="auto">
            <a:xfrm>
              <a:off x="4291" y="2256"/>
              <a:ext cx="53" cy="54"/>
            </a:xfrm>
            <a:prstGeom prst="ellipse">
              <a:avLst/>
            </a:prstGeom>
            <a:solidFill>
              <a:schemeClr val="tx1"/>
            </a:solidFill>
            <a:ln w="9525">
              <a:solidFill>
                <a:schemeClr val="tx2"/>
              </a:solidFill>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56" name="Text Box 76"/>
            <p:cNvSpPr txBox="1">
              <a:spLocks noChangeArrowheads="1"/>
            </p:cNvSpPr>
            <p:nvPr/>
          </p:nvSpPr>
          <p:spPr bwMode="auto">
            <a:xfrm>
              <a:off x="3116" y="1374"/>
              <a:ext cx="268" cy="212"/>
            </a:xfrm>
            <a:prstGeom prst="rect">
              <a:avLst/>
            </a:prstGeom>
            <a:grpFill/>
            <a:ln w="9525">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A</a:t>
              </a:r>
            </a:p>
          </p:txBody>
        </p:sp>
        <p:sp>
          <p:nvSpPr>
            <p:cNvPr id="57" name="Text Box 77"/>
            <p:cNvSpPr txBox="1">
              <a:spLocks noChangeArrowheads="1"/>
            </p:cNvSpPr>
            <p:nvPr/>
          </p:nvSpPr>
          <p:spPr bwMode="auto">
            <a:xfrm>
              <a:off x="4116" y="2159"/>
              <a:ext cx="268" cy="212"/>
            </a:xfrm>
            <a:prstGeom prst="rect">
              <a:avLst/>
            </a:prstGeom>
            <a:grpFill/>
            <a:ln w="9525">
              <a:noFill/>
              <a:miter lim="800000"/>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C</a:t>
              </a:r>
            </a:p>
          </p:txBody>
        </p:sp>
      </p:grpSp>
      <p:sp>
        <p:nvSpPr>
          <p:cNvPr id="58" name="Line 19"/>
          <p:cNvSpPr>
            <a:spLocks noChangeShapeType="1"/>
          </p:cNvSpPr>
          <p:nvPr/>
        </p:nvSpPr>
        <p:spPr bwMode="auto">
          <a:xfrm flipV="1">
            <a:off x="8000553" y="2845302"/>
            <a:ext cx="436564" cy="3968"/>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59" name="Line 10"/>
          <p:cNvSpPr>
            <a:spLocks noChangeShapeType="1"/>
          </p:cNvSpPr>
          <p:nvPr/>
        </p:nvSpPr>
        <p:spPr bwMode="auto">
          <a:xfrm flipH="1">
            <a:off x="7997379" y="4169722"/>
            <a:ext cx="3174" cy="1193800"/>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60" name="Line 35"/>
          <p:cNvSpPr>
            <a:spLocks noChangeShapeType="1"/>
          </p:cNvSpPr>
          <p:nvPr/>
        </p:nvSpPr>
        <p:spPr bwMode="auto">
          <a:xfrm flipH="1">
            <a:off x="10983068" y="2858447"/>
            <a:ext cx="3572" cy="620135"/>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61" name="Line 36"/>
          <p:cNvSpPr>
            <a:spLocks noChangeShapeType="1"/>
          </p:cNvSpPr>
          <p:nvPr/>
        </p:nvSpPr>
        <p:spPr bwMode="auto">
          <a:xfrm flipV="1">
            <a:off x="7980855" y="5360223"/>
            <a:ext cx="2997995" cy="12947"/>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62" name="Line 23"/>
          <p:cNvSpPr>
            <a:spLocks noChangeShapeType="1"/>
          </p:cNvSpPr>
          <p:nvPr/>
        </p:nvSpPr>
        <p:spPr bwMode="auto">
          <a:xfrm flipH="1">
            <a:off x="9692034" y="4718379"/>
            <a:ext cx="8074" cy="640933"/>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63" name="Line 23"/>
          <p:cNvSpPr>
            <a:spLocks noChangeShapeType="1"/>
          </p:cNvSpPr>
          <p:nvPr/>
        </p:nvSpPr>
        <p:spPr bwMode="auto">
          <a:xfrm flipH="1">
            <a:off x="9699576" y="2848923"/>
            <a:ext cx="533" cy="344246"/>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64" name="Oval 75"/>
          <p:cNvSpPr>
            <a:spLocks noChangeArrowheads="1"/>
          </p:cNvSpPr>
          <p:nvPr/>
        </p:nvSpPr>
        <p:spPr bwMode="auto">
          <a:xfrm>
            <a:off x="9657417" y="2800325"/>
            <a:ext cx="84137" cy="85725"/>
          </a:xfrm>
          <a:prstGeom prst="ellipse">
            <a:avLst/>
          </a:prstGeom>
          <a:solidFill>
            <a:schemeClr val="tx1"/>
          </a:solidFill>
          <a:ln w="9525">
            <a:solidFill>
              <a:schemeClr val="tx2"/>
            </a:solidFill>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65" name="Text Box 77"/>
          <p:cNvSpPr txBox="1">
            <a:spLocks noChangeArrowheads="1"/>
          </p:cNvSpPr>
          <p:nvPr/>
        </p:nvSpPr>
        <p:spPr bwMode="auto">
          <a:xfrm>
            <a:off x="9530506" y="2493598"/>
            <a:ext cx="425450" cy="33655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B</a:t>
            </a:r>
          </a:p>
        </p:txBody>
      </p:sp>
      <p:sp>
        <p:nvSpPr>
          <p:cNvPr id="66" name="Text Box 77"/>
          <p:cNvSpPr txBox="1">
            <a:spLocks noChangeArrowheads="1"/>
          </p:cNvSpPr>
          <p:nvPr/>
        </p:nvSpPr>
        <p:spPr bwMode="auto">
          <a:xfrm>
            <a:off x="9292811" y="4999622"/>
            <a:ext cx="425450" cy="33655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D</a:t>
            </a:r>
          </a:p>
        </p:txBody>
      </p:sp>
      <p:sp>
        <p:nvSpPr>
          <p:cNvPr id="67" name="Oval 75"/>
          <p:cNvSpPr>
            <a:spLocks noChangeArrowheads="1"/>
          </p:cNvSpPr>
          <p:nvPr/>
        </p:nvSpPr>
        <p:spPr bwMode="auto">
          <a:xfrm>
            <a:off x="9654003" y="5309039"/>
            <a:ext cx="84137" cy="85725"/>
          </a:xfrm>
          <a:prstGeom prst="ellipse">
            <a:avLst/>
          </a:prstGeom>
          <a:solidFill>
            <a:schemeClr val="tx1"/>
          </a:solidFill>
          <a:ln w="9525">
            <a:solidFill>
              <a:schemeClr val="tx2"/>
            </a:solidFill>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68" name="Text Box 43"/>
          <p:cNvSpPr txBox="1">
            <a:spLocks noChangeArrowheads="1"/>
          </p:cNvSpPr>
          <p:nvPr/>
        </p:nvSpPr>
        <p:spPr bwMode="auto">
          <a:xfrm>
            <a:off x="11060064" y="3158436"/>
            <a:ext cx="519112" cy="369332"/>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Script"/>
                <a:sym typeface="Symbol" panose="05050102010706020507" pitchFamily="18" charset="2"/>
              </a:rPr>
              <a:t>V</a:t>
            </a:r>
            <a:r>
              <a:rPr lang="en-US" altLang="en-US" sz="1200" dirty="0">
                <a:latin typeface="Script"/>
                <a:sym typeface="Symbol" panose="05050102010706020507" pitchFamily="18" charset="2"/>
              </a:rPr>
              <a:t>s</a:t>
            </a:r>
            <a:r>
              <a:rPr lang="en-US" altLang="en-US" baseline="-25000" dirty="0">
                <a:latin typeface="Times New Roman" panose="02020603050405020304" pitchFamily="18" charset="0"/>
                <a:sym typeface="Symbol" panose="05050102010706020507" pitchFamily="18" charset="2"/>
              </a:rPr>
              <a:t>3</a:t>
            </a:r>
            <a:endParaRPr lang="en-US" altLang="en-US" sz="1400" baseline="-25000" dirty="0">
              <a:latin typeface="Times New Roman" panose="02020603050405020304" pitchFamily="18" charset="0"/>
            </a:endParaRPr>
          </a:p>
        </p:txBody>
      </p:sp>
      <p:sp>
        <p:nvSpPr>
          <p:cNvPr id="69" name="Oval 75"/>
          <p:cNvSpPr>
            <a:spLocks noChangeArrowheads="1"/>
          </p:cNvSpPr>
          <p:nvPr/>
        </p:nvSpPr>
        <p:spPr bwMode="auto">
          <a:xfrm>
            <a:off x="10944572" y="3938737"/>
            <a:ext cx="84137" cy="85725"/>
          </a:xfrm>
          <a:prstGeom prst="ellipse">
            <a:avLst/>
          </a:prstGeom>
          <a:solidFill>
            <a:schemeClr val="tx1"/>
          </a:solidFill>
          <a:ln w="9525">
            <a:solidFill>
              <a:schemeClr val="tx2"/>
            </a:solidFill>
            <a:rou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charset="0"/>
            </a:endParaRPr>
          </a:p>
        </p:txBody>
      </p:sp>
      <p:sp>
        <p:nvSpPr>
          <p:cNvPr id="70" name="Text Box 77"/>
          <p:cNvSpPr txBox="1">
            <a:spLocks noChangeArrowheads="1"/>
          </p:cNvSpPr>
          <p:nvPr/>
        </p:nvSpPr>
        <p:spPr bwMode="auto">
          <a:xfrm>
            <a:off x="10997508" y="3680060"/>
            <a:ext cx="425450" cy="33655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dirty="0">
                <a:latin typeface="Times New Roman" panose="02020603050405020304" pitchFamily="18" charset="0"/>
              </a:rPr>
              <a:t>E</a:t>
            </a:r>
          </a:p>
        </p:txBody>
      </p:sp>
      <p:sp>
        <p:nvSpPr>
          <p:cNvPr id="71" name="Rounded Rectangle 70"/>
          <p:cNvSpPr/>
          <p:nvPr/>
        </p:nvSpPr>
        <p:spPr bwMode="auto">
          <a:xfrm>
            <a:off x="8613054" y="3578522"/>
            <a:ext cx="642539" cy="838044"/>
          </a:xfrm>
          <a:prstGeom prst="roundRect">
            <a:avLst/>
          </a:prstGeom>
          <a:noFill/>
          <a:ln w="12700"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dirty="0">
              <a:solidFill>
                <a:srgbClr val="800080"/>
              </a:solidFill>
              <a:latin typeface="Lucida Console" panose="020B0609040504020204" pitchFamily="49" charset="0"/>
            </a:endParaRPr>
          </a:p>
        </p:txBody>
      </p:sp>
      <p:cxnSp>
        <p:nvCxnSpPr>
          <p:cNvPr id="72" name="Straight Arrow Connector 71"/>
          <p:cNvCxnSpPr/>
          <p:nvPr/>
        </p:nvCxnSpPr>
        <p:spPr bwMode="auto">
          <a:xfrm>
            <a:off x="8800079" y="3569095"/>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Straight Arrow Connector 72"/>
          <p:cNvCxnSpPr/>
          <p:nvPr/>
        </p:nvCxnSpPr>
        <p:spPr bwMode="auto">
          <a:xfrm rot="10800000">
            <a:off x="8808974" y="4417507"/>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Straight Arrow Connector 73"/>
          <p:cNvCxnSpPr/>
          <p:nvPr/>
        </p:nvCxnSpPr>
        <p:spPr bwMode="auto">
          <a:xfrm rot="5400000">
            <a:off x="9121349" y="3996132"/>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 name="Straight Arrow Connector 74"/>
          <p:cNvCxnSpPr/>
          <p:nvPr/>
        </p:nvCxnSpPr>
        <p:spPr bwMode="auto">
          <a:xfrm rot="-5400000">
            <a:off x="8478810" y="3982082"/>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6" name="Text Box 27"/>
          <p:cNvSpPr txBox="1">
            <a:spLocks noChangeArrowheads="1"/>
          </p:cNvSpPr>
          <p:nvPr/>
        </p:nvSpPr>
        <p:spPr bwMode="auto">
          <a:xfrm>
            <a:off x="8734765" y="3829682"/>
            <a:ext cx="384175" cy="369332"/>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L</a:t>
            </a:r>
            <a:r>
              <a:rPr lang="en-US" altLang="en-US" sz="1400" baseline="-25000" dirty="0">
                <a:latin typeface="Times New Roman" panose="02020603050405020304" pitchFamily="18" charset="0"/>
              </a:rPr>
              <a:t>2</a:t>
            </a:r>
            <a:endParaRPr lang="en-US" altLang="en-US" sz="1400" dirty="0">
              <a:latin typeface="Symbol" panose="05050102010706020507" pitchFamily="18" charset="2"/>
            </a:endParaRPr>
          </a:p>
        </p:txBody>
      </p:sp>
      <p:sp>
        <p:nvSpPr>
          <p:cNvPr id="77" name="Text Box 121"/>
          <p:cNvSpPr txBox="1">
            <a:spLocks noChangeArrowheads="1"/>
          </p:cNvSpPr>
          <p:nvPr/>
        </p:nvSpPr>
        <p:spPr bwMode="auto">
          <a:xfrm>
            <a:off x="7144493" y="3754349"/>
            <a:ext cx="509588" cy="369332"/>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L</a:t>
            </a:r>
            <a:r>
              <a:rPr lang="en-US" altLang="en-US" sz="1400" baseline="-25000" dirty="0">
                <a:latin typeface="Times New Roman" panose="02020603050405020304" pitchFamily="18" charset="0"/>
              </a:rPr>
              <a:t>1</a:t>
            </a:r>
            <a:endParaRPr lang="en-US" altLang="en-US" sz="1400" dirty="0">
              <a:latin typeface="Symbol" panose="05050102010706020507" pitchFamily="18" charset="2"/>
            </a:endParaRPr>
          </a:p>
        </p:txBody>
      </p:sp>
      <p:sp>
        <p:nvSpPr>
          <p:cNvPr id="78" name="Rounded Rectangle 77"/>
          <p:cNvSpPr/>
          <p:nvPr/>
        </p:nvSpPr>
        <p:spPr bwMode="auto">
          <a:xfrm>
            <a:off x="10109705" y="3701718"/>
            <a:ext cx="472677" cy="593889"/>
          </a:xfrm>
          <a:prstGeom prst="roundRect">
            <a:avLst/>
          </a:prstGeom>
          <a:noFill/>
          <a:ln w="12700"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dirty="0">
              <a:solidFill>
                <a:srgbClr val="800080"/>
              </a:solidFill>
              <a:latin typeface="Lucida Console" panose="020B0609040504020204" pitchFamily="49" charset="0"/>
            </a:endParaRPr>
          </a:p>
        </p:txBody>
      </p:sp>
      <p:cxnSp>
        <p:nvCxnSpPr>
          <p:cNvPr id="79" name="Straight Arrow Connector 78"/>
          <p:cNvCxnSpPr/>
          <p:nvPr/>
        </p:nvCxnSpPr>
        <p:spPr bwMode="auto">
          <a:xfrm>
            <a:off x="10220308" y="3701717"/>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 name="Straight Arrow Connector 79"/>
          <p:cNvCxnSpPr/>
          <p:nvPr/>
        </p:nvCxnSpPr>
        <p:spPr bwMode="auto">
          <a:xfrm rot="10800000">
            <a:off x="10211799" y="4295606"/>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 name="Straight Arrow Connector 80"/>
          <p:cNvCxnSpPr/>
          <p:nvPr/>
        </p:nvCxnSpPr>
        <p:spPr bwMode="auto">
          <a:xfrm rot="5400000">
            <a:off x="10448138" y="4012218"/>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 name="Straight Arrow Connector 81"/>
          <p:cNvCxnSpPr/>
          <p:nvPr/>
        </p:nvCxnSpPr>
        <p:spPr bwMode="auto">
          <a:xfrm rot="-5400000">
            <a:off x="9975461" y="3988361"/>
            <a:ext cx="268486"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3" name="Text Box 28"/>
          <p:cNvSpPr txBox="1">
            <a:spLocks noChangeArrowheads="1"/>
          </p:cNvSpPr>
          <p:nvPr/>
        </p:nvSpPr>
        <p:spPr bwMode="auto">
          <a:xfrm>
            <a:off x="10158894" y="3842454"/>
            <a:ext cx="423862" cy="369332"/>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L</a:t>
            </a:r>
            <a:r>
              <a:rPr lang="en-US" altLang="en-US" sz="1400" baseline="-25000" dirty="0">
                <a:latin typeface="Times New Roman" panose="02020603050405020304" pitchFamily="18" charset="0"/>
              </a:rPr>
              <a:t>3</a:t>
            </a:r>
            <a:endParaRPr lang="en-US" altLang="en-US" sz="1400" dirty="0">
              <a:latin typeface="Symbol" panose="05050102010706020507" pitchFamily="18" charset="2"/>
            </a:endParaRPr>
          </a:p>
        </p:txBody>
      </p:sp>
      <p:sp>
        <p:nvSpPr>
          <p:cNvPr id="84" name="Text Box 28"/>
          <p:cNvSpPr txBox="1">
            <a:spLocks noChangeArrowheads="1"/>
          </p:cNvSpPr>
          <p:nvPr/>
        </p:nvSpPr>
        <p:spPr bwMode="auto">
          <a:xfrm>
            <a:off x="10502455" y="4468226"/>
            <a:ext cx="423862" cy="369332"/>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Times New Roman" panose="02020603050405020304" pitchFamily="18" charset="0"/>
              </a:rPr>
              <a:t>R</a:t>
            </a:r>
            <a:r>
              <a:rPr lang="en-US" altLang="en-US" sz="1400" baseline="-25000" dirty="0">
                <a:latin typeface="Times New Roman" panose="02020603050405020304" pitchFamily="18" charset="0"/>
              </a:rPr>
              <a:t>3</a:t>
            </a:r>
            <a:endParaRPr lang="en-US" altLang="en-US" sz="1400" dirty="0">
              <a:latin typeface="Symbol" panose="05050102010706020507" pitchFamily="18" charset="2"/>
            </a:endParaRPr>
          </a:p>
        </p:txBody>
      </p:sp>
      <p:sp>
        <p:nvSpPr>
          <p:cNvPr id="85" name="Line 23"/>
          <p:cNvSpPr>
            <a:spLocks noChangeShapeType="1"/>
          </p:cNvSpPr>
          <p:nvPr/>
        </p:nvSpPr>
        <p:spPr bwMode="auto">
          <a:xfrm flipH="1">
            <a:off x="10980881" y="4033989"/>
            <a:ext cx="533" cy="344246"/>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en-US"/>
          </a:p>
        </p:txBody>
      </p:sp>
      <p:sp>
        <p:nvSpPr>
          <p:cNvPr id="86" name="Right Brace 85"/>
          <p:cNvSpPr/>
          <p:nvPr/>
        </p:nvSpPr>
        <p:spPr bwMode="auto">
          <a:xfrm>
            <a:off x="5179720" y="5646308"/>
            <a:ext cx="227265" cy="533400"/>
          </a:xfrm>
          <a:prstGeom prst="rightBrace">
            <a:avLst/>
          </a:prstGeom>
          <a:noFill/>
          <a:ln w="28575" cap="flat" cmpd="sng" algn="ctr">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sp>
        <p:nvSpPr>
          <p:cNvPr id="87" name="TextBox 86"/>
          <p:cNvSpPr txBox="1"/>
          <p:nvPr/>
        </p:nvSpPr>
        <p:spPr>
          <a:xfrm>
            <a:off x="5619095" y="5665773"/>
            <a:ext cx="2227876" cy="646331"/>
          </a:xfrm>
          <a:prstGeom prst="rect">
            <a:avLst/>
          </a:prstGeom>
          <a:noFill/>
        </p:spPr>
        <p:txBody>
          <a:bodyPr wrap="square" rtlCol="0">
            <a:spAutoFit/>
          </a:bodyPr>
          <a:lstStyle/>
          <a:p>
            <a:r>
              <a:rPr lang="en-US" dirty="0">
                <a:latin typeface="+mj-lt"/>
              </a:rPr>
              <a:t>Using “Potential Losses” convention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76" grpId="0"/>
      <p:bldP spid="77" grpId="0"/>
      <p:bldP spid="78" grpId="0" animBg="1"/>
      <p:bldP spid="8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890" name="Object 2"/>
          <p:cNvGraphicFramePr>
            <a:graphicFrameLocks noChangeAspect="1"/>
          </p:cNvGraphicFramePr>
          <p:nvPr/>
        </p:nvGraphicFramePr>
        <p:xfrm>
          <a:off x="1524001" y="2122488"/>
          <a:ext cx="4689475" cy="2830513"/>
        </p:xfrm>
        <a:graphic>
          <a:graphicData uri="http://schemas.openxmlformats.org/presentationml/2006/ole">
            <mc:AlternateContent xmlns:mc="http://schemas.openxmlformats.org/markup-compatibility/2006">
              <mc:Choice xmlns:v="urn:schemas-microsoft-com:vml" Requires="v">
                <p:oleObj spid="_x0000_s23561" name="Image" r:id="rId4" imgW="4838700" imgH="2921000" progId="Photoshop.Image.5">
                  <p:embed/>
                </p:oleObj>
              </mc:Choice>
              <mc:Fallback>
                <p:oleObj name="Image" r:id="rId4" imgW="4838700" imgH="2921000" progId="Photoshop.Image.5">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1" y="2122488"/>
                        <a:ext cx="4689475" cy="283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891" name="Object 3"/>
          <p:cNvGraphicFramePr>
            <a:graphicFrameLocks noChangeAspect="1"/>
          </p:cNvGraphicFramePr>
          <p:nvPr/>
        </p:nvGraphicFramePr>
        <p:xfrm>
          <a:off x="2182814" y="1614489"/>
          <a:ext cx="3336925" cy="452437"/>
        </p:xfrm>
        <a:graphic>
          <a:graphicData uri="http://schemas.openxmlformats.org/presentationml/2006/ole">
            <mc:AlternateContent xmlns:mc="http://schemas.openxmlformats.org/markup-compatibility/2006">
              <mc:Choice xmlns:v="urn:schemas-microsoft-com:vml" Requires="v">
                <p:oleObj spid="_x0000_s23562" name="Equation" r:id="rId6" imgW="51511200" imgH="7010400" progId="Equation.3">
                  <p:embed/>
                </p:oleObj>
              </mc:Choice>
              <mc:Fallback>
                <p:oleObj name="Equation" r:id="rId6" imgW="51511200" imgH="7010400" progId="Equation.3">
                  <p:embed/>
                  <p:pic>
                    <p:nvPicPr>
                      <p:cNvPr id="0" name="Object 3"/>
                      <p:cNvPicPr>
                        <a:picLocks noChangeAspect="1" noChangeArrowheads="1"/>
                      </p:cNvPicPr>
                      <p:nvPr/>
                    </p:nvPicPr>
                    <p:blipFill>
                      <a:blip r:embed="rId7"/>
                      <a:srcRect/>
                      <a:stretch>
                        <a:fillRect/>
                      </a:stretch>
                    </p:blipFill>
                    <p:spPr bwMode="auto">
                      <a:xfrm>
                        <a:off x="2182814" y="1614489"/>
                        <a:ext cx="3336925" cy="452437"/>
                      </a:xfrm>
                      <a:prstGeom prst="rect">
                        <a:avLst/>
                      </a:prstGeom>
                      <a:solidFill>
                        <a:schemeClr val="hlink"/>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24" name="Freeform 4"/>
          <p:cNvSpPr/>
          <p:nvPr/>
        </p:nvSpPr>
        <p:spPr bwMode="auto">
          <a:xfrm>
            <a:off x="2819401" y="2919413"/>
            <a:ext cx="720725" cy="841375"/>
          </a:xfrm>
          <a:custGeom>
            <a:avLst/>
            <a:gdLst>
              <a:gd name="T0" fmla="*/ 52388 w 454"/>
              <a:gd name="T1" fmla="*/ 0 h 530"/>
              <a:gd name="T2" fmla="*/ 103188 w 454"/>
              <a:gd name="T3" fmla="*/ 123825 h 530"/>
              <a:gd name="T4" fmla="*/ 139700 w 454"/>
              <a:gd name="T5" fmla="*/ 209550 h 530"/>
              <a:gd name="T6" fmla="*/ 214313 w 454"/>
              <a:gd name="T7" fmla="*/ 234950 h 530"/>
              <a:gd name="T8" fmla="*/ 312738 w 454"/>
              <a:gd name="T9" fmla="*/ 322263 h 530"/>
              <a:gd name="T10" fmla="*/ 349250 w 454"/>
              <a:gd name="T11" fmla="*/ 420688 h 530"/>
              <a:gd name="T12" fmla="*/ 423863 w 454"/>
              <a:gd name="T13" fmla="*/ 444500 h 530"/>
              <a:gd name="T14" fmla="*/ 449263 w 454"/>
              <a:gd name="T15" fmla="*/ 544513 h 530"/>
              <a:gd name="T16" fmla="*/ 485775 w 454"/>
              <a:gd name="T17" fmla="*/ 581025 h 530"/>
              <a:gd name="T18" fmla="*/ 511175 w 454"/>
              <a:gd name="T19" fmla="*/ 619125 h 530"/>
              <a:gd name="T20" fmla="*/ 609600 w 454"/>
              <a:gd name="T21" fmla="*/ 742950 h 530"/>
              <a:gd name="T22" fmla="*/ 720725 w 454"/>
              <a:gd name="T23" fmla="*/ 841375 h 530"/>
              <a:gd name="T24" fmla="*/ 0 w 454"/>
              <a:gd name="T25" fmla="*/ 803275 h 530"/>
              <a:gd name="T26" fmla="*/ 0 w 454"/>
              <a:gd name="T27" fmla="*/ 117475 h 53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54" h="530">
                <a:moveTo>
                  <a:pt x="33" y="0"/>
                </a:moveTo>
                <a:cubicBezTo>
                  <a:pt x="41" y="30"/>
                  <a:pt x="57" y="49"/>
                  <a:pt x="65" y="78"/>
                </a:cubicBezTo>
                <a:cubicBezTo>
                  <a:pt x="70" y="95"/>
                  <a:pt x="70" y="121"/>
                  <a:pt x="88" y="132"/>
                </a:cubicBezTo>
                <a:cubicBezTo>
                  <a:pt x="102" y="141"/>
                  <a:pt x="119" y="143"/>
                  <a:pt x="135" y="148"/>
                </a:cubicBezTo>
                <a:cubicBezTo>
                  <a:pt x="153" y="162"/>
                  <a:pt x="185" y="183"/>
                  <a:pt x="197" y="203"/>
                </a:cubicBezTo>
                <a:cubicBezTo>
                  <a:pt x="208" y="222"/>
                  <a:pt x="205" y="249"/>
                  <a:pt x="220" y="265"/>
                </a:cubicBezTo>
                <a:cubicBezTo>
                  <a:pt x="231" y="277"/>
                  <a:pt x="251" y="275"/>
                  <a:pt x="267" y="280"/>
                </a:cubicBezTo>
                <a:cubicBezTo>
                  <a:pt x="272" y="301"/>
                  <a:pt x="274" y="323"/>
                  <a:pt x="283" y="343"/>
                </a:cubicBezTo>
                <a:cubicBezTo>
                  <a:pt x="287" y="353"/>
                  <a:pt x="299" y="358"/>
                  <a:pt x="306" y="366"/>
                </a:cubicBezTo>
                <a:cubicBezTo>
                  <a:pt x="312" y="373"/>
                  <a:pt x="316" y="382"/>
                  <a:pt x="322" y="390"/>
                </a:cubicBezTo>
                <a:cubicBezTo>
                  <a:pt x="342" y="416"/>
                  <a:pt x="362" y="444"/>
                  <a:pt x="384" y="468"/>
                </a:cubicBezTo>
                <a:cubicBezTo>
                  <a:pt x="404" y="490"/>
                  <a:pt x="433" y="509"/>
                  <a:pt x="454" y="530"/>
                </a:cubicBezTo>
                <a:lnTo>
                  <a:pt x="0" y="506"/>
                </a:lnTo>
                <a:lnTo>
                  <a:pt x="0" y="74"/>
                </a:lnTo>
              </a:path>
            </a:pathLst>
          </a:custGeom>
          <a:noFill/>
          <a:ln w="28575" cap="flat" cmpd="sng">
            <a:solidFill>
              <a:schemeClr val="accent2"/>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30725" name="Object 5"/>
          <p:cNvGraphicFramePr>
            <a:graphicFrameLocks noChangeAspect="1"/>
          </p:cNvGraphicFramePr>
          <p:nvPr/>
        </p:nvGraphicFramePr>
        <p:xfrm>
          <a:off x="2473325" y="5046227"/>
          <a:ext cx="2133600" cy="508055"/>
        </p:xfrm>
        <a:graphic>
          <a:graphicData uri="http://schemas.openxmlformats.org/presentationml/2006/ole">
            <mc:AlternateContent xmlns:mc="http://schemas.openxmlformats.org/markup-compatibility/2006">
              <mc:Choice xmlns:v="urn:schemas-microsoft-com:vml" Requires="v">
                <p:oleObj spid="_x0000_s23563" name="Image" r:id="rId8" imgW="3200400" imgH="762000" progId="Photoshop.Image.5">
                  <p:embed/>
                </p:oleObj>
              </mc:Choice>
              <mc:Fallback>
                <p:oleObj name="Image" r:id="rId8" imgW="3200400" imgH="762000" progId="Photoshop.Image.5">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73325" y="5046227"/>
                        <a:ext cx="2133600" cy="508055"/>
                      </a:xfrm>
                      <a:prstGeom prst="rect">
                        <a:avLst/>
                      </a:prstGeom>
                      <a:solidFill>
                        <a:srgbClr val="CCECFF"/>
                      </a:solidFill>
                      <a:ln w="28575">
                        <a:solidFill>
                          <a:srgbClr val="99CCFF"/>
                        </a:solidFill>
                        <a:miter lim="800000"/>
                        <a:headEnd/>
                        <a:tailEnd/>
                      </a:ln>
                      <a:effectLst/>
                    </p:spPr>
                  </p:pic>
                </p:oleObj>
              </mc:Fallback>
            </mc:AlternateContent>
          </a:graphicData>
        </a:graphic>
      </p:graphicFrame>
      <p:sp>
        <p:nvSpPr>
          <p:cNvPr id="30726" name="Freeform 6"/>
          <p:cNvSpPr/>
          <p:nvPr/>
        </p:nvSpPr>
        <p:spPr bwMode="auto">
          <a:xfrm>
            <a:off x="2895600" y="2884487"/>
            <a:ext cx="2590800" cy="914400"/>
          </a:xfrm>
          <a:custGeom>
            <a:avLst/>
            <a:gdLst>
              <a:gd name="T0" fmla="*/ 0 w 1632"/>
              <a:gd name="T1" fmla="*/ 0 h 576"/>
              <a:gd name="T2" fmla="*/ 1066800 w 1632"/>
              <a:gd name="T3" fmla="*/ 914400 h 576"/>
              <a:gd name="T4" fmla="*/ 2590800 w 1632"/>
              <a:gd name="T5" fmla="*/ 914400 h 576"/>
              <a:gd name="T6" fmla="*/ 2514600 w 1632"/>
              <a:gd name="T7" fmla="*/ 76200 h 576"/>
              <a:gd name="T8" fmla="*/ 228600 w 1632"/>
              <a:gd name="T9" fmla="*/ 0 h 5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32" h="576">
                <a:moveTo>
                  <a:pt x="0" y="0"/>
                </a:moveTo>
                <a:lnTo>
                  <a:pt x="672" y="576"/>
                </a:lnTo>
                <a:lnTo>
                  <a:pt x="1632" y="576"/>
                </a:lnTo>
                <a:lnTo>
                  <a:pt x="1584" y="48"/>
                </a:lnTo>
                <a:lnTo>
                  <a:pt x="144" y="0"/>
                </a:lnTo>
              </a:path>
            </a:pathLst>
          </a:custGeom>
          <a:noFill/>
          <a:ln w="28575" cap="flat" cmpd="sng">
            <a:solidFill>
              <a:srgbClr val="FF0000"/>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30727" name="Object 7"/>
          <p:cNvGraphicFramePr>
            <a:graphicFrameLocks noChangeAspect="1"/>
          </p:cNvGraphicFramePr>
          <p:nvPr/>
        </p:nvGraphicFramePr>
        <p:xfrm>
          <a:off x="1850138" y="5638801"/>
          <a:ext cx="3505199" cy="533579"/>
        </p:xfrm>
        <a:graphic>
          <a:graphicData uri="http://schemas.openxmlformats.org/presentationml/2006/ole">
            <mc:AlternateContent xmlns:mc="http://schemas.openxmlformats.org/markup-compatibility/2006">
              <mc:Choice xmlns:v="urn:schemas-microsoft-com:vml" Requires="v">
                <p:oleObj spid="_x0000_s23564" name="Image" r:id="rId10" imgW="4673600" imgH="711200" progId="Photoshop.Image.5">
                  <p:embed/>
                </p:oleObj>
              </mc:Choice>
              <mc:Fallback>
                <p:oleObj name="Image" r:id="rId10" imgW="4673600" imgH="711200" progId="Photoshop.Image.5">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50138" y="5638801"/>
                        <a:ext cx="3505199" cy="533579"/>
                      </a:xfrm>
                      <a:prstGeom prst="rect">
                        <a:avLst/>
                      </a:prstGeom>
                      <a:solidFill>
                        <a:srgbClr val="CCECFF"/>
                      </a:solidFill>
                      <a:ln w="28575">
                        <a:solidFill>
                          <a:srgbClr val="FF0000"/>
                        </a:solidFill>
                        <a:miter lim="800000"/>
                        <a:headEnd/>
                        <a:tailEnd/>
                      </a:ln>
                      <a:effectLst/>
                    </p:spPr>
                  </p:pic>
                </p:oleObj>
              </mc:Fallback>
            </mc:AlternateContent>
          </a:graphicData>
        </a:graphic>
      </p:graphicFrame>
      <p:sp>
        <p:nvSpPr>
          <p:cNvPr id="30729" name="Freeform 9"/>
          <p:cNvSpPr/>
          <p:nvPr/>
        </p:nvSpPr>
        <p:spPr bwMode="auto">
          <a:xfrm>
            <a:off x="4038600" y="2808287"/>
            <a:ext cx="1371600" cy="1295400"/>
          </a:xfrm>
          <a:custGeom>
            <a:avLst/>
            <a:gdLst>
              <a:gd name="T0" fmla="*/ 0 w 864"/>
              <a:gd name="T1" fmla="*/ 1219200 h 816"/>
              <a:gd name="T2" fmla="*/ 1371600 w 864"/>
              <a:gd name="T3" fmla="*/ 0 h 816"/>
              <a:gd name="T4" fmla="*/ 1295400 w 864"/>
              <a:gd name="T5" fmla="*/ 1295400 h 816"/>
              <a:gd name="T6" fmla="*/ 228600 w 864"/>
              <a:gd name="T7" fmla="*/ 1295400 h 8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4" h="816">
                <a:moveTo>
                  <a:pt x="0" y="768"/>
                </a:moveTo>
                <a:lnTo>
                  <a:pt x="864" y="0"/>
                </a:lnTo>
                <a:lnTo>
                  <a:pt x="816" y="816"/>
                </a:lnTo>
                <a:lnTo>
                  <a:pt x="144" y="816"/>
                </a:lnTo>
              </a:path>
            </a:pathLst>
          </a:custGeom>
          <a:noFill/>
          <a:ln w="28575" cap="flat" cmpd="sng">
            <a:solidFill>
              <a:schemeClr val="accent2"/>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30730" name="Object 10"/>
          <p:cNvGraphicFramePr>
            <a:graphicFrameLocks noChangeAspect="1"/>
          </p:cNvGraphicFramePr>
          <p:nvPr/>
        </p:nvGraphicFramePr>
        <p:xfrm>
          <a:off x="2514600" y="6256898"/>
          <a:ext cx="1828800" cy="448702"/>
        </p:xfrm>
        <a:graphic>
          <a:graphicData uri="http://schemas.openxmlformats.org/presentationml/2006/ole">
            <mc:AlternateContent xmlns:mc="http://schemas.openxmlformats.org/markup-compatibility/2006">
              <mc:Choice xmlns:v="urn:schemas-microsoft-com:vml" Requires="v">
                <p:oleObj spid="_x0000_s23565" name="Image" r:id="rId12" imgW="2895600" imgH="711200" progId="Photoshop.Image.5">
                  <p:embed/>
                </p:oleObj>
              </mc:Choice>
              <mc:Fallback>
                <p:oleObj name="Image" r:id="rId12" imgW="2895600" imgH="711200" progId="Photoshop.Image.5">
                  <p:embed/>
                  <p:pic>
                    <p:nvPicPr>
                      <p:cNvPr id="0"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14600" y="6256898"/>
                        <a:ext cx="1828800" cy="448702"/>
                      </a:xfrm>
                      <a:prstGeom prst="rect">
                        <a:avLst/>
                      </a:prstGeom>
                      <a:solidFill>
                        <a:srgbClr val="CCECFF"/>
                      </a:solidFill>
                      <a:ln w="28575">
                        <a:solidFill>
                          <a:srgbClr val="0000FF"/>
                        </a:solidFill>
                        <a:miter lim="800000"/>
                        <a:headEnd/>
                        <a:tailEnd/>
                      </a:ln>
                      <a:effectLst/>
                    </p:spPr>
                  </p:pic>
                </p:oleObj>
              </mc:Fallback>
            </mc:AlternateContent>
          </a:graphicData>
        </a:graphic>
      </p:graphicFrame>
      <p:sp>
        <p:nvSpPr>
          <p:cNvPr id="30731" name="Text Box 11"/>
          <p:cNvSpPr txBox="1">
            <a:spLocks noChangeArrowheads="1"/>
          </p:cNvSpPr>
          <p:nvPr/>
        </p:nvSpPr>
        <p:spPr bwMode="auto">
          <a:xfrm>
            <a:off x="6434932" y="1677769"/>
            <a:ext cx="4130675" cy="707886"/>
          </a:xfrm>
          <a:prstGeom prst="rect">
            <a:avLst/>
          </a:prstGeom>
          <a:solidFill>
            <a:srgbClr val="CCECFF"/>
          </a:solidFill>
          <a:ln>
            <a:noFill/>
          </a:ln>
          <a:effectLst/>
          <a:extLs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b="1">
                <a:solidFill>
                  <a:srgbClr val="800080"/>
                </a:solidFill>
                <a:latin typeface="Lucida Console" panose="020B0609040504020204" pitchFamily="49" charset="0"/>
              </a:defRPr>
            </a:lvl1pPr>
            <a:lvl2pPr marL="742950" indent="-285750">
              <a:defRPr sz="1400" b="1">
                <a:solidFill>
                  <a:srgbClr val="800080"/>
                </a:solidFill>
                <a:latin typeface="Lucida Console" panose="020B0609040504020204" pitchFamily="49" charset="0"/>
              </a:defRPr>
            </a:lvl2pPr>
            <a:lvl3pPr marL="1143000" indent="-228600">
              <a:defRPr sz="1400" b="1">
                <a:solidFill>
                  <a:srgbClr val="800080"/>
                </a:solidFill>
                <a:latin typeface="Lucida Console" panose="020B0609040504020204" pitchFamily="49" charset="0"/>
              </a:defRPr>
            </a:lvl3pPr>
            <a:lvl4pPr marL="1600200" indent="-228600">
              <a:defRPr sz="1400" b="1">
                <a:solidFill>
                  <a:srgbClr val="800080"/>
                </a:solidFill>
                <a:latin typeface="Lucida Console" panose="020B0609040504020204" pitchFamily="49" charset="0"/>
              </a:defRPr>
            </a:lvl4pPr>
            <a:lvl5pPr marL="2057400" indent="-228600">
              <a:defRPr sz="1400" b="1">
                <a:solidFill>
                  <a:srgbClr val="800080"/>
                </a:solidFill>
                <a:latin typeface="Lucida Console" panose="020B0609040504020204" pitchFamily="49" charset="0"/>
              </a:defRPr>
            </a:lvl5pPr>
            <a:lvl6pPr marL="2514600" indent="-228600" eaLnBrk="0" fontAlgn="base" hangingPunct="0">
              <a:spcBef>
                <a:spcPct val="0"/>
              </a:spcBef>
              <a:spcAft>
                <a:spcPct val="0"/>
              </a:spcAft>
              <a:defRPr sz="1400" b="1">
                <a:solidFill>
                  <a:srgbClr val="800080"/>
                </a:solidFill>
                <a:latin typeface="Lucida Console" panose="020B0609040504020204" pitchFamily="49" charset="0"/>
              </a:defRPr>
            </a:lvl6pPr>
            <a:lvl7pPr marL="2971800" indent="-228600" eaLnBrk="0" fontAlgn="base" hangingPunct="0">
              <a:spcBef>
                <a:spcPct val="0"/>
              </a:spcBef>
              <a:spcAft>
                <a:spcPct val="0"/>
              </a:spcAft>
              <a:defRPr sz="1400" b="1">
                <a:solidFill>
                  <a:srgbClr val="800080"/>
                </a:solidFill>
                <a:latin typeface="Lucida Console" panose="020B0609040504020204" pitchFamily="49" charset="0"/>
              </a:defRPr>
            </a:lvl7pPr>
            <a:lvl8pPr marL="3429000" indent="-228600" eaLnBrk="0" fontAlgn="base" hangingPunct="0">
              <a:spcBef>
                <a:spcPct val="0"/>
              </a:spcBef>
              <a:spcAft>
                <a:spcPct val="0"/>
              </a:spcAft>
              <a:defRPr sz="1400" b="1">
                <a:solidFill>
                  <a:srgbClr val="800080"/>
                </a:solidFill>
                <a:latin typeface="Lucida Console" panose="020B0609040504020204" pitchFamily="49" charset="0"/>
              </a:defRPr>
            </a:lvl8pPr>
            <a:lvl9pPr marL="3886200" indent="-228600" eaLnBrk="0" fontAlgn="base" hangingPunct="0">
              <a:spcBef>
                <a:spcPct val="0"/>
              </a:spcBef>
              <a:spcAft>
                <a:spcPct val="0"/>
              </a:spcAft>
              <a:defRPr sz="1400" b="1">
                <a:solidFill>
                  <a:srgbClr val="800080"/>
                </a:solidFill>
                <a:latin typeface="Lucida Console" panose="020B0609040504020204" pitchFamily="49" charset="0"/>
              </a:defRPr>
            </a:lvl9pPr>
          </a:lstStyle>
          <a:p>
            <a:r>
              <a:rPr lang="en-US" altLang="en-US" sz="2000" b="0" dirty="0">
                <a:solidFill>
                  <a:schemeClr val="tx1"/>
                </a:solidFill>
                <a:latin typeface="+mj-lt"/>
              </a:rPr>
              <a:t>Dependent Sources are handled with the same ease</a:t>
            </a:r>
          </a:p>
        </p:txBody>
      </p:sp>
      <p:graphicFrame>
        <p:nvGraphicFramePr>
          <p:cNvPr id="30732" name="Object 12"/>
          <p:cNvGraphicFramePr>
            <a:graphicFrameLocks noChangeAspect="1"/>
          </p:cNvGraphicFramePr>
          <p:nvPr/>
        </p:nvGraphicFramePr>
        <p:xfrm>
          <a:off x="6189664" y="2451100"/>
          <a:ext cx="4478337" cy="2540000"/>
        </p:xfrm>
        <a:graphic>
          <a:graphicData uri="http://schemas.openxmlformats.org/presentationml/2006/ole">
            <mc:AlternateContent xmlns:mc="http://schemas.openxmlformats.org/markup-compatibility/2006">
              <mc:Choice xmlns:v="urn:schemas-microsoft-com:vml" Requires="v">
                <p:oleObj spid="_x0000_s23566" name="Image" r:id="rId14" imgW="4902200" imgH="2781300" progId="Photoshop.Image.5">
                  <p:embed/>
                </p:oleObj>
              </mc:Choice>
              <mc:Fallback>
                <p:oleObj name="Image" r:id="rId14" imgW="4902200" imgH="2781300" progId="Photoshop.Image.5">
                  <p:embed/>
                  <p:pic>
                    <p:nvPicPr>
                      <p:cNvPr id="0" name="Object 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189664" y="2451100"/>
                        <a:ext cx="4478337" cy="25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33" name="Freeform 13"/>
          <p:cNvSpPr/>
          <p:nvPr/>
        </p:nvSpPr>
        <p:spPr bwMode="auto">
          <a:xfrm>
            <a:off x="7086600" y="3136900"/>
            <a:ext cx="1143000" cy="1295400"/>
          </a:xfrm>
          <a:custGeom>
            <a:avLst/>
            <a:gdLst>
              <a:gd name="T0" fmla="*/ 0 w 720"/>
              <a:gd name="T1" fmla="*/ 0 h 816"/>
              <a:gd name="T2" fmla="*/ 1143000 w 720"/>
              <a:gd name="T3" fmla="*/ 0 h 816"/>
              <a:gd name="T4" fmla="*/ 1143000 w 720"/>
              <a:gd name="T5" fmla="*/ 1295400 h 816"/>
              <a:gd name="T6" fmla="*/ 76200 w 720"/>
              <a:gd name="T7" fmla="*/ 1295400 h 816"/>
              <a:gd name="T8" fmla="*/ 76200 w 720"/>
              <a:gd name="T9" fmla="*/ 228600 h 8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0" h="816">
                <a:moveTo>
                  <a:pt x="0" y="0"/>
                </a:moveTo>
                <a:lnTo>
                  <a:pt x="720" y="0"/>
                </a:lnTo>
                <a:lnTo>
                  <a:pt x="720" y="816"/>
                </a:lnTo>
                <a:lnTo>
                  <a:pt x="48" y="816"/>
                </a:lnTo>
                <a:lnTo>
                  <a:pt x="48" y="144"/>
                </a:lnTo>
              </a:path>
            </a:pathLst>
          </a:custGeom>
          <a:noFill/>
          <a:ln w="28575" cap="flat" cmpd="sng">
            <a:solidFill>
              <a:schemeClr val="accent2"/>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30734" name="Object 14"/>
          <p:cNvGraphicFramePr>
            <a:graphicFrameLocks noChangeAspect="1"/>
          </p:cNvGraphicFramePr>
          <p:nvPr/>
        </p:nvGraphicFramePr>
        <p:xfrm>
          <a:off x="7162800" y="5118100"/>
          <a:ext cx="2617788" cy="482600"/>
        </p:xfrm>
        <a:graphic>
          <a:graphicData uri="http://schemas.openxmlformats.org/presentationml/2006/ole">
            <mc:AlternateContent xmlns:mc="http://schemas.openxmlformats.org/markup-compatibility/2006">
              <mc:Choice xmlns:v="urn:schemas-microsoft-com:vml" Requires="v">
                <p:oleObj spid="_x0000_s23567" name="Image" r:id="rId16" imgW="3302000" imgH="609600" progId="Photoshop.Image.5">
                  <p:embed/>
                </p:oleObj>
              </mc:Choice>
              <mc:Fallback>
                <p:oleObj name="Image" r:id="rId16" imgW="3302000" imgH="609600" progId="Photoshop.Image.5">
                  <p:embed/>
                  <p:pic>
                    <p:nvPicPr>
                      <p:cNvPr id="0" name="Object 1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162800" y="5118100"/>
                        <a:ext cx="2617788" cy="482600"/>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35" name="Freeform 15"/>
          <p:cNvSpPr/>
          <p:nvPr/>
        </p:nvSpPr>
        <p:spPr bwMode="auto">
          <a:xfrm>
            <a:off x="8610600" y="3213100"/>
            <a:ext cx="1447800" cy="1219200"/>
          </a:xfrm>
          <a:custGeom>
            <a:avLst/>
            <a:gdLst>
              <a:gd name="T0" fmla="*/ 152400 w 912"/>
              <a:gd name="T1" fmla="*/ 0 h 768"/>
              <a:gd name="T2" fmla="*/ 1447800 w 912"/>
              <a:gd name="T3" fmla="*/ 0 h 768"/>
              <a:gd name="T4" fmla="*/ 1447800 w 912"/>
              <a:gd name="T5" fmla="*/ 1219200 h 768"/>
              <a:gd name="T6" fmla="*/ 0 w 912"/>
              <a:gd name="T7" fmla="*/ 1219200 h 768"/>
              <a:gd name="T8" fmla="*/ 0 w 912"/>
              <a:gd name="T9" fmla="*/ 152400 h 7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2" h="768">
                <a:moveTo>
                  <a:pt x="96" y="0"/>
                </a:moveTo>
                <a:lnTo>
                  <a:pt x="912" y="0"/>
                </a:lnTo>
                <a:lnTo>
                  <a:pt x="912" y="768"/>
                </a:lnTo>
                <a:lnTo>
                  <a:pt x="0" y="768"/>
                </a:lnTo>
                <a:lnTo>
                  <a:pt x="0" y="96"/>
                </a:lnTo>
              </a:path>
            </a:pathLst>
          </a:custGeom>
          <a:noFill/>
          <a:ln w="28575" cap="flat" cmpd="sng">
            <a:solidFill>
              <a:schemeClr val="accent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30736" name="Object 16"/>
          <p:cNvGraphicFramePr>
            <a:graphicFrameLocks noChangeAspect="1"/>
          </p:cNvGraphicFramePr>
          <p:nvPr/>
        </p:nvGraphicFramePr>
        <p:xfrm>
          <a:off x="6934200" y="5765800"/>
          <a:ext cx="3132138" cy="482600"/>
        </p:xfrm>
        <a:graphic>
          <a:graphicData uri="http://schemas.openxmlformats.org/presentationml/2006/ole">
            <mc:AlternateContent xmlns:mc="http://schemas.openxmlformats.org/markup-compatibility/2006">
              <mc:Choice xmlns:v="urn:schemas-microsoft-com:vml" Requires="v">
                <p:oleObj spid="_x0000_s23568" name="Image" r:id="rId18" imgW="3467100" imgH="533400" progId="Photoshop.Image.5">
                  <p:embed/>
                </p:oleObj>
              </mc:Choice>
              <mc:Fallback>
                <p:oleObj name="Image" r:id="rId18" imgW="3467100" imgH="533400" progId="Photoshop.Image.5">
                  <p:embed/>
                  <p:pic>
                    <p:nvPicPr>
                      <p:cNvPr id="0" name="Object 1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934200" y="5765800"/>
                        <a:ext cx="3132138" cy="482600"/>
                      </a:xfrm>
                      <a:prstGeom prst="rect">
                        <a:avLst/>
                      </a:prstGeom>
                      <a:noFill/>
                      <a:ln w="2857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pPr>
              <a:defRPr/>
            </a:pPr>
            <a:fld id="{DE4D82CD-58B1-4BA8-86C1-DF729F3066CA}" type="slidenum">
              <a:rPr lang="en-US" altLang="en-US"/>
              <a:t>37</a:t>
            </a:fld>
            <a:endParaRPr lang="en-US" altLang="en-US"/>
          </a:p>
        </p:txBody>
      </p:sp>
      <p:sp>
        <p:nvSpPr>
          <p:cNvPr id="18" name="Title 1"/>
          <p:cNvSpPr txBox="1"/>
          <p:nvPr/>
        </p:nvSpPr>
        <p:spPr>
          <a:xfrm>
            <a:off x="2209800" y="609600"/>
            <a:ext cx="7772400" cy="1143000"/>
          </a:xfrm>
          <a:prstGeom prst="rect">
            <a:avLst/>
          </a:prstGeom>
        </p:spPr>
        <p:txBody>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a:lstStyle>
          <a:p>
            <a:r>
              <a:rPr lang="en-US" sz="4000" kern="0" dirty="0">
                <a:solidFill>
                  <a:srgbClr val="000099"/>
                </a:solidFill>
                <a:effectLst>
                  <a:outerShdw blurRad="38100" dist="38100" dir="2700000" algn="tl">
                    <a:srgbClr val="C0C0C0"/>
                  </a:outerShdw>
                </a:effectLst>
                <a:latin typeface="Verdana" panose="020B0604030504040204"/>
              </a:rPr>
              <a:t>KVL Examples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0724"/>
                                        </p:tgtEl>
                                        <p:attrNameLst>
                                          <p:attrName>style.visibility</p:attrName>
                                        </p:attrNameLst>
                                      </p:cBhvr>
                                      <p:to>
                                        <p:strVal val="visible"/>
                                      </p:to>
                                    </p:set>
                                    <p:anim calcmode="lin" valueType="num">
                                      <p:cBhvr additive="base">
                                        <p:cTn id="7" dur="500" fill="hold"/>
                                        <p:tgtEl>
                                          <p:spTgt spid="30724"/>
                                        </p:tgtEl>
                                        <p:attrNameLst>
                                          <p:attrName>ppt_x</p:attrName>
                                        </p:attrNameLst>
                                      </p:cBhvr>
                                      <p:tavLst>
                                        <p:tav tm="0">
                                          <p:val>
                                            <p:strVal val="0-#ppt_w/2"/>
                                          </p:val>
                                        </p:tav>
                                        <p:tav tm="100000">
                                          <p:val>
                                            <p:strVal val="#ppt_x"/>
                                          </p:val>
                                        </p:tav>
                                      </p:tavLst>
                                    </p:anim>
                                    <p:anim calcmode="lin" valueType="num">
                                      <p:cBhvr additive="base">
                                        <p:cTn id="8" dur="500" fill="hold"/>
                                        <p:tgtEl>
                                          <p:spTgt spid="3072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0725"/>
                                        </p:tgtEl>
                                        <p:attrNameLst>
                                          <p:attrName>style.visibility</p:attrName>
                                        </p:attrNameLst>
                                      </p:cBhvr>
                                      <p:to>
                                        <p:strVal val="visible"/>
                                      </p:to>
                                    </p:set>
                                    <p:anim calcmode="lin" valueType="num">
                                      <p:cBhvr additive="base">
                                        <p:cTn id="13" dur="500" fill="hold"/>
                                        <p:tgtEl>
                                          <p:spTgt spid="30725"/>
                                        </p:tgtEl>
                                        <p:attrNameLst>
                                          <p:attrName>ppt_x</p:attrName>
                                        </p:attrNameLst>
                                      </p:cBhvr>
                                      <p:tavLst>
                                        <p:tav tm="0">
                                          <p:val>
                                            <p:strVal val="0-#ppt_w/2"/>
                                          </p:val>
                                        </p:tav>
                                        <p:tav tm="100000">
                                          <p:val>
                                            <p:strVal val="#ppt_x"/>
                                          </p:val>
                                        </p:tav>
                                      </p:tavLst>
                                    </p:anim>
                                    <p:anim calcmode="lin" valueType="num">
                                      <p:cBhvr additive="base">
                                        <p:cTn id="14" dur="500" fill="hold"/>
                                        <p:tgtEl>
                                          <p:spTgt spid="3072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0726"/>
                                        </p:tgtEl>
                                        <p:attrNameLst>
                                          <p:attrName>style.visibility</p:attrName>
                                        </p:attrNameLst>
                                      </p:cBhvr>
                                      <p:to>
                                        <p:strVal val="visible"/>
                                      </p:to>
                                    </p:set>
                                    <p:anim calcmode="lin" valueType="num">
                                      <p:cBhvr additive="base">
                                        <p:cTn id="19" dur="500" fill="hold"/>
                                        <p:tgtEl>
                                          <p:spTgt spid="30726"/>
                                        </p:tgtEl>
                                        <p:attrNameLst>
                                          <p:attrName>ppt_x</p:attrName>
                                        </p:attrNameLst>
                                      </p:cBhvr>
                                      <p:tavLst>
                                        <p:tav tm="0">
                                          <p:val>
                                            <p:strVal val="0-#ppt_w/2"/>
                                          </p:val>
                                        </p:tav>
                                        <p:tav tm="100000">
                                          <p:val>
                                            <p:strVal val="#ppt_x"/>
                                          </p:val>
                                        </p:tav>
                                      </p:tavLst>
                                    </p:anim>
                                    <p:anim calcmode="lin" valueType="num">
                                      <p:cBhvr additive="base">
                                        <p:cTn id="20" dur="500" fill="hold"/>
                                        <p:tgtEl>
                                          <p:spTgt spid="3072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0727"/>
                                        </p:tgtEl>
                                        <p:attrNameLst>
                                          <p:attrName>style.visibility</p:attrName>
                                        </p:attrNameLst>
                                      </p:cBhvr>
                                      <p:to>
                                        <p:strVal val="visible"/>
                                      </p:to>
                                    </p:set>
                                    <p:anim calcmode="lin" valueType="num">
                                      <p:cBhvr additive="base">
                                        <p:cTn id="25" dur="500" fill="hold"/>
                                        <p:tgtEl>
                                          <p:spTgt spid="30727"/>
                                        </p:tgtEl>
                                        <p:attrNameLst>
                                          <p:attrName>ppt_x</p:attrName>
                                        </p:attrNameLst>
                                      </p:cBhvr>
                                      <p:tavLst>
                                        <p:tav tm="0">
                                          <p:val>
                                            <p:strVal val="0-#ppt_w/2"/>
                                          </p:val>
                                        </p:tav>
                                        <p:tav tm="100000">
                                          <p:val>
                                            <p:strVal val="#ppt_x"/>
                                          </p:val>
                                        </p:tav>
                                      </p:tavLst>
                                    </p:anim>
                                    <p:anim calcmode="lin" valueType="num">
                                      <p:cBhvr additive="base">
                                        <p:cTn id="26" dur="500" fill="hold"/>
                                        <p:tgtEl>
                                          <p:spTgt spid="3072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0729"/>
                                        </p:tgtEl>
                                        <p:attrNameLst>
                                          <p:attrName>style.visibility</p:attrName>
                                        </p:attrNameLst>
                                      </p:cBhvr>
                                      <p:to>
                                        <p:strVal val="visible"/>
                                      </p:to>
                                    </p:set>
                                    <p:anim calcmode="lin" valueType="num">
                                      <p:cBhvr additive="base">
                                        <p:cTn id="31" dur="500" fill="hold"/>
                                        <p:tgtEl>
                                          <p:spTgt spid="30729"/>
                                        </p:tgtEl>
                                        <p:attrNameLst>
                                          <p:attrName>ppt_x</p:attrName>
                                        </p:attrNameLst>
                                      </p:cBhvr>
                                      <p:tavLst>
                                        <p:tav tm="0">
                                          <p:val>
                                            <p:strVal val="0-#ppt_w/2"/>
                                          </p:val>
                                        </p:tav>
                                        <p:tav tm="100000">
                                          <p:val>
                                            <p:strVal val="#ppt_x"/>
                                          </p:val>
                                        </p:tav>
                                      </p:tavLst>
                                    </p:anim>
                                    <p:anim calcmode="lin" valueType="num">
                                      <p:cBhvr additive="base">
                                        <p:cTn id="32" dur="500" fill="hold"/>
                                        <p:tgtEl>
                                          <p:spTgt spid="3072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0730"/>
                                        </p:tgtEl>
                                        <p:attrNameLst>
                                          <p:attrName>style.visibility</p:attrName>
                                        </p:attrNameLst>
                                      </p:cBhvr>
                                      <p:to>
                                        <p:strVal val="visible"/>
                                      </p:to>
                                    </p:set>
                                    <p:anim calcmode="lin" valueType="num">
                                      <p:cBhvr additive="base">
                                        <p:cTn id="37" dur="500" fill="hold"/>
                                        <p:tgtEl>
                                          <p:spTgt spid="30730"/>
                                        </p:tgtEl>
                                        <p:attrNameLst>
                                          <p:attrName>ppt_x</p:attrName>
                                        </p:attrNameLst>
                                      </p:cBhvr>
                                      <p:tavLst>
                                        <p:tav tm="0">
                                          <p:val>
                                            <p:strVal val="0-#ppt_w/2"/>
                                          </p:val>
                                        </p:tav>
                                        <p:tav tm="100000">
                                          <p:val>
                                            <p:strVal val="#ppt_x"/>
                                          </p:val>
                                        </p:tav>
                                      </p:tavLst>
                                    </p:anim>
                                    <p:anim calcmode="lin" valueType="num">
                                      <p:cBhvr additive="base">
                                        <p:cTn id="38" dur="500" fill="hold"/>
                                        <p:tgtEl>
                                          <p:spTgt spid="30730"/>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0731"/>
                                        </p:tgtEl>
                                        <p:attrNameLst>
                                          <p:attrName>style.visibility</p:attrName>
                                        </p:attrNameLst>
                                      </p:cBhvr>
                                      <p:to>
                                        <p:strVal val="visible"/>
                                      </p:to>
                                    </p:set>
                                    <p:anim calcmode="lin" valueType="num">
                                      <p:cBhvr additive="base">
                                        <p:cTn id="43" dur="500" fill="hold"/>
                                        <p:tgtEl>
                                          <p:spTgt spid="30731"/>
                                        </p:tgtEl>
                                        <p:attrNameLst>
                                          <p:attrName>ppt_x</p:attrName>
                                        </p:attrNameLst>
                                      </p:cBhvr>
                                      <p:tavLst>
                                        <p:tav tm="0">
                                          <p:val>
                                            <p:strVal val="0-#ppt_w/2"/>
                                          </p:val>
                                        </p:tav>
                                        <p:tav tm="100000">
                                          <p:val>
                                            <p:strVal val="#ppt_x"/>
                                          </p:val>
                                        </p:tav>
                                      </p:tavLst>
                                    </p:anim>
                                    <p:anim calcmode="lin" valueType="num">
                                      <p:cBhvr additive="base">
                                        <p:cTn id="44" dur="500" fill="hold"/>
                                        <p:tgtEl>
                                          <p:spTgt spid="30731"/>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30732"/>
                                        </p:tgtEl>
                                        <p:attrNameLst>
                                          <p:attrName>style.visibility</p:attrName>
                                        </p:attrNameLst>
                                      </p:cBhvr>
                                      <p:to>
                                        <p:strVal val="visible"/>
                                      </p:to>
                                    </p:set>
                                    <p:anim calcmode="lin" valueType="num">
                                      <p:cBhvr additive="base">
                                        <p:cTn id="49" dur="500" fill="hold"/>
                                        <p:tgtEl>
                                          <p:spTgt spid="30732"/>
                                        </p:tgtEl>
                                        <p:attrNameLst>
                                          <p:attrName>ppt_x</p:attrName>
                                        </p:attrNameLst>
                                      </p:cBhvr>
                                      <p:tavLst>
                                        <p:tav tm="0">
                                          <p:val>
                                            <p:strVal val="0-#ppt_w/2"/>
                                          </p:val>
                                        </p:tav>
                                        <p:tav tm="100000">
                                          <p:val>
                                            <p:strVal val="#ppt_x"/>
                                          </p:val>
                                        </p:tav>
                                      </p:tavLst>
                                    </p:anim>
                                    <p:anim calcmode="lin" valueType="num">
                                      <p:cBhvr additive="base">
                                        <p:cTn id="50" dur="500" fill="hold"/>
                                        <p:tgtEl>
                                          <p:spTgt spid="30732"/>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30733"/>
                                        </p:tgtEl>
                                        <p:attrNameLst>
                                          <p:attrName>style.visibility</p:attrName>
                                        </p:attrNameLst>
                                      </p:cBhvr>
                                      <p:to>
                                        <p:strVal val="visible"/>
                                      </p:to>
                                    </p:set>
                                    <p:anim calcmode="lin" valueType="num">
                                      <p:cBhvr additive="base">
                                        <p:cTn id="55" dur="500" fill="hold"/>
                                        <p:tgtEl>
                                          <p:spTgt spid="30733"/>
                                        </p:tgtEl>
                                        <p:attrNameLst>
                                          <p:attrName>ppt_x</p:attrName>
                                        </p:attrNameLst>
                                      </p:cBhvr>
                                      <p:tavLst>
                                        <p:tav tm="0">
                                          <p:val>
                                            <p:strVal val="0-#ppt_w/2"/>
                                          </p:val>
                                        </p:tav>
                                        <p:tav tm="100000">
                                          <p:val>
                                            <p:strVal val="#ppt_x"/>
                                          </p:val>
                                        </p:tav>
                                      </p:tavLst>
                                    </p:anim>
                                    <p:anim calcmode="lin" valueType="num">
                                      <p:cBhvr additive="base">
                                        <p:cTn id="56" dur="500" fill="hold"/>
                                        <p:tgtEl>
                                          <p:spTgt spid="30733"/>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30734"/>
                                        </p:tgtEl>
                                        <p:attrNameLst>
                                          <p:attrName>style.visibility</p:attrName>
                                        </p:attrNameLst>
                                      </p:cBhvr>
                                      <p:to>
                                        <p:strVal val="visible"/>
                                      </p:to>
                                    </p:set>
                                    <p:anim calcmode="lin" valueType="num">
                                      <p:cBhvr additive="base">
                                        <p:cTn id="61" dur="500" fill="hold"/>
                                        <p:tgtEl>
                                          <p:spTgt spid="30734"/>
                                        </p:tgtEl>
                                        <p:attrNameLst>
                                          <p:attrName>ppt_x</p:attrName>
                                        </p:attrNameLst>
                                      </p:cBhvr>
                                      <p:tavLst>
                                        <p:tav tm="0">
                                          <p:val>
                                            <p:strVal val="0-#ppt_w/2"/>
                                          </p:val>
                                        </p:tav>
                                        <p:tav tm="100000">
                                          <p:val>
                                            <p:strVal val="#ppt_x"/>
                                          </p:val>
                                        </p:tav>
                                      </p:tavLst>
                                    </p:anim>
                                    <p:anim calcmode="lin" valueType="num">
                                      <p:cBhvr additive="base">
                                        <p:cTn id="62" dur="500" fill="hold"/>
                                        <p:tgtEl>
                                          <p:spTgt spid="30734"/>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30735"/>
                                        </p:tgtEl>
                                        <p:attrNameLst>
                                          <p:attrName>style.visibility</p:attrName>
                                        </p:attrNameLst>
                                      </p:cBhvr>
                                      <p:to>
                                        <p:strVal val="visible"/>
                                      </p:to>
                                    </p:set>
                                    <p:anim calcmode="lin" valueType="num">
                                      <p:cBhvr additive="base">
                                        <p:cTn id="67" dur="500" fill="hold"/>
                                        <p:tgtEl>
                                          <p:spTgt spid="30735"/>
                                        </p:tgtEl>
                                        <p:attrNameLst>
                                          <p:attrName>ppt_x</p:attrName>
                                        </p:attrNameLst>
                                      </p:cBhvr>
                                      <p:tavLst>
                                        <p:tav tm="0">
                                          <p:val>
                                            <p:strVal val="0-#ppt_w/2"/>
                                          </p:val>
                                        </p:tav>
                                        <p:tav tm="100000">
                                          <p:val>
                                            <p:strVal val="#ppt_x"/>
                                          </p:val>
                                        </p:tav>
                                      </p:tavLst>
                                    </p:anim>
                                    <p:anim calcmode="lin" valueType="num">
                                      <p:cBhvr additive="base">
                                        <p:cTn id="68" dur="500" fill="hold"/>
                                        <p:tgtEl>
                                          <p:spTgt spid="30735"/>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30736"/>
                                        </p:tgtEl>
                                        <p:attrNameLst>
                                          <p:attrName>style.visibility</p:attrName>
                                        </p:attrNameLst>
                                      </p:cBhvr>
                                      <p:to>
                                        <p:strVal val="visible"/>
                                      </p:to>
                                    </p:set>
                                    <p:anim calcmode="lin" valueType="num">
                                      <p:cBhvr additive="base">
                                        <p:cTn id="73" dur="500" fill="hold"/>
                                        <p:tgtEl>
                                          <p:spTgt spid="30736"/>
                                        </p:tgtEl>
                                        <p:attrNameLst>
                                          <p:attrName>ppt_x</p:attrName>
                                        </p:attrNameLst>
                                      </p:cBhvr>
                                      <p:tavLst>
                                        <p:tav tm="0">
                                          <p:val>
                                            <p:strVal val="0-#ppt_w/2"/>
                                          </p:val>
                                        </p:tav>
                                        <p:tav tm="100000">
                                          <p:val>
                                            <p:strVal val="#ppt_x"/>
                                          </p:val>
                                        </p:tav>
                                      </p:tavLst>
                                    </p:anim>
                                    <p:anim calcmode="lin" valueType="num">
                                      <p:cBhvr additive="base">
                                        <p:cTn id="74" dur="500" fill="hold"/>
                                        <p:tgtEl>
                                          <p:spTgt spid="307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1"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99"/>
                </a:solidFill>
              </a:rPr>
              <a:t>Equivalent Voltage Source using KVL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2200" dirty="0">
                    <a:solidFill>
                      <a:srgbClr val="006699"/>
                    </a:solidFill>
                    <a:latin typeface="Lucida Sans" panose="020B0602030504020204" pitchFamily="34" charset="0"/>
                  </a:rPr>
                  <a:t>Applying KVL on circuit (a) using </a:t>
                </a:r>
              </a:p>
              <a:p>
                <a:pPr marL="0" indent="0">
                  <a:buNone/>
                </a:pPr>
                <a:r>
                  <a:rPr lang="en-US" sz="2200" dirty="0">
                    <a:solidFill>
                      <a:srgbClr val="006699"/>
                    </a:solidFill>
                    <a:latin typeface="Lucida Sans" panose="020B0602030504020204" pitchFamily="34" charset="0"/>
                  </a:rPr>
                  <a:t>  “</a:t>
                </a:r>
                <a:r>
                  <a:rPr lang="en-US" sz="2200" dirty="0">
                    <a:solidFill>
                      <a:srgbClr val="FF0000"/>
                    </a:solidFill>
                    <a:latin typeface="Lucida Sans" panose="020B0602030504020204" pitchFamily="34" charset="0"/>
                  </a:rPr>
                  <a:t>Potential Losses</a:t>
                </a:r>
                <a:r>
                  <a:rPr lang="en-US" sz="2200" dirty="0">
                    <a:solidFill>
                      <a:srgbClr val="006699"/>
                    </a:solidFill>
                    <a:latin typeface="Lucida Sans" panose="020B0602030504020204" pitchFamily="34" charset="0"/>
                  </a:rPr>
                  <a:t>” convention yields:</a:t>
                </a:r>
              </a:p>
              <a:p>
                <a:pPr marL="0" indent="0">
                  <a:buNone/>
                </a:pPr>
                <a:endParaRPr lang="en-US" sz="2200" dirty="0">
                  <a:solidFill>
                    <a:srgbClr val="006699"/>
                  </a:solidFill>
                  <a:latin typeface="Lucida Sans" panose="020B0602030504020204" pitchFamily="34" charset="0"/>
                </a:endParaRPr>
              </a:p>
              <a:p>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3</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𝑎𝑏</m:t>
                        </m:r>
                      </m:sub>
                    </m:sSub>
                    <m:r>
                      <a:rPr lang="en-US" sz="2200">
                        <a:solidFill>
                          <a:srgbClr val="006699"/>
                        </a:solidFill>
                        <a:latin typeface="Cambria Math" panose="02040503050406030204" pitchFamily="18" charset="0"/>
                      </a:rPr>
                      <m:t>=0</m:t>
                    </m:r>
                  </m:oMath>
                </a14:m>
                <a:endParaRPr lang="en-US" sz="2200" dirty="0">
                  <a:solidFill>
                    <a:srgbClr val="006699"/>
                  </a:solidFill>
                  <a:latin typeface="Lucida Sans" panose="020B0602030504020204" pitchFamily="34" charset="0"/>
                </a:endParaRPr>
              </a:p>
              <a:p>
                <a:endParaRPr lang="en-US" sz="2200" dirty="0">
                  <a:solidFill>
                    <a:srgbClr val="006699"/>
                  </a:solidFill>
                  <a:latin typeface="Lucida Sans" panose="020B0602030504020204" pitchFamily="34" charset="0"/>
                </a:endParaRPr>
              </a:p>
              <a:p>
                <a14:m>
                  <m:oMath xmlns:m="http://schemas.openxmlformats.org/officeDocument/2006/math">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𝑎𝑏</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1</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2</m:t>
                        </m:r>
                      </m:sub>
                    </m:sSub>
                    <m:r>
                      <a:rPr lang="en-US" sz="2200">
                        <a:solidFill>
                          <a:srgbClr val="006699"/>
                        </a:solidFill>
                        <a:latin typeface="Cambria Math" panose="02040503050406030204" pitchFamily="18" charset="0"/>
                      </a:rPr>
                      <m:t>−</m:t>
                    </m:r>
                    <m:sSub>
                      <m:sSubPr>
                        <m:ctrlPr>
                          <a:rPr lang="en-US" sz="2200" i="1">
                            <a:solidFill>
                              <a:srgbClr val="006699"/>
                            </a:solidFill>
                            <a:latin typeface="Cambria Math" panose="02040503050406030204" pitchFamily="18" charset="0"/>
                          </a:rPr>
                        </m:ctrlPr>
                      </m:sSubPr>
                      <m:e>
                        <m:r>
                          <a:rPr lang="en-US" sz="2200">
                            <a:solidFill>
                              <a:srgbClr val="006699"/>
                            </a:solidFill>
                            <a:latin typeface="Cambria Math" panose="02040503050406030204" pitchFamily="18" charset="0"/>
                          </a:rPr>
                          <m:t>𝑉</m:t>
                        </m:r>
                      </m:e>
                      <m:sub>
                        <m:r>
                          <a:rPr lang="en-US" sz="2200">
                            <a:solidFill>
                              <a:srgbClr val="006699"/>
                            </a:solidFill>
                            <a:latin typeface="Cambria Math" panose="02040503050406030204" pitchFamily="18" charset="0"/>
                          </a:rPr>
                          <m:t>3</m:t>
                        </m:r>
                      </m:sub>
                    </m:sSub>
                  </m:oMath>
                </a14:m>
                <a:endParaRPr lang="en-US" sz="2200" dirty="0">
                  <a:solidFill>
                    <a:srgbClr val="006699"/>
                  </a:solidFill>
                  <a:latin typeface="Lucida Sans" panose="020B0602030504020204" pitchFamily="34" charset="0"/>
                </a:endParaRPr>
              </a:p>
              <a:p>
                <a:endParaRPr lang="en-US" sz="2200" dirty="0">
                  <a:solidFill>
                    <a:srgbClr val="006699"/>
                  </a:solidFill>
                  <a:latin typeface="Lucida Sans" panose="020B0602030504020204" pitchFamily="34" charset="0"/>
                </a:endParaRPr>
              </a:p>
              <a:p>
                <a:r>
                  <a:rPr lang="en-US" sz="2200" dirty="0">
                    <a:solidFill>
                      <a:srgbClr val="006699"/>
                    </a:solidFill>
                    <a:latin typeface="Lucida Sans" panose="020B0602030504020204" pitchFamily="34" charset="0"/>
                  </a:rPr>
                  <a:t>Note: To avoid violating KVL, a </a:t>
                </a:r>
              </a:p>
              <a:p>
                <a:pPr marL="0" indent="0">
                  <a:buNone/>
                </a:pPr>
                <a:r>
                  <a:rPr lang="en-US" sz="2200" dirty="0">
                    <a:solidFill>
                      <a:srgbClr val="006699"/>
                    </a:solidFill>
                    <a:latin typeface="Lucida Sans" panose="020B0602030504020204" pitchFamily="34" charset="0"/>
                  </a:rPr>
                  <a:t>   circuit can not contain two parallel </a:t>
                </a:r>
              </a:p>
              <a:p>
                <a:pPr marL="0" indent="0">
                  <a:buNone/>
                </a:pPr>
                <a:r>
                  <a:rPr lang="en-US" sz="2200" dirty="0">
                    <a:solidFill>
                      <a:srgbClr val="006699"/>
                    </a:solidFill>
                    <a:latin typeface="Lucida Sans" panose="020B0602030504020204" pitchFamily="34" charset="0"/>
                  </a:rPr>
                  <a:t>   voltage sources that are not equal </a:t>
                </a:r>
              </a:p>
              <a:p>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696" t="-1681" b="-560"/>
                </a:stretch>
              </a:blipFill>
            </p:spPr>
            <p:txBody>
              <a:bodyPr/>
              <a:lstStyle/>
              <a:p>
                <a:r>
                  <a:rPr lang="en-US">
                    <a:noFill/>
                  </a:rPr>
                  <a:t> </a:t>
                </a:r>
                <a:endParaRPr lang="en-US">
                  <a:noFill/>
                </a:endParaRPr>
              </a:p>
            </p:txBody>
          </p:sp>
        </mc:Fallback>
      </mc:AlternateContent>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t>38</a:t>
            </a:fld>
            <a:endParaRPr lang="en-US" altLang="en-US"/>
          </a:p>
        </p:txBody>
      </p:sp>
      <p:pic>
        <p:nvPicPr>
          <p:cNvPr id="6" name="Picture 5"/>
          <p:cNvPicPr>
            <a:picLocks noChangeAspect="1"/>
          </p:cNvPicPr>
          <p:nvPr/>
        </p:nvPicPr>
        <p:blipFill>
          <a:blip r:embed="rId3"/>
          <a:stretch>
            <a:fillRect/>
          </a:stretch>
        </p:blipFill>
        <p:spPr>
          <a:xfrm>
            <a:off x="6400800" y="1828801"/>
            <a:ext cx="4133560" cy="3648075"/>
          </a:xfrm>
          <a:prstGeom prst="rect">
            <a:avLst/>
          </a:prstGeom>
        </p:spPr>
      </p:pic>
      <p:sp>
        <p:nvSpPr>
          <p:cNvPr id="7" name="Rounded Rectangle 6"/>
          <p:cNvSpPr/>
          <p:nvPr/>
        </p:nvSpPr>
        <p:spPr bwMode="auto">
          <a:xfrm>
            <a:off x="7391400" y="3124200"/>
            <a:ext cx="457200" cy="762000"/>
          </a:xfrm>
          <a:prstGeom prst="roundRect">
            <a:avLst/>
          </a:prstGeom>
          <a:noFill/>
          <a:ln w="19050" cap="flat" cmpd="sng" algn="ctr">
            <a:solidFill>
              <a:schemeClr val="accent6"/>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cxnSp>
        <p:nvCxnSpPr>
          <p:cNvPr id="9" name="Straight Arrow Connector 8"/>
          <p:cNvCxnSpPr/>
          <p:nvPr/>
        </p:nvCxnSpPr>
        <p:spPr bwMode="auto">
          <a:xfrm>
            <a:off x="7429500" y="3124200"/>
            <a:ext cx="381000" cy="0"/>
          </a:xfrm>
          <a:prstGeom prst="straightConnector1">
            <a:avLst/>
          </a:prstGeom>
          <a:noFill/>
          <a:ln w="38100" cap="flat" cmpd="sng" algn="ctr">
            <a:solidFill>
              <a:schemeClr val="accent2"/>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Arrow Connector 9"/>
          <p:cNvCxnSpPr/>
          <p:nvPr/>
        </p:nvCxnSpPr>
        <p:spPr bwMode="auto">
          <a:xfrm rot="10800000">
            <a:off x="7411779" y="3898604"/>
            <a:ext cx="381000" cy="0"/>
          </a:xfrm>
          <a:prstGeom prst="straightConnector1">
            <a:avLst/>
          </a:prstGeom>
          <a:noFill/>
          <a:ln w="38100" cap="flat" cmpd="sng" algn="ctr">
            <a:solidFill>
              <a:schemeClr val="accent2"/>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Right Arrow 10"/>
          <p:cNvSpPr/>
          <p:nvPr/>
        </p:nvSpPr>
        <p:spPr bwMode="auto">
          <a:xfrm>
            <a:off x="5410200" y="3200400"/>
            <a:ext cx="533400" cy="152400"/>
          </a:xfrm>
          <a:prstGeom prst="rightArrow">
            <a:avLst/>
          </a:prstGeom>
          <a:noFill/>
          <a:ln w="2857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b="1">
              <a:ln>
                <a:solidFill>
                  <a:schemeClr val="tx1"/>
                </a:solidFill>
              </a:ln>
              <a:solidFill>
                <a:srgbClr val="800080"/>
              </a:solidFill>
              <a:latin typeface="Lucida Console" panose="020B0609040504020204" pitchFamily="49"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2447962"/>
            <a:ext cx="4191000" cy="2894742"/>
          </a:xfrm>
          <a:prstGeom prst="rect">
            <a:avLst/>
          </a:prstGeom>
          <a:noFill/>
          <a:ln>
            <a:noFill/>
          </a:ln>
        </p:spPr>
      </p:pic>
      <p:sp>
        <p:nvSpPr>
          <p:cNvPr id="2" name="Title 1"/>
          <p:cNvSpPr>
            <a:spLocks noGrp="1"/>
          </p:cNvSpPr>
          <p:nvPr>
            <p:ph type="title"/>
          </p:nvPr>
        </p:nvSpPr>
        <p:spPr/>
        <p:txBody>
          <a:bodyPr/>
          <a:lstStyle/>
          <a:p>
            <a:r>
              <a:rPr lang="en-US" sz="4000" dirty="0">
                <a:solidFill>
                  <a:srgbClr val="000099"/>
                </a:solidFill>
              </a:rPr>
              <a:t>All Rules in one Example</a:t>
            </a:r>
          </a:p>
        </p:txBody>
      </p:sp>
      <p:sp>
        <p:nvSpPr>
          <p:cNvPr id="4" name="Slide Number Placeholder 3"/>
          <p:cNvSpPr>
            <a:spLocks noGrp="1"/>
          </p:cNvSpPr>
          <p:nvPr>
            <p:ph type="sldNum" sz="quarter" idx="12"/>
          </p:nvPr>
        </p:nvSpPr>
        <p:spPr/>
        <p:txBody>
          <a:bodyPr/>
          <a:lstStyle/>
          <a:p>
            <a:pPr>
              <a:defRPr/>
            </a:pPr>
            <a:fld id="{50C7A96D-F45B-4FA8-92F5-2FC74642DBD7}" type="slidenum">
              <a:rPr lang="en-US" altLang="en-US" smtClean="0"/>
              <a:t>39</a:t>
            </a:fld>
            <a:endParaRPr lang="en-US" altLang="en-US" dirty="0"/>
          </a:p>
        </p:txBody>
      </p:sp>
      <p:sp>
        <p:nvSpPr>
          <p:cNvPr id="7" name="Oval 6"/>
          <p:cNvSpPr/>
          <p:nvPr/>
        </p:nvSpPr>
        <p:spPr bwMode="auto">
          <a:xfrm>
            <a:off x="6896100" y="5114104"/>
            <a:ext cx="3048000" cy="228600"/>
          </a:xfrm>
          <a:prstGeom prst="ellipse">
            <a:avLst/>
          </a:prstGeom>
          <a:noFill/>
          <a:ln w="28575" cap="flat" cmpd="sng" algn="ctr">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sp>
        <p:nvSpPr>
          <p:cNvPr id="8" name="Oval 7"/>
          <p:cNvSpPr/>
          <p:nvPr/>
        </p:nvSpPr>
        <p:spPr bwMode="auto">
          <a:xfrm>
            <a:off x="6903474" y="2502351"/>
            <a:ext cx="3048000" cy="228600"/>
          </a:xfrm>
          <a:prstGeom prst="ellipse">
            <a:avLst/>
          </a:prstGeom>
          <a:noFill/>
          <a:ln w="28575" cap="flat" cmpd="sng" algn="ctr">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sp>
        <p:nvSpPr>
          <p:cNvPr id="9" name="Oval 8"/>
          <p:cNvSpPr/>
          <p:nvPr/>
        </p:nvSpPr>
        <p:spPr bwMode="auto">
          <a:xfrm>
            <a:off x="8351274" y="3844104"/>
            <a:ext cx="152400" cy="152400"/>
          </a:xfrm>
          <a:prstGeom prst="ellipse">
            <a:avLst/>
          </a:prstGeom>
          <a:solidFill>
            <a:schemeClr val="accent2"/>
          </a:solidFill>
          <a:ln w="2857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sp>
        <p:nvSpPr>
          <p:cNvPr id="10" name="Oval 9"/>
          <p:cNvSpPr/>
          <p:nvPr/>
        </p:nvSpPr>
        <p:spPr bwMode="auto">
          <a:xfrm>
            <a:off x="7039487" y="3844104"/>
            <a:ext cx="152400" cy="152400"/>
          </a:xfrm>
          <a:prstGeom prst="ellipse">
            <a:avLst/>
          </a:prstGeom>
          <a:solidFill>
            <a:schemeClr val="accent2"/>
          </a:solidFill>
          <a:ln w="2857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sp>
        <p:nvSpPr>
          <p:cNvPr id="11" name="Oval 10"/>
          <p:cNvSpPr/>
          <p:nvPr/>
        </p:nvSpPr>
        <p:spPr bwMode="auto">
          <a:xfrm>
            <a:off x="9663061" y="3853629"/>
            <a:ext cx="152400" cy="152400"/>
          </a:xfrm>
          <a:prstGeom prst="ellipse">
            <a:avLst/>
          </a:prstGeom>
          <a:solidFill>
            <a:schemeClr val="accent2"/>
          </a:solidFill>
          <a:ln w="2857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cxnSp>
        <p:nvCxnSpPr>
          <p:cNvPr id="13" name="Straight Arrow Connector 12"/>
          <p:cNvCxnSpPr/>
          <p:nvPr/>
        </p:nvCxnSpPr>
        <p:spPr bwMode="auto">
          <a:xfrm>
            <a:off x="9739261" y="2654752"/>
            <a:ext cx="0" cy="342471"/>
          </a:xfrm>
          <a:prstGeom prst="straightConnector1">
            <a:avLst/>
          </a:prstGeom>
          <a:noFill/>
          <a:ln w="57150" cap="flat" cmpd="sng" algn="ctr">
            <a:solidFill>
              <a:srgbClr val="FF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TextBox 13"/>
          <p:cNvSpPr txBox="1"/>
          <p:nvPr/>
        </p:nvSpPr>
        <p:spPr>
          <a:xfrm>
            <a:off x="8275074" y="2110923"/>
            <a:ext cx="228600" cy="400110"/>
          </a:xfrm>
          <a:prstGeom prst="rect">
            <a:avLst/>
          </a:prstGeom>
          <a:noFill/>
        </p:spPr>
        <p:txBody>
          <a:bodyPr wrap="square" rtlCol="0">
            <a:spAutoFit/>
          </a:bodyPr>
          <a:lstStyle/>
          <a:p>
            <a:r>
              <a:rPr lang="en-US" sz="2000" dirty="0">
                <a:solidFill>
                  <a:schemeClr val="accent2"/>
                </a:solidFill>
                <a:latin typeface="+mj-lt"/>
              </a:rPr>
              <a:t>a</a:t>
            </a:r>
          </a:p>
        </p:txBody>
      </p:sp>
      <p:sp>
        <p:nvSpPr>
          <p:cNvPr id="15" name="TextBox 14"/>
          <p:cNvSpPr txBox="1"/>
          <p:nvPr/>
        </p:nvSpPr>
        <p:spPr>
          <a:xfrm>
            <a:off x="6703998" y="3685987"/>
            <a:ext cx="228600" cy="400110"/>
          </a:xfrm>
          <a:prstGeom prst="rect">
            <a:avLst/>
          </a:prstGeom>
          <a:noFill/>
        </p:spPr>
        <p:txBody>
          <a:bodyPr wrap="square" rtlCol="0">
            <a:spAutoFit/>
          </a:bodyPr>
          <a:lstStyle/>
          <a:p>
            <a:r>
              <a:rPr lang="en-US" sz="2000" dirty="0">
                <a:solidFill>
                  <a:schemeClr val="accent2"/>
                </a:solidFill>
                <a:latin typeface="+mj-lt"/>
              </a:rPr>
              <a:t>b</a:t>
            </a:r>
          </a:p>
        </p:txBody>
      </p:sp>
      <p:sp>
        <p:nvSpPr>
          <p:cNvPr id="16" name="TextBox 15"/>
          <p:cNvSpPr txBox="1"/>
          <p:nvPr/>
        </p:nvSpPr>
        <p:spPr>
          <a:xfrm>
            <a:off x="8110580" y="3492076"/>
            <a:ext cx="228600" cy="400110"/>
          </a:xfrm>
          <a:prstGeom prst="rect">
            <a:avLst/>
          </a:prstGeom>
          <a:noFill/>
        </p:spPr>
        <p:txBody>
          <a:bodyPr wrap="square" rtlCol="0">
            <a:spAutoFit/>
          </a:bodyPr>
          <a:lstStyle/>
          <a:p>
            <a:r>
              <a:rPr lang="en-US" sz="2000" dirty="0">
                <a:solidFill>
                  <a:schemeClr val="accent2"/>
                </a:solidFill>
                <a:latin typeface="+mj-lt"/>
              </a:rPr>
              <a:t>c</a:t>
            </a:r>
          </a:p>
        </p:txBody>
      </p:sp>
      <p:sp>
        <p:nvSpPr>
          <p:cNvPr id="17" name="TextBox 16"/>
          <p:cNvSpPr txBox="1"/>
          <p:nvPr/>
        </p:nvSpPr>
        <p:spPr>
          <a:xfrm>
            <a:off x="9829800" y="3685987"/>
            <a:ext cx="228600" cy="400110"/>
          </a:xfrm>
          <a:prstGeom prst="rect">
            <a:avLst/>
          </a:prstGeom>
          <a:noFill/>
        </p:spPr>
        <p:txBody>
          <a:bodyPr wrap="square" rtlCol="0">
            <a:spAutoFit/>
          </a:bodyPr>
          <a:lstStyle/>
          <a:p>
            <a:r>
              <a:rPr lang="en-US" sz="2000" dirty="0">
                <a:solidFill>
                  <a:schemeClr val="accent2"/>
                </a:solidFill>
                <a:latin typeface="+mj-lt"/>
              </a:rPr>
              <a:t>d</a:t>
            </a:r>
          </a:p>
        </p:txBody>
      </p:sp>
      <p:sp>
        <p:nvSpPr>
          <p:cNvPr id="18" name="TextBox 17"/>
          <p:cNvSpPr txBox="1"/>
          <p:nvPr/>
        </p:nvSpPr>
        <p:spPr>
          <a:xfrm>
            <a:off x="8275074" y="5314890"/>
            <a:ext cx="228600" cy="400110"/>
          </a:xfrm>
          <a:prstGeom prst="rect">
            <a:avLst/>
          </a:prstGeom>
          <a:noFill/>
        </p:spPr>
        <p:txBody>
          <a:bodyPr wrap="square" rtlCol="0">
            <a:spAutoFit/>
          </a:bodyPr>
          <a:lstStyle/>
          <a:p>
            <a:r>
              <a:rPr lang="en-US" sz="2000" dirty="0">
                <a:solidFill>
                  <a:schemeClr val="accent2"/>
                </a:solidFill>
                <a:latin typeface="+mj-lt"/>
              </a:rPr>
              <a:t>e</a:t>
            </a:r>
          </a:p>
        </p:txBody>
      </p:sp>
      <p:cxnSp>
        <p:nvCxnSpPr>
          <p:cNvPr id="22" name="Straight Arrow Connector 21"/>
          <p:cNvCxnSpPr/>
          <p:nvPr/>
        </p:nvCxnSpPr>
        <p:spPr bwMode="auto">
          <a:xfrm>
            <a:off x="9739261" y="4826880"/>
            <a:ext cx="0" cy="342471"/>
          </a:xfrm>
          <a:prstGeom prst="straightConnector1">
            <a:avLst/>
          </a:prstGeom>
          <a:noFill/>
          <a:ln w="57150" cap="flat" cmpd="sng" algn="ctr">
            <a:solidFill>
              <a:srgbClr val="FF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Arrow Connector 22"/>
          <p:cNvCxnSpPr/>
          <p:nvPr/>
        </p:nvCxnSpPr>
        <p:spPr bwMode="auto">
          <a:xfrm>
            <a:off x="8427474" y="4826881"/>
            <a:ext cx="0" cy="342471"/>
          </a:xfrm>
          <a:prstGeom prst="straightConnector1">
            <a:avLst/>
          </a:prstGeom>
          <a:noFill/>
          <a:ln w="57150" cap="flat" cmpd="sng" algn="ctr">
            <a:solidFill>
              <a:srgbClr val="FF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Arrow Connector 23"/>
          <p:cNvCxnSpPr/>
          <p:nvPr/>
        </p:nvCxnSpPr>
        <p:spPr bwMode="auto">
          <a:xfrm rot="10800000">
            <a:off x="8427474" y="2654752"/>
            <a:ext cx="0" cy="342471"/>
          </a:xfrm>
          <a:prstGeom prst="straightConnector1">
            <a:avLst/>
          </a:prstGeom>
          <a:noFill/>
          <a:ln w="57150" cap="flat" cmpd="sng" algn="ctr">
            <a:solidFill>
              <a:srgbClr val="FF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Arrow Connector 24"/>
          <p:cNvCxnSpPr/>
          <p:nvPr/>
        </p:nvCxnSpPr>
        <p:spPr bwMode="auto">
          <a:xfrm rot="16200000">
            <a:off x="9467636" y="3753892"/>
            <a:ext cx="0" cy="342471"/>
          </a:xfrm>
          <a:prstGeom prst="straightConnector1">
            <a:avLst/>
          </a:prstGeom>
          <a:noFill/>
          <a:ln w="57150" cap="flat" cmpd="sng" algn="ctr">
            <a:solidFill>
              <a:srgbClr val="FF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Arrow Connector 25"/>
          <p:cNvCxnSpPr/>
          <p:nvPr/>
        </p:nvCxnSpPr>
        <p:spPr bwMode="auto">
          <a:xfrm rot="16200000">
            <a:off x="7391828" y="3748694"/>
            <a:ext cx="0" cy="342471"/>
          </a:xfrm>
          <a:prstGeom prst="straightConnector1">
            <a:avLst/>
          </a:prstGeom>
          <a:noFill/>
          <a:ln w="57150" cap="flat" cmpd="sng" algn="ctr">
            <a:solidFill>
              <a:srgbClr val="FF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27" name="TextBox 26"/>
              <p:cNvSpPr txBox="1"/>
              <p:nvPr/>
            </p:nvSpPr>
            <p:spPr>
              <a:xfrm>
                <a:off x="9832349" y="2654751"/>
                <a:ext cx="381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𝑰</m:t>
                          </m:r>
                        </m:e>
                        <m:sub>
                          <m:r>
                            <a:rPr lang="en-US" b="1" i="1">
                              <a:solidFill>
                                <a:srgbClr val="FF0000"/>
                              </a:solidFill>
                              <a:latin typeface="Cambria Math" panose="02040503050406030204" pitchFamily="18" charset="0"/>
                            </a:rPr>
                            <m:t>𝟓</m:t>
                          </m:r>
                        </m:sub>
                      </m:sSub>
                    </m:oMath>
                  </m:oMathPara>
                </a14:m>
                <a:endParaRPr lang="en-US" dirty="0">
                  <a:solidFill>
                    <a:srgbClr val="FF0000"/>
                  </a:solidFill>
                  <a:latin typeface="+mj-lt"/>
                </a:endParaRPr>
              </a:p>
            </p:txBody>
          </p:sp>
        </mc:Choice>
        <mc:Fallback xmlns="">
          <p:sp>
            <p:nvSpPr>
              <p:cNvPr id="27" name="TextBox 26"/>
              <p:cNvSpPr txBox="1">
                <a:spLocks noRot="1" noChangeAspect="1" noMove="1" noResize="1" noEditPoints="1" noAdjustHandles="1" noChangeArrowheads="1" noChangeShapeType="1" noTextEdit="1"/>
              </p:cNvSpPr>
              <p:nvPr/>
            </p:nvSpPr>
            <p:spPr>
              <a:xfrm>
                <a:off x="9832349" y="2654751"/>
                <a:ext cx="381000" cy="369332"/>
              </a:xfrm>
              <a:prstGeom prst="rect">
                <a:avLst/>
              </a:prstGeom>
              <a:blipFill rotWithShape="1">
                <a:blip r:embed="rId3"/>
                <a:stretch>
                  <a:fillRect/>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8010559" y="2715652"/>
                <a:ext cx="381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𝑰</m:t>
                          </m:r>
                        </m:e>
                        <m:sub>
                          <m:r>
                            <a:rPr lang="en-US" b="1" i="1">
                              <a:solidFill>
                                <a:srgbClr val="FF0000"/>
                              </a:solidFill>
                              <a:latin typeface="Cambria Math" panose="02040503050406030204" pitchFamily="18" charset="0"/>
                            </a:rPr>
                            <m:t>𝟒</m:t>
                          </m:r>
                        </m:sub>
                      </m:sSub>
                    </m:oMath>
                  </m:oMathPara>
                </a14:m>
                <a:endParaRPr lang="en-US" dirty="0">
                  <a:solidFill>
                    <a:srgbClr val="FF0000"/>
                  </a:solidFill>
                  <a:latin typeface="+mj-lt"/>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8010559" y="2715652"/>
                <a:ext cx="381000" cy="369332"/>
              </a:xfrm>
              <a:prstGeom prst="rect">
                <a:avLst/>
              </a:prstGeom>
              <a:blipFill rotWithShape="1">
                <a:blip r:embed="rId4"/>
                <a:stretch>
                  <a:fillRect/>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9340313" y="3456981"/>
                <a:ext cx="381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𝑰</m:t>
                          </m:r>
                        </m:e>
                        <m:sub>
                          <m:r>
                            <a:rPr lang="en-US" b="1" i="1">
                              <a:solidFill>
                                <a:srgbClr val="FF0000"/>
                              </a:solidFill>
                              <a:latin typeface="Cambria Math" panose="02040503050406030204" pitchFamily="18" charset="0"/>
                            </a:rPr>
                            <m:t>𝟑</m:t>
                          </m:r>
                        </m:sub>
                      </m:sSub>
                    </m:oMath>
                  </m:oMathPara>
                </a14:m>
                <a:endParaRPr lang="en-US" dirty="0">
                  <a:solidFill>
                    <a:srgbClr val="FF0000"/>
                  </a:solidFill>
                  <a:latin typeface="+mj-lt"/>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9340313" y="3456981"/>
                <a:ext cx="381000" cy="369332"/>
              </a:xfrm>
              <a:prstGeom prst="rect">
                <a:avLst/>
              </a:prstGeom>
              <a:blipFill rotWithShape="1">
                <a:blip r:embed="rId5"/>
                <a:stretch>
                  <a:fillRect/>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8008374" y="4729207"/>
                <a:ext cx="381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𝑰</m:t>
                          </m:r>
                        </m:e>
                        <m:sub>
                          <m:r>
                            <a:rPr lang="en-US" b="1" i="1">
                              <a:solidFill>
                                <a:srgbClr val="FF0000"/>
                              </a:solidFill>
                              <a:latin typeface="Cambria Math" panose="02040503050406030204" pitchFamily="18" charset="0"/>
                            </a:rPr>
                            <m:t>𝟐</m:t>
                          </m:r>
                        </m:sub>
                      </m:sSub>
                    </m:oMath>
                  </m:oMathPara>
                </a14:m>
                <a:endParaRPr lang="en-US" dirty="0">
                  <a:solidFill>
                    <a:srgbClr val="FF0000"/>
                  </a:solidFill>
                  <a:latin typeface="+mj-lt"/>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8008374" y="4729207"/>
                <a:ext cx="381000" cy="369332"/>
              </a:xfrm>
              <a:prstGeom prst="rect">
                <a:avLst/>
              </a:prstGeom>
              <a:blipFill rotWithShape="1">
                <a:blip r:embed="rId6"/>
                <a:stretch>
                  <a:fillRect/>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7191887" y="3469694"/>
                <a:ext cx="381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𝑰</m:t>
                          </m:r>
                        </m:e>
                        <m:sub>
                          <m:r>
                            <a:rPr lang="en-US" b="1" i="1">
                              <a:solidFill>
                                <a:srgbClr val="FF0000"/>
                              </a:solidFill>
                              <a:latin typeface="Cambria Math" panose="02040503050406030204" pitchFamily="18" charset="0"/>
                            </a:rPr>
                            <m:t>𝟏</m:t>
                          </m:r>
                        </m:sub>
                      </m:sSub>
                    </m:oMath>
                  </m:oMathPara>
                </a14:m>
                <a:endParaRPr lang="en-US" dirty="0">
                  <a:solidFill>
                    <a:srgbClr val="FF0000"/>
                  </a:solidFill>
                  <a:latin typeface="+mj-lt"/>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7191887" y="3469694"/>
                <a:ext cx="381000" cy="369332"/>
              </a:xfrm>
              <a:prstGeom prst="rect">
                <a:avLst/>
              </a:prstGeom>
              <a:blipFill rotWithShape="1">
                <a:blip r:embed="rId7"/>
                <a:stretch>
                  <a:fillRect/>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9798869" y="4800018"/>
                <a:ext cx="381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𝑰</m:t>
                          </m:r>
                        </m:e>
                        <m:sub>
                          <m:r>
                            <a:rPr lang="en-US" b="1" i="1">
                              <a:solidFill>
                                <a:srgbClr val="FF0000"/>
                              </a:solidFill>
                              <a:latin typeface="Cambria Math" panose="02040503050406030204" pitchFamily="18" charset="0"/>
                            </a:rPr>
                            <m:t>𝟔</m:t>
                          </m:r>
                        </m:sub>
                      </m:sSub>
                    </m:oMath>
                  </m:oMathPara>
                </a14:m>
                <a:endParaRPr lang="en-US" dirty="0">
                  <a:solidFill>
                    <a:srgbClr val="FF0000"/>
                  </a:solidFill>
                  <a:latin typeface="+mj-lt"/>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9798869" y="4800018"/>
                <a:ext cx="381000" cy="369332"/>
              </a:xfrm>
              <a:prstGeom prst="rect">
                <a:avLst/>
              </a:prstGeom>
              <a:blipFill rotWithShape="1">
                <a:blip r:embed="rId8"/>
                <a:stretch>
                  <a:fillRect/>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6669963" y="3894398"/>
                <a:ext cx="381000" cy="1200329"/>
              </a:xfrm>
              <a:prstGeom prst="rect">
                <a:avLst/>
              </a:prstGeom>
              <a:noFill/>
            </p:spPr>
            <p:txBody>
              <a:bodyPr wrap="square" rtlCol="0">
                <a:spAutoFit/>
              </a:bodyPr>
              <a:lstStyle/>
              <a:p>
                <a:r>
                  <a:rPr lang="en-US" i="1" dirty="0">
                    <a:solidFill>
                      <a:srgbClr val="C00000"/>
                    </a:solidFill>
                    <a:latin typeface="+mj-lt"/>
                  </a:rPr>
                  <a:t>+</a:t>
                </a:r>
              </a:p>
              <a:p>
                <a:pPr/>
                <a14:m>
                  <m:oMathPara xmlns:m="http://schemas.openxmlformats.org/officeDocument/2006/math">
                    <m:oMathParaPr>
                      <m:jc m:val="centerGroup"/>
                    </m:oMathParaPr>
                    <m:oMath xmlns:m="http://schemas.openxmlformats.org/officeDocument/2006/math">
                      <m:sSub>
                        <m:sSubPr>
                          <m:ctrlPr>
                            <a:rPr lang="en-US"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𝑽</m:t>
                          </m:r>
                        </m:e>
                        <m:sub>
                          <m:r>
                            <a:rPr lang="en-US" b="1" i="1">
                              <a:solidFill>
                                <a:srgbClr val="C00000"/>
                              </a:solidFill>
                              <a:latin typeface="Cambria Math" panose="02040503050406030204" pitchFamily="18" charset="0"/>
                            </a:rPr>
                            <m:t>𝒐</m:t>
                          </m:r>
                        </m:sub>
                      </m:sSub>
                    </m:oMath>
                  </m:oMathPara>
                </a14:m>
                <a:endParaRPr lang="en-US" dirty="0">
                  <a:solidFill>
                    <a:srgbClr val="C00000"/>
                  </a:solidFill>
                  <a:latin typeface="+mj-lt"/>
                </a:endParaRPr>
              </a:p>
              <a:p>
                <a:endParaRPr lang="en-US" i="1" dirty="0">
                  <a:solidFill>
                    <a:srgbClr val="C00000"/>
                  </a:solidFill>
                  <a:latin typeface="+mj-lt"/>
                </a:endParaRPr>
              </a:p>
              <a:p>
                <a:r>
                  <a:rPr lang="en-US" i="1" dirty="0">
                    <a:solidFill>
                      <a:srgbClr val="C00000"/>
                    </a:solidFill>
                    <a:latin typeface="+mj-lt"/>
                  </a:rPr>
                  <a:t>-</a:t>
                </a:r>
              </a:p>
            </p:txBody>
          </p:sp>
        </mc:Choice>
        <mc:Fallback xmlns="">
          <p:sp>
            <p:nvSpPr>
              <p:cNvPr id="33" name="TextBox 32"/>
              <p:cNvSpPr txBox="1">
                <a:spLocks noRot="1" noChangeAspect="1" noMove="1" noResize="1" noEditPoints="1" noAdjustHandles="1" noChangeArrowheads="1" noChangeShapeType="1" noTextEdit="1"/>
              </p:cNvSpPr>
              <p:nvPr/>
            </p:nvSpPr>
            <p:spPr>
              <a:xfrm>
                <a:off x="6669963" y="3894398"/>
                <a:ext cx="381000" cy="1200329"/>
              </a:xfrm>
              <a:prstGeom prst="rect">
                <a:avLst/>
              </a:prstGeom>
              <a:blipFill rotWithShape="1">
                <a:blip r:embed="rId9"/>
                <a:stretch>
                  <a:fillRect l="-12698" t="-3046" r="-1587" b="-7107"/>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8482064" y="4152447"/>
                <a:ext cx="381000" cy="923330"/>
              </a:xfrm>
              <a:prstGeom prst="rect">
                <a:avLst/>
              </a:prstGeom>
              <a:noFill/>
            </p:spPr>
            <p:txBody>
              <a:bodyPr wrap="square" rtlCol="0">
                <a:spAutoFit/>
              </a:bodyPr>
              <a:lstStyle/>
              <a:p>
                <a:r>
                  <a:rPr lang="en-US" i="1" dirty="0">
                    <a:solidFill>
                      <a:srgbClr val="C00000"/>
                    </a:solidFill>
                    <a:latin typeface="+mj-lt"/>
                  </a:rPr>
                  <a:t>+</a:t>
                </a:r>
              </a:p>
              <a:p>
                <a:pPr/>
                <a14:m>
                  <m:oMathPara xmlns:m="http://schemas.openxmlformats.org/officeDocument/2006/math">
                    <m:oMathParaPr>
                      <m:jc m:val="centerGroup"/>
                    </m:oMathParaPr>
                    <m:oMath xmlns:m="http://schemas.openxmlformats.org/officeDocument/2006/math">
                      <m:sSub>
                        <m:sSubPr>
                          <m:ctrlPr>
                            <a:rPr lang="en-US"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𝑽</m:t>
                          </m:r>
                        </m:e>
                        <m:sub>
                          <m:r>
                            <a:rPr lang="en-US" b="1" i="1">
                              <a:solidFill>
                                <a:srgbClr val="C00000"/>
                              </a:solidFill>
                              <a:latin typeface="Cambria Math" panose="02040503050406030204" pitchFamily="18" charset="0"/>
                            </a:rPr>
                            <m:t>𝟐</m:t>
                          </m:r>
                        </m:sub>
                      </m:sSub>
                    </m:oMath>
                  </m:oMathPara>
                </a14:m>
                <a:endParaRPr lang="en-US" dirty="0">
                  <a:solidFill>
                    <a:srgbClr val="C00000"/>
                  </a:solidFill>
                  <a:latin typeface="+mj-lt"/>
                </a:endParaRPr>
              </a:p>
              <a:p>
                <a:r>
                  <a:rPr lang="en-US" i="1" dirty="0">
                    <a:solidFill>
                      <a:srgbClr val="C00000"/>
                    </a:solidFill>
                    <a:latin typeface="+mj-lt"/>
                  </a:rPr>
                  <a:t>-</a:t>
                </a:r>
              </a:p>
            </p:txBody>
          </p:sp>
        </mc:Choice>
        <mc:Fallback xmlns="">
          <p:sp>
            <p:nvSpPr>
              <p:cNvPr id="34" name="TextBox 33"/>
              <p:cNvSpPr txBox="1">
                <a:spLocks noRot="1" noChangeAspect="1" noMove="1" noResize="1" noEditPoints="1" noAdjustHandles="1" noChangeArrowheads="1" noChangeShapeType="1" noTextEdit="1"/>
              </p:cNvSpPr>
              <p:nvPr/>
            </p:nvSpPr>
            <p:spPr>
              <a:xfrm>
                <a:off x="8482064" y="4152447"/>
                <a:ext cx="381000" cy="923330"/>
              </a:xfrm>
              <a:prstGeom prst="rect">
                <a:avLst/>
              </a:prstGeom>
              <a:blipFill rotWithShape="1">
                <a:blip r:embed="rId10"/>
                <a:stretch>
                  <a:fillRect l="-12698" t="-3289" r="-6349" b="-9211"/>
                </a:stretch>
              </a:blipFill>
            </p:spPr>
            <p:txBody>
              <a:bodyPr/>
              <a:lstStyle/>
              <a:p>
                <a:r>
                  <a:rPr lang="en-US">
                    <a:noFill/>
                  </a:rPr>
                  <a:t> </a:t>
                </a:r>
                <a:endParaRPr lang="en-US">
                  <a:noFill/>
                </a:endParaRPr>
              </a:p>
            </p:txBody>
          </p:sp>
        </mc:Fallback>
      </mc:AlternateContent>
      <p:sp>
        <p:nvSpPr>
          <p:cNvPr id="35" name="Rounded Rectangle 34"/>
          <p:cNvSpPr/>
          <p:nvPr/>
        </p:nvSpPr>
        <p:spPr bwMode="auto">
          <a:xfrm>
            <a:off x="7350272" y="4330891"/>
            <a:ext cx="457200" cy="450234"/>
          </a:xfrm>
          <a:prstGeom prst="roundRect">
            <a:avLst/>
          </a:prstGeom>
          <a:noFill/>
          <a:ln w="28575"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cxnSp>
        <p:nvCxnSpPr>
          <p:cNvPr id="37" name="Straight Arrow Connector 36"/>
          <p:cNvCxnSpPr/>
          <p:nvPr/>
        </p:nvCxnSpPr>
        <p:spPr bwMode="auto">
          <a:xfrm>
            <a:off x="7458370" y="4330891"/>
            <a:ext cx="304800" cy="0"/>
          </a:xfrm>
          <a:prstGeom prst="straightConnector1">
            <a:avLst/>
          </a:prstGeom>
          <a:noFill/>
          <a:ln w="3810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Straight Arrow Connector 37"/>
          <p:cNvCxnSpPr/>
          <p:nvPr/>
        </p:nvCxnSpPr>
        <p:spPr bwMode="auto">
          <a:xfrm rot="10800000">
            <a:off x="7407422" y="4781125"/>
            <a:ext cx="304800" cy="0"/>
          </a:xfrm>
          <a:prstGeom prst="straightConnector1">
            <a:avLst/>
          </a:prstGeom>
          <a:noFill/>
          <a:ln w="3810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40" name="TextBox 39"/>
              <p:cNvSpPr txBox="1"/>
              <p:nvPr/>
            </p:nvSpPr>
            <p:spPr>
              <a:xfrm>
                <a:off x="7339256" y="4340791"/>
                <a:ext cx="50150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𝑳</m:t>
                          </m:r>
                        </m:e>
                        <m:sub>
                          <m:r>
                            <a:rPr lang="en-US" b="1" i="1">
                              <a:latin typeface="Cambria Math" panose="02040503050406030204" pitchFamily="18" charset="0"/>
                            </a:rPr>
                            <m:t>𝟏</m:t>
                          </m:r>
                        </m:sub>
                      </m:sSub>
                    </m:oMath>
                  </m:oMathPara>
                </a14:m>
                <a:endParaRPr lang="en-US" dirty="0">
                  <a:latin typeface="+mj-lt"/>
                </a:endParaRPr>
              </a:p>
            </p:txBody>
          </p:sp>
        </mc:Choice>
        <mc:Fallback xmlns="">
          <p:sp>
            <p:nvSpPr>
              <p:cNvPr id="40" name="TextBox 39"/>
              <p:cNvSpPr txBox="1">
                <a:spLocks noRot="1" noChangeAspect="1" noMove="1" noResize="1" noEditPoints="1" noAdjustHandles="1" noChangeArrowheads="1" noChangeShapeType="1" noTextEdit="1"/>
              </p:cNvSpPr>
              <p:nvPr/>
            </p:nvSpPr>
            <p:spPr>
              <a:xfrm>
                <a:off x="7339256" y="4340791"/>
                <a:ext cx="501502" cy="369332"/>
              </a:xfrm>
              <a:prstGeom prst="rect">
                <a:avLst/>
              </a:prstGeom>
              <a:blipFill rotWithShape="1">
                <a:blip r:embed="rId11"/>
                <a:stretch>
                  <a:fillRect/>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10182427" y="4156106"/>
                <a:ext cx="381000" cy="923330"/>
              </a:xfrm>
              <a:prstGeom prst="rect">
                <a:avLst/>
              </a:prstGeom>
              <a:noFill/>
            </p:spPr>
            <p:txBody>
              <a:bodyPr wrap="square" rtlCol="0">
                <a:spAutoFit/>
              </a:bodyPr>
              <a:lstStyle/>
              <a:p>
                <a:r>
                  <a:rPr lang="en-US" i="1" dirty="0">
                    <a:solidFill>
                      <a:srgbClr val="C00000"/>
                    </a:solidFill>
                    <a:latin typeface="+mj-lt"/>
                  </a:rPr>
                  <a:t>+</a:t>
                </a:r>
              </a:p>
              <a:p>
                <a:pPr/>
                <a14:m>
                  <m:oMathPara xmlns:m="http://schemas.openxmlformats.org/officeDocument/2006/math">
                    <m:oMathParaPr>
                      <m:jc m:val="centerGroup"/>
                    </m:oMathParaPr>
                    <m:oMath xmlns:m="http://schemas.openxmlformats.org/officeDocument/2006/math">
                      <m:sSub>
                        <m:sSubPr>
                          <m:ctrlPr>
                            <a:rPr lang="en-US"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𝑽</m:t>
                          </m:r>
                        </m:e>
                        <m:sub>
                          <m:r>
                            <a:rPr lang="en-US" b="1" i="1">
                              <a:solidFill>
                                <a:srgbClr val="C00000"/>
                              </a:solidFill>
                              <a:latin typeface="Cambria Math" panose="02040503050406030204" pitchFamily="18" charset="0"/>
                            </a:rPr>
                            <m:t>𝟔</m:t>
                          </m:r>
                        </m:sub>
                      </m:sSub>
                    </m:oMath>
                  </m:oMathPara>
                </a14:m>
                <a:endParaRPr lang="en-US" dirty="0">
                  <a:solidFill>
                    <a:srgbClr val="C00000"/>
                  </a:solidFill>
                  <a:latin typeface="+mj-lt"/>
                </a:endParaRPr>
              </a:p>
              <a:p>
                <a:r>
                  <a:rPr lang="en-US" i="1" dirty="0">
                    <a:solidFill>
                      <a:srgbClr val="C00000"/>
                    </a:solidFill>
                    <a:latin typeface="+mj-lt"/>
                  </a:rPr>
                  <a:t>-</a:t>
                </a:r>
              </a:p>
            </p:txBody>
          </p:sp>
        </mc:Choice>
        <mc:Fallback xmlns="">
          <p:sp>
            <p:nvSpPr>
              <p:cNvPr id="45" name="TextBox 44"/>
              <p:cNvSpPr txBox="1">
                <a:spLocks noRot="1" noChangeAspect="1" noMove="1" noResize="1" noEditPoints="1" noAdjustHandles="1" noChangeArrowheads="1" noChangeShapeType="1" noTextEdit="1"/>
              </p:cNvSpPr>
              <p:nvPr/>
            </p:nvSpPr>
            <p:spPr>
              <a:xfrm>
                <a:off x="10182427" y="4156106"/>
                <a:ext cx="381000" cy="923330"/>
              </a:xfrm>
              <a:prstGeom prst="rect">
                <a:avLst/>
              </a:prstGeom>
              <a:blipFill rotWithShape="1">
                <a:blip r:embed="rId12"/>
                <a:stretch>
                  <a:fillRect l="-12698" t="-3974" r="-6349" b="-9934"/>
                </a:stretch>
              </a:blipFill>
            </p:spPr>
            <p:txBody>
              <a:bodyPr/>
              <a:lstStyle/>
              <a:p>
                <a:r>
                  <a:rPr lang="en-US">
                    <a:noFill/>
                  </a:rPr>
                  <a:t> </a:t>
                </a:r>
                <a:endParaRPr lang="en-US">
                  <a:noFill/>
                </a:endParaRPr>
              </a:p>
            </p:txBody>
          </p:sp>
        </mc:Fallback>
      </mc:AlternateContent>
      <p:sp>
        <p:nvSpPr>
          <p:cNvPr id="46" name="Rounded Rectangle 45"/>
          <p:cNvSpPr/>
          <p:nvPr/>
        </p:nvSpPr>
        <p:spPr bwMode="auto">
          <a:xfrm>
            <a:off x="8966770" y="4349975"/>
            <a:ext cx="457200" cy="450234"/>
          </a:xfrm>
          <a:prstGeom prst="roundRect">
            <a:avLst/>
          </a:prstGeom>
          <a:noFill/>
          <a:ln w="28575"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cxnSp>
        <p:nvCxnSpPr>
          <p:cNvPr id="47" name="Straight Arrow Connector 46"/>
          <p:cNvCxnSpPr/>
          <p:nvPr/>
        </p:nvCxnSpPr>
        <p:spPr bwMode="auto">
          <a:xfrm>
            <a:off x="9074868" y="4349975"/>
            <a:ext cx="304800" cy="0"/>
          </a:xfrm>
          <a:prstGeom prst="straightConnector1">
            <a:avLst/>
          </a:prstGeom>
          <a:noFill/>
          <a:ln w="3810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Straight Arrow Connector 47"/>
          <p:cNvCxnSpPr/>
          <p:nvPr/>
        </p:nvCxnSpPr>
        <p:spPr bwMode="auto">
          <a:xfrm rot="10800000">
            <a:off x="9023920" y="4800209"/>
            <a:ext cx="304800" cy="0"/>
          </a:xfrm>
          <a:prstGeom prst="straightConnector1">
            <a:avLst/>
          </a:prstGeom>
          <a:noFill/>
          <a:ln w="3810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49" name="TextBox 48"/>
              <p:cNvSpPr txBox="1"/>
              <p:nvPr/>
            </p:nvSpPr>
            <p:spPr>
              <a:xfrm>
                <a:off x="8955754" y="4359875"/>
                <a:ext cx="50150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𝑳</m:t>
                          </m:r>
                        </m:e>
                        <m:sub>
                          <m:r>
                            <a:rPr lang="en-US" b="1" i="1">
                              <a:latin typeface="Cambria Math" panose="02040503050406030204" pitchFamily="18" charset="0"/>
                            </a:rPr>
                            <m:t>𝟐</m:t>
                          </m:r>
                        </m:sub>
                      </m:sSub>
                    </m:oMath>
                  </m:oMathPara>
                </a14:m>
                <a:endParaRPr lang="en-US" dirty="0">
                  <a:latin typeface="+mj-lt"/>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8955754" y="4359875"/>
                <a:ext cx="501502" cy="369332"/>
              </a:xfrm>
              <a:prstGeom prst="rect">
                <a:avLst/>
              </a:prstGeom>
              <a:blipFill rotWithShape="1">
                <a:blip r:embed="rId13"/>
                <a:stretch>
                  <a:fillRect/>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8626150" y="3476145"/>
                <a:ext cx="762001" cy="369332"/>
              </a:xfrm>
              <a:prstGeom prst="rect">
                <a:avLst/>
              </a:prstGeom>
              <a:noFill/>
            </p:spPr>
            <p:txBody>
              <a:bodyPr wrap="square" rtlCol="0">
                <a:spAutoFit/>
              </a:bodyPr>
              <a:lstStyle/>
              <a:p>
                <a:r>
                  <a:rPr lang="en-US" i="1" dirty="0">
                    <a:solidFill>
                      <a:srgbClr val="C00000"/>
                    </a:solidFill>
                    <a:latin typeface="+mj-lt"/>
                  </a:rPr>
                  <a:t>+ </a:t>
                </a:r>
                <a14:m>
                  <m:oMath xmlns:m="http://schemas.openxmlformats.org/officeDocument/2006/math">
                    <m:sSub>
                      <m:sSubPr>
                        <m:ctrlPr>
                          <a:rPr lang="en-US"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𝑽</m:t>
                        </m:r>
                      </m:e>
                      <m:sub>
                        <m:r>
                          <a:rPr lang="en-US" b="1" i="1">
                            <a:solidFill>
                              <a:srgbClr val="C00000"/>
                            </a:solidFill>
                            <a:latin typeface="Cambria Math" panose="02040503050406030204" pitchFamily="18" charset="0"/>
                          </a:rPr>
                          <m:t>𝟑</m:t>
                        </m:r>
                      </m:sub>
                    </m:sSub>
                  </m:oMath>
                </a14:m>
                <a:r>
                  <a:rPr lang="en-US" i="1" dirty="0">
                    <a:solidFill>
                      <a:srgbClr val="C00000"/>
                    </a:solidFill>
                    <a:latin typeface="+mj-lt"/>
                  </a:rPr>
                  <a:t> -</a:t>
                </a:r>
              </a:p>
            </p:txBody>
          </p:sp>
        </mc:Choice>
        <mc:Fallback xmlns="">
          <p:sp>
            <p:nvSpPr>
              <p:cNvPr id="51" name="TextBox 50"/>
              <p:cNvSpPr txBox="1">
                <a:spLocks noRot="1" noChangeAspect="1" noMove="1" noResize="1" noEditPoints="1" noAdjustHandles="1" noChangeArrowheads="1" noChangeShapeType="1" noTextEdit="1"/>
              </p:cNvSpPr>
              <p:nvPr/>
            </p:nvSpPr>
            <p:spPr>
              <a:xfrm>
                <a:off x="8626150" y="3476145"/>
                <a:ext cx="762001" cy="369332"/>
              </a:xfrm>
              <a:prstGeom prst="rect">
                <a:avLst/>
              </a:prstGeom>
              <a:blipFill rotWithShape="1">
                <a:blip r:embed="rId14"/>
                <a:stretch>
                  <a:fillRect l="-6400" t="-8197" r="-3200" b="-24590"/>
                </a:stretch>
              </a:blipFill>
            </p:spPr>
            <p:txBody>
              <a:bodyPr/>
              <a:lstStyle/>
              <a:p>
                <a:r>
                  <a:rPr lang="en-US">
                    <a:noFill/>
                  </a:rPr>
                  <a:t> </a:t>
                </a:r>
                <a:endParaRPr lang="en-US">
                  <a:noFill/>
                </a:endParaRPr>
              </a:p>
            </p:txBody>
          </p:sp>
        </mc:Fallback>
      </mc:AlternateContent>
      <p:sp>
        <p:nvSpPr>
          <p:cNvPr id="54" name="Rounded Rectangle 53"/>
          <p:cNvSpPr/>
          <p:nvPr/>
        </p:nvSpPr>
        <p:spPr bwMode="auto">
          <a:xfrm>
            <a:off x="9047188" y="2940366"/>
            <a:ext cx="457200" cy="450234"/>
          </a:xfrm>
          <a:prstGeom prst="roundRect">
            <a:avLst/>
          </a:prstGeom>
          <a:noFill/>
          <a:ln w="28575"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0" fontAlgn="base" hangingPunct="0">
              <a:spcBef>
                <a:spcPct val="0"/>
              </a:spcBef>
              <a:spcAft>
                <a:spcPct val="0"/>
              </a:spcAft>
            </a:pPr>
            <a:endParaRPr lang="en-US" sz="1400" b="1">
              <a:solidFill>
                <a:srgbClr val="800080"/>
              </a:solidFill>
              <a:latin typeface="Lucida Console" panose="020B0609040504020204" pitchFamily="49" charset="0"/>
            </a:endParaRPr>
          </a:p>
        </p:txBody>
      </p:sp>
      <p:cxnSp>
        <p:nvCxnSpPr>
          <p:cNvPr id="55" name="Straight Arrow Connector 54"/>
          <p:cNvCxnSpPr/>
          <p:nvPr/>
        </p:nvCxnSpPr>
        <p:spPr bwMode="auto">
          <a:xfrm>
            <a:off x="9155286" y="2940366"/>
            <a:ext cx="304800" cy="0"/>
          </a:xfrm>
          <a:prstGeom prst="straightConnector1">
            <a:avLst/>
          </a:prstGeom>
          <a:noFill/>
          <a:ln w="3810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Straight Arrow Connector 55"/>
          <p:cNvCxnSpPr/>
          <p:nvPr/>
        </p:nvCxnSpPr>
        <p:spPr bwMode="auto">
          <a:xfrm rot="10800000">
            <a:off x="9104338" y="3390600"/>
            <a:ext cx="304800" cy="0"/>
          </a:xfrm>
          <a:prstGeom prst="straightConnector1">
            <a:avLst/>
          </a:prstGeom>
          <a:noFill/>
          <a:ln w="3810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57" name="TextBox 56"/>
              <p:cNvSpPr txBox="1"/>
              <p:nvPr/>
            </p:nvSpPr>
            <p:spPr>
              <a:xfrm>
                <a:off x="9036172" y="2950266"/>
                <a:ext cx="50150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𝑳</m:t>
                          </m:r>
                        </m:e>
                        <m:sub>
                          <m:r>
                            <a:rPr lang="en-US" b="1" i="1">
                              <a:latin typeface="Cambria Math" panose="02040503050406030204" pitchFamily="18" charset="0"/>
                            </a:rPr>
                            <m:t>𝟑</m:t>
                          </m:r>
                        </m:sub>
                      </m:sSub>
                    </m:oMath>
                  </m:oMathPara>
                </a14:m>
                <a:endParaRPr lang="en-US" dirty="0">
                  <a:latin typeface="+mj-lt"/>
                </a:endParaRPr>
              </a:p>
            </p:txBody>
          </p:sp>
        </mc:Choice>
        <mc:Fallback xmlns="">
          <p:sp>
            <p:nvSpPr>
              <p:cNvPr id="57" name="TextBox 56"/>
              <p:cNvSpPr txBox="1">
                <a:spLocks noRot="1" noChangeAspect="1" noMove="1" noResize="1" noEditPoints="1" noAdjustHandles="1" noChangeArrowheads="1" noChangeShapeType="1" noTextEdit="1"/>
              </p:cNvSpPr>
              <p:nvPr/>
            </p:nvSpPr>
            <p:spPr>
              <a:xfrm>
                <a:off x="9036172" y="2950266"/>
                <a:ext cx="501502" cy="369332"/>
              </a:xfrm>
              <a:prstGeom prst="rect">
                <a:avLst/>
              </a:prstGeom>
              <a:blipFill rotWithShape="1">
                <a:blip r:embed="rId15"/>
                <a:stretch>
                  <a:fillRect/>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58" name="TextBox 57"/>
              <p:cNvSpPr txBox="1"/>
              <p:nvPr/>
            </p:nvSpPr>
            <p:spPr>
              <a:xfrm>
                <a:off x="10176116" y="2810647"/>
                <a:ext cx="381000" cy="923330"/>
              </a:xfrm>
              <a:prstGeom prst="rect">
                <a:avLst/>
              </a:prstGeom>
              <a:noFill/>
            </p:spPr>
            <p:txBody>
              <a:bodyPr wrap="square" rtlCol="0">
                <a:spAutoFit/>
              </a:bodyPr>
              <a:lstStyle/>
              <a:p>
                <a:r>
                  <a:rPr lang="en-US" i="1" dirty="0">
                    <a:solidFill>
                      <a:srgbClr val="C00000"/>
                    </a:solidFill>
                    <a:latin typeface="+mj-lt"/>
                  </a:rPr>
                  <a:t>+</a:t>
                </a:r>
              </a:p>
              <a:p>
                <a:pPr/>
                <a14:m>
                  <m:oMathPara xmlns:m="http://schemas.openxmlformats.org/officeDocument/2006/math">
                    <m:oMathParaPr>
                      <m:jc m:val="centerGroup"/>
                    </m:oMathParaPr>
                    <m:oMath xmlns:m="http://schemas.openxmlformats.org/officeDocument/2006/math">
                      <m:sSub>
                        <m:sSubPr>
                          <m:ctrlPr>
                            <a:rPr lang="en-US"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𝑽</m:t>
                          </m:r>
                        </m:e>
                        <m:sub>
                          <m:r>
                            <a:rPr lang="en-US" b="1" i="1">
                              <a:solidFill>
                                <a:srgbClr val="C00000"/>
                              </a:solidFill>
                              <a:latin typeface="Cambria Math" panose="02040503050406030204" pitchFamily="18" charset="0"/>
                            </a:rPr>
                            <m:t>𝟓</m:t>
                          </m:r>
                        </m:sub>
                      </m:sSub>
                    </m:oMath>
                  </m:oMathPara>
                </a14:m>
                <a:endParaRPr lang="en-US" dirty="0">
                  <a:solidFill>
                    <a:srgbClr val="C00000"/>
                  </a:solidFill>
                  <a:latin typeface="+mj-lt"/>
                </a:endParaRPr>
              </a:p>
              <a:p>
                <a:r>
                  <a:rPr lang="en-US" i="1" dirty="0">
                    <a:solidFill>
                      <a:srgbClr val="C00000"/>
                    </a:solidFill>
                    <a:latin typeface="+mj-lt"/>
                  </a:rPr>
                  <a:t>-</a:t>
                </a:r>
              </a:p>
            </p:txBody>
          </p:sp>
        </mc:Choice>
        <mc:Fallback xmlns="">
          <p:sp>
            <p:nvSpPr>
              <p:cNvPr id="58" name="TextBox 57"/>
              <p:cNvSpPr txBox="1">
                <a:spLocks noRot="1" noChangeAspect="1" noMove="1" noResize="1" noEditPoints="1" noAdjustHandles="1" noChangeArrowheads="1" noChangeShapeType="1" noTextEdit="1"/>
              </p:cNvSpPr>
              <p:nvPr/>
            </p:nvSpPr>
            <p:spPr>
              <a:xfrm>
                <a:off x="10176116" y="2810647"/>
                <a:ext cx="381000" cy="923330"/>
              </a:xfrm>
              <a:prstGeom prst="rect">
                <a:avLst/>
              </a:prstGeom>
              <a:blipFill rotWithShape="1">
                <a:blip r:embed="rId16"/>
                <a:stretch>
                  <a:fillRect l="-12698" t="-3289" r="-7937" b="-9211"/>
                </a:stretch>
              </a:blipFill>
            </p:spPr>
            <p:txBody>
              <a:bodyPr/>
              <a:lstStyle/>
              <a:p>
                <a:r>
                  <a:rPr lang="en-US">
                    <a:noFill/>
                  </a:rPr>
                  <a:t> </a:t>
                </a:r>
                <a:endParaRPr lang="en-US">
                  <a:noFill/>
                </a:endParaRPr>
              </a:p>
            </p:txBody>
          </p:sp>
        </mc:Fallback>
      </mc:AlternateContent>
      <p:sp>
        <p:nvSpPr>
          <p:cNvPr id="73" name="TextBox 72"/>
          <p:cNvSpPr txBox="1"/>
          <p:nvPr/>
        </p:nvSpPr>
        <p:spPr>
          <a:xfrm>
            <a:off x="1688574" y="2246049"/>
            <a:ext cx="3144226" cy="36933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0000"/>
                </a:solidFill>
                <a:latin typeface="Times New Roman" panose="02020603050405020304"/>
              </a:rPr>
              <a:t>Identify distinguished nodes</a:t>
            </a:r>
          </a:p>
        </p:txBody>
      </p:sp>
      <mc:AlternateContent xmlns:mc="http://schemas.openxmlformats.org/markup-compatibility/2006" xmlns:a14="http://schemas.microsoft.com/office/drawing/2010/main">
        <mc:Choice Requires="a14">
          <p:sp>
            <p:nvSpPr>
              <p:cNvPr id="74" name="TextBox 73"/>
              <p:cNvSpPr txBox="1"/>
              <p:nvPr/>
            </p:nvSpPr>
            <p:spPr>
              <a:xfrm>
                <a:off x="1670296" y="1928910"/>
                <a:ext cx="6210504" cy="369332"/>
              </a:xfrm>
              <a:prstGeom prst="rect">
                <a:avLst/>
              </a:prstGeom>
              <a:noFill/>
            </p:spPr>
            <p:txBody>
              <a:bodyPr wrap="square" rtlCol="0">
                <a:spAutoFit/>
              </a:bodyPr>
              <a:lstStyle/>
              <a:p>
                <a:pPr marL="342900" indent="-342900">
                  <a:spcBef>
                    <a:spcPct val="20000"/>
                  </a:spcBef>
                  <a:buFontTx/>
                  <a:buChar char="•"/>
                </a:pPr>
                <a:r>
                  <a:rPr lang="en-US" dirty="0">
                    <a:solidFill>
                      <a:srgbClr val="000000"/>
                    </a:solidFill>
                    <a:latin typeface="Times New Roman"/>
                  </a:rPr>
                  <a:t>Given </a:t>
                </a:r>
                <a14:m>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𝐼</m:t>
                        </m:r>
                      </m:e>
                      <m:sub>
                        <m:r>
                          <a:rPr lang="en-US" i="1">
                            <a:solidFill>
                              <a:srgbClr val="000000"/>
                            </a:solidFill>
                            <a:latin typeface="Cambria Math" panose="02040503050406030204" pitchFamily="18" charset="0"/>
                          </a:rPr>
                          <m:t>𝑜</m:t>
                        </m:r>
                      </m:sub>
                    </m:sSub>
                    <m:r>
                      <a:rPr lang="en-US" i="1">
                        <a:solidFill>
                          <a:srgbClr val="000000"/>
                        </a:solidFill>
                        <a:latin typeface="Cambria Math" panose="02040503050406030204" pitchFamily="18" charset="0"/>
                      </a:rPr>
                      <m:t>=2</m:t>
                    </m:r>
                    <m:r>
                      <a:rPr lang="en-US" i="1">
                        <a:solidFill>
                          <a:srgbClr val="000000"/>
                        </a:solidFill>
                        <a:latin typeface="Cambria Math" panose="02040503050406030204" pitchFamily="18" charset="0"/>
                      </a:rPr>
                      <m:t>𝑚𝐴</m:t>
                    </m:r>
                    <m:r>
                      <a:rPr lang="en-US" i="1">
                        <a:solidFill>
                          <a:srgbClr val="000000"/>
                        </a:solidFill>
                        <a:latin typeface="Cambria Math" panose="02040503050406030204" pitchFamily="18" charset="0"/>
                      </a:rPr>
                      <m:t>, </m:t>
                    </m:r>
                    <m:r>
                      <m:rPr>
                        <m:sty m:val="p"/>
                      </m:rPr>
                      <a:rPr lang="en-US">
                        <a:solidFill>
                          <a:srgbClr val="000000"/>
                        </a:solidFill>
                        <a:latin typeface="Cambria Math" panose="02040503050406030204" pitchFamily="18" charset="0"/>
                      </a:rPr>
                      <m:t>u</m:t>
                    </m:r>
                  </m:oMath>
                </a14:m>
                <a:r>
                  <a:rPr lang="en-US" dirty="0">
                    <a:solidFill>
                      <a:srgbClr val="000000"/>
                    </a:solidFill>
                    <a:latin typeface="Times New Roman"/>
                  </a:rPr>
                  <a:t>sing KVL and KCL find </a:t>
                </a:r>
                <a14:m>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𝑉</m:t>
                        </m:r>
                      </m:e>
                      <m:sub>
                        <m:r>
                          <a:rPr lang="en-US" i="1">
                            <a:solidFill>
                              <a:srgbClr val="000000"/>
                            </a:solidFill>
                            <a:latin typeface="Cambria Math" panose="02040503050406030204" pitchFamily="18" charset="0"/>
                          </a:rPr>
                          <m:t>𝐴</m:t>
                        </m:r>
                      </m:sub>
                    </m:sSub>
                  </m:oMath>
                </a14:m>
                <a:r>
                  <a:rPr lang="en-US" dirty="0">
                    <a:solidFill>
                      <a:srgbClr val="000000"/>
                    </a:solidFill>
                    <a:latin typeface="Times New Roman"/>
                  </a:rPr>
                  <a:t>,     solution is:</a:t>
                </a:r>
              </a:p>
            </p:txBody>
          </p:sp>
        </mc:Choice>
        <mc:Fallback xmlns="">
          <p:sp>
            <p:nvSpPr>
              <p:cNvPr id="74" name="TextBox 73"/>
              <p:cNvSpPr txBox="1">
                <a:spLocks noRot="1" noChangeAspect="1" noMove="1" noResize="1" noEditPoints="1" noAdjustHandles="1" noChangeArrowheads="1" noChangeShapeType="1" noTextEdit="1"/>
              </p:cNvSpPr>
              <p:nvPr/>
            </p:nvSpPr>
            <p:spPr>
              <a:xfrm>
                <a:off x="1670296" y="1928910"/>
                <a:ext cx="6210504" cy="369332"/>
              </a:xfrm>
              <a:prstGeom prst="rect">
                <a:avLst/>
              </a:prstGeom>
              <a:blipFill rotWithShape="1">
                <a:blip r:embed="rId17"/>
                <a:stretch>
                  <a:fillRect l="-687" t="-8197" b="-24590"/>
                </a:stretch>
              </a:blipFill>
            </p:spPr>
            <p:txBody>
              <a:bodyPr/>
              <a:lstStyle/>
              <a:p>
                <a:r>
                  <a:rPr lang="en-US">
                    <a:noFill/>
                  </a:rPr>
                  <a:t> </a:t>
                </a:r>
                <a:endParaRPr lang="en-US">
                  <a:noFill/>
                </a:endParaRPr>
              </a:p>
            </p:txBody>
          </p:sp>
        </mc:Fallback>
      </mc:AlternateContent>
      <p:sp>
        <p:nvSpPr>
          <p:cNvPr id="75" name="TextBox 74"/>
          <p:cNvSpPr txBox="1"/>
          <p:nvPr/>
        </p:nvSpPr>
        <p:spPr>
          <a:xfrm>
            <a:off x="1670296" y="2596095"/>
            <a:ext cx="2901704" cy="369332"/>
          </a:xfrm>
          <a:prstGeom prst="rect">
            <a:avLst/>
          </a:prstGeom>
          <a:noFill/>
        </p:spPr>
        <p:txBody>
          <a:bodyPr wrap="square" rtlCol="0">
            <a:spAutoFit/>
          </a:bodyPr>
          <a:lstStyle/>
          <a:p>
            <a:pPr marL="342900" indent="-342900">
              <a:spcBef>
                <a:spcPct val="20000"/>
              </a:spcBef>
              <a:buFontTx/>
              <a:buChar char="•"/>
            </a:pPr>
            <a:r>
              <a:rPr lang="en-US" dirty="0">
                <a:solidFill>
                  <a:srgbClr val="000000"/>
                </a:solidFill>
                <a:latin typeface="Times New Roman" panose="02020603050405020304"/>
              </a:rPr>
              <a:t>Assign arbitrary currents</a:t>
            </a:r>
          </a:p>
        </p:txBody>
      </p:sp>
      <mc:AlternateContent xmlns:mc="http://schemas.openxmlformats.org/markup-compatibility/2006" xmlns:a14="http://schemas.microsoft.com/office/drawing/2010/main">
        <mc:Choice Requires="a14">
          <p:sp>
            <p:nvSpPr>
              <p:cNvPr id="76" name="TextBox 75"/>
              <p:cNvSpPr txBox="1"/>
              <p:nvPr/>
            </p:nvSpPr>
            <p:spPr>
              <a:xfrm>
                <a:off x="1699346" y="2939965"/>
                <a:ext cx="4396654" cy="369332"/>
              </a:xfrm>
              <a:prstGeom prst="rect">
                <a:avLst/>
              </a:prstGeom>
              <a:noFill/>
            </p:spPr>
            <p:txBody>
              <a:bodyPr wrap="square" rtlCol="0">
                <a:spAutoFit/>
              </a:bodyPr>
              <a:lstStyle/>
              <a:p>
                <a:pPr marL="342900" indent="-342900">
                  <a:spcBef>
                    <a:spcPct val="20000"/>
                  </a:spcBef>
                  <a:buFontTx/>
                  <a:buChar char="•"/>
                </a:pPr>
                <a:r>
                  <a:rPr lang="en-US" dirty="0">
                    <a:solidFill>
                      <a:srgbClr val="000000"/>
                    </a:solidFill>
                    <a:latin typeface="Times New Roman"/>
                  </a:rPr>
                  <a:t>Using Ohm’s law </a:t>
                </a:r>
                <a14:m>
                  <m:oMath xmlns:m="http://schemas.openxmlformats.org/officeDocument/2006/math">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𝑉</m:t>
                        </m:r>
                      </m:e>
                      <m:sub>
                        <m:r>
                          <a:rPr lang="en-US" i="1">
                            <a:solidFill>
                              <a:schemeClr val="accent2"/>
                            </a:solidFill>
                            <a:latin typeface="Cambria Math" panose="02040503050406030204" pitchFamily="18" charset="0"/>
                          </a:rPr>
                          <m:t>𝑜</m:t>
                        </m:r>
                      </m:sub>
                    </m:sSub>
                    <m:r>
                      <a:rPr lang="en-US" i="1">
                        <a:solidFill>
                          <a:srgbClr val="000000"/>
                        </a:solidFill>
                        <a:latin typeface="Cambria Math" panose="02040503050406030204" pitchFamily="18" charset="0"/>
                      </a:rPr>
                      <m:t>=1</m:t>
                    </m:r>
                    <m:r>
                      <a:rPr lang="en-US" i="1">
                        <a:solidFill>
                          <a:srgbClr val="000000"/>
                        </a:solidFill>
                        <a:latin typeface="Cambria Math" panose="02040503050406030204" pitchFamily="18" charset="0"/>
                      </a:rPr>
                      <m:t>𝑘</m:t>
                    </m:r>
                    <m:r>
                      <m:rPr>
                        <m:sty m:val="p"/>
                      </m:rPr>
                      <a:rPr lang="el-GR" i="1">
                        <a:solidFill>
                          <a:srgbClr val="000000"/>
                        </a:solidFill>
                        <a:latin typeface="Cambria Math" panose="02040503050406030204" pitchFamily="18" charset="0"/>
                        <a:ea typeface="Cambria Math" panose="02040503050406030204" pitchFamily="18" charset="0"/>
                      </a:rPr>
                      <m:t>Ω</m:t>
                    </m:r>
                    <m:r>
                      <a:rPr lang="en-US" i="1">
                        <a:solidFill>
                          <a:srgbClr val="000000"/>
                        </a:solidFill>
                        <a:latin typeface="Cambria Math" panose="02040503050406030204" pitchFamily="18" charset="0"/>
                        <a:ea typeface="Cambria Math" panose="02040503050406030204" pitchFamily="18" charset="0"/>
                      </a:rPr>
                      <m:t>∗2</m:t>
                    </m:r>
                    <m:r>
                      <a:rPr lang="en-US" i="1">
                        <a:solidFill>
                          <a:srgbClr val="000000"/>
                        </a:solidFill>
                        <a:latin typeface="Cambria Math" panose="02040503050406030204" pitchFamily="18" charset="0"/>
                        <a:ea typeface="Cambria Math" panose="02040503050406030204" pitchFamily="18" charset="0"/>
                      </a:rPr>
                      <m:t>𝑚𝐴</m:t>
                    </m:r>
                    <m:r>
                      <a:rPr lang="en-US" i="1">
                        <a:solidFill>
                          <a:srgbClr val="000000"/>
                        </a:solidFill>
                        <a:latin typeface="Cambria Math" panose="02040503050406030204" pitchFamily="18" charset="0"/>
                        <a:ea typeface="Cambria Math" panose="02040503050406030204" pitchFamily="18" charset="0"/>
                      </a:rPr>
                      <m:t>=2</m:t>
                    </m:r>
                    <m:r>
                      <a:rPr lang="en-US" i="1">
                        <a:solidFill>
                          <a:srgbClr val="000000"/>
                        </a:solidFill>
                        <a:latin typeface="Cambria Math" panose="02040503050406030204" pitchFamily="18" charset="0"/>
                        <a:ea typeface="Cambria Math" panose="02040503050406030204" pitchFamily="18" charset="0"/>
                      </a:rPr>
                      <m:t>𝑉</m:t>
                    </m:r>
                  </m:oMath>
                </a14:m>
                <a:endParaRPr lang="en-US" dirty="0">
                  <a:solidFill>
                    <a:srgbClr val="000000"/>
                  </a:solidFill>
                  <a:latin typeface="Times New Roman"/>
                </a:endParaRPr>
              </a:p>
            </p:txBody>
          </p:sp>
        </mc:Choice>
        <mc:Fallback xmlns="">
          <p:sp>
            <p:nvSpPr>
              <p:cNvPr id="76" name="TextBox 75"/>
              <p:cNvSpPr txBox="1">
                <a:spLocks noRot="1" noChangeAspect="1" noMove="1" noResize="1" noEditPoints="1" noAdjustHandles="1" noChangeArrowheads="1" noChangeShapeType="1" noTextEdit="1"/>
              </p:cNvSpPr>
              <p:nvPr/>
            </p:nvSpPr>
            <p:spPr>
              <a:xfrm>
                <a:off x="1699346" y="2939965"/>
                <a:ext cx="4396654" cy="369332"/>
              </a:xfrm>
              <a:prstGeom prst="rect">
                <a:avLst/>
              </a:prstGeom>
              <a:blipFill rotWithShape="1">
                <a:blip r:embed="rId18"/>
                <a:stretch>
                  <a:fillRect l="-971" t="-8197" b="-24590"/>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77" name="TextBox 76"/>
              <p:cNvSpPr txBox="1"/>
              <p:nvPr/>
            </p:nvSpPr>
            <p:spPr>
              <a:xfrm>
                <a:off x="1688575" y="3288788"/>
                <a:ext cx="4272857" cy="369332"/>
              </a:xfrm>
              <a:prstGeom prst="rect">
                <a:avLst/>
              </a:prstGeom>
              <a:noFill/>
            </p:spPr>
            <p:txBody>
              <a:bodyPr wrap="square" rtlCol="0">
                <a:spAutoFit/>
              </a:bodyPr>
              <a:lstStyle/>
              <a:p>
                <a:pPr marL="342900" indent="-342900">
                  <a:spcBef>
                    <a:spcPct val="20000"/>
                  </a:spcBef>
                  <a:buFontTx/>
                  <a:buChar char="•"/>
                </a:pPr>
                <a:r>
                  <a:rPr lang="en-US" dirty="0">
                    <a:solidFill>
                      <a:srgbClr val="000000"/>
                    </a:solidFill>
                    <a:latin typeface="Times New Roman"/>
                  </a:rPr>
                  <a:t>KVL@</a:t>
                </a:r>
                <a14:m>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𝐿</m:t>
                        </m:r>
                      </m:e>
                      <m:sub>
                        <m:r>
                          <a:rPr lang="en-US" i="1">
                            <a:solidFill>
                              <a:srgbClr val="000000"/>
                            </a:solidFill>
                            <a:latin typeface="Cambria Math" panose="02040503050406030204" pitchFamily="18" charset="0"/>
                          </a:rPr>
                          <m:t>1</m:t>
                        </m:r>
                      </m:sub>
                    </m:sSub>
                    <m:r>
                      <a:rPr lang="en-US" i="1">
                        <a:solidFill>
                          <a:srgbClr val="000000"/>
                        </a:solidFill>
                        <a:latin typeface="Cambria Math" panose="02040503050406030204" pitchFamily="18" charset="0"/>
                      </a:rPr>
                      <m:t>:−2−6+</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𝑉</m:t>
                        </m:r>
                      </m:e>
                      <m:sub>
                        <m:r>
                          <a:rPr lang="en-US" i="1">
                            <a:solidFill>
                              <a:srgbClr val="000000"/>
                            </a:solidFill>
                            <a:latin typeface="Cambria Math" panose="02040503050406030204" pitchFamily="18" charset="0"/>
                          </a:rPr>
                          <m:t>2</m:t>
                        </m:r>
                      </m:sub>
                    </m:sSub>
                    <m:r>
                      <a:rPr lang="en-US" i="1">
                        <a:solidFill>
                          <a:srgbClr val="000000"/>
                        </a:solidFill>
                        <a:latin typeface="Cambria Math" panose="02040503050406030204" pitchFamily="18" charset="0"/>
                      </a:rPr>
                      <m:t>=0</m:t>
                    </m:r>
                    <m:r>
                      <a:rPr lang="en-US" i="1">
                        <a:solidFill>
                          <a:srgbClr val="000000"/>
                        </a:solidFill>
                        <a:latin typeface="Cambria Math" panose="02040503050406030204" pitchFamily="18" charset="0"/>
                        <a:ea typeface="Cambria Math" panose="02040503050406030204" pitchFamily="18" charset="0"/>
                      </a:rPr>
                      <m:t>→</m:t>
                    </m:r>
                    <m:sSub>
                      <m:sSubPr>
                        <m:ctrlPr>
                          <a:rPr lang="en-US" i="1">
                            <a:solidFill>
                              <a:schemeClr val="accent2"/>
                            </a:solidFill>
                            <a:latin typeface="Cambria Math" panose="02040503050406030204" pitchFamily="18" charset="0"/>
                            <a:ea typeface="Cambria Math" panose="02040503050406030204" pitchFamily="18" charset="0"/>
                          </a:rPr>
                        </m:ctrlPr>
                      </m:sSubPr>
                      <m:e>
                        <m:r>
                          <a:rPr lang="en-US" i="1">
                            <a:solidFill>
                              <a:schemeClr val="accent2"/>
                            </a:solidFill>
                            <a:latin typeface="Cambria Math" panose="02040503050406030204" pitchFamily="18" charset="0"/>
                            <a:ea typeface="Cambria Math" panose="02040503050406030204" pitchFamily="18" charset="0"/>
                          </a:rPr>
                          <m:t>𝑉</m:t>
                        </m:r>
                      </m:e>
                      <m:sub>
                        <m:r>
                          <a:rPr lang="en-US" i="1">
                            <a:solidFill>
                              <a:schemeClr val="accent2"/>
                            </a:solidFill>
                            <a:latin typeface="Cambria Math" panose="02040503050406030204" pitchFamily="18" charset="0"/>
                            <a:ea typeface="Cambria Math" panose="02040503050406030204" pitchFamily="18" charset="0"/>
                          </a:rPr>
                          <m:t>2</m:t>
                        </m:r>
                      </m:sub>
                    </m:sSub>
                    <m:r>
                      <a:rPr lang="en-US" i="1">
                        <a:solidFill>
                          <a:srgbClr val="000000"/>
                        </a:solidFill>
                        <a:latin typeface="Cambria Math" panose="02040503050406030204" pitchFamily="18" charset="0"/>
                        <a:ea typeface="Cambria Math" panose="02040503050406030204" pitchFamily="18" charset="0"/>
                      </a:rPr>
                      <m:t>=8</m:t>
                    </m:r>
                    <m:r>
                      <a:rPr lang="en-US" i="1">
                        <a:solidFill>
                          <a:srgbClr val="000000"/>
                        </a:solidFill>
                        <a:latin typeface="Cambria Math" panose="02040503050406030204" pitchFamily="18" charset="0"/>
                        <a:ea typeface="Cambria Math" panose="02040503050406030204" pitchFamily="18" charset="0"/>
                      </a:rPr>
                      <m:t>𝑉</m:t>
                    </m:r>
                  </m:oMath>
                </a14:m>
                <a:endParaRPr lang="en-US" dirty="0">
                  <a:solidFill>
                    <a:srgbClr val="000000"/>
                  </a:solidFill>
                  <a:latin typeface="Times New Roman"/>
                </a:endParaRPr>
              </a:p>
            </p:txBody>
          </p:sp>
        </mc:Choice>
        <mc:Fallback xmlns="">
          <p:sp>
            <p:nvSpPr>
              <p:cNvPr id="77" name="TextBox 76"/>
              <p:cNvSpPr txBox="1">
                <a:spLocks noRot="1" noChangeAspect="1" noMove="1" noResize="1" noEditPoints="1" noAdjustHandles="1" noChangeArrowheads="1" noChangeShapeType="1" noTextEdit="1"/>
              </p:cNvSpPr>
              <p:nvPr/>
            </p:nvSpPr>
            <p:spPr>
              <a:xfrm>
                <a:off x="1688575" y="3288788"/>
                <a:ext cx="4272857" cy="369332"/>
              </a:xfrm>
              <a:prstGeom prst="rect">
                <a:avLst/>
              </a:prstGeom>
              <a:blipFill rotWithShape="1">
                <a:blip r:embed="rId19"/>
                <a:stretch>
                  <a:fillRect l="-999" t="-8197" b="-24590"/>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78" name="TextBox 77"/>
              <p:cNvSpPr txBox="1"/>
              <p:nvPr/>
            </p:nvSpPr>
            <p:spPr>
              <a:xfrm>
                <a:off x="1678636" y="3608887"/>
                <a:ext cx="2748325" cy="485518"/>
              </a:xfrm>
              <a:prstGeom prst="rect">
                <a:avLst/>
              </a:prstGeom>
              <a:noFill/>
            </p:spPr>
            <p:txBody>
              <a:bodyPr wrap="square" rtlCol="0">
                <a:spAutoFit/>
              </a:bodyPr>
              <a:lstStyle/>
              <a:p>
                <a:pPr marL="342900" indent="-342900">
                  <a:spcBef>
                    <a:spcPct val="20000"/>
                  </a:spcBef>
                  <a:buFontTx/>
                  <a:buChar char="•"/>
                </a:pPr>
                <a14:m>
                  <m:oMath xmlns:m="http://schemas.openxmlformats.org/officeDocument/2006/math">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𝐼</m:t>
                        </m:r>
                      </m:e>
                      <m:sub>
                        <m:r>
                          <a:rPr lang="en-US" i="1">
                            <a:solidFill>
                              <a:srgbClr val="FF0000"/>
                            </a:solidFill>
                            <a:latin typeface="Cambria Math" panose="02040503050406030204" pitchFamily="18" charset="0"/>
                          </a:rPr>
                          <m:t>2</m:t>
                        </m:r>
                      </m:sub>
                    </m:sSub>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8</m:t>
                        </m:r>
                      </m:num>
                      <m:den>
                        <m:r>
                          <a:rPr lang="en-US" i="1">
                            <a:solidFill>
                              <a:srgbClr val="000000"/>
                            </a:solidFill>
                            <a:latin typeface="Cambria Math" panose="02040503050406030204" pitchFamily="18" charset="0"/>
                          </a:rPr>
                          <m:t>2</m:t>
                        </m:r>
                        <m:r>
                          <a:rPr lang="el-GR" i="1">
                            <a:solidFill>
                              <a:srgbClr val="000000"/>
                            </a:solidFill>
                            <a:latin typeface="Cambria Math" panose="02040503050406030204" pitchFamily="18" charset="0"/>
                          </a:rPr>
                          <m:t>𝑘</m:t>
                        </m:r>
                        <m:r>
                          <a:rPr lang="el-GR" i="1">
                            <a:solidFill>
                              <a:srgbClr val="000000"/>
                            </a:solidFill>
                            <a:latin typeface="Cambria Math" panose="02040503050406030204" pitchFamily="18" charset="0"/>
                          </a:rPr>
                          <m:t>𝛺</m:t>
                        </m:r>
                      </m:den>
                    </m:f>
                    <m:r>
                      <a:rPr lang="en-US">
                        <a:solidFill>
                          <a:srgbClr val="000000"/>
                        </a:solidFill>
                        <a:latin typeface="Cambria Math" panose="02040503050406030204" pitchFamily="18" charset="0"/>
                      </a:rPr>
                      <m:t>=4</m:t>
                    </m:r>
                    <m:r>
                      <m:rPr>
                        <m:sty m:val="p"/>
                      </m:rPr>
                      <a:rPr lang="en-US">
                        <a:solidFill>
                          <a:srgbClr val="000000"/>
                        </a:solidFill>
                        <a:latin typeface="Cambria Math" panose="02040503050406030204" pitchFamily="18" charset="0"/>
                      </a:rPr>
                      <m:t>mA</m:t>
                    </m:r>
                  </m:oMath>
                </a14:m>
                <a:endParaRPr lang="en-US" dirty="0">
                  <a:solidFill>
                    <a:srgbClr val="000000"/>
                  </a:solidFill>
                  <a:latin typeface="Times New Roman"/>
                </a:endParaRPr>
              </a:p>
            </p:txBody>
          </p:sp>
        </mc:Choice>
        <mc:Fallback xmlns="">
          <p:sp>
            <p:nvSpPr>
              <p:cNvPr id="78" name="TextBox 77"/>
              <p:cNvSpPr txBox="1">
                <a:spLocks noRot="1" noChangeAspect="1" noMove="1" noResize="1" noEditPoints="1" noAdjustHandles="1" noChangeArrowheads="1" noChangeShapeType="1" noTextEdit="1"/>
              </p:cNvSpPr>
              <p:nvPr/>
            </p:nvSpPr>
            <p:spPr>
              <a:xfrm>
                <a:off x="1678636" y="3608887"/>
                <a:ext cx="2748325" cy="485518"/>
              </a:xfrm>
              <a:prstGeom prst="rect">
                <a:avLst/>
              </a:prstGeom>
              <a:blipFill rotWithShape="1">
                <a:blip r:embed="rId20"/>
                <a:stretch>
                  <a:fillRect l="-1552" b="-3750"/>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79" name="TextBox 78"/>
              <p:cNvSpPr txBox="1"/>
              <p:nvPr/>
            </p:nvSpPr>
            <p:spPr>
              <a:xfrm>
                <a:off x="1679469" y="4064007"/>
                <a:ext cx="3505949" cy="369332"/>
              </a:xfrm>
              <a:prstGeom prst="rect">
                <a:avLst/>
              </a:prstGeom>
              <a:noFill/>
            </p:spPr>
            <p:txBody>
              <a:bodyPr wrap="square" rtlCol="0">
                <a:spAutoFit/>
              </a:bodyPr>
              <a:lstStyle/>
              <a:p>
                <a:pPr marL="342900" indent="-342900">
                  <a:spcBef>
                    <a:spcPct val="20000"/>
                  </a:spcBef>
                  <a:buFontTx/>
                  <a:buChar char="•"/>
                </a:pPr>
                <a14:m>
                  <m:oMath xmlns:m="http://schemas.openxmlformats.org/officeDocument/2006/math">
                    <m:r>
                      <m:rPr>
                        <m:nor/>
                      </m:rPr>
                      <a:rPr lang="en-US" dirty="0">
                        <a:solidFill>
                          <a:srgbClr val="000000"/>
                        </a:solidFill>
                        <a:latin typeface="Times New Roman"/>
                      </a:rPr>
                      <m:t>KCL</m:t>
                    </m:r>
                    <m:r>
                      <m:rPr>
                        <m:nor/>
                      </m:rPr>
                      <a:rPr lang="en-US" dirty="0">
                        <a:solidFill>
                          <a:srgbClr val="000000"/>
                        </a:solidFill>
                        <a:latin typeface="Times New Roman"/>
                      </a:rPr>
                      <m:t>@</m:t>
                    </m:r>
                    <m:r>
                      <m:rPr>
                        <m:nor/>
                      </m:rPr>
                      <a:rPr lang="en-US" dirty="0">
                        <a:solidFill>
                          <a:srgbClr val="000000"/>
                        </a:solidFill>
                        <a:latin typeface="Times New Roman"/>
                      </a:rPr>
                      <m:t>e</m:t>
                    </m:r>
                    <m:r>
                      <m:rPr>
                        <m:nor/>
                      </m:rPr>
                      <a:rPr lang="en-US" dirty="0">
                        <a:solidFill>
                          <a:srgbClr val="000000"/>
                        </a:solidFill>
                        <a:latin typeface="Times New Roman"/>
                      </a:rPr>
                      <m:t>: </m:t>
                    </m:r>
                    <m:r>
                      <a:rPr lang="en-US">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𝐼</m:t>
                        </m:r>
                      </m:e>
                      <m:sub>
                        <m:r>
                          <a:rPr lang="en-US" i="1">
                            <a:solidFill>
                              <a:srgbClr val="000000"/>
                            </a:solidFill>
                            <a:latin typeface="Cambria Math" panose="02040503050406030204" pitchFamily="18" charset="0"/>
                          </a:rPr>
                          <m:t>𝑜</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𝐼</m:t>
                        </m:r>
                      </m:e>
                      <m:sub>
                        <m:r>
                          <a:rPr lang="en-US" i="1">
                            <a:solidFill>
                              <a:srgbClr val="000000"/>
                            </a:solidFill>
                            <a:latin typeface="Cambria Math" panose="02040503050406030204" pitchFamily="18" charset="0"/>
                          </a:rPr>
                          <m:t>2</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𝐼</m:t>
                        </m:r>
                      </m:e>
                      <m:sub>
                        <m:r>
                          <a:rPr lang="en-US" i="1">
                            <a:solidFill>
                              <a:srgbClr val="000000"/>
                            </a:solidFill>
                            <a:latin typeface="Cambria Math" panose="02040503050406030204" pitchFamily="18" charset="0"/>
                          </a:rPr>
                          <m:t>6</m:t>
                        </m:r>
                      </m:sub>
                    </m:sSub>
                    <m:r>
                      <a:rPr lang="en-US" i="1">
                        <a:solidFill>
                          <a:srgbClr val="000000"/>
                        </a:solidFill>
                        <a:latin typeface="Cambria Math" panose="02040503050406030204" pitchFamily="18" charset="0"/>
                      </a:rPr>
                      <m:t>=0</m:t>
                    </m:r>
                    <m:r>
                      <a:rPr lang="en-US" i="1">
                        <a:solidFill>
                          <a:srgbClr val="000000"/>
                        </a:solidFill>
                        <a:latin typeface="Cambria Math" panose="02040503050406030204" pitchFamily="18" charset="0"/>
                        <a:ea typeface="Cambria Math" panose="02040503050406030204" pitchFamily="18" charset="0"/>
                      </a:rPr>
                      <m:t>→</m:t>
                    </m:r>
                  </m:oMath>
                </a14:m>
                <a:endParaRPr lang="en-US" i="1" dirty="0">
                  <a:solidFill>
                    <a:srgbClr val="000000"/>
                  </a:solidFill>
                  <a:latin typeface="Cambria Math" panose="02040503050406030204" pitchFamily="18" charset="0"/>
                  <a:ea typeface="Cambria Math" panose="02040503050406030204" pitchFamily="18" charset="0"/>
                </a:endParaRPr>
              </a:p>
            </p:txBody>
          </p:sp>
        </mc:Choice>
        <mc:Fallback xmlns="">
          <p:sp>
            <p:nvSpPr>
              <p:cNvPr id="79" name="TextBox 78"/>
              <p:cNvSpPr txBox="1">
                <a:spLocks noRot="1" noChangeAspect="1" noMove="1" noResize="1" noEditPoints="1" noAdjustHandles="1" noChangeArrowheads="1" noChangeShapeType="1" noTextEdit="1"/>
              </p:cNvSpPr>
              <p:nvPr/>
            </p:nvSpPr>
            <p:spPr>
              <a:xfrm>
                <a:off x="1679469" y="4064007"/>
                <a:ext cx="3505949" cy="369332"/>
              </a:xfrm>
              <a:prstGeom prst="rect">
                <a:avLst/>
              </a:prstGeom>
              <a:blipFill rotWithShape="1">
                <a:blip r:embed="rId21"/>
                <a:stretch>
                  <a:fillRect l="-1217" t="-3333" b="-21667"/>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80" name="TextBox 79"/>
              <p:cNvSpPr txBox="1"/>
              <p:nvPr/>
            </p:nvSpPr>
            <p:spPr>
              <a:xfrm>
                <a:off x="1688574" y="4422224"/>
                <a:ext cx="4682080" cy="369332"/>
              </a:xfrm>
              <a:prstGeom prst="rect">
                <a:avLst/>
              </a:prstGeom>
              <a:noFill/>
            </p:spPr>
            <p:txBody>
              <a:bodyPr wrap="square" rtlCol="0">
                <a:spAutoFit/>
              </a:bodyPr>
              <a:lstStyle/>
              <a:p>
                <a:pPr marL="342900" indent="-342900">
                  <a:spcBef>
                    <a:spcPct val="20000"/>
                  </a:spcBef>
                  <a:buFontTx/>
                  <a:buChar char="•"/>
                </a:pPr>
                <a14:m>
                  <m:oMath xmlns:m="http://schemas.openxmlformats.org/officeDocument/2006/math">
                    <m:sSub>
                      <m:sSubPr>
                        <m:ctrlPr>
                          <a:rPr lang="en-US" i="1">
                            <a:solidFill>
                              <a:srgbClr val="FF0000"/>
                            </a:solidFill>
                            <a:latin typeface="Cambria Math" panose="02040503050406030204" pitchFamily="18" charset="0"/>
                            <a:ea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𝐼</m:t>
                        </m:r>
                      </m:e>
                      <m:sub>
                        <m:r>
                          <a:rPr lang="en-US" i="1">
                            <a:solidFill>
                              <a:srgbClr val="FF0000"/>
                            </a:solidFill>
                            <a:latin typeface="Cambria Math" panose="02040503050406030204" pitchFamily="18" charset="0"/>
                            <a:ea typeface="Cambria Math" panose="02040503050406030204" pitchFamily="18" charset="0"/>
                          </a:rPr>
                          <m:t>6</m:t>
                        </m:r>
                      </m:sub>
                    </m:sSub>
                    <m:r>
                      <a:rPr lang="en-US" i="1">
                        <a:solidFill>
                          <a:srgbClr val="000000"/>
                        </a:solidFill>
                        <a:latin typeface="Cambria Math" panose="02040503050406030204" pitchFamily="18" charset="0"/>
                        <a:ea typeface="Cambria Math" panose="02040503050406030204" pitchFamily="18" charset="0"/>
                      </a:rPr>
                      <m:t>=−6</m:t>
                    </m:r>
                    <m:r>
                      <a:rPr lang="en-US" i="1">
                        <a:solidFill>
                          <a:srgbClr val="000000"/>
                        </a:solidFill>
                        <a:latin typeface="Cambria Math" panose="02040503050406030204" pitchFamily="18" charset="0"/>
                        <a:ea typeface="Cambria Math" panose="02040503050406030204" pitchFamily="18" charset="0"/>
                      </a:rPr>
                      <m:t>𝑚𝐴</m:t>
                    </m:r>
                    <m:r>
                      <a:rPr lang="en-US" i="1">
                        <a:solidFill>
                          <a:srgbClr val="000000"/>
                        </a:solidFill>
                        <a:latin typeface="Cambria Math" panose="02040503050406030204" pitchFamily="18" charset="0"/>
                        <a:ea typeface="Cambria Math" panose="02040503050406030204" pitchFamily="18" charset="0"/>
                      </a:rPr>
                      <m:t> →</m:t>
                    </m:r>
                    <m:sSub>
                      <m:sSubPr>
                        <m:ctrlPr>
                          <a:rPr lang="en-US" i="1">
                            <a:solidFill>
                              <a:schemeClr val="accent2"/>
                            </a:solidFill>
                            <a:latin typeface="Cambria Math" panose="02040503050406030204" pitchFamily="18" charset="0"/>
                            <a:ea typeface="Cambria Math" panose="02040503050406030204" pitchFamily="18" charset="0"/>
                          </a:rPr>
                        </m:ctrlPr>
                      </m:sSubPr>
                      <m:e>
                        <m:r>
                          <a:rPr lang="en-US" i="1">
                            <a:solidFill>
                              <a:schemeClr val="accent2"/>
                            </a:solidFill>
                            <a:latin typeface="Cambria Math" panose="02040503050406030204" pitchFamily="18" charset="0"/>
                            <a:ea typeface="Cambria Math" panose="02040503050406030204" pitchFamily="18" charset="0"/>
                          </a:rPr>
                          <m:t>𝑉</m:t>
                        </m:r>
                      </m:e>
                      <m:sub>
                        <m:r>
                          <a:rPr lang="en-US" i="1">
                            <a:solidFill>
                              <a:schemeClr val="accent2"/>
                            </a:solidFill>
                            <a:latin typeface="Cambria Math" panose="02040503050406030204" pitchFamily="18" charset="0"/>
                            <a:ea typeface="Cambria Math" panose="02040503050406030204" pitchFamily="18" charset="0"/>
                          </a:rPr>
                          <m:t>6</m:t>
                        </m:r>
                      </m:sub>
                    </m:sSub>
                    <m:r>
                      <a:rPr lang="en-US" i="1">
                        <a:solidFill>
                          <a:srgbClr val="000000"/>
                        </a:solidFill>
                        <a:latin typeface="Cambria Math" panose="02040503050406030204" pitchFamily="18" charset="0"/>
                        <a:ea typeface="Cambria Math" panose="02040503050406030204" pitchFamily="18" charset="0"/>
                      </a:rPr>
                      <m:t>=−6</m:t>
                    </m:r>
                    <m:r>
                      <a:rPr lang="en-US" i="1">
                        <a:solidFill>
                          <a:srgbClr val="000000"/>
                        </a:solidFill>
                        <a:latin typeface="Cambria Math" panose="02040503050406030204" pitchFamily="18" charset="0"/>
                        <a:ea typeface="Cambria Math" panose="02040503050406030204" pitchFamily="18" charset="0"/>
                      </a:rPr>
                      <m:t>𝑚𝐴</m:t>
                    </m:r>
                    <m:r>
                      <a:rPr lang="en-US" i="1">
                        <a:solidFill>
                          <a:srgbClr val="000000"/>
                        </a:solidFill>
                        <a:latin typeface="Cambria Math" panose="02040503050406030204" pitchFamily="18" charset="0"/>
                        <a:ea typeface="Cambria Math" panose="02040503050406030204" pitchFamily="18" charset="0"/>
                      </a:rPr>
                      <m:t>∗2</m:t>
                    </m:r>
                    <m:r>
                      <a:rPr lang="el-GR" i="1">
                        <a:solidFill>
                          <a:srgbClr val="000000"/>
                        </a:solidFill>
                        <a:latin typeface="Cambria Math" panose="02040503050406030204" pitchFamily="18" charset="0"/>
                      </a:rPr>
                      <m:t>𝑘</m:t>
                    </m:r>
                    <m:r>
                      <a:rPr lang="el-GR" i="1">
                        <a:solidFill>
                          <a:srgbClr val="000000"/>
                        </a:solidFill>
                        <a:latin typeface="Cambria Math" panose="02040503050406030204" pitchFamily="18" charset="0"/>
                      </a:rPr>
                      <m:t>𝛺</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ea typeface="Cambria Math" panose="02040503050406030204" pitchFamily="18" charset="0"/>
                      </a:rPr>
                      <m:t>12</m:t>
                    </m:r>
                    <m:r>
                      <a:rPr lang="en-US" i="1">
                        <a:solidFill>
                          <a:srgbClr val="000000"/>
                        </a:solidFill>
                        <a:latin typeface="Cambria Math" panose="02040503050406030204" pitchFamily="18" charset="0"/>
                        <a:ea typeface="Cambria Math" panose="02040503050406030204" pitchFamily="18" charset="0"/>
                      </a:rPr>
                      <m:t>𝑉</m:t>
                    </m:r>
                  </m:oMath>
                </a14:m>
                <a:endParaRPr lang="en-US" dirty="0">
                  <a:solidFill>
                    <a:srgbClr val="000000"/>
                  </a:solidFill>
                  <a:latin typeface="Times New Roman"/>
                </a:endParaRPr>
              </a:p>
            </p:txBody>
          </p:sp>
        </mc:Choice>
        <mc:Fallback xmlns="">
          <p:sp>
            <p:nvSpPr>
              <p:cNvPr id="80" name="TextBox 79"/>
              <p:cNvSpPr txBox="1">
                <a:spLocks noRot="1" noChangeAspect="1" noMove="1" noResize="1" noEditPoints="1" noAdjustHandles="1" noChangeArrowheads="1" noChangeShapeType="1" noTextEdit="1"/>
              </p:cNvSpPr>
              <p:nvPr/>
            </p:nvSpPr>
            <p:spPr>
              <a:xfrm>
                <a:off x="1688574" y="4422224"/>
                <a:ext cx="4682080" cy="369332"/>
              </a:xfrm>
              <a:prstGeom prst="rect">
                <a:avLst/>
              </a:prstGeom>
              <a:blipFill rotWithShape="1">
                <a:blip r:embed="rId22"/>
                <a:stretch>
                  <a:fillRect l="-1042" t="-6557" b="-21311"/>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81" name="TextBox 80"/>
              <p:cNvSpPr txBox="1"/>
              <p:nvPr/>
            </p:nvSpPr>
            <p:spPr>
              <a:xfrm>
                <a:off x="1699346" y="4775048"/>
                <a:ext cx="4549054" cy="369332"/>
              </a:xfrm>
              <a:prstGeom prst="rect">
                <a:avLst/>
              </a:prstGeom>
              <a:noFill/>
            </p:spPr>
            <p:txBody>
              <a:bodyPr wrap="square" rtlCol="0">
                <a:spAutoFit/>
              </a:bodyPr>
              <a:lstStyle/>
              <a:p>
                <a:pPr marL="342900" indent="-342900">
                  <a:spcBef>
                    <a:spcPct val="20000"/>
                  </a:spcBef>
                  <a:buFontTx/>
                  <a:buChar char="•"/>
                </a:pPr>
                <a14:m>
                  <m:oMath xmlns:m="http://schemas.openxmlformats.org/officeDocument/2006/math">
                    <m:r>
                      <m:rPr>
                        <m:nor/>
                      </m:rPr>
                      <a:rPr lang="en-US" dirty="0">
                        <a:solidFill>
                          <a:srgbClr val="000000"/>
                        </a:solidFill>
                        <a:latin typeface="Times New Roman"/>
                      </a:rPr>
                      <m:t>KVL</m:t>
                    </m:r>
                    <m:r>
                      <m:rPr>
                        <m:nor/>
                      </m:rPr>
                      <a:rPr lang="en-US" dirty="0">
                        <a:solidFill>
                          <a:srgbClr val="000000"/>
                        </a:solidFill>
                        <a:latin typeface="Times New Roman"/>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𝐿</m:t>
                        </m:r>
                      </m:e>
                      <m:sub>
                        <m:r>
                          <a:rPr lang="en-US" i="1">
                            <a:solidFill>
                              <a:srgbClr val="000000"/>
                            </a:solidFill>
                            <a:latin typeface="Cambria Math" panose="02040503050406030204" pitchFamily="18" charset="0"/>
                          </a:rPr>
                          <m:t>2</m:t>
                        </m:r>
                      </m:sub>
                    </m:sSub>
                    <m:r>
                      <a:rPr lang="en-US" i="1">
                        <a:solidFill>
                          <a:srgbClr val="000000"/>
                        </a:solidFill>
                        <a:latin typeface="Cambria Math" panose="02040503050406030204" pitchFamily="18" charset="0"/>
                      </a:rPr>
                      <m:t>:−8−12+</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𝑉</m:t>
                        </m:r>
                      </m:e>
                      <m:sub>
                        <m:r>
                          <a:rPr lang="en-US" i="1">
                            <a:solidFill>
                              <a:srgbClr val="000000"/>
                            </a:solidFill>
                            <a:latin typeface="Cambria Math" panose="02040503050406030204" pitchFamily="18" charset="0"/>
                          </a:rPr>
                          <m:t>3</m:t>
                        </m:r>
                      </m:sub>
                    </m:sSub>
                    <m:r>
                      <a:rPr lang="en-US" i="1">
                        <a:solidFill>
                          <a:srgbClr val="000000"/>
                        </a:solidFill>
                        <a:latin typeface="Cambria Math" panose="02040503050406030204" pitchFamily="18" charset="0"/>
                      </a:rPr>
                      <m:t>=0</m:t>
                    </m:r>
                    <m:r>
                      <a:rPr lang="en-US" i="1">
                        <a:solidFill>
                          <a:srgbClr val="000000"/>
                        </a:solidFill>
                        <a:latin typeface="Cambria Math" panose="02040503050406030204" pitchFamily="18" charset="0"/>
                        <a:ea typeface="Cambria Math" panose="02040503050406030204" pitchFamily="18" charset="0"/>
                      </a:rPr>
                      <m:t>→</m:t>
                    </m:r>
                    <m:sSub>
                      <m:sSubPr>
                        <m:ctrlPr>
                          <a:rPr lang="en-US" i="1">
                            <a:solidFill>
                              <a:schemeClr val="accent2"/>
                            </a:solidFill>
                            <a:latin typeface="Cambria Math" panose="02040503050406030204" pitchFamily="18" charset="0"/>
                            <a:ea typeface="Cambria Math" panose="02040503050406030204" pitchFamily="18" charset="0"/>
                          </a:rPr>
                        </m:ctrlPr>
                      </m:sSubPr>
                      <m:e>
                        <m:r>
                          <a:rPr lang="en-US" i="1">
                            <a:solidFill>
                              <a:schemeClr val="accent2"/>
                            </a:solidFill>
                            <a:latin typeface="Cambria Math" panose="02040503050406030204" pitchFamily="18" charset="0"/>
                            <a:ea typeface="Cambria Math" panose="02040503050406030204" pitchFamily="18" charset="0"/>
                          </a:rPr>
                          <m:t>𝑉</m:t>
                        </m:r>
                      </m:e>
                      <m:sub>
                        <m:r>
                          <a:rPr lang="en-US" i="1">
                            <a:solidFill>
                              <a:schemeClr val="accent2"/>
                            </a:solidFill>
                            <a:latin typeface="Cambria Math" panose="02040503050406030204" pitchFamily="18" charset="0"/>
                            <a:ea typeface="Cambria Math" panose="02040503050406030204" pitchFamily="18" charset="0"/>
                          </a:rPr>
                          <m:t>3</m:t>
                        </m:r>
                      </m:sub>
                    </m:sSub>
                    <m:r>
                      <a:rPr lang="en-US" i="1">
                        <a:solidFill>
                          <a:srgbClr val="000000"/>
                        </a:solidFill>
                        <a:latin typeface="Cambria Math" panose="02040503050406030204" pitchFamily="18" charset="0"/>
                        <a:ea typeface="Cambria Math" panose="02040503050406030204" pitchFamily="18" charset="0"/>
                      </a:rPr>
                      <m:t>=20</m:t>
                    </m:r>
                    <m:r>
                      <a:rPr lang="en-US" i="1">
                        <a:solidFill>
                          <a:srgbClr val="000000"/>
                        </a:solidFill>
                        <a:latin typeface="Cambria Math" panose="02040503050406030204" pitchFamily="18" charset="0"/>
                        <a:ea typeface="Cambria Math" panose="02040503050406030204" pitchFamily="18" charset="0"/>
                      </a:rPr>
                      <m:t>𝑉</m:t>
                    </m:r>
                  </m:oMath>
                </a14:m>
                <a:endParaRPr lang="en-US" dirty="0">
                  <a:solidFill>
                    <a:srgbClr val="000000"/>
                  </a:solidFill>
                  <a:latin typeface="Times New Roman"/>
                </a:endParaRPr>
              </a:p>
            </p:txBody>
          </p:sp>
        </mc:Choice>
        <mc:Fallback xmlns="">
          <p:sp>
            <p:nvSpPr>
              <p:cNvPr id="81" name="TextBox 80"/>
              <p:cNvSpPr txBox="1">
                <a:spLocks noRot="1" noChangeAspect="1" noMove="1" noResize="1" noEditPoints="1" noAdjustHandles="1" noChangeArrowheads="1" noChangeShapeType="1" noTextEdit="1"/>
              </p:cNvSpPr>
              <p:nvPr/>
            </p:nvSpPr>
            <p:spPr>
              <a:xfrm>
                <a:off x="1699346" y="4775048"/>
                <a:ext cx="4549054" cy="369332"/>
              </a:xfrm>
              <a:prstGeom prst="rect">
                <a:avLst/>
              </a:prstGeom>
              <a:blipFill rotWithShape="1">
                <a:blip r:embed="rId23"/>
                <a:stretch>
                  <a:fillRect l="-938" t="-1639" b="-19672"/>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82" name="TextBox 81"/>
              <p:cNvSpPr txBox="1"/>
              <p:nvPr/>
            </p:nvSpPr>
            <p:spPr>
              <a:xfrm>
                <a:off x="1705218" y="5139871"/>
                <a:ext cx="2364109" cy="485518"/>
              </a:xfrm>
              <a:prstGeom prst="rect">
                <a:avLst/>
              </a:prstGeom>
              <a:noFill/>
            </p:spPr>
            <p:txBody>
              <a:bodyPr wrap="square" rtlCol="0">
                <a:spAutoFit/>
              </a:bodyPr>
              <a:lstStyle/>
              <a:p>
                <a:pPr marL="342900" indent="-342900">
                  <a:spcBef>
                    <a:spcPct val="20000"/>
                  </a:spcBef>
                  <a:buFontTx/>
                  <a:buChar char="•"/>
                </a:pPr>
                <a14:m>
                  <m:oMath xmlns:m="http://schemas.openxmlformats.org/officeDocument/2006/math">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𝐼</m:t>
                        </m:r>
                      </m:e>
                      <m:sub>
                        <m:r>
                          <a:rPr lang="en-US" i="1">
                            <a:solidFill>
                              <a:srgbClr val="FF0000"/>
                            </a:solidFill>
                            <a:latin typeface="Cambria Math" panose="02040503050406030204" pitchFamily="18" charset="0"/>
                          </a:rPr>
                          <m:t>3</m:t>
                        </m:r>
                      </m:sub>
                    </m:sSub>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20</m:t>
                        </m:r>
                      </m:num>
                      <m:den>
                        <m:r>
                          <a:rPr lang="en-US" i="1">
                            <a:solidFill>
                              <a:srgbClr val="000000"/>
                            </a:solidFill>
                            <a:latin typeface="Cambria Math" panose="02040503050406030204" pitchFamily="18" charset="0"/>
                          </a:rPr>
                          <m:t>1</m:t>
                        </m:r>
                        <m:r>
                          <a:rPr lang="en-US" i="1">
                            <a:solidFill>
                              <a:srgbClr val="000000"/>
                            </a:solidFill>
                            <a:latin typeface="Cambria Math" panose="02040503050406030204" pitchFamily="18" charset="0"/>
                          </a:rPr>
                          <m:t>𝑘</m:t>
                        </m:r>
                        <m:r>
                          <a:rPr lang="en-US" i="1">
                            <a:solidFill>
                              <a:srgbClr val="000000"/>
                            </a:solidFill>
                            <a:latin typeface="Cambria Math" panose="02040503050406030204" pitchFamily="18" charset="0"/>
                          </a:rPr>
                          <m:t>𝛺</m:t>
                        </m:r>
                      </m:den>
                    </m:f>
                    <m:r>
                      <a:rPr lang="en-US" i="1">
                        <a:solidFill>
                          <a:srgbClr val="000000"/>
                        </a:solidFill>
                        <a:latin typeface="Cambria Math" panose="02040503050406030204" pitchFamily="18" charset="0"/>
                      </a:rPr>
                      <m:t>=20</m:t>
                    </m:r>
                    <m:r>
                      <a:rPr lang="en-US" i="1">
                        <a:solidFill>
                          <a:srgbClr val="000000"/>
                        </a:solidFill>
                        <a:latin typeface="Cambria Math" panose="02040503050406030204" pitchFamily="18" charset="0"/>
                      </a:rPr>
                      <m:t>𝑚𝐴</m:t>
                    </m:r>
                  </m:oMath>
                </a14:m>
                <a:endParaRPr lang="en-US" dirty="0">
                  <a:solidFill>
                    <a:srgbClr val="000000"/>
                  </a:solidFill>
                  <a:latin typeface="Times New Roman"/>
                </a:endParaRPr>
              </a:p>
            </p:txBody>
          </p:sp>
        </mc:Choice>
        <mc:Fallback xmlns="">
          <p:sp>
            <p:nvSpPr>
              <p:cNvPr id="82" name="TextBox 81"/>
              <p:cNvSpPr txBox="1">
                <a:spLocks noRot="1" noChangeAspect="1" noMove="1" noResize="1" noEditPoints="1" noAdjustHandles="1" noChangeArrowheads="1" noChangeShapeType="1" noTextEdit="1"/>
              </p:cNvSpPr>
              <p:nvPr/>
            </p:nvSpPr>
            <p:spPr>
              <a:xfrm>
                <a:off x="1705218" y="5139871"/>
                <a:ext cx="2364109" cy="485518"/>
              </a:xfrm>
              <a:prstGeom prst="rect">
                <a:avLst/>
              </a:prstGeom>
              <a:blipFill rotWithShape="1">
                <a:blip r:embed="rId24"/>
                <a:stretch>
                  <a:fillRect l="-2062" b="-3750"/>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83" name="TextBox 82"/>
              <p:cNvSpPr txBox="1"/>
              <p:nvPr/>
            </p:nvSpPr>
            <p:spPr>
              <a:xfrm>
                <a:off x="1714296" y="5596866"/>
                <a:ext cx="6210504" cy="369332"/>
              </a:xfrm>
              <a:prstGeom prst="rect">
                <a:avLst/>
              </a:prstGeom>
              <a:noFill/>
            </p:spPr>
            <p:txBody>
              <a:bodyPr wrap="square" rtlCol="0">
                <a:spAutoFit/>
              </a:bodyPr>
              <a:lstStyle/>
              <a:p>
                <a:pPr marL="342900" indent="-342900">
                  <a:spcBef>
                    <a:spcPct val="20000"/>
                  </a:spcBef>
                  <a:buFontTx/>
                  <a:buChar char="•"/>
                </a:pPr>
                <a14:m>
                  <m:oMath xmlns:m="http://schemas.openxmlformats.org/officeDocument/2006/math">
                    <m:r>
                      <m:rPr>
                        <m:nor/>
                      </m:rPr>
                      <a:rPr lang="en-US" dirty="0">
                        <a:solidFill>
                          <a:srgbClr val="000000"/>
                        </a:solidFill>
                        <a:latin typeface="Times New Roman"/>
                      </a:rPr>
                      <m:t>KCL</m:t>
                    </m:r>
                    <m:r>
                      <m:rPr>
                        <m:nor/>
                      </m:rPr>
                      <a:rPr lang="en-US" dirty="0">
                        <a:solidFill>
                          <a:srgbClr val="000000"/>
                        </a:solidFill>
                        <a:latin typeface="Times New Roman"/>
                      </a:rPr>
                      <m:t>@</m:t>
                    </m:r>
                    <m:r>
                      <m:rPr>
                        <m:nor/>
                      </m:rPr>
                      <a:rPr lang="en-US" dirty="0">
                        <a:solidFill>
                          <a:srgbClr val="000000"/>
                        </a:solidFill>
                        <a:latin typeface="Times New Roman"/>
                      </a:rPr>
                      <m:t>d</m:t>
                    </m:r>
                    <m:r>
                      <m:rPr>
                        <m:nor/>
                      </m:rPr>
                      <a:rPr lang="en-US" dirty="0">
                        <a:solidFill>
                          <a:srgbClr val="000000"/>
                        </a:solidFill>
                        <a:latin typeface="Times New Roman"/>
                      </a:rPr>
                      <m:t>: </m:t>
                    </m:r>
                    <m:r>
                      <a:rPr lang="en-US">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𝐼</m:t>
                        </m:r>
                      </m:e>
                      <m:sub>
                        <m:r>
                          <a:rPr lang="en-US" i="1">
                            <a:solidFill>
                              <a:srgbClr val="000000"/>
                            </a:solidFill>
                            <a:latin typeface="Cambria Math" panose="02040503050406030204" pitchFamily="18" charset="0"/>
                          </a:rPr>
                          <m:t>5</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𝐼</m:t>
                        </m:r>
                      </m:e>
                      <m:sub>
                        <m:r>
                          <a:rPr lang="en-US" i="1">
                            <a:solidFill>
                              <a:srgbClr val="000000"/>
                            </a:solidFill>
                            <a:latin typeface="Cambria Math" panose="02040503050406030204" pitchFamily="18" charset="0"/>
                          </a:rPr>
                          <m:t>3</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𝐼</m:t>
                        </m:r>
                      </m:e>
                      <m:sub>
                        <m:r>
                          <a:rPr lang="en-US" i="1">
                            <a:solidFill>
                              <a:srgbClr val="000000"/>
                            </a:solidFill>
                            <a:latin typeface="Cambria Math" panose="02040503050406030204" pitchFamily="18" charset="0"/>
                          </a:rPr>
                          <m:t>6</m:t>
                        </m:r>
                      </m:sub>
                    </m:sSub>
                    <m:r>
                      <a:rPr lang="en-US" i="1">
                        <a:solidFill>
                          <a:srgbClr val="000000"/>
                        </a:solidFill>
                        <a:latin typeface="Cambria Math" panose="02040503050406030204" pitchFamily="18" charset="0"/>
                      </a:rPr>
                      <m:t>=0</m:t>
                    </m:r>
                    <m:r>
                      <a:rPr lang="en-US" i="1">
                        <a:solidFill>
                          <a:srgbClr val="000000"/>
                        </a:solidFill>
                        <a:latin typeface="Cambria Math" panose="02040503050406030204" pitchFamily="18" charset="0"/>
                        <a:ea typeface="Cambria Math" panose="02040503050406030204" pitchFamily="18" charset="0"/>
                      </a:rPr>
                      <m:t>→</m:t>
                    </m:r>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𝐼</m:t>
                        </m:r>
                      </m:e>
                      <m:sub>
                        <m:r>
                          <a:rPr lang="en-US" i="1">
                            <a:solidFill>
                              <a:srgbClr val="FF0000"/>
                            </a:solidFill>
                            <a:latin typeface="Cambria Math" panose="02040503050406030204" pitchFamily="18" charset="0"/>
                          </a:rPr>
                          <m:t>5</m:t>
                        </m:r>
                      </m:sub>
                    </m:sSub>
                    <m:r>
                      <a:rPr lang="en-US" i="1">
                        <a:solidFill>
                          <a:srgbClr val="000000"/>
                        </a:solidFill>
                        <a:latin typeface="Cambria Math" panose="02040503050406030204" pitchFamily="18" charset="0"/>
                      </a:rPr>
                      <m:t>=−20−6=−26</m:t>
                    </m:r>
                    <m:r>
                      <a:rPr lang="en-US" i="1">
                        <a:solidFill>
                          <a:srgbClr val="000000"/>
                        </a:solidFill>
                        <a:latin typeface="Cambria Math" panose="02040503050406030204" pitchFamily="18" charset="0"/>
                      </a:rPr>
                      <m:t>𝑚𝐴</m:t>
                    </m:r>
                    <m:r>
                      <a:rPr lang="en-US" i="1">
                        <a:solidFill>
                          <a:srgbClr val="000000"/>
                        </a:solidFill>
                        <a:latin typeface="Cambria Math" panose="02040503050406030204" pitchFamily="18" charset="0"/>
                      </a:rPr>
                      <m:t> →</m:t>
                    </m:r>
                  </m:oMath>
                </a14:m>
                <a:endParaRPr lang="en-US" dirty="0">
                  <a:solidFill>
                    <a:srgbClr val="000000"/>
                  </a:solidFill>
                  <a:latin typeface="Times New Roman"/>
                  <a:ea typeface="Cambria Math" panose="02040503050406030204" pitchFamily="18" charset="0"/>
                </a:endParaRPr>
              </a:p>
            </p:txBody>
          </p:sp>
        </mc:Choice>
        <mc:Fallback xmlns="">
          <p:sp>
            <p:nvSpPr>
              <p:cNvPr id="83" name="TextBox 82"/>
              <p:cNvSpPr txBox="1">
                <a:spLocks noRot="1" noChangeAspect="1" noMove="1" noResize="1" noEditPoints="1" noAdjustHandles="1" noChangeArrowheads="1" noChangeShapeType="1" noTextEdit="1"/>
              </p:cNvSpPr>
              <p:nvPr/>
            </p:nvSpPr>
            <p:spPr>
              <a:xfrm>
                <a:off x="1714296" y="5596866"/>
                <a:ext cx="6210504" cy="369332"/>
              </a:xfrm>
              <a:prstGeom prst="rect">
                <a:avLst/>
              </a:prstGeom>
              <a:blipFill rotWithShape="1">
                <a:blip r:embed="rId25"/>
                <a:stretch>
                  <a:fillRect l="-589" t="-1639" b="-19672"/>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84" name="TextBox 83"/>
              <p:cNvSpPr txBox="1"/>
              <p:nvPr/>
            </p:nvSpPr>
            <p:spPr>
              <a:xfrm>
                <a:off x="1699346" y="5925748"/>
                <a:ext cx="3406054" cy="369332"/>
              </a:xfrm>
              <a:prstGeom prst="rect">
                <a:avLst/>
              </a:prstGeom>
              <a:noFill/>
            </p:spPr>
            <p:txBody>
              <a:bodyPr wrap="square" rtlCol="0">
                <a:spAutoFit/>
              </a:bodyPr>
              <a:lstStyle/>
              <a:p>
                <a:pPr marL="342900" indent="-342900">
                  <a:spcBef>
                    <a:spcPct val="20000"/>
                  </a:spcBef>
                  <a:buFontTx/>
                  <a:buChar char="•"/>
                </a:pPr>
                <a14:m>
                  <m:oMath xmlns:m="http://schemas.openxmlformats.org/officeDocument/2006/math">
                    <m:sSub>
                      <m:sSubPr>
                        <m:ctrlPr>
                          <a:rPr lang="en-US" i="1">
                            <a:solidFill>
                              <a:schemeClr val="accent2"/>
                            </a:solidFill>
                            <a:latin typeface="Cambria Math" panose="02040503050406030204" pitchFamily="18" charset="0"/>
                            <a:ea typeface="Cambria Math" panose="02040503050406030204" pitchFamily="18" charset="0"/>
                          </a:rPr>
                        </m:ctrlPr>
                      </m:sSubPr>
                      <m:e>
                        <m:r>
                          <a:rPr lang="en-US" i="1">
                            <a:solidFill>
                              <a:schemeClr val="accent2"/>
                            </a:solidFill>
                            <a:latin typeface="Cambria Math" panose="02040503050406030204" pitchFamily="18" charset="0"/>
                            <a:ea typeface="Cambria Math" panose="02040503050406030204" pitchFamily="18" charset="0"/>
                          </a:rPr>
                          <m:t>𝑉</m:t>
                        </m:r>
                      </m:e>
                      <m:sub>
                        <m:r>
                          <a:rPr lang="en-US" i="1">
                            <a:solidFill>
                              <a:schemeClr val="accent2"/>
                            </a:solidFill>
                            <a:latin typeface="Cambria Math" panose="02040503050406030204" pitchFamily="18" charset="0"/>
                            <a:ea typeface="Cambria Math" panose="02040503050406030204" pitchFamily="18" charset="0"/>
                          </a:rPr>
                          <m:t>5</m:t>
                        </m:r>
                      </m:sub>
                    </m:sSub>
                    <m:r>
                      <a:rPr lang="en-US" i="1">
                        <a:solidFill>
                          <a:srgbClr val="000000"/>
                        </a:solidFill>
                        <a:latin typeface="Cambria Math" panose="02040503050406030204" pitchFamily="18" charset="0"/>
                        <a:ea typeface="Cambria Math" panose="02040503050406030204" pitchFamily="18" charset="0"/>
                      </a:rPr>
                      <m:t>=−26</m:t>
                    </m:r>
                    <m:r>
                      <a:rPr lang="en-US" i="1">
                        <a:solidFill>
                          <a:srgbClr val="000000"/>
                        </a:solidFill>
                        <a:latin typeface="Cambria Math" panose="02040503050406030204" pitchFamily="18" charset="0"/>
                        <a:ea typeface="Cambria Math" panose="02040503050406030204" pitchFamily="18" charset="0"/>
                      </a:rPr>
                      <m:t>𝑚𝐴</m:t>
                    </m:r>
                    <m:r>
                      <a:rPr lang="en-US" i="1">
                        <a:solidFill>
                          <a:srgbClr val="000000"/>
                        </a:solidFill>
                        <a:latin typeface="Cambria Math" panose="02040503050406030204" pitchFamily="18" charset="0"/>
                        <a:ea typeface="Cambria Math" panose="02040503050406030204" pitchFamily="18" charset="0"/>
                      </a:rPr>
                      <m:t>∗1</m:t>
                    </m:r>
                    <m:r>
                      <a:rPr lang="el-GR" i="1">
                        <a:solidFill>
                          <a:srgbClr val="000000"/>
                        </a:solidFill>
                        <a:latin typeface="Cambria Math" panose="02040503050406030204" pitchFamily="18" charset="0"/>
                      </a:rPr>
                      <m:t>𝑘</m:t>
                    </m:r>
                    <m:r>
                      <a:rPr lang="el-GR" i="1">
                        <a:solidFill>
                          <a:srgbClr val="000000"/>
                        </a:solidFill>
                        <a:latin typeface="Cambria Math" panose="02040503050406030204" pitchFamily="18" charset="0"/>
                      </a:rPr>
                      <m:t>𝛺</m:t>
                    </m:r>
                    <m:r>
                      <a:rPr lang="en-US" i="1">
                        <a:solidFill>
                          <a:srgbClr val="000000"/>
                        </a:solidFill>
                        <a:latin typeface="Cambria Math" panose="02040503050406030204" pitchFamily="18" charset="0"/>
                      </a:rPr>
                      <m:t>=−26</m:t>
                    </m:r>
                    <m:r>
                      <a:rPr lang="en-US" i="1">
                        <a:solidFill>
                          <a:srgbClr val="000000"/>
                        </a:solidFill>
                        <a:latin typeface="Cambria Math" panose="02040503050406030204" pitchFamily="18" charset="0"/>
                        <a:ea typeface="Cambria Math" panose="02040503050406030204" pitchFamily="18" charset="0"/>
                      </a:rPr>
                      <m:t>𝑉</m:t>
                    </m:r>
                  </m:oMath>
                </a14:m>
                <a:endParaRPr lang="en-US" dirty="0">
                  <a:solidFill>
                    <a:srgbClr val="000000"/>
                  </a:solidFill>
                  <a:latin typeface="Times New Roman"/>
                </a:endParaRPr>
              </a:p>
            </p:txBody>
          </p:sp>
        </mc:Choice>
        <mc:Fallback xmlns="">
          <p:sp>
            <p:nvSpPr>
              <p:cNvPr id="84" name="TextBox 83"/>
              <p:cNvSpPr txBox="1">
                <a:spLocks noRot="1" noChangeAspect="1" noMove="1" noResize="1" noEditPoints="1" noAdjustHandles="1" noChangeArrowheads="1" noChangeShapeType="1" noTextEdit="1"/>
              </p:cNvSpPr>
              <p:nvPr/>
            </p:nvSpPr>
            <p:spPr>
              <a:xfrm>
                <a:off x="1699346" y="5925748"/>
                <a:ext cx="3406054" cy="369332"/>
              </a:xfrm>
              <a:prstGeom prst="rect">
                <a:avLst/>
              </a:prstGeom>
              <a:blipFill rotWithShape="1">
                <a:blip r:embed="rId26"/>
                <a:stretch>
                  <a:fillRect l="-1431" t="-6557" b="-21311"/>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85" name="TextBox 84"/>
              <p:cNvSpPr txBox="1"/>
              <p:nvPr/>
            </p:nvSpPr>
            <p:spPr>
              <a:xfrm>
                <a:off x="1705218" y="6260068"/>
                <a:ext cx="4847983" cy="369332"/>
              </a:xfrm>
              <a:prstGeom prst="rect">
                <a:avLst/>
              </a:prstGeom>
              <a:noFill/>
            </p:spPr>
            <p:txBody>
              <a:bodyPr wrap="square" rtlCol="0">
                <a:spAutoFit/>
              </a:bodyPr>
              <a:lstStyle/>
              <a:p>
                <a:pPr marL="342900" indent="-342900">
                  <a:spcBef>
                    <a:spcPct val="20000"/>
                  </a:spcBef>
                  <a:buFontTx/>
                  <a:buChar char="•"/>
                </a:pPr>
                <a14:m>
                  <m:oMath xmlns:m="http://schemas.openxmlformats.org/officeDocument/2006/math">
                    <m:r>
                      <m:rPr>
                        <m:nor/>
                      </m:rPr>
                      <a:rPr lang="en-US" dirty="0">
                        <a:solidFill>
                          <a:srgbClr val="000000"/>
                        </a:solidFill>
                        <a:latin typeface="Times New Roman"/>
                      </a:rPr>
                      <m:t>KVL</m:t>
                    </m:r>
                    <m:r>
                      <m:rPr>
                        <m:nor/>
                      </m:rPr>
                      <a:rPr lang="en-US" dirty="0">
                        <a:solidFill>
                          <a:srgbClr val="000000"/>
                        </a:solidFill>
                        <a:latin typeface="Times New Roman"/>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𝐿</m:t>
                        </m:r>
                      </m:e>
                      <m:sub>
                        <m:r>
                          <a:rPr lang="en-US" i="1">
                            <a:solidFill>
                              <a:srgbClr val="000000"/>
                            </a:solidFill>
                            <a:latin typeface="Cambria Math" panose="02040503050406030204" pitchFamily="18" charset="0"/>
                          </a:rPr>
                          <m:t>3</m:t>
                        </m:r>
                      </m:sub>
                    </m:sSub>
                    <m:r>
                      <a:rPr lang="en-US" i="1">
                        <a:solidFill>
                          <a:srgbClr val="000000"/>
                        </a:solidFill>
                        <a:latin typeface="Cambria Math" panose="02040503050406030204" pitchFamily="18" charset="0"/>
                      </a:rPr>
                      <m:t>:−26−20−</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𝑉</m:t>
                        </m:r>
                      </m:e>
                      <m:sub>
                        <m:r>
                          <a:rPr lang="en-US" i="1">
                            <a:solidFill>
                              <a:srgbClr val="000000"/>
                            </a:solidFill>
                            <a:latin typeface="Cambria Math" panose="02040503050406030204" pitchFamily="18" charset="0"/>
                          </a:rPr>
                          <m:t>𝐴</m:t>
                        </m:r>
                      </m:sub>
                    </m:sSub>
                    <m:r>
                      <a:rPr lang="en-US" i="1">
                        <a:solidFill>
                          <a:srgbClr val="000000"/>
                        </a:solidFill>
                        <a:latin typeface="Cambria Math" panose="02040503050406030204" pitchFamily="18" charset="0"/>
                      </a:rPr>
                      <m:t>=0</m:t>
                    </m:r>
                    <m:r>
                      <a:rPr lang="en-US" i="1">
                        <a:solidFill>
                          <a:srgbClr val="000000"/>
                        </a:solidFill>
                        <a:latin typeface="Cambria Math" panose="02040503050406030204" pitchFamily="18" charset="0"/>
                        <a:ea typeface="Cambria Math" panose="02040503050406030204" pitchFamily="18" charset="0"/>
                      </a:rPr>
                      <m:t>→</m:t>
                    </m:r>
                    <m:sSub>
                      <m:sSubPr>
                        <m:ctrlPr>
                          <a:rPr lang="en-US" i="1">
                            <a:solidFill>
                              <a:schemeClr val="accent2"/>
                            </a:solidFill>
                            <a:latin typeface="Cambria Math" panose="02040503050406030204" pitchFamily="18" charset="0"/>
                            <a:ea typeface="Cambria Math" panose="02040503050406030204" pitchFamily="18" charset="0"/>
                          </a:rPr>
                        </m:ctrlPr>
                      </m:sSubPr>
                      <m:e>
                        <m:r>
                          <a:rPr lang="en-US" i="1">
                            <a:solidFill>
                              <a:schemeClr val="accent2"/>
                            </a:solidFill>
                            <a:latin typeface="Cambria Math" panose="02040503050406030204" pitchFamily="18" charset="0"/>
                            <a:ea typeface="Cambria Math" panose="02040503050406030204" pitchFamily="18" charset="0"/>
                          </a:rPr>
                          <m:t>𝑉</m:t>
                        </m:r>
                      </m:e>
                      <m:sub>
                        <m:r>
                          <a:rPr lang="en-US" i="1">
                            <a:solidFill>
                              <a:schemeClr val="accent2"/>
                            </a:solidFill>
                            <a:latin typeface="Cambria Math" panose="02040503050406030204" pitchFamily="18" charset="0"/>
                            <a:ea typeface="Cambria Math" panose="02040503050406030204" pitchFamily="18" charset="0"/>
                          </a:rPr>
                          <m:t>𝐴</m:t>
                        </m:r>
                      </m:sub>
                    </m:sSub>
                    <m:r>
                      <a:rPr lang="en-US" i="1">
                        <a:solidFill>
                          <a:srgbClr val="000000"/>
                        </a:solidFill>
                        <a:latin typeface="Cambria Math" panose="02040503050406030204" pitchFamily="18" charset="0"/>
                        <a:ea typeface="Cambria Math" panose="02040503050406030204" pitchFamily="18" charset="0"/>
                      </a:rPr>
                      <m:t>=−46</m:t>
                    </m:r>
                    <m:r>
                      <a:rPr lang="en-US" i="1">
                        <a:solidFill>
                          <a:srgbClr val="000000"/>
                        </a:solidFill>
                        <a:latin typeface="Cambria Math" panose="02040503050406030204" pitchFamily="18" charset="0"/>
                        <a:ea typeface="Cambria Math" panose="02040503050406030204" pitchFamily="18" charset="0"/>
                      </a:rPr>
                      <m:t>𝑉</m:t>
                    </m:r>
                  </m:oMath>
                </a14:m>
                <a:endParaRPr lang="en-US" dirty="0">
                  <a:solidFill>
                    <a:srgbClr val="000000"/>
                  </a:solidFill>
                  <a:latin typeface="Times New Roman"/>
                </a:endParaRPr>
              </a:p>
            </p:txBody>
          </p:sp>
        </mc:Choice>
        <mc:Fallback xmlns="">
          <p:sp>
            <p:nvSpPr>
              <p:cNvPr id="85" name="TextBox 84"/>
              <p:cNvSpPr txBox="1">
                <a:spLocks noRot="1" noChangeAspect="1" noMove="1" noResize="1" noEditPoints="1" noAdjustHandles="1" noChangeArrowheads="1" noChangeShapeType="1" noTextEdit="1"/>
              </p:cNvSpPr>
              <p:nvPr/>
            </p:nvSpPr>
            <p:spPr>
              <a:xfrm>
                <a:off x="1705218" y="6260068"/>
                <a:ext cx="4847983" cy="369332"/>
              </a:xfrm>
              <a:prstGeom prst="rect">
                <a:avLst/>
              </a:prstGeom>
              <a:blipFill rotWithShape="1">
                <a:blip r:embed="rId27"/>
                <a:stretch>
                  <a:fillRect l="-881" t="-3279" b="-19672"/>
                </a:stretch>
              </a:blipFill>
            </p:spPr>
            <p:txBody>
              <a:bodyPr/>
              <a:lstStyle/>
              <a:p>
                <a:r>
                  <a:rPr lang="en-US">
                    <a:noFill/>
                  </a:rPr>
                  <a:t> </a:t>
                </a:r>
                <a:endParaRPr lang="en-US">
                  <a:noFill/>
                </a:endParaRPr>
              </a:p>
            </p:txBody>
          </p:sp>
        </mc:Fallback>
      </mc:AlternateContent>
      <p:sp>
        <p:nvSpPr>
          <p:cNvPr id="87" name="TextBox 86"/>
          <p:cNvSpPr txBox="1"/>
          <p:nvPr/>
        </p:nvSpPr>
        <p:spPr>
          <a:xfrm>
            <a:off x="1057280" y="1587554"/>
            <a:ext cx="10296520" cy="369332"/>
          </a:xfrm>
          <a:prstGeom prst="rect">
            <a:avLst/>
          </a:prstGeom>
          <a:noFill/>
        </p:spPr>
        <p:txBody>
          <a:bodyPr wrap="square" rtlCol="0">
            <a:spAutoFit/>
          </a:bodyPr>
          <a:lstStyle/>
          <a:p>
            <a:pPr marL="342900" indent="-342900">
              <a:spcBef>
                <a:spcPct val="20000"/>
              </a:spcBef>
              <a:buFontTx/>
              <a:buChar char="•"/>
            </a:pPr>
            <a:r>
              <a:rPr lang="en-US" i="1" dirty="0">
                <a:solidFill>
                  <a:srgbClr val="C00000"/>
                </a:solidFill>
                <a:latin typeface="Times New Roman" panose="02020603050405020304"/>
              </a:rPr>
              <a:t>P.S. 1- Potential Losses for KVL, and 2- entering currents are negative for KCL are adopted here.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7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7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79"/>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8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5"/>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81"/>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6"/>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47"/>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48"/>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49"/>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51"/>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82"/>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83"/>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84"/>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58"/>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85"/>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54"/>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55"/>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56"/>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4" grpId="0"/>
      <p:bldP spid="15" grpId="0"/>
      <p:bldP spid="16" grpId="0"/>
      <p:bldP spid="17" grpId="0"/>
      <p:bldP spid="18" grpId="0"/>
      <p:bldP spid="27" grpId="0"/>
      <p:bldP spid="28" grpId="0"/>
      <p:bldP spid="29" grpId="0"/>
      <p:bldP spid="30" grpId="0"/>
      <p:bldP spid="31" grpId="0"/>
      <p:bldP spid="32" grpId="0"/>
      <p:bldP spid="33" grpId="0"/>
      <p:bldP spid="34" grpId="0"/>
      <p:bldP spid="35" grpId="0" animBg="1"/>
      <p:bldP spid="40" grpId="0"/>
      <p:bldP spid="45" grpId="0"/>
      <p:bldP spid="46" grpId="0" animBg="1"/>
      <p:bldP spid="49" grpId="0"/>
      <p:bldP spid="51" grpId="0"/>
      <p:bldP spid="54" grpId="0" animBg="1"/>
      <p:bldP spid="57" grpId="0"/>
      <p:bldP spid="58" grpId="0"/>
      <p:bldP spid="73" grpId="0"/>
      <p:bldP spid="75" grpId="0"/>
      <p:bldP spid="76" grpId="0"/>
      <p:bldP spid="77" grpId="0"/>
      <p:bldP spid="78" grpId="0"/>
      <p:bldP spid="79" grpId="0"/>
      <p:bldP spid="80" grpId="0"/>
      <p:bldP spid="81" grpId="0"/>
      <p:bldP spid="82" grpId="0"/>
      <p:bldP spid="83" grpId="0"/>
      <p:bldP spid="84" grpId="0"/>
      <p:bldP spid="8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rgbClr val="000099"/>
                </a:solidFill>
              </a:rPr>
              <a:t>Sensor Systems</a:t>
            </a:r>
          </a:p>
        </p:txBody>
      </p:sp>
      <p:sp>
        <p:nvSpPr>
          <p:cNvPr id="3" name="Content Placeholder 2"/>
          <p:cNvSpPr>
            <a:spLocks noGrp="1"/>
          </p:cNvSpPr>
          <p:nvPr>
            <p:ph idx="1"/>
          </p:nvPr>
        </p:nvSpPr>
        <p:spPr>
          <a:xfrm>
            <a:off x="838200" y="3747977"/>
            <a:ext cx="10515600" cy="2674088"/>
          </a:xfrm>
        </p:spPr>
        <p:txBody>
          <a:bodyPr>
            <a:normAutofit/>
          </a:bodyPr>
          <a:lstStyle/>
          <a:p>
            <a:pPr>
              <a:spcBef>
                <a:spcPts val="500"/>
              </a:spcBef>
            </a:pPr>
            <a:r>
              <a:rPr lang="en-US" sz="2000" dirty="0">
                <a:solidFill>
                  <a:srgbClr val="006699"/>
                </a:solidFill>
                <a:latin typeface="Lucida Sans" panose="020B0602030504020204" pitchFamily="34" charset="0"/>
              </a:rPr>
              <a:t>Typically we are interested in electronic sensor</a:t>
            </a:r>
          </a:p>
          <a:p>
            <a:pPr>
              <a:spcBef>
                <a:spcPts val="500"/>
              </a:spcBef>
            </a:pPr>
            <a:r>
              <a:rPr lang="en-US" sz="2000" dirty="0">
                <a:solidFill>
                  <a:srgbClr val="006699"/>
                </a:solidFill>
                <a:latin typeface="Lucida Sans" panose="020B0602030504020204" pitchFamily="34" charset="0"/>
              </a:rPr>
              <a:t>Typical Electronic Sensor “System” consist of two transducers:</a:t>
            </a:r>
          </a:p>
          <a:p>
            <a:pPr>
              <a:spcBef>
                <a:spcPts val="500"/>
              </a:spcBef>
            </a:pPr>
            <a:r>
              <a:rPr lang="en-US" sz="2000" dirty="0">
                <a:solidFill>
                  <a:srgbClr val="006699"/>
                </a:solidFill>
                <a:latin typeface="Lucida Sans" panose="020B0602030504020204" pitchFamily="34" charset="0"/>
              </a:rPr>
              <a:t>The primary converts the measured </a:t>
            </a:r>
            <a:r>
              <a:rPr lang="en-US" sz="2000" dirty="0" err="1">
                <a:solidFill>
                  <a:srgbClr val="006699"/>
                </a:solidFill>
                <a:latin typeface="Lucida Sans" panose="020B0602030504020204" pitchFamily="34" charset="0"/>
              </a:rPr>
              <a:t>phenimna</a:t>
            </a:r>
            <a:r>
              <a:rPr lang="en-US" sz="2000" dirty="0">
                <a:solidFill>
                  <a:srgbClr val="006699"/>
                </a:solidFill>
                <a:latin typeface="Lucida Sans" panose="020B0602030504020204" pitchFamily="34" charset="0"/>
              </a:rPr>
              <a:t> from one</a:t>
            </a:r>
          </a:p>
          <a:p>
            <a:pPr marL="0">
              <a:spcBef>
                <a:spcPts val="500"/>
              </a:spcBef>
              <a:buNone/>
            </a:pPr>
            <a:r>
              <a:rPr lang="en-US" sz="2000" dirty="0">
                <a:solidFill>
                  <a:srgbClr val="006699"/>
                </a:solidFill>
                <a:latin typeface="Lucida Sans" panose="020B0602030504020204" pitchFamily="34" charset="0"/>
              </a:rPr>
              <a:t>   Physical domain into another</a:t>
            </a:r>
          </a:p>
          <a:p>
            <a:pPr>
              <a:spcBef>
                <a:spcPts val="500"/>
              </a:spcBef>
            </a:pPr>
            <a:r>
              <a:rPr lang="en-US" sz="2000" dirty="0">
                <a:solidFill>
                  <a:srgbClr val="006699"/>
                </a:solidFill>
                <a:latin typeface="Lucida Sans" panose="020B0602030504020204" pitchFamily="34" charset="0"/>
              </a:rPr>
              <a:t>The secondary part converts the recent physical domain into electrically measurable signal </a:t>
            </a:r>
          </a:p>
        </p:txBody>
      </p:sp>
      <p:pic>
        <p:nvPicPr>
          <p:cNvPr id="5" name="Picture 4"/>
          <p:cNvPicPr>
            <a:picLocks noChangeAspect="1"/>
          </p:cNvPicPr>
          <p:nvPr/>
        </p:nvPicPr>
        <p:blipFill>
          <a:blip r:embed="rId2"/>
          <a:stretch>
            <a:fillRect/>
          </a:stretch>
        </p:blipFill>
        <p:spPr>
          <a:xfrm>
            <a:off x="1654752" y="1971573"/>
            <a:ext cx="7514943" cy="1810443"/>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86" name="Object 2"/>
          <p:cNvGraphicFramePr>
            <a:graphicFrameLocks noChangeAspect="1"/>
          </p:cNvGraphicFramePr>
          <p:nvPr/>
        </p:nvGraphicFramePr>
        <p:xfrm>
          <a:off x="6172201" y="1292226"/>
          <a:ext cx="2646363" cy="3355975"/>
        </p:xfrm>
        <a:graphic>
          <a:graphicData uri="http://schemas.openxmlformats.org/presentationml/2006/ole">
            <mc:AlternateContent xmlns:mc="http://schemas.openxmlformats.org/markup-compatibility/2006">
              <mc:Choice xmlns:v="urn:schemas-microsoft-com:vml" Requires="v">
                <p:oleObj spid="_x0000_s24584" name="Image" r:id="rId4" imgW="3568700" imgH="4521200" progId="Photoshop.Image.5">
                  <p:embed/>
                </p:oleObj>
              </mc:Choice>
              <mc:Fallback>
                <p:oleObj name="Image" r:id="rId4" imgW="3568700" imgH="4521200" progId="Photoshop.Image.5">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2201" y="1292226"/>
                        <a:ext cx="2646363" cy="335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87" name="Object 3"/>
          <p:cNvGraphicFramePr>
            <a:graphicFrameLocks noChangeAspect="1"/>
          </p:cNvGraphicFramePr>
          <p:nvPr/>
        </p:nvGraphicFramePr>
        <p:xfrm>
          <a:off x="9050965" y="2602196"/>
          <a:ext cx="1504950" cy="1133475"/>
        </p:xfrm>
        <a:graphic>
          <a:graphicData uri="http://schemas.openxmlformats.org/presentationml/2006/ole">
            <mc:AlternateContent xmlns:mc="http://schemas.openxmlformats.org/markup-compatibility/2006">
              <mc:Choice xmlns:v="urn:schemas-microsoft-com:vml" Requires="v">
                <p:oleObj spid="_x0000_s24585" name="Equation" r:id="rId6" imgW="1180465" imgH="888365" progId="Equation.3">
                  <p:embed/>
                </p:oleObj>
              </mc:Choice>
              <mc:Fallback>
                <p:oleObj name="Equation" r:id="rId6" imgW="1180465" imgH="888365"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50965" y="2602196"/>
                        <a:ext cx="1504950" cy="11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988" name="Object 10"/>
          <p:cNvGraphicFramePr>
            <a:graphicFrameLocks noChangeAspect="1"/>
          </p:cNvGraphicFramePr>
          <p:nvPr/>
        </p:nvGraphicFramePr>
        <p:xfrm>
          <a:off x="1828800" y="3963988"/>
          <a:ext cx="3943350" cy="2132013"/>
        </p:xfrm>
        <a:graphic>
          <a:graphicData uri="http://schemas.openxmlformats.org/presentationml/2006/ole">
            <mc:AlternateContent xmlns:mc="http://schemas.openxmlformats.org/markup-compatibility/2006">
              <mc:Choice xmlns:v="urn:schemas-microsoft-com:vml" Requires="v">
                <p:oleObj spid="_x0000_s24586" name="Image" r:id="rId8" imgW="5143500" imgH="2781300" progId="Photoshop.Image.5">
                  <p:embed/>
                </p:oleObj>
              </mc:Choice>
              <mc:Fallback>
                <p:oleObj name="Image" r:id="rId8" imgW="5143500" imgH="2781300" progId="Photoshop.Image.5">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28800" y="3963988"/>
                        <a:ext cx="3943350" cy="213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89" name="Object 11"/>
          <p:cNvGraphicFramePr>
            <a:graphicFrameLocks noChangeAspect="1"/>
          </p:cNvGraphicFramePr>
          <p:nvPr/>
        </p:nvGraphicFramePr>
        <p:xfrm>
          <a:off x="1900239" y="6242050"/>
          <a:ext cx="3305175" cy="311150"/>
        </p:xfrm>
        <a:graphic>
          <a:graphicData uri="http://schemas.openxmlformats.org/presentationml/2006/ole">
            <mc:AlternateContent xmlns:mc="http://schemas.openxmlformats.org/markup-compatibility/2006">
              <mc:Choice xmlns:v="urn:schemas-microsoft-com:vml" Requires="v">
                <p:oleObj spid="_x0000_s24587" name="Equation" r:id="rId10" imgW="3073400" imgH="292100" progId="Equation.3">
                  <p:embed/>
                </p:oleObj>
              </mc:Choice>
              <mc:Fallback>
                <p:oleObj name="Equation" r:id="rId10" imgW="3073400" imgH="292100" progId="Equation.3">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00239" y="6242050"/>
                        <a:ext cx="3305175" cy="311150"/>
                      </a:xfrm>
                      <a:prstGeom prst="rect">
                        <a:avLst/>
                      </a:prstGeom>
                      <a:solidFill>
                        <a:schemeClr val="bg1"/>
                      </a:solidFill>
                      <a:ln w="9525">
                        <a:noFill/>
                        <a:miter lim="800000"/>
                        <a:headEnd/>
                        <a:tailEnd/>
                      </a:ln>
                      <a:effectLst/>
                    </p:spPr>
                  </p:pic>
                </p:oleObj>
              </mc:Fallback>
            </mc:AlternateContent>
          </a:graphicData>
        </a:graphic>
      </p:graphicFrame>
      <p:graphicFrame>
        <p:nvGraphicFramePr>
          <p:cNvPr id="41990" name="Object 16"/>
          <p:cNvGraphicFramePr>
            <a:graphicFrameLocks noChangeAspect="1"/>
          </p:cNvGraphicFramePr>
          <p:nvPr/>
        </p:nvGraphicFramePr>
        <p:xfrm>
          <a:off x="1752600" y="1468438"/>
          <a:ext cx="3938588" cy="1960563"/>
        </p:xfrm>
        <a:graphic>
          <a:graphicData uri="http://schemas.openxmlformats.org/presentationml/2006/ole">
            <mc:AlternateContent xmlns:mc="http://schemas.openxmlformats.org/markup-compatibility/2006">
              <mc:Choice xmlns:v="urn:schemas-microsoft-com:vml" Requires="v">
                <p:oleObj spid="_x0000_s24588" name="Image" r:id="rId12" imgW="5740400" imgH="2857500" progId="Photoshop.Image.5">
                  <p:embed/>
                </p:oleObj>
              </mc:Choice>
              <mc:Fallback>
                <p:oleObj name="Image" r:id="rId12" imgW="5740400" imgH="2857500" progId="Photoshop.Image.5">
                  <p:embed/>
                  <p:pic>
                    <p:nvPicPr>
                      <p:cNvPr id="0" name="Object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52600" y="1468438"/>
                        <a:ext cx="3938588" cy="196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92" name="Object 24"/>
          <p:cNvGraphicFramePr>
            <a:graphicFrameLocks noChangeAspect="1"/>
          </p:cNvGraphicFramePr>
          <p:nvPr/>
        </p:nvGraphicFramePr>
        <p:xfrm>
          <a:off x="7180213" y="4543187"/>
          <a:ext cx="1366838" cy="1957388"/>
        </p:xfrm>
        <a:graphic>
          <a:graphicData uri="http://schemas.openxmlformats.org/presentationml/2006/ole">
            <mc:AlternateContent xmlns:mc="http://schemas.openxmlformats.org/markup-compatibility/2006">
              <mc:Choice xmlns:v="urn:schemas-microsoft-com:vml" Requires="v">
                <p:oleObj spid="_x0000_s24589" name="Image" r:id="rId14" imgW="1879600" imgH="2692400" progId="Photoshop.Image.5">
                  <p:embed/>
                </p:oleObj>
              </mc:Choice>
              <mc:Fallback>
                <p:oleObj name="Image" r:id="rId14" imgW="1879600" imgH="2692400" progId="Photoshop.Image.5">
                  <p:embed/>
                  <p:pic>
                    <p:nvPicPr>
                      <p:cNvPr id="0" name="Object 2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180213" y="4543187"/>
                        <a:ext cx="1366838" cy="1957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93" name="Object 25"/>
          <p:cNvGraphicFramePr>
            <a:graphicFrameLocks noChangeAspect="1"/>
          </p:cNvGraphicFramePr>
          <p:nvPr/>
        </p:nvGraphicFramePr>
        <p:xfrm>
          <a:off x="7052419" y="5122661"/>
          <a:ext cx="255588" cy="990600"/>
        </p:xfrm>
        <a:graphic>
          <a:graphicData uri="http://schemas.openxmlformats.org/presentationml/2006/ole">
            <mc:AlternateContent xmlns:mc="http://schemas.openxmlformats.org/markup-compatibility/2006">
              <mc:Choice xmlns:v="urn:schemas-microsoft-com:vml" Requires="v">
                <p:oleObj spid="_x0000_s24590" name="Equation" r:id="rId16" imgW="190500" imgH="736600" progId="Equation.3">
                  <p:embed/>
                </p:oleObj>
              </mc:Choice>
              <mc:Fallback>
                <p:oleObj name="Equation" r:id="rId16" imgW="190500" imgH="736600" progId="Equation.3">
                  <p:embed/>
                  <p:pic>
                    <p:nvPicPr>
                      <p:cNvPr id="0" name="Object 2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052419" y="5122661"/>
                        <a:ext cx="255588" cy="990600"/>
                      </a:xfrm>
                      <a:prstGeom prst="rect">
                        <a:avLst/>
                      </a:prstGeom>
                      <a:solidFill>
                        <a:schemeClr val="bg1"/>
                      </a:solidFill>
                      <a:ln w="9525">
                        <a:noFill/>
                        <a:miter lim="800000"/>
                        <a:headEnd/>
                        <a:tailEnd/>
                      </a:ln>
                      <a:effectLst/>
                    </p:spPr>
                  </p:pic>
                </p:oleObj>
              </mc:Fallback>
            </mc:AlternateContent>
          </a:graphicData>
        </a:graphic>
      </p:graphicFrame>
      <p:sp>
        <p:nvSpPr>
          <p:cNvPr id="2" name="Slide Number Placeholder 1"/>
          <p:cNvSpPr>
            <a:spLocks noGrp="1"/>
          </p:cNvSpPr>
          <p:nvPr>
            <p:ph type="sldNum" sz="quarter" idx="12"/>
          </p:nvPr>
        </p:nvSpPr>
        <p:spPr/>
        <p:txBody>
          <a:bodyPr/>
          <a:lstStyle/>
          <a:p>
            <a:pPr>
              <a:defRPr/>
            </a:pPr>
            <a:fld id="{41132BC5-E7FF-409C-88F5-011290694F73}" type="slidenum">
              <a:rPr lang="en-US" altLang="en-US"/>
              <a:t>40</a:t>
            </a:fld>
            <a:endParaRPr lang="en-US" altLang="en-US"/>
          </a:p>
        </p:txBody>
      </p:sp>
      <p:sp>
        <p:nvSpPr>
          <p:cNvPr id="3" name="TextBox 2"/>
          <p:cNvSpPr txBox="1"/>
          <p:nvPr/>
        </p:nvSpPr>
        <p:spPr>
          <a:xfrm>
            <a:off x="3352800" y="3365686"/>
            <a:ext cx="685800" cy="400110"/>
          </a:xfrm>
          <a:prstGeom prst="rect">
            <a:avLst/>
          </a:prstGeom>
          <a:noFill/>
        </p:spPr>
        <p:txBody>
          <a:bodyPr wrap="square" rtlCol="0">
            <a:spAutoFit/>
          </a:bodyPr>
          <a:lstStyle/>
          <a:p>
            <a:r>
              <a:rPr lang="en-US" sz="2000" dirty="0">
                <a:latin typeface="+mj-lt"/>
              </a:rPr>
              <a:t>(a)</a:t>
            </a:r>
          </a:p>
        </p:txBody>
      </p:sp>
      <p:sp>
        <p:nvSpPr>
          <p:cNvPr id="15" name="TextBox 14"/>
          <p:cNvSpPr txBox="1"/>
          <p:nvPr/>
        </p:nvSpPr>
        <p:spPr>
          <a:xfrm>
            <a:off x="8708065" y="4143077"/>
            <a:ext cx="685800" cy="400110"/>
          </a:xfrm>
          <a:prstGeom prst="rect">
            <a:avLst/>
          </a:prstGeom>
          <a:noFill/>
        </p:spPr>
        <p:txBody>
          <a:bodyPr wrap="square" rtlCol="0">
            <a:spAutoFit/>
          </a:bodyPr>
          <a:lstStyle/>
          <a:p>
            <a:r>
              <a:rPr lang="en-US" sz="2000" dirty="0">
                <a:latin typeface="+mj-lt"/>
              </a:rPr>
              <a:t>(b)</a:t>
            </a:r>
          </a:p>
        </p:txBody>
      </p:sp>
      <p:sp>
        <p:nvSpPr>
          <p:cNvPr id="16" name="TextBox 15"/>
          <p:cNvSpPr txBox="1"/>
          <p:nvPr/>
        </p:nvSpPr>
        <p:spPr>
          <a:xfrm>
            <a:off x="1527544" y="5591145"/>
            <a:ext cx="685800" cy="400110"/>
          </a:xfrm>
          <a:prstGeom prst="rect">
            <a:avLst/>
          </a:prstGeom>
          <a:noFill/>
        </p:spPr>
        <p:txBody>
          <a:bodyPr wrap="square" rtlCol="0">
            <a:spAutoFit/>
          </a:bodyPr>
          <a:lstStyle/>
          <a:p>
            <a:r>
              <a:rPr lang="en-US" sz="2000" dirty="0">
                <a:latin typeface="+mj-lt"/>
              </a:rPr>
              <a:t>(c)</a:t>
            </a:r>
          </a:p>
        </p:txBody>
      </p:sp>
      <p:sp>
        <p:nvSpPr>
          <p:cNvPr id="17" name="TextBox 16"/>
          <p:cNvSpPr txBox="1"/>
          <p:nvPr/>
        </p:nvSpPr>
        <p:spPr>
          <a:xfrm>
            <a:off x="7453799" y="6305490"/>
            <a:ext cx="685800" cy="400110"/>
          </a:xfrm>
          <a:prstGeom prst="rect">
            <a:avLst/>
          </a:prstGeom>
          <a:noFill/>
        </p:spPr>
        <p:txBody>
          <a:bodyPr wrap="square" rtlCol="0">
            <a:spAutoFit/>
          </a:bodyPr>
          <a:lstStyle/>
          <a:p>
            <a:r>
              <a:rPr lang="en-US" sz="2000" dirty="0">
                <a:latin typeface="+mj-lt"/>
              </a:rPr>
              <a:t>(d)</a:t>
            </a:r>
          </a:p>
        </p:txBody>
      </p:sp>
      <p:sp>
        <p:nvSpPr>
          <p:cNvPr id="18" name="Title 1"/>
          <p:cNvSpPr txBox="1"/>
          <p:nvPr/>
        </p:nvSpPr>
        <p:spPr>
          <a:xfrm>
            <a:off x="2209800" y="609600"/>
            <a:ext cx="7772400" cy="1143000"/>
          </a:xfrm>
          <a:prstGeom prst="rect">
            <a:avLst/>
          </a:prstGeom>
        </p:spPr>
        <p:txBody>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a:lstStyle>
          <a:p>
            <a:r>
              <a:rPr lang="en-US" sz="4000" kern="0" dirty="0">
                <a:solidFill>
                  <a:srgbClr val="000099"/>
                </a:solidFill>
                <a:effectLst>
                  <a:outerShdw blurRad="38100" dist="38100" dir="2700000" algn="tl">
                    <a:srgbClr val="C0C0C0"/>
                  </a:outerShdw>
                </a:effectLst>
                <a:latin typeface="Verdana" panose="020B0604030504040204"/>
              </a:rPr>
              <a:t>Exercises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6"/>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fld id="{71692F1B-1FBF-481E-901B-2943DC2C3F57}" type="slidenum">
              <a:rPr lang="en-US" altLang="en-US">
                <a:latin typeface="Verdana" panose="020B0604030504040204" pitchFamily="34" charset="0"/>
              </a:rPr>
              <a:t>41</a:t>
            </a:fld>
            <a:endParaRPr lang="en-US" altLang="en-US">
              <a:latin typeface="Verdana" panose="020B0604030504040204" pitchFamily="34" charset="0"/>
            </a:endParaRPr>
          </a:p>
        </p:txBody>
      </p:sp>
      <p:sp>
        <p:nvSpPr>
          <p:cNvPr id="141315" name="Rectangle 3"/>
          <p:cNvSpPr>
            <a:spLocks noGrp="1" noChangeArrowheads="1"/>
          </p:cNvSpPr>
          <p:nvPr>
            <p:ph type="body" sz="half" idx="1"/>
          </p:nvPr>
        </p:nvSpPr>
        <p:spPr>
          <a:xfrm>
            <a:off x="914400" y="1600200"/>
            <a:ext cx="9144000" cy="5029200"/>
          </a:xfrm>
        </p:spPr>
        <p:txBody>
          <a:bodyPr>
            <a:normAutofit fontScale="92500" lnSpcReduction="10000"/>
          </a:bodyPr>
          <a:lstStyle/>
          <a:p>
            <a:pPr eaLnBrk="1" hangingPunct="1">
              <a:lnSpc>
                <a:spcPct val="80000"/>
              </a:lnSpc>
            </a:pPr>
            <a:r>
              <a:rPr lang="en-US" altLang="en-US" sz="2400" dirty="0">
                <a:solidFill>
                  <a:srgbClr val="006699"/>
                </a:solidFill>
                <a:latin typeface="Lucida Sans" panose="020B0602030504020204" pitchFamily="34" charset="0"/>
              </a:rPr>
              <a:t>A sinusoid is a signal that has the form of the sine or cosine function. </a:t>
            </a:r>
          </a:p>
          <a:p>
            <a:pPr eaLnBrk="1" hangingPunct="1">
              <a:lnSpc>
                <a:spcPct val="80000"/>
              </a:lnSpc>
            </a:pPr>
            <a:r>
              <a:rPr lang="en-US" altLang="en-US" sz="2400" dirty="0">
                <a:solidFill>
                  <a:srgbClr val="006699"/>
                </a:solidFill>
                <a:latin typeface="Lucida Sans" panose="020B0602030504020204" pitchFamily="34" charset="0"/>
              </a:rPr>
              <a:t>A general expression for the sinusoid,</a:t>
            </a:r>
          </a:p>
          <a:p>
            <a:pPr eaLnBrk="1" hangingPunct="1">
              <a:lnSpc>
                <a:spcPct val="80000"/>
              </a:lnSpc>
              <a:buFontTx/>
              <a:buNone/>
            </a:pPr>
            <a:endParaRPr lang="en-US" altLang="en-US" sz="2400" dirty="0"/>
          </a:p>
          <a:p>
            <a:pPr eaLnBrk="1" hangingPunct="1">
              <a:lnSpc>
                <a:spcPct val="80000"/>
              </a:lnSpc>
              <a:buFontTx/>
              <a:buNone/>
            </a:pPr>
            <a:endParaRPr lang="en-US" altLang="en-US" sz="2400" dirty="0"/>
          </a:p>
          <a:p>
            <a:pPr eaLnBrk="1" hangingPunct="1">
              <a:lnSpc>
                <a:spcPct val="80000"/>
              </a:lnSpc>
              <a:buFontTx/>
              <a:buNone/>
            </a:pPr>
            <a:endParaRPr lang="en-US" altLang="en-US" sz="2400" dirty="0"/>
          </a:p>
          <a:p>
            <a:pPr eaLnBrk="1" hangingPunct="1">
              <a:lnSpc>
                <a:spcPct val="80000"/>
              </a:lnSpc>
              <a:buFontTx/>
              <a:buNone/>
            </a:pPr>
            <a:endParaRPr lang="en-US" altLang="en-US" sz="2400" dirty="0"/>
          </a:p>
          <a:p>
            <a:pPr eaLnBrk="1" hangingPunct="1">
              <a:lnSpc>
                <a:spcPct val="80000"/>
              </a:lnSpc>
              <a:buFontTx/>
              <a:buNone/>
            </a:pPr>
            <a:endParaRPr lang="en-US" altLang="en-US" sz="2400" dirty="0"/>
          </a:p>
          <a:p>
            <a:pPr eaLnBrk="1" hangingPunct="1">
              <a:lnSpc>
                <a:spcPct val="80000"/>
              </a:lnSpc>
              <a:buFontTx/>
              <a:buNone/>
            </a:pPr>
            <a:r>
              <a:rPr lang="en-US" altLang="en-US" sz="2400" dirty="0"/>
              <a:t>    </a:t>
            </a:r>
          </a:p>
          <a:p>
            <a:pPr eaLnBrk="1" hangingPunct="1">
              <a:lnSpc>
                <a:spcPct val="80000"/>
              </a:lnSpc>
              <a:buFontTx/>
              <a:buNone/>
            </a:pPr>
            <a:r>
              <a:rPr lang="en-US" altLang="en-US" sz="2000" u="sng" dirty="0"/>
              <a:t>where</a:t>
            </a:r>
          </a:p>
          <a:p>
            <a:pPr>
              <a:lnSpc>
                <a:spcPct val="80000"/>
              </a:lnSpc>
            </a:pPr>
            <a:r>
              <a:rPr lang="en-US" altLang="en-US" sz="2400" dirty="0" err="1">
                <a:solidFill>
                  <a:srgbClr val="006699"/>
                </a:solidFill>
                <a:latin typeface="Lucida Sans" panose="020B0602030504020204" pitchFamily="34" charset="0"/>
              </a:rPr>
              <a:t>Vm</a:t>
            </a:r>
            <a:r>
              <a:rPr lang="en-US" altLang="en-US" sz="2400" dirty="0">
                <a:solidFill>
                  <a:srgbClr val="006699"/>
                </a:solidFill>
                <a:latin typeface="Lucida Sans" panose="020B0602030504020204" pitchFamily="34" charset="0"/>
              </a:rPr>
              <a:t>  =  the </a:t>
            </a:r>
            <a:r>
              <a:rPr lang="en-US" altLang="en-US" sz="2400" dirty="0">
                <a:solidFill>
                  <a:srgbClr val="FF0000"/>
                </a:solidFill>
                <a:latin typeface="Lucida Sans" panose="020B0602030504020204" pitchFamily="34" charset="0"/>
              </a:rPr>
              <a:t>amplitude (peak) </a:t>
            </a:r>
            <a:r>
              <a:rPr lang="en-US" altLang="en-US" sz="2400" dirty="0">
                <a:solidFill>
                  <a:srgbClr val="006699"/>
                </a:solidFill>
                <a:latin typeface="Lucida Sans" panose="020B0602030504020204" pitchFamily="34" charset="0"/>
              </a:rPr>
              <a:t>of the sinusoid</a:t>
            </a:r>
          </a:p>
          <a:p>
            <a:pPr>
              <a:lnSpc>
                <a:spcPct val="80000"/>
              </a:lnSpc>
            </a:pPr>
            <a:r>
              <a:rPr lang="en-US" altLang="en-US" sz="2400" dirty="0">
                <a:solidFill>
                  <a:srgbClr val="006699"/>
                </a:solidFill>
                <a:latin typeface="Lucida Sans" panose="020B0602030504020204" pitchFamily="34" charset="0"/>
              </a:rPr>
              <a:t>ω  = the angular frequency in radians/s</a:t>
            </a:r>
          </a:p>
          <a:p>
            <a:pPr>
              <a:lnSpc>
                <a:spcPct val="80000"/>
              </a:lnSpc>
            </a:pPr>
            <a:r>
              <a:rPr lang="en-US" altLang="en-US" sz="2400" dirty="0">
                <a:solidFill>
                  <a:srgbClr val="006699"/>
                </a:solidFill>
                <a:latin typeface="Lucida Sans" panose="020B0602030504020204" pitchFamily="34" charset="0"/>
              </a:rPr>
              <a:t>Ф =  the phase</a:t>
            </a:r>
          </a:p>
          <a:p>
            <a:pPr>
              <a:lnSpc>
                <a:spcPct val="80000"/>
              </a:lnSpc>
            </a:pPr>
            <a:r>
              <a:rPr lang="en-US" altLang="en-US" sz="2400" dirty="0">
                <a:solidFill>
                  <a:srgbClr val="006699"/>
                </a:solidFill>
                <a:latin typeface="Lucida Sans" panose="020B0602030504020204" pitchFamily="34" charset="0"/>
              </a:rPr>
              <a:t>T = Period</a:t>
            </a:r>
          </a:p>
        </p:txBody>
      </p:sp>
      <p:sp>
        <p:nvSpPr>
          <p:cNvPr id="6148" name="Rectangle 2"/>
          <p:cNvSpPr>
            <a:spLocks noGrp="1" noChangeArrowheads="1"/>
          </p:cNvSpPr>
          <p:nvPr>
            <p:ph type="title"/>
          </p:nvPr>
        </p:nvSpPr>
        <p:spPr/>
        <p:txBody>
          <a:bodyPr>
            <a:normAutofit/>
          </a:bodyPr>
          <a:lstStyle/>
          <a:p>
            <a:pPr algn="ctr" eaLnBrk="1" hangingPunct="1"/>
            <a:r>
              <a:rPr lang="en-US" altLang="en-US" sz="4000" kern="0" dirty="0">
                <a:solidFill>
                  <a:srgbClr val="000099"/>
                </a:solidFill>
                <a:effectLst>
                  <a:outerShdw blurRad="38100" dist="38100" dir="2700000" algn="tl">
                    <a:srgbClr val="C0C0C0"/>
                  </a:outerShdw>
                </a:effectLst>
                <a:latin typeface="Verdana" panose="020B0604030504040204"/>
              </a:rPr>
              <a:t>Sinusoids</a:t>
            </a:r>
          </a:p>
        </p:txBody>
      </p:sp>
      <p:sp>
        <p:nvSpPr>
          <p:cNvPr id="6149" name="Rectangle 14"/>
          <p:cNvSpPr>
            <a:spLocks noChangeArrowheads="1"/>
          </p:cNvSpPr>
          <p:nvPr/>
        </p:nvSpPr>
        <p:spPr bwMode="auto">
          <a:xfrm>
            <a:off x="1524001" y="30300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6150" name="Rectangle 30"/>
          <p:cNvSpPr>
            <a:spLocks noChangeArrowheads="1"/>
          </p:cNvSpPr>
          <p:nvPr/>
        </p:nvSpPr>
        <p:spPr bwMode="auto">
          <a:xfrm>
            <a:off x="1524001" y="29966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pic>
        <p:nvPicPr>
          <p:cNvPr id="141347" name="Picture 35" descr="09-001"/>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l="50012"/>
          <a:stretch>
            <a:fillRect/>
          </a:stretch>
        </p:blipFill>
        <p:spPr>
          <a:xfrm>
            <a:off x="3418368" y="3211167"/>
            <a:ext cx="4529470" cy="1834266"/>
          </a:xfrm>
          <a:noFill/>
        </p:spPr>
      </p:pic>
      <p:graphicFrame>
        <p:nvGraphicFramePr>
          <p:cNvPr id="141341" name="Object 29"/>
          <p:cNvGraphicFramePr>
            <a:graphicFrameLocks noChangeAspect="1"/>
          </p:cNvGraphicFramePr>
          <p:nvPr/>
        </p:nvGraphicFramePr>
        <p:xfrm>
          <a:off x="4267200" y="2679409"/>
          <a:ext cx="2971800" cy="536575"/>
        </p:xfrm>
        <a:graphic>
          <a:graphicData uri="http://schemas.openxmlformats.org/presentationml/2006/ole">
            <mc:AlternateContent xmlns:mc="http://schemas.openxmlformats.org/markup-compatibility/2006">
              <mc:Choice xmlns:v="urn:schemas-microsoft-com:vml" Requires="v">
                <p:oleObj spid="_x0000_s6190" name="Equation" r:id="rId4" imgW="1270000" imgH="228600" progId="Equation.3">
                  <p:embed/>
                </p:oleObj>
              </mc:Choice>
              <mc:Fallback>
                <p:oleObj name="Equation" r:id="rId4" imgW="1270000" imgH="228600" progId="Equation.3">
                  <p:embed/>
                  <p:pic>
                    <p:nvPicPr>
                      <p:cNvPr id="0" name="Object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7200" y="2679409"/>
                        <a:ext cx="2971800" cy="5365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1341"/>
                                        </p:tgtEl>
                                        <p:attrNameLst>
                                          <p:attrName>style.visibility</p:attrName>
                                        </p:attrNameLst>
                                      </p:cBhvr>
                                      <p:to>
                                        <p:strVal val="visible"/>
                                      </p:to>
                                    </p:set>
                                    <p:anim calcmode="lin" valueType="num">
                                      <p:cBhvr additive="base">
                                        <p:cTn id="7" dur="500" fill="hold"/>
                                        <p:tgtEl>
                                          <p:spTgt spid="141341"/>
                                        </p:tgtEl>
                                        <p:attrNameLst>
                                          <p:attrName>ppt_x</p:attrName>
                                        </p:attrNameLst>
                                      </p:cBhvr>
                                      <p:tavLst>
                                        <p:tav tm="0">
                                          <p:val>
                                            <p:strVal val="#ppt_x"/>
                                          </p:val>
                                        </p:tav>
                                        <p:tav tm="100000">
                                          <p:val>
                                            <p:strVal val="#ppt_x"/>
                                          </p:val>
                                        </p:tav>
                                      </p:tavLst>
                                    </p:anim>
                                    <p:anim calcmode="lin" valueType="num">
                                      <p:cBhvr additive="base">
                                        <p:cTn id="8" dur="500" fill="hold"/>
                                        <p:tgtEl>
                                          <p:spTgt spid="14134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1347"/>
                                        </p:tgtEl>
                                        <p:attrNameLst>
                                          <p:attrName>style.visibility</p:attrName>
                                        </p:attrNameLst>
                                      </p:cBhvr>
                                      <p:to>
                                        <p:strVal val="visible"/>
                                      </p:to>
                                    </p:set>
                                    <p:anim calcmode="lin" valueType="num">
                                      <p:cBhvr additive="base">
                                        <p:cTn id="11" dur="500" fill="hold"/>
                                        <p:tgtEl>
                                          <p:spTgt spid="141347"/>
                                        </p:tgtEl>
                                        <p:attrNameLst>
                                          <p:attrName>ppt_x</p:attrName>
                                        </p:attrNameLst>
                                      </p:cBhvr>
                                      <p:tavLst>
                                        <p:tav tm="0">
                                          <p:val>
                                            <p:strVal val="#ppt_x"/>
                                          </p:val>
                                        </p:tav>
                                        <p:tav tm="100000">
                                          <p:val>
                                            <p:strVal val="#ppt_x"/>
                                          </p:val>
                                        </p:tav>
                                      </p:tavLst>
                                    </p:anim>
                                    <p:anim calcmode="lin" valueType="num">
                                      <p:cBhvr additive="base">
                                        <p:cTn id="12" dur="500" fill="hold"/>
                                        <p:tgtEl>
                                          <p:spTgt spid="14134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41315">
                                            <p:txEl>
                                              <p:pRg st="8" end="8"/>
                                            </p:txEl>
                                          </p:spTgt>
                                        </p:tgtEl>
                                        <p:attrNameLst>
                                          <p:attrName>style.visibility</p:attrName>
                                        </p:attrNameLst>
                                      </p:cBhvr>
                                      <p:to>
                                        <p:strVal val="visible"/>
                                      </p:to>
                                    </p:set>
                                    <p:animEffect transition="in" filter="box(in)">
                                      <p:cBhvr>
                                        <p:cTn id="17" dur="500"/>
                                        <p:tgtEl>
                                          <p:spTgt spid="141315">
                                            <p:txEl>
                                              <p:pRg st="8" end="8"/>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141315">
                                            <p:txEl>
                                              <p:pRg st="9" end="9"/>
                                            </p:txEl>
                                          </p:spTgt>
                                        </p:tgtEl>
                                        <p:attrNameLst>
                                          <p:attrName>style.visibility</p:attrName>
                                        </p:attrNameLst>
                                      </p:cBhvr>
                                      <p:to>
                                        <p:strVal val="visible"/>
                                      </p:to>
                                    </p:set>
                                    <p:animEffect transition="in" filter="box(in)">
                                      <p:cBhvr>
                                        <p:cTn id="20" dur="500"/>
                                        <p:tgtEl>
                                          <p:spTgt spid="141315">
                                            <p:txEl>
                                              <p:pRg st="9" end="9"/>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141315">
                                            <p:txEl>
                                              <p:pRg st="10" end="10"/>
                                            </p:txEl>
                                          </p:spTgt>
                                        </p:tgtEl>
                                        <p:attrNameLst>
                                          <p:attrName>style.visibility</p:attrName>
                                        </p:attrNameLst>
                                      </p:cBhvr>
                                      <p:to>
                                        <p:strVal val="visible"/>
                                      </p:to>
                                    </p:set>
                                    <p:animEffect transition="in" filter="box(in)">
                                      <p:cBhvr>
                                        <p:cTn id="23" dur="500"/>
                                        <p:tgtEl>
                                          <p:spTgt spid="141315">
                                            <p:txEl>
                                              <p:pRg st="10" end="10"/>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141315">
                                            <p:txEl>
                                              <p:pRg st="11" end="11"/>
                                            </p:txEl>
                                          </p:spTgt>
                                        </p:tgtEl>
                                        <p:attrNameLst>
                                          <p:attrName>style.visibility</p:attrName>
                                        </p:attrNameLst>
                                      </p:cBhvr>
                                      <p:to>
                                        <p:strVal val="visible"/>
                                      </p:to>
                                    </p:set>
                                    <p:animEffect transition="in" filter="box(in)">
                                      <p:cBhvr>
                                        <p:cTn id="26" dur="500"/>
                                        <p:tgtEl>
                                          <p:spTgt spid="141315">
                                            <p:txEl>
                                              <p:pRg st="11" end="11"/>
                                            </p:txEl>
                                          </p:spTgt>
                                        </p:tgtEl>
                                      </p:cBhvr>
                                    </p:animEffect>
                                  </p:childTnLst>
                                </p:cTn>
                              </p:par>
                              <p:par>
                                <p:cTn id="27" presetID="4" presetClass="entr" presetSubtype="16" fill="hold" nodeType="withEffect">
                                  <p:stCondLst>
                                    <p:cond delay="0"/>
                                  </p:stCondLst>
                                  <p:childTnLst>
                                    <p:set>
                                      <p:cBhvr>
                                        <p:cTn id="28" dur="1" fill="hold">
                                          <p:stCondLst>
                                            <p:cond delay="0"/>
                                          </p:stCondLst>
                                        </p:cTn>
                                        <p:tgtEl>
                                          <p:spTgt spid="141315">
                                            <p:txEl>
                                              <p:pRg st="12" end="12"/>
                                            </p:txEl>
                                          </p:spTgt>
                                        </p:tgtEl>
                                        <p:attrNameLst>
                                          <p:attrName>style.visibility</p:attrName>
                                        </p:attrNameLst>
                                      </p:cBhvr>
                                      <p:to>
                                        <p:strVal val="visible"/>
                                      </p:to>
                                    </p:set>
                                    <p:animEffect transition="in" filter="box(in)">
                                      <p:cBhvr>
                                        <p:cTn id="29" dur="500"/>
                                        <p:tgtEl>
                                          <p:spTgt spid="14131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6"/>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fld id="{B1670E97-2760-4005-8FDE-AE6822139193}" type="slidenum">
              <a:rPr lang="en-US" altLang="en-US">
                <a:latin typeface="Verdana" panose="020B0604030504040204" pitchFamily="34" charset="0"/>
              </a:rPr>
              <a:t>42</a:t>
            </a:fld>
            <a:endParaRPr lang="en-US" altLang="en-US">
              <a:latin typeface="Verdana" panose="020B0604030504040204" pitchFamily="34" charset="0"/>
            </a:endParaRPr>
          </a:p>
        </p:txBody>
      </p:sp>
      <p:sp>
        <p:nvSpPr>
          <p:cNvPr id="7171" name="Rectangle 3"/>
          <p:cNvSpPr>
            <a:spLocks noGrp="1" noChangeArrowheads="1"/>
          </p:cNvSpPr>
          <p:nvPr>
            <p:ph type="title"/>
          </p:nvPr>
        </p:nvSpPr>
        <p:spPr/>
        <p:txBody>
          <a:bodyPr>
            <a:normAutofit/>
          </a:bodyPr>
          <a:lstStyle/>
          <a:p>
            <a:pPr algn="ctr" eaLnBrk="0" fontAlgn="base" hangingPunct="0">
              <a:spcAft>
                <a:spcPct val="0"/>
              </a:spcAft>
            </a:pPr>
            <a:r>
              <a:rPr lang="en-US" altLang="en-US" sz="4000" kern="0" dirty="0">
                <a:solidFill>
                  <a:srgbClr val="000099"/>
                </a:solidFill>
                <a:effectLst>
                  <a:outerShdw blurRad="38100" dist="38100" dir="2700000" algn="tl">
                    <a:srgbClr val="C0C0C0"/>
                  </a:outerShdw>
                </a:effectLst>
                <a:latin typeface="Verdana" panose="020B0604030504040204"/>
              </a:rPr>
              <a:t>Sinusoids</a:t>
            </a:r>
          </a:p>
        </p:txBody>
      </p:sp>
      <p:sp>
        <p:nvSpPr>
          <p:cNvPr id="7172" name="Rectangle 4"/>
          <p:cNvSpPr>
            <a:spLocks noChangeArrowheads="1"/>
          </p:cNvSpPr>
          <p:nvPr/>
        </p:nvSpPr>
        <p:spPr bwMode="auto">
          <a:xfrm>
            <a:off x="1524001" y="30300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7173" name="Rectangle 5"/>
          <p:cNvSpPr>
            <a:spLocks noChangeArrowheads="1"/>
          </p:cNvSpPr>
          <p:nvPr/>
        </p:nvSpPr>
        <p:spPr bwMode="auto">
          <a:xfrm>
            <a:off x="1524001" y="29966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43726" name="Rectangle 14"/>
          <p:cNvSpPr>
            <a:spLocks noChangeArrowheads="1"/>
          </p:cNvSpPr>
          <p:nvPr/>
        </p:nvSpPr>
        <p:spPr bwMode="auto">
          <a:xfrm>
            <a:off x="1215647" y="1459955"/>
            <a:ext cx="1015585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r>
              <a:rPr lang="en-US" altLang="en-US" sz="2200" dirty="0">
                <a:solidFill>
                  <a:srgbClr val="006699"/>
                </a:solidFill>
                <a:latin typeface="Lucida Sans" panose="020B0602030504020204" pitchFamily="34" charset="0"/>
              </a:rPr>
              <a:t>A </a:t>
            </a:r>
            <a:r>
              <a:rPr lang="en-US" altLang="en-US" sz="2200" dirty="0">
                <a:solidFill>
                  <a:srgbClr val="FF0000"/>
                </a:solidFill>
                <a:latin typeface="Lucida Sans" panose="020B0602030504020204" pitchFamily="34" charset="0"/>
              </a:rPr>
              <a:t>period</a:t>
            </a:r>
            <a:r>
              <a:rPr lang="en-US" altLang="zh-TW" sz="2200" dirty="0">
                <a:solidFill>
                  <a:srgbClr val="FF0000"/>
                </a:solidFill>
                <a:latin typeface="Lucida Sans" panose="020B0602030504020204" pitchFamily="34" charset="0"/>
              </a:rPr>
              <a:t>ic function </a:t>
            </a:r>
            <a:r>
              <a:rPr lang="en-US" altLang="zh-TW" sz="2200" dirty="0">
                <a:solidFill>
                  <a:srgbClr val="006699"/>
                </a:solidFill>
                <a:latin typeface="Lucida Sans" panose="020B0602030504020204" pitchFamily="34" charset="0"/>
              </a:rPr>
              <a:t>is one that satisfies v(t) = v(t + </a:t>
            </a:r>
            <a:r>
              <a:rPr lang="en-US" altLang="zh-TW" sz="2200" dirty="0" err="1">
                <a:solidFill>
                  <a:srgbClr val="006699"/>
                </a:solidFill>
                <a:latin typeface="Lucida Sans" panose="020B0602030504020204" pitchFamily="34" charset="0"/>
              </a:rPr>
              <a:t>nT</a:t>
            </a:r>
            <a:r>
              <a:rPr lang="en-US" altLang="zh-TW" sz="2200" dirty="0">
                <a:solidFill>
                  <a:srgbClr val="006699"/>
                </a:solidFill>
                <a:latin typeface="Lucida Sans" panose="020B0602030504020204" pitchFamily="34" charset="0"/>
              </a:rPr>
              <a:t>), for all t and for all integers n where T is the period. </a:t>
            </a:r>
          </a:p>
        </p:txBody>
      </p:sp>
      <p:sp>
        <p:nvSpPr>
          <p:cNvPr id="7175" name="Rectangle 17"/>
          <p:cNvSpPr>
            <a:spLocks noChangeArrowheads="1"/>
          </p:cNvSpPr>
          <p:nvPr/>
        </p:nvSpPr>
        <p:spPr bwMode="auto">
          <a:xfrm>
            <a:off x="1524001" y="30014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nvGrpSpPr>
          <p:cNvPr id="2" name="Group 22"/>
          <p:cNvGrpSpPr/>
          <p:nvPr/>
        </p:nvGrpSpPr>
        <p:grpSpPr bwMode="auto">
          <a:xfrm>
            <a:off x="3505200" y="2286000"/>
            <a:ext cx="5257800" cy="3048000"/>
            <a:chOff x="1008" y="1632"/>
            <a:chExt cx="3696" cy="2064"/>
          </a:xfrm>
        </p:grpSpPr>
        <p:grpSp>
          <p:nvGrpSpPr>
            <p:cNvPr id="7182" name="Group 10"/>
            <p:cNvGrpSpPr/>
            <p:nvPr/>
          </p:nvGrpSpPr>
          <p:grpSpPr bwMode="auto">
            <a:xfrm>
              <a:off x="1008" y="1632"/>
              <a:ext cx="3696" cy="2064"/>
              <a:chOff x="1800" y="6361"/>
              <a:chExt cx="8280" cy="5715"/>
            </a:xfrm>
          </p:grpSpPr>
          <p:pic>
            <p:nvPicPr>
              <p:cNvPr id="7184" name="Picture 11" descr="09-00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0" y="6361"/>
                <a:ext cx="8280" cy="5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5" name="Line 12"/>
              <p:cNvSpPr>
                <a:spLocks noChangeShapeType="1"/>
              </p:cNvSpPr>
              <p:nvPr/>
            </p:nvSpPr>
            <p:spPr bwMode="auto">
              <a:xfrm>
                <a:off x="7560" y="9180"/>
                <a:ext cx="0" cy="27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en-CA"/>
              </a:p>
            </p:txBody>
          </p:sp>
          <p:sp>
            <p:nvSpPr>
              <p:cNvPr id="7186" name="Line 13"/>
              <p:cNvSpPr>
                <a:spLocks noChangeShapeType="1"/>
              </p:cNvSpPr>
              <p:nvPr/>
            </p:nvSpPr>
            <p:spPr bwMode="auto">
              <a:xfrm>
                <a:off x="3060" y="10440"/>
                <a:ext cx="4320"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CA"/>
              </a:p>
            </p:txBody>
          </p:sp>
        </p:grpSp>
        <p:graphicFrame>
          <p:nvGraphicFramePr>
            <p:cNvPr id="7183" name="Object 16"/>
            <p:cNvGraphicFramePr>
              <a:graphicFrameLocks noChangeAspect="1"/>
            </p:cNvGraphicFramePr>
            <p:nvPr/>
          </p:nvGraphicFramePr>
          <p:xfrm>
            <a:off x="1776" y="2784"/>
            <a:ext cx="390" cy="306"/>
          </p:xfrm>
          <a:graphic>
            <a:graphicData uri="http://schemas.openxmlformats.org/presentationml/2006/ole">
              <mc:AlternateContent xmlns:mc="http://schemas.openxmlformats.org/markup-compatibility/2006">
                <mc:Choice xmlns:v="urn:schemas-microsoft-com:vml" Requires="v">
                  <p:oleObj spid="_x0000_s25607" name="Equation" r:id="rId5" imgW="508000" imgH="393700" progId="Equation.3">
                    <p:embed/>
                  </p:oleObj>
                </mc:Choice>
                <mc:Fallback>
                  <p:oleObj name="Equation" r:id="rId5" imgW="508000" imgH="393700" progId="Equation.3">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76" y="2784"/>
                          <a:ext cx="390"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7177" name="Rectangle 19"/>
          <p:cNvSpPr>
            <a:spLocks noChangeArrowheads="1"/>
          </p:cNvSpPr>
          <p:nvPr/>
        </p:nvSpPr>
        <p:spPr bwMode="auto">
          <a:xfrm>
            <a:off x="1524001" y="282999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graphicFrame>
        <p:nvGraphicFramePr>
          <p:cNvPr id="243730" name="Object 18"/>
          <p:cNvGraphicFramePr>
            <a:graphicFrameLocks noChangeAspect="1"/>
          </p:cNvGraphicFramePr>
          <p:nvPr/>
        </p:nvGraphicFramePr>
        <p:xfrm>
          <a:off x="7802564" y="4267201"/>
          <a:ext cx="1036637" cy="658813"/>
        </p:xfrm>
        <a:graphic>
          <a:graphicData uri="http://schemas.openxmlformats.org/presentationml/2006/ole">
            <mc:AlternateContent xmlns:mc="http://schemas.openxmlformats.org/markup-compatibility/2006">
              <mc:Choice xmlns:v="urn:schemas-microsoft-com:vml" Requires="v">
                <p:oleObj spid="_x0000_s25608" name="Equation" r:id="rId7" imgW="622300" imgH="393700" progId="Equation.3">
                  <p:embed/>
                </p:oleObj>
              </mc:Choice>
              <mc:Fallback>
                <p:oleObj name="Equation" r:id="rId7" imgW="622300" imgH="393700" progId="Equation.3">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02564" y="4267201"/>
                        <a:ext cx="1036637"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79" name="Rectangle 21"/>
          <p:cNvSpPr>
            <a:spLocks noChangeArrowheads="1"/>
          </p:cNvSpPr>
          <p:nvPr/>
        </p:nvSpPr>
        <p:spPr bwMode="auto">
          <a:xfrm>
            <a:off x="1524001" y="30347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graphicFrame>
        <p:nvGraphicFramePr>
          <p:cNvPr id="243732" name="Object 20"/>
          <p:cNvGraphicFramePr>
            <a:graphicFrameLocks noChangeAspect="1"/>
          </p:cNvGraphicFramePr>
          <p:nvPr/>
        </p:nvGraphicFramePr>
        <p:xfrm>
          <a:off x="8991600" y="4381500"/>
          <a:ext cx="1143000" cy="419100"/>
        </p:xfrm>
        <a:graphic>
          <a:graphicData uri="http://schemas.openxmlformats.org/presentationml/2006/ole">
            <mc:AlternateContent xmlns:mc="http://schemas.openxmlformats.org/markup-compatibility/2006">
              <mc:Choice xmlns:v="urn:schemas-microsoft-com:vml" Requires="v">
                <p:oleObj spid="_x0000_s25609" name="Equation" r:id="rId9" imgW="545465" imgH="203200" progId="Equation.3">
                  <p:embed/>
                </p:oleObj>
              </mc:Choice>
              <mc:Fallback>
                <p:oleObj name="Equation" r:id="rId9" imgW="545465" imgH="203200" progId="Equation.3">
                  <p:embed/>
                  <p:pic>
                    <p:nvPicPr>
                      <p:cNvPr id="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991600" y="4381500"/>
                        <a:ext cx="11430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3735" name="Rectangle 23"/>
          <p:cNvSpPr>
            <a:spLocks noChangeArrowheads="1"/>
          </p:cNvSpPr>
          <p:nvPr/>
        </p:nvSpPr>
        <p:spPr bwMode="auto">
          <a:xfrm>
            <a:off x="1013627" y="5380664"/>
            <a:ext cx="10134593"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347980" indent="-347980" eaLnBrk="0" hangingPunct="0">
              <a:spcBef>
                <a:spcPct val="20000"/>
              </a:spcBef>
              <a:buChar char="•"/>
              <a:tabLst>
                <a:tab pos="290195" algn="l"/>
              </a:tabLst>
              <a:defRPr sz="3200">
                <a:solidFill>
                  <a:schemeClr val="tx1"/>
                </a:solidFill>
                <a:latin typeface="Verdana" panose="020B0604030504040204" pitchFamily="34" charset="0"/>
              </a:defRPr>
            </a:lvl1pPr>
            <a:lvl2pPr marL="742950" indent="-285750" eaLnBrk="0" hangingPunct="0">
              <a:spcBef>
                <a:spcPct val="20000"/>
              </a:spcBef>
              <a:buChar char="–"/>
              <a:tabLst>
                <a:tab pos="290195" algn="l"/>
              </a:tabLst>
              <a:defRPr sz="2800">
                <a:solidFill>
                  <a:schemeClr val="tx1"/>
                </a:solidFill>
                <a:latin typeface="Verdana" panose="020B0604030504040204" pitchFamily="34" charset="0"/>
              </a:defRPr>
            </a:lvl2pPr>
            <a:lvl3pPr marL="1143000" indent="-228600" eaLnBrk="0" hangingPunct="0">
              <a:spcBef>
                <a:spcPct val="20000"/>
              </a:spcBef>
              <a:buChar char="•"/>
              <a:tabLst>
                <a:tab pos="290195" algn="l"/>
              </a:tabLst>
              <a:defRPr sz="2400">
                <a:solidFill>
                  <a:schemeClr val="tx1"/>
                </a:solidFill>
                <a:latin typeface="Verdana" panose="020B0604030504040204" pitchFamily="34" charset="0"/>
              </a:defRPr>
            </a:lvl3pPr>
            <a:lvl4pPr marL="1600200" indent="-228600" eaLnBrk="0" hangingPunct="0">
              <a:spcBef>
                <a:spcPct val="20000"/>
              </a:spcBef>
              <a:buChar char="–"/>
              <a:tabLst>
                <a:tab pos="290195" algn="l"/>
              </a:tabLst>
              <a:defRPr sz="2000">
                <a:solidFill>
                  <a:schemeClr val="tx1"/>
                </a:solidFill>
                <a:latin typeface="Verdana" panose="020B0604030504040204" pitchFamily="34" charset="0"/>
              </a:defRPr>
            </a:lvl4pPr>
            <a:lvl5pPr marL="2057400" indent="-228600" eaLnBrk="0" hangingPunct="0">
              <a:spcBef>
                <a:spcPct val="20000"/>
              </a:spcBef>
              <a:buChar char="»"/>
              <a:tabLst>
                <a:tab pos="290195" algn="l"/>
              </a:tabLst>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tabLst>
                <a:tab pos="290195" algn="l"/>
              </a:tabLst>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tabLst>
                <a:tab pos="290195" algn="l"/>
              </a:tabLst>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tabLst>
                <a:tab pos="290195" algn="l"/>
              </a:tabLst>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tabLst>
                <a:tab pos="290195" algn="l"/>
              </a:tabLst>
              <a:defRPr sz="2000">
                <a:solidFill>
                  <a:schemeClr val="tx1"/>
                </a:solidFill>
                <a:latin typeface="Verdana" panose="020B0604030504040204" pitchFamily="34" charset="0"/>
              </a:defRPr>
            </a:lvl9pPr>
          </a:lstStyle>
          <a:p>
            <a:pPr>
              <a:spcBef>
                <a:spcPct val="0"/>
              </a:spcBef>
            </a:pPr>
            <a:r>
              <a:rPr lang="en-US" altLang="en-US" sz="2200" dirty="0">
                <a:solidFill>
                  <a:srgbClr val="006699"/>
                </a:solidFill>
                <a:latin typeface="Lucida Sans" panose="020B0602030504020204" pitchFamily="34" charset="0"/>
              </a:rPr>
              <a:t>Only two sinusoidal values with the </a:t>
            </a:r>
            <a:r>
              <a:rPr lang="en-US" altLang="en-US" sz="2200" dirty="0">
                <a:solidFill>
                  <a:srgbClr val="FF0000"/>
                </a:solidFill>
                <a:latin typeface="Lucida Sans" panose="020B0602030504020204" pitchFamily="34" charset="0"/>
              </a:rPr>
              <a:t>same frequency </a:t>
            </a:r>
            <a:r>
              <a:rPr lang="en-US" altLang="en-US" sz="2200" dirty="0">
                <a:solidFill>
                  <a:srgbClr val="006699"/>
                </a:solidFill>
                <a:latin typeface="Lucida Sans" panose="020B0602030504020204" pitchFamily="34" charset="0"/>
              </a:rPr>
              <a:t>can be compared by their amplitude and phase difference. </a:t>
            </a:r>
          </a:p>
          <a:p>
            <a:pPr>
              <a:spcBef>
                <a:spcPct val="0"/>
              </a:spcBef>
              <a:buClr>
                <a:schemeClr val="tx1"/>
              </a:buClr>
            </a:pPr>
            <a:r>
              <a:rPr lang="en-US" altLang="en-US" sz="2200" dirty="0">
                <a:solidFill>
                  <a:srgbClr val="FF0000"/>
                </a:solidFill>
                <a:latin typeface="Lucida Sans" panose="020B0602030504020204" pitchFamily="34" charset="0"/>
              </a:rPr>
              <a:t>If phase difference is zero, they are in phase; if phase difference is not zero, they are out of phase.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3726"/>
                                        </p:tgtEl>
                                        <p:attrNameLst>
                                          <p:attrName>style.visibility</p:attrName>
                                        </p:attrNameLst>
                                      </p:cBhvr>
                                      <p:to>
                                        <p:strVal val="visible"/>
                                      </p:to>
                                    </p:set>
                                    <p:anim calcmode="lin" valueType="num">
                                      <p:cBhvr additive="base">
                                        <p:cTn id="7" dur="500" fill="hold"/>
                                        <p:tgtEl>
                                          <p:spTgt spid="243726"/>
                                        </p:tgtEl>
                                        <p:attrNameLst>
                                          <p:attrName>ppt_x</p:attrName>
                                        </p:attrNameLst>
                                      </p:cBhvr>
                                      <p:tavLst>
                                        <p:tav tm="0">
                                          <p:val>
                                            <p:strVal val="#ppt_x"/>
                                          </p:val>
                                        </p:tav>
                                        <p:tav tm="100000">
                                          <p:val>
                                            <p:strVal val="#ppt_x"/>
                                          </p:val>
                                        </p:tav>
                                      </p:tavLst>
                                    </p:anim>
                                    <p:anim calcmode="lin" valueType="num">
                                      <p:cBhvr additive="base">
                                        <p:cTn id="8" dur="500" fill="hold"/>
                                        <p:tgtEl>
                                          <p:spTgt spid="2437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43732"/>
                                        </p:tgtEl>
                                        <p:attrNameLst>
                                          <p:attrName>style.visibility</p:attrName>
                                        </p:attrNameLst>
                                      </p:cBhvr>
                                      <p:to>
                                        <p:strVal val="visible"/>
                                      </p:to>
                                    </p:set>
                                    <p:anim calcmode="lin" valueType="num">
                                      <p:cBhvr additive="base">
                                        <p:cTn id="17" dur="500" fill="hold"/>
                                        <p:tgtEl>
                                          <p:spTgt spid="243732"/>
                                        </p:tgtEl>
                                        <p:attrNameLst>
                                          <p:attrName>ppt_x</p:attrName>
                                        </p:attrNameLst>
                                      </p:cBhvr>
                                      <p:tavLst>
                                        <p:tav tm="0">
                                          <p:val>
                                            <p:strVal val="#ppt_x"/>
                                          </p:val>
                                        </p:tav>
                                        <p:tav tm="100000">
                                          <p:val>
                                            <p:strVal val="#ppt_x"/>
                                          </p:val>
                                        </p:tav>
                                      </p:tavLst>
                                    </p:anim>
                                    <p:anim calcmode="lin" valueType="num">
                                      <p:cBhvr additive="base">
                                        <p:cTn id="18" dur="500" fill="hold"/>
                                        <p:tgtEl>
                                          <p:spTgt spid="243732"/>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43730"/>
                                        </p:tgtEl>
                                        <p:attrNameLst>
                                          <p:attrName>style.visibility</p:attrName>
                                        </p:attrNameLst>
                                      </p:cBhvr>
                                      <p:to>
                                        <p:strVal val="visible"/>
                                      </p:to>
                                    </p:set>
                                    <p:anim calcmode="lin" valueType="num">
                                      <p:cBhvr additive="base">
                                        <p:cTn id="21" dur="500" fill="hold"/>
                                        <p:tgtEl>
                                          <p:spTgt spid="243730"/>
                                        </p:tgtEl>
                                        <p:attrNameLst>
                                          <p:attrName>ppt_x</p:attrName>
                                        </p:attrNameLst>
                                      </p:cBhvr>
                                      <p:tavLst>
                                        <p:tav tm="0">
                                          <p:val>
                                            <p:strVal val="#ppt_x"/>
                                          </p:val>
                                        </p:tav>
                                        <p:tav tm="100000">
                                          <p:val>
                                            <p:strVal val="#ppt_x"/>
                                          </p:val>
                                        </p:tav>
                                      </p:tavLst>
                                    </p:anim>
                                    <p:anim calcmode="lin" valueType="num">
                                      <p:cBhvr additive="base">
                                        <p:cTn id="22" dur="500" fill="hold"/>
                                        <p:tgtEl>
                                          <p:spTgt spid="24373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43735"/>
                                        </p:tgtEl>
                                        <p:attrNameLst>
                                          <p:attrName>style.visibility</p:attrName>
                                        </p:attrNameLst>
                                      </p:cBhvr>
                                      <p:to>
                                        <p:strVal val="visible"/>
                                      </p:to>
                                    </p:set>
                                    <p:anim calcmode="lin" valueType="num">
                                      <p:cBhvr additive="base">
                                        <p:cTn id="27" dur="500" fill="hold"/>
                                        <p:tgtEl>
                                          <p:spTgt spid="243735"/>
                                        </p:tgtEl>
                                        <p:attrNameLst>
                                          <p:attrName>ppt_x</p:attrName>
                                        </p:attrNameLst>
                                      </p:cBhvr>
                                      <p:tavLst>
                                        <p:tav tm="0">
                                          <p:val>
                                            <p:strVal val="#ppt_x"/>
                                          </p:val>
                                        </p:tav>
                                        <p:tav tm="100000">
                                          <p:val>
                                            <p:strVal val="#ppt_x"/>
                                          </p:val>
                                        </p:tav>
                                      </p:tavLst>
                                    </p:anim>
                                    <p:anim calcmode="lin" valueType="num">
                                      <p:cBhvr additive="base">
                                        <p:cTn id="28" dur="500" fill="hold"/>
                                        <p:tgtEl>
                                          <p:spTgt spid="2437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26" grpId="0"/>
      <p:bldP spid="24373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6"/>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fld id="{8A0CBE3B-1E26-4EDC-9560-28ABF8058DBD}" type="slidenum">
              <a:rPr lang="en-US" altLang="en-US">
                <a:latin typeface="Verdana" panose="020B0604030504040204" pitchFamily="34" charset="0"/>
              </a:rPr>
              <a:t>43</a:t>
            </a:fld>
            <a:endParaRPr lang="en-US" altLang="en-US">
              <a:latin typeface="Verdana" panose="020B0604030504040204" pitchFamily="34" charset="0"/>
            </a:endParaRPr>
          </a:p>
        </p:txBody>
      </p:sp>
      <p:sp>
        <p:nvSpPr>
          <p:cNvPr id="18435" name="Rectangle 2"/>
          <p:cNvSpPr>
            <a:spLocks noGrp="1" noChangeArrowheads="1"/>
          </p:cNvSpPr>
          <p:nvPr>
            <p:ph type="body" sz="half" idx="1"/>
          </p:nvPr>
        </p:nvSpPr>
        <p:spPr>
          <a:xfrm>
            <a:off x="811618" y="1677988"/>
            <a:ext cx="6046382" cy="2589212"/>
          </a:xfrm>
        </p:spPr>
        <p:txBody>
          <a:bodyPr/>
          <a:lstStyle/>
          <a:p>
            <a:pPr eaLnBrk="1" hangingPunct="1">
              <a:lnSpc>
                <a:spcPct val="90000"/>
              </a:lnSpc>
            </a:pPr>
            <a:r>
              <a:rPr lang="en-US" altLang="en-US" sz="2200" dirty="0">
                <a:solidFill>
                  <a:srgbClr val="006699"/>
                </a:solidFill>
                <a:latin typeface="Lucida Sans" panose="020B0602030504020204" pitchFamily="34" charset="0"/>
              </a:rPr>
              <a:t>A phasor is a complex number that represents the amplitude and phase of a sinusoid. </a:t>
            </a:r>
          </a:p>
          <a:p>
            <a:pPr eaLnBrk="1" hangingPunct="1">
              <a:lnSpc>
                <a:spcPct val="90000"/>
              </a:lnSpc>
              <a:buFontTx/>
              <a:buNone/>
            </a:pPr>
            <a:endParaRPr lang="en-US" altLang="en-US" sz="2200" dirty="0">
              <a:solidFill>
                <a:srgbClr val="006699"/>
              </a:solidFill>
              <a:latin typeface="Lucida Sans" panose="020B0602030504020204" pitchFamily="34" charset="0"/>
            </a:endParaRPr>
          </a:p>
          <a:p>
            <a:pPr eaLnBrk="1" hangingPunct="1">
              <a:lnSpc>
                <a:spcPct val="90000"/>
              </a:lnSpc>
            </a:pPr>
            <a:r>
              <a:rPr lang="en-US" altLang="en-US" sz="2200" dirty="0">
                <a:solidFill>
                  <a:srgbClr val="006699"/>
                </a:solidFill>
                <a:latin typeface="Lucida Sans" panose="020B0602030504020204" pitchFamily="34" charset="0"/>
              </a:rPr>
              <a:t>It can be represented in one of the following forms:</a:t>
            </a:r>
          </a:p>
        </p:txBody>
      </p:sp>
      <p:sp>
        <p:nvSpPr>
          <p:cNvPr id="18436" name="Rectangle 3"/>
          <p:cNvSpPr>
            <a:spLocks noGrp="1" noChangeArrowheads="1"/>
          </p:cNvSpPr>
          <p:nvPr>
            <p:ph type="title"/>
          </p:nvPr>
        </p:nvSpPr>
        <p:spPr/>
        <p:txBody>
          <a:bodyPr>
            <a:normAutofit/>
          </a:bodyPr>
          <a:lstStyle/>
          <a:p>
            <a:pPr algn="ctr" eaLnBrk="0" fontAlgn="base" hangingPunct="0">
              <a:spcAft>
                <a:spcPct val="0"/>
              </a:spcAft>
            </a:pPr>
            <a:r>
              <a:rPr lang="en-US" altLang="en-US" sz="4000" kern="0" dirty="0">
                <a:solidFill>
                  <a:srgbClr val="000099"/>
                </a:solidFill>
                <a:effectLst>
                  <a:outerShdw blurRad="38100" dist="38100" dir="2700000" algn="tl">
                    <a:srgbClr val="C0C0C0"/>
                  </a:outerShdw>
                </a:effectLst>
                <a:latin typeface="Verdana" panose="020B0604030504040204"/>
              </a:rPr>
              <a:t>Phasors</a:t>
            </a:r>
          </a:p>
        </p:txBody>
      </p:sp>
      <p:sp>
        <p:nvSpPr>
          <p:cNvPr id="18437" name="Rectangle 4"/>
          <p:cNvSpPr>
            <a:spLocks noChangeArrowheads="1"/>
          </p:cNvSpPr>
          <p:nvPr/>
        </p:nvSpPr>
        <p:spPr bwMode="auto">
          <a:xfrm>
            <a:off x="1524001" y="30300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8438" name="Rectangle 5"/>
          <p:cNvSpPr>
            <a:spLocks noChangeArrowheads="1"/>
          </p:cNvSpPr>
          <p:nvPr/>
        </p:nvSpPr>
        <p:spPr bwMode="auto">
          <a:xfrm>
            <a:off x="1524001" y="29966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pic>
        <p:nvPicPr>
          <p:cNvPr id="18439" name="Picture 9" descr="09-006"/>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a:xfrm>
            <a:off x="7315200" y="1677989"/>
            <a:ext cx="2819400" cy="2757487"/>
          </a:xfrm>
          <a:noFill/>
          <a:ln>
            <a:solidFill>
              <a:srgbClr val="FF0000"/>
            </a:solidFill>
            <a:miter lim="800000"/>
            <a:headEnd/>
            <a:tailEnd/>
          </a:ln>
        </p:spPr>
      </p:pic>
      <p:sp>
        <p:nvSpPr>
          <p:cNvPr id="18440" name="Rectangle 12"/>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8441" name="Rectangle 14"/>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8442" name="Rectangle 16"/>
          <p:cNvSpPr>
            <a:spLocks noChangeArrowheads="1"/>
          </p:cNvSpPr>
          <p:nvPr/>
        </p:nvSpPr>
        <p:spPr bwMode="auto">
          <a:xfrm>
            <a:off x="-609600" y="30157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8443" name="Rectangle 18"/>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graphicFrame>
        <p:nvGraphicFramePr>
          <p:cNvPr id="18444" name="Object 13"/>
          <p:cNvGraphicFramePr>
            <a:graphicFrameLocks noChangeAspect="1"/>
          </p:cNvGraphicFramePr>
          <p:nvPr/>
        </p:nvGraphicFramePr>
        <p:xfrm>
          <a:off x="3284616" y="4953000"/>
          <a:ext cx="1074737" cy="381000"/>
        </p:xfrm>
        <a:graphic>
          <a:graphicData uri="http://schemas.openxmlformats.org/presentationml/2006/ole">
            <mc:AlternateContent xmlns:mc="http://schemas.openxmlformats.org/markup-compatibility/2006">
              <mc:Choice xmlns:v="urn:schemas-microsoft-com:vml" Requires="v">
                <p:oleObj spid="_x0000_s26629" name="Equation" r:id="rId5" imgW="571500" imgH="203200" progId="Equation.3">
                  <p:embed/>
                </p:oleObj>
              </mc:Choice>
              <mc:Fallback>
                <p:oleObj name="Equation" r:id="rId5" imgW="571500" imgH="203200"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84616" y="4953000"/>
                        <a:ext cx="10747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46" name="Object 17"/>
          <p:cNvGraphicFramePr>
            <a:graphicFrameLocks noChangeAspect="1"/>
          </p:cNvGraphicFramePr>
          <p:nvPr/>
        </p:nvGraphicFramePr>
        <p:xfrm>
          <a:off x="3300490" y="4511675"/>
          <a:ext cx="3344862" cy="381000"/>
        </p:xfrm>
        <a:graphic>
          <a:graphicData uri="http://schemas.openxmlformats.org/presentationml/2006/ole">
            <mc:AlternateContent xmlns:mc="http://schemas.openxmlformats.org/markup-compatibility/2006">
              <mc:Choice xmlns:v="urn:schemas-microsoft-com:vml" Requires="v">
                <p:oleObj spid="_x0000_s26630" name="Equation" r:id="rId7" imgW="1777365" imgH="203200" progId="Equation.3">
                  <p:embed/>
                </p:oleObj>
              </mc:Choice>
              <mc:Fallback>
                <p:oleObj name="Equation" r:id="rId7" imgW="1777365" imgH="203200" progId="Equation.3">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00490" y="4511675"/>
                        <a:ext cx="334486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47" name="Text Box 19"/>
          <p:cNvSpPr txBox="1">
            <a:spLocks noChangeArrowheads="1"/>
          </p:cNvSpPr>
          <p:nvPr/>
        </p:nvSpPr>
        <p:spPr bwMode="auto">
          <a:xfrm>
            <a:off x="990601" y="4495800"/>
            <a:ext cx="2133600" cy="93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338455"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50000"/>
              </a:spcBef>
              <a:buFont typeface="Wingdings" panose="05000000000000000000" pitchFamily="2" charset="2"/>
              <a:buAutoNum type="alphaLcPeriod"/>
            </a:pPr>
            <a:r>
              <a:rPr lang="en-US" altLang="en-US" sz="2200" dirty="0">
                <a:solidFill>
                  <a:srgbClr val="006699"/>
                </a:solidFill>
                <a:latin typeface="Lucida Sans" panose="020B0602030504020204" pitchFamily="34" charset="0"/>
              </a:rPr>
              <a:t>Rectangular</a:t>
            </a:r>
          </a:p>
          <a:p>
            <a:pPr>
              <a:spcBef>
                <a:spcPct val="50000"/>
              </a:spcBef>
              <a:buFont typeface="Wingdings" panose="05000000000000000000" pitchFamily="2" charset="2"/>
              <a:buAutoNum type="alphaLcPeriod"/>
            </a:pPr>
            <a:r>
              <a:rPr lang="en-US" altLang="en-US" sz="2200" dirty="0">
                <a:solidFill>
                  <a:srgbClr val="006699"/>
                </a:solidFill>
                <a:latin typeface="Lucida Sans" panose="020B0602030504020204" pitchFamily="34" charset="0"/>
              </a:rPr>
              <a:t>Polar</a:t>
            </a:r>
          </a:p>
        </p:txBody>
      </p:sp>
      <p:sp>
        <p:nvSpPr>
          <p:cNvPr id="18448" name="Rectangle 21"/>
          <p:cNvSpPr>
            <a:spLocks noChangeArrowheads="1"/>
          </p:cNvSpPr>
          <p:nvPr/>
        </p:nvSpPr>
        <p:spPr bwMode="auto">
          <a:xfrm>
            <a:off x="1524001" y="30252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8449" name="Rectangle 25"/>
          <p:cNvSpPr>
            <a:spLocks noChangeArrowheads="1"/>
          </p:cNvSpPr>
          <p:nvPr/>
        </p:nvSpPr>
        <p:spPr bwMode="auto">
          <a:xfrm>
            <a:off x="1524001" y="29395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nvGrpSpPr>
          <p:cNvPr id="18450" name="Group 30"/>
          <p:cNvGrpSpPr/>
          <p:nvPr/>
        </p:nvGrpSpPr>
        <p:grpSpPr bwMode="auto">
          <a:xfrm>
            <a:off x="6705600" y="5105400"/>
            <a:ext cx="2971800" cy="1371600"/>
            <a:chOff x="3264" y="3216"/>
            <a:chExt cx="1872" cy="864"/>
          </a:xfrm>
        </p:grpSpPr>
        <p:sp>
          <p:nvSpPr>
            <p:cNvPr id="18451" name="Rectangle 27"/>
            <p:cNvSpPr>
              <a:spLocks noChangeArrowheads="1"/>
            </p:cNvSpPr>
            <p:nvPr/>
          </p:nvSpPr>
          <p:spPr bwMode="auto">
            <a:xfrm>
              <a:off x="3264" y="3216"/>
              <a:ext cx="1872" cy="864"/>
            </a:xfrm>
            <a:prstGeom prst="rect">
              <a:avLst/>
            </a:prstGeom>
            <a:solidFill>
              <a:srgbClr val="FFFF00">
                <a:alpha val="52156"/>
              </a:srgbClr>
            </a:solidFill>
            <a:ln w="9525">
              <a:solidFill>
                <a:srgbClr val="FF0000"/>
              </a:solidFill>
              <a:miter lim="800000"/>
            </a:ln>
          </p:spPr>
          <p:txBody>
            <a:bodyPr wrap="none" anchor="ct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nvGrpSpPr>
            <p:cNvPr id="18452" name="Group 28"/>
            <p:cNvGrpSpPr/>
            <p:nvPr/>
          </p:nvGrpSpPr>
          <p:grpSpPr bwMode="auto">
            <a:xfrm>
              <a:off x="3360" y="3312"/>
              <a:ext cx="1536" cy="672"/>
              <a:chOff x="3072" y="3312"/>
              <a:chExt cx="1536" cy="672"/>
            </a:xfrm>
          </p:grpSpPr>
          <p:graphicFrame>
            <p:nvGraphicFramePr>
              <p:cNvPr id="18453" name="Object 20"/>
              <p:cNvGraphicFramePr>
                <a:graphicFrameLocks noChangeAspect="1"/>
              </p:cNvGraphicFramePr>
              <p:nvPr/>
            </p:nvGraphicFramePr>
            <p:xfrm>
              <a:off x="3744" y="3312"/>
              <a:ext cx="864" cy="276"/>
            </p:xfrm>
            <a:graphic>
              <a:graphicData uri="http://schemas.openxmlformats.org/presentationml/2006/ole">
                <mc:AlternateContent xmlns:mc="http://schemas.openxmlformats.org/markup-compatibility/2006">
                  <mc:Choice xmlns:v="urn:schemas-microsoft-com:vml" Requires="v">
                    <p:oleObj spid="_x0000_s26631" name="Equation" r:id="rId9" imgW="862965" imgH="279400" progId="Equation.3">
                      <p:embed/>
                    </p:oleObj>
                  </mc:Choice>
                  <mc:Fallback>
                    <p:oleObj name="Equation" r:id="rId9" imgW="862965" imgH="279400" progId="Equation.3">
                      <p:embed/>
                      <p:pic>
                        <p:nvPicPr>
                          <p:cNvPr id="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44" y="3312"/>
                            <a:ext cx="864"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54" name="Object 24"/>
              <p:cNvGraphicFramePr>
                <a:graphicFrameLocks noChangeAspect="1"/>
              </p:cNvGraphicFramePr>
              <p:nvPr/>
            </p:nvGraphicFramePr>
            <p:xfrm>
              <a:off x="3792" y="3600"/>
              <a:ext cx="720" cy="384"/>
            </p:xfrm>
            <a:graphic>
              <a:graphicData uri="http://schemas.openxmlformats.org/presentationml/2006/ole">
                <mc:AlternateContent xmlns:mc="http://schemas.openxmlformats.org/markup-compatibility/2006">
                  <mc:Choice xmlns:v="urn:schemas-microsoft-com:vml" Requires="v">
                    <p:oleObj spid="_x0000_s26632" name="Equation" r:id="rId11" imgW="735965" imgH="393700" progId="Equation.3">
                      <p:embed/>
                    </p:oleObj>
                  </mc:Choice>
                  <mc:Fallback>
                    <p:oleObj name="Equation" r:id="rId11" imgW="735965" imgH="393700" progId="Equation.3">
                      <p:embed/>
                      <p:pic>
                        <p:nvPicPr>
                          <p:cNvPr id="0" name="Object 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92" y="3600"/>
                            <a:ext cx="72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55" name="Text Box 26"/>
              <p:cNvSpPr txBox="1">
                <a:spLocks noChangeArrowheads="1"/>
              </p:cNvSpPr>
              <p:nvPr/>
            </p:nvSpPr>
            <p:spPr bwMode="auto">
              <a:xfrm>
                <a:off x="3072" y="3513"/>
                <a:ext cx="6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50000"/>
                  </a:spcBef>
                  <a:buFontTx/>
                  <a:buNone/>
                </a:pPr>
                <a:r>
                  <a:rPr lang="en-US" altLang="en-US" sz="1800"/>
                  <a:t>where </a:t>
                </a:r>
              </a:p>
            </p:txBody>
          </p:sp>
        </p:gr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6"/>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fld id="{9B4B2EF2-E0B8-4674-9E80-E5B56A01E5DB}" type="slidenum">
              <a:rPr lang="en-US" altLang="en-US">
                <a:latin typeface="Verdana" panose="020B0604030504040204" pitchFamily="34" charset="0"/>
              </a:rPr>
              <a:t>44</a:t>
            </a:fld>
            <a:endParaRPr lang="en-US" altLang="en-US">
              <a:latin typeface="Verdana" panose="020B0604030504040204" pitchFamily="34" charset="0"/>
            </a:endParaRPr>
          </a:p>
        </p:txBody>
      </p:sp>
      <p:sp>
        <p:nvSpPr>
          <p:cNvPr id="16389" name="Rectangle 2"/>
          <p:cNvSpPr>
            <a:spLocks noGrp="1" noChangeArrowheads="1"/>
          </p:cNvSpPr>
          <p:nvPr>
            <p:ph type="body" sz="half" idx="1"/>
          </p:nvPr>
        </p:nvSpPr>
        <p:spPr>
          <a:xfrm>
            <a:off x="668079" y="1677988"/>
            <a:ext cx="8305800" cy="2436812"/>
          </a:xfrm>
        </p:spPr>
        <p:txBody>
          <a:bodyPr>
            <a:normAutofit fontScale="92500" lnSpcReduction="10000"/>
          </a:bodyPr>
          <a:lstStyle/>
          <a:p>
            <a:pPr marL="624205" indent="-398780"/>
            <a:r>
              <a:rPr lang="en-US" altLang="en-US" sz="2400" dirty="0">
                <a:solidFill>
                  <a:srgbClr val="006699"/>
                </a:solidFill>
                <a:latin typeface="Lucida Sans" panose="020B0602030504020204" pitchFamily="34" charset="0"/>
              </a:rPr>
              <a:t>Transform</a:t>
            </a:r>
            <a:r>
              <a:rPr lang="en-US" altLang="en-US" sz="2400" dirty="0"/>
              <a:t> </a:t>
            </a:r>
            <a:r>
              <a:rPr lang="en-US" altLang="en-US" sz="2400" dirty="0">
                <a:solidFill>
                  <a:srgbClr val="006699"/>
                </a:solidFill>
                <a:latin typeface="Lucida Sans" panose="020B0602030504020204" pitchFamily="34" charset="0"/>
              </a:rPr>
              <a:t>a sinusoid </a:t>
            </a:r>
            <a:r>
              <a:rPr lang="en-US" altLang="zh-TW" sz="2400" dirty="0">
                <a:solidFill>
                  <a:srgbClr val="006699"/>
                </a:solidFill>
                <a:latin typeface="Lucida Sans" panose="020B0602030504020204" pitchFamily="34" charset="0"/>
              </a:rPr>
              <a:t>to and from the time  domain to the phasor domain:</a:t>
            </a:r>
          </a:p>
          <a:p>
            <a:pPr marL="624205" indent="-398780">
              <a:buNone/>
            </a:pPr>
            <a:r>
              <a:rPr lang="en-US" altLang="zh-TW" sz="2400" dirty="0">
                <a:ea typeface="PMingLiU" panose="020B0604030504040204" pitchFamily="18" charset="-120"/>
              </a:rPr>
              <a:t>    </a:t>
            </a:r>
          </a:p>
          <a:p>
            <a:pPr marL="624205" indent="-398780">
              <a:buNone/>
            </a:pPr>
            <a:endParaRPr lang="en-US" altLang="zh-TW" sz="2400" dirty="0">
              <a:ea typeface="PMingLiU" panose="020B0604030504040204" pitchFamily="18" charset="-120"/>
            </a:endParaRPr>
          </a:p>
          <a:p>
            <a:pPr marL="624205" indent="-398780">
              <a:buNone/>
            </a:pPr>
            <a:r>
              <a:rPr lang="en-US" altLang="zh-TW" dirty="0">
                <a:ea typeface="PMingLiU" panose="020B0604030504040204" pitchFamily="18" charset="-120"/>
              </a:rPr>
              <a:t>	</a:t>
            </a:r>
          </a:p>
          <a:p>
            <a:pPr marL="624205" indent="-398780">
              <a:buNone/>
            </a:pPr>
            <a:r>
              <a:rPr lang="en-US" altLang="zh-TW" dirty="0">
                <a:ea typeface="PMingLiU" panose="020B0604030504040204" pitchFamily="18" charset="-120"/>
              </a:rPr>
              <a:t>                    (time domain) 		(phasor domain)</a:t>
            </a:r>
            <a:endParaRPr lang="en-US" altLang="en-US" dirty="0"/>
          </a:p>
          <a:p>
            <a:pPr marL="624205" indent="-398780">
              <a:buNone/>
            </a:pPr>
            <a:endParaRPr lang="en-US" altLang="en-US" dirty="0"/>
          </a:p>
        </p:txBody>
      </p:sp>
      <p:sp>
        <p:nvSpPr>
          <p:cNvPr id="19460" name="Rectangle 4"/>
          <p:cNvSpPr>
            <a:spLocks noChangeArrowheads="1"/>
          </p:cNvSpPr>
          <p:nvPr/>
        </p:nvSpPr>
        <p:spPr bwMode="auto">
          <a:xfrm>
            <a:off x="1524001" y="30300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61" name="Rectangle 5"/>
          <p:cNvSpPr>
            <a:spLocks noChangeArrowheads="1"/>
          </p:cNvSpPr>
          <p:nvPr/>
        </p:nvSpPr>
        <p:spPr bwMode="auto">
          <a:xfrm>
            <a:off x="1524001" y="29966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62" name="Rectangle 6"/>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63" name="Rectangle 7"/>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64" name="Rectangle 9"/>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65" name="Rectangle 12"/>
          <p:cNvSpPr>
            <a:spLocks noChangeArrowheads="1"/>
          </p:cNvSpPr>
          <p:nvPr/>
        </p:nvSpPr>
        <p:spPr bwMode="auto">
          <a:xfrm>
            <a:off x="1524001" y="29395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66" name="Rectangle 13"/>
          <p:cNvSpPr>
            <a:spLocks noChangeArrowheads="1"/>
          </p:cNvSpPr>
          <p:nvPr/>
        </p:nvSpPr>
        <p:spPr bwMode="auto">
          <a:xfrm>
            <a:off x="1524001" y="30681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67" name="Rectangle 15"/>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68" name="Rectangle 18"/>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69" name="Rectangle 20"/>
          <p:cNvSpPr>
            <a:spLocks noChangeArrowheads="1"/>
          </p:cNvSpPr>
          <p:nvPr/>
        </p:nvSpPr>
        <p:spPr bwMode="auto">
          <a:xfrm>
            <a:off x="1524001" y="30633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70" name="Rectangle 22"/>
          <p:cNvSpPr>
            <a:spLocks noChangeArrowheads="1"/>
          </p:cNvSpPr>
          <p:nvPr/>
        </p:nvSpPr>
        <p:spPr bwMode="auto">
          <a:xfrm>
            <a:off x="1524001" y="30633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71" name="Rectangle 24"/>
          <p:cNvSpPr>
            <a:spLocks noChangeArrowheads="1"/>
          </p:cNvSpPr>
          <p:nvPr/>
        </p:nvSpPr>
        <p:spPr bwMode="auto">
          <a:xfrm>
            <a:off x="1524001" y="30633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9472" name="Rectangle 26"/>
          <p:cNvSpPr>
            <a:spLocks noChangeArrowheads="1"/>
          </p:cNvSpPr>
          <p:nvPr/>
        </p:nvSpPr>
        <p:spPr bwMode="auto">
          <a:xfrm>
            <a:off x="1524001" y="30633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nvGrpSpPr>
          <p:cNvPr id="2" name="Group 28"/>
          <p:cNvGrpSpPr/>
          <p:nvPr/>
        </p:nvGrpSpPr>
        <p:grpSpPr bwMode="auto">
          <a:xfrm>
            <a:off x="1363286" y="2819401"/>
            <a:ext cx="7091363" cy="728663"/>
            <a:chOff x="285" y="1941"/>
            <a:chExt cx="4467" cy="459"/>
          </a:xfrm>
        </p:grpSpPr>
        <p:graphicFrame>
          <p:nvGraphicFramePr>
            <p:cNvPr id="19477" name="Object 17"/>
            <p:cNvGraphicFramePr>
              <a:graphicFrameLocks noChangeAspect="1"/>
            </p:cNvGraphicFramePr>
            <p:nvPr/>
          </p:nvGraphicFramePr>
          <p:xfrm>
            <a:off x="285" y="1941"/>
            <a:ext cx="2352" cy="411"/>
          </p:xfrm>
          <a:graphic>
            <a:graphicData uri="http://schemas.openxmlformats.org/presentationml/2006/ole">
              <mc:AlternateContent xmlns:mc="http://schemas.openxmlformats.org/markup-compatibility/2006">
                <mc:Choice xmlns:v="urn:schemas-microsoft-com:vml" Requires="v">
                  <p:oleObj spid="_x0000_s27651" name="Equation" r:id="rId3" imgW="1295400" imgH="228600" progId="Equation.3">
                    <p:embed/>
                  </p:oleObj>
                </mc:Choice>
                <mc:Fallback>
                  <p:oleObj name="Equation" r:id="rId3" imgW="1295400" imgH="228600" progId="Equation.3">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 y="1941"/>
                          <a:ext cx="2352"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78" name="Object 23"/>
            <p:cNvGraphicFramePr>
              <a:graphicFrameLocks noChangeAspect="1"/>
            </p:cNvGraphicFramePr>
            <p:nvPr/>
          </p:nvGraphicFramePr>
          <p:xfrm>
            <a:off x="3456" y="1979"/>
            <a:ext cx="1296" cy="421"/>
          </p:xfrm>
          <a:graphic>
            <a:graphicData uri="http://schemas.openxmlformats.org/presentationml/2006/ole">
              <mc:AlternateContent xmlns:mc="http://schemas.openxmlformats.org/markup-compatibility/2006">
                <mc:Choice xmlns:v="urn:schemas-microsoft-com:vml" Requires="v">
                  <p:oleObj spid="_x0000_s27652" name="Equation" r:id="rId5" imgW="711200" imgH="228600" progId="Equation.3">
                    <p:embed/>
                  </p:oleObj>
                </mc:Choice>
                <mc:Fallback>
                  <p:oleObj name="Equation" r:id="rId5" imgW="711200" imgH="228600" progId="Equation.3">
                    <p:embed/>
                    <p:pic>
                      <p:nvPicPr>
                        <p:cNvPr id="0" name="Object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56" y="1979"/>
                          <a:ext cx="1296" cy="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79" name="Line 27"/>
            <p:cNvSpPr>
              <a:spLocks noChangeShapeType="1"/>
            </p:cNvSpPr>
            <p:nvPr/>
          </p:nvSpPr>
          <p:spPr bwMode="auto">
            <a:xfrm>
              <a:off x="2784" y="2160"/>
              <a:ext cx="496"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CA"/>
            </a:p>
          </p:txBody>
        </p:sp>
      </p:grpSp>
      <p:sp>
        <p:nvSpPr>
          <p:cNvPr id="19474" name="Text Box 29"/>
          <p:cNvSpPr txBox="1">
            <a:spLocks noChangeArrowheads="1"/>
          </p:cNvSpPr>
          <p:nvPr/>
        </p:nvSpPr>
        <p:spPr bwMode="auto">
          <a:xfrm>
            <a:off x="2438400" y="4495801"/>
            <a:ext cx="7086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50000"/>
              </a:spcBef>
              <a:buFontTx/>
              <a:buNone/>
            </a:pPr>
            <a:endParaRPr lang="en-US" altLang="en-US" sz="1800"/>
          </a:p>
        </p:txBody>
      </p:sp>
      <p:sp>
        <p:nvSpPr>
          <p:cNvPr id="16405" name="Text Box 30"/>
          <p:cNvSpPr txBox="1">
            <a:spLocks noChangeArrowheads="1"/>
          </p:cNvSpPr>
          <p:nvPr/>
        </p:nvSpPr>
        <p:spPr bwMode="auto">
          <a:xfrm>
            <a:off x="852369" y="4495801"/>
            <a:ext cx="10795598"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06400" indent="-347980"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0"/>
              </a:spcBef>
              <a:buClr>
                <a:schemeClr val="tx1"/>
              </a:buClr>
            </a:pPr>
            <a:r>
              <a:rPr lang="en-US" altLang="en-US" sz="2000" u="sng" dirty="0">
                <a:solidFill>
                  <a:srgbClr val="FF0000"/>
                </a:solidFill>
              </a:rPr>
              <a:t>Amplitude</a:t>
            </a:r>
            <a:r>
              <a:rPr lang="en-US" altLang="en-US" sz="2000" dirty="0">
                <a:solidFill>
                  <a:schemeClr val="accent5">
                    <a:lumMod val="75000"/>
                  </a:schemeClr>
                </a:solidFill>
              </a:rPr>
              <a:t> and </a:t>
            </a:r>
            <a:r>
              <a:rPr lang="en-US" altLang="en-US" sz="2000" u="sng" dirty="0">
                <a:solidFill>
                  <a:srgbClr val="FF0000"/>
                </a:solidFill>
              </a:rPr>
              <a:t>phase difference</a:t>
            </a:r>
            <a:r>
              <a:rPr lang="en-US" altLang="en-US" sz="2000" dirty="0">
                <a:solidFill>
                  <a:srgbClr val="FF0000"/>
                </a:solidFill>
              </a:rPr>
              <a:t> </a:t>
            </a:r>
            <a:r>
              <a:rPr lang="en-US" altLang="en-US" sz="2000" dirty="0">
                <a:solidFill>
                  <a:schemeClr val="accent5">
                    <a:lumMod val="75000"/>
                  </a:schemeClr>
                </a:solidFill>
              </a:rPr>
              <a:t>are two principal concerns in the study of voltage and current sinusoids. </a:t>
            </a:r>
          </a:p>
          <a:p>
            <a:pPr>
              <a:spcBef>
                <a:spcPct val="0"/>
              </a:spcBef>
              <a:buClr>
                <a:schemeClr val="tx1"/>
              </a:buClr>
            </a:pPr>
            <a:r>
              <a:rPr lang="en-US" altLang="en-US" sz="2000" dirty="0">
                <a:solidFill>
                  <a:schemeClr val="accent5">
                    <a:lumMod val="75000"/>
                  </a:schemeClr>
                </a:solidFill>
              </a:rPr>
              <a:t>Phasor will be defined from the </a:t>
            </a:r>
            <a:r>
              <a:rPr lang="en-US" altLang="en-US" sz="2000" u="sng" dirty="0">
                <a:solidFill>
                  <a:srgbClr val="FF0000"/>
                </a:solidFill>
              </a:rPr>
              <a:t>cosine function</a:t>
            </a:r>
            <a:r>
              <a:rPr lang="en-US" altLang="en-US" sz="2000" dirty="0">
                <a:solidFill>
                  <a:srgbClr val="FF0000"/>
                </a:solidFill>
              </a:rPr>
              <a:t> </a:t>
            </a:r>
            <a:r>
              <a:rPr lang="en-US" altLang="en-US" sz="2000" dirty="0">
                <a:solidFill>
                  <a:schemeClr val="accent5">
                    <a:lumMod val="75000"/>
                  </a:schemeClr>
                </a:solidFill>
              </a:rPr>
              <a:t>in all our proceeding study. If a voltage or current expression is in the form of a sine, it will be changed to a cosine by subtracting from the phase.</a:t>
            </a:r>
          </a:p>
        </p:txBody>
      </p:sp>
      <p:sp>
        <p:nvSpPr>
          <p:cNvPr id="19476" name="Rectangle 3"/>
          <p:cNvSpPr>
            <a:spLocks noGrp="1" noChangeArrowheads="1"/>
          </p:cNvSpPr>
          <p:nvPr>
            <p:ph type="title"/>
          </p:nvPr>
        </p:nvSpPr>
        <p:spPr/>
        <p:txBody>
          <a:bodyPr>
            <a:normAutofit/>
          </a:bodyPr>
          <a:lstStyle/>
          <a:p>
            <a:pPr algn="ctr" eaLnBrk="0" fontAlgn="base" hangingPunct="0">
              <a:spcAft>
                <a:spcPct val="0"/>
              </a:spcAft>
            </a:pPr>
            <a:r>
              <a:rPr lang="en-US" altLang="en-US" sz="4000" kern="0" dirty="0">
                <a:solidFill>
                  <a:srgbClr val="000099"/>
                </a:solidFill>
                <a:effectLst>
                  <a:outerShdw blurRad="38100" dist="38100" dir="2700000" algn="tl">
                    <a:srgbClr val="C0C0C0"/>
                  </a:outerShdw>
                </a:effectLst>
                <a:latin typeface="Verdana" panose="020B0604030504040204"/>
              </a:rPr>
              <a:t>Phasors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389">
                                            <p:txEl>
                                              <p:pRg st="0" end="0"/>
                                            </p:txEl>
                                          </p:spTgt>
                                        </p:tgtEl>
                                        <p:attrNameLst>
                                          <p:attrName>style.visibility</p:attrName>
                                        </p:attrNameLst>
                                      </p:cBhvr>
                                      <p:to>
                                        <p:strVal val="visible"/>
                                      </p:to>
                                    </p:set>
                                    <p:anim calcmode="lin" valueType="num">
                                      <p:cBhvr additive="base">
                                        <p:cTn id="7" dur="500" fill="hold"/>
                                        <p:tgtEl>
                                          <p:spTgt spid="1638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389">
                                            <p:txEl>
                                              <p:pRg st="4" end="4"/>
                                            </p:txEl>
                                          </p:spTgt>
                                        </p:tgtEl>
                                        <p:attrNameLst>
                                          <p:attrName>style.visibility</p:attrName>
                                        </p:attrNameLst>
                                      </p:cBhvr>
                                      <p:to>
                                        <p:strVal val="visible"/>
                                      </p:to>
                                    </p:set>
                                    <p:anim calcmode="lin" valueType="num">
                                      <p:cBhvr additive="base">
                                        <p:cTn id="13" dur="500" fill="hold"/>
                                        <p:tgtEl>
                                          <p:spTgt spid="16389">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389">
                                            <p:txEl>
                                              <p:pRg st="4" end="4"/>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6405"/>
                                        </p:tgtEl>
                                        <p:attrNameLst>
                                          <p:attrName>style.visibility</p:attrName>
                                        </p:attrNameLst>
                                      </p:cBhvr>
                                      <p:to>
                                        <p:strVal val="visible"/>
                                      </p:to>
                                    </p:set>
                                    <p:anim calcmode="lin" valueType="num">
                                      <p:cBhvr additive="base">
                                        <p:cTn id="23" dur="500" fill="hold"/>
                                        <p:tgtEl>
                                          <p:spTgt spid="16405"/>
                                        </p:tgtEl>
                                        <p:attrNameLst>
                                          <p:attrName>ppt_x</p:attrName>
                                        </p:attrNameLst>
                                      </p:cBhvr>
                                      <p:tavLst>
                                        <p:tav tm="0">
                                          <p:val>
                                            <p:strVal val="#ppt_x"/>
                                          </p:val>
                                        </p:tav>
                                        <p:tav tm="100000">
                                          <p:val>
                                            <p:strVal val="#ppt_x"/>
                                          </p:val>
                                        </p:tav>
                                      </p:tavLst>
                                    </p:anim>
                                    <p:anim calcmode="lin" valueType="num">
                                      <p:cBhvr additive="base">
                                        <p:cTn id="24" dur="500" fill="hold"/>
                                        <p:tgtEl>
                                          <p:spTgt spid="164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9" grpId="0" uiExpand="1" build="p"/>
      <p:bldP spid="16405" grpId="0"/>
    </p:bldLst>
  </p:timing>
</p:sld>
</file>

<file path=ppt/slides/slide4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318" name="Rectangle 2"/>
          <p:cNvSpPr>
            <a:spLocks noGrp="1" noChangeArrowheads="1"/>
          </p:cNvSpPr>
          <p:nvPr>
            <p:ph type="title"/>
          </p:nvPr>
        </p:nvSpPr>
        <p:spPr/>
        <p:txBody>
          <a:bodyPr/>
          <a:lstStyle/>
          <a:p>
            <a:pPr algn="ctr" eaLnBrk="1" hangingPunct="1"/>
            <a:r>
              <a:rPr lang="en-US" altLang="en-US" sz="4000" kern="0" dirty="0">
                <a:solidFill>
                  <a:srgbClr val="000099"/>
                </a:solidFill>
                <a:effectLst>
                  <a:outerShdw blurRad="38100" dist="38100" dir="2700000" algn="tl">
                    <a:srgbClr val="C0C0C0"/>
                  </a:outerShdw>
                </a:effectLst>
                <a:latin typeface="Verdana" panose="020B0604030504040204"/>
              </a:rPr>
              <a:t>Complex Numbers</a:t>
            </a:r>
            <a:endParaRPr lang="en-GB" altLang="en-US" sz="4000" kern="0" dirty="0">
              <a:solidFill>
                <a:srgbClr val="000099"/>
              </a:solidFill>
              <a:effectLst>
                <a:outerShdw blurRad="38100" dist="38100" dir="2700000" algn="tl">
                  <a:srgbClr val="C0C0C0"/>
                </a:outerShdw>
              </a:effectLst>
              <a:latin typeface="Verdana" panose="020B0604030504040204"/>
            </a:endParaRPr>
          </a:p>
        </p:txBody>
      </p:sp>
      <p:sp>
        <p:nvSpPr>
          <p:cNvPr id="13315" name="Rectangle 3"/>
          <p:cNvSpPr>
            <a:spLocks noGrp="1" noChangeArrowheads="1"/>
          </p:cNvSpPr>
          <p:nvPr>
            <p:ph type="body" sz="half" idx="1"/>
          </p:nvPr>
        </p:nvSpPr>
        <p:spPr>
          <a:xfrm>
            <a:off x="992370" y="1600201"/>
            <a:ext cx="10400416" cy="1314450"/>
          </a:xfrm>
          <a:noFill/>
        </p:spPr>
        <p:txBody>
          <a:bodyPr/>
          <a:lstStyle/>
          <a:p>
            <a:pPr eaLnBrk="1" hangingPunct="1"/>
            <a:r>
              <a:rPr lang="en-US" altLang="en-US" sz="2200" dirty="0">
                <a:solidFill>
                  <a:srgbClr val="006699"/>
                </a:solidFill>
                <a:latin typeface="Lucida Sans" panose="020B0602030504020204" pitchFamily="34" charset="0"/>
              </a:rPr>
              <a:t>To add or subtract two numbers you must convert them to rectangular first and then do the operation</a:t>
            </a:r>
          </a:p>
          <a:p>
            <a:pPr eaLnBrk="1" hangingPunct="1"/>
            <a:r>
              <a:rPr lang="en-US" altLang="en-US" sz="2200" dirty="0">
                <a:solidFill>
                  <a:srgbClr val="006699"/>
                </a:solidFill>
                <a:latin typeface="Lucida Sans" panose="020B0602030504020204" pitchFamily="34" charset="0"/>
              </a:rPr>
              <a:t>To multiply two complex numbers in polar form</a:t>
            </a:r>
          </a:p>
          <a:p>
            <a:pPr eaLnBrk="1" hangingPunct="1"/>
            <a:endParaRPr lang="en-US" altLang="en-US" sz="2400" dirty="0"/>
          </a:p>
          <a:p>
            <a:pPr eaLnBrk="1" hangingPunct="1"/>
            <a:endParaRPr lang="en-US" altLang="en-US" sz="2400" dirty="0"/>
          </a:p>
          <a:p>
            <a:pPr marL="0" indent="0">
              <a:buNone/>
            </a:pPr>
            <a:endParaRPr lang="en-US" altLang="en-US" sz="2400" dirty="0"/>
          </a:p>
        </p:txBody>
      </p:sp>
      <p:graphicFrame>
        <p:nvGraphicFramePr>
          <p:cNvPr id="13316" name="Object 4"/>
          <p:cNvGraphicFramePr>
            <a:graphicFrameLocks noGrp="1" noChangeAspect="1"/>
          </p:cNvGraphicFramePr>
          <p:nvPr>
            <p:ph sz="quarter" idx="2"/>
          </p:nvPr>
        </p:nvGraphicFramePr>
        <p:xfrm>
          <a:off x="4648200" y="3198813"/>
          <a:ext cx="2590800" cy="922337"/>
        </p:xfrm>
        <a:graphic>
          <a:graphicData uri="http://schemas.openxmlformats.org/presentationml/2006/ole">
            <mc:AlternateContent xmlns:mc="http://schemas.openxmlformats.org/markup-compatibility/2006">
              <mc:Choice xmlns:v="urn:schemas-microsoft-com:vml" Requires="v">
                <p:oleObj spid="_x0000_s28675" name="Equation" r:id="rId4" imgW="1320165" imgH="469900" progId="Equation.3">
                  <p:embed/>
                </p:oleObj>
              </mc:Choice>
              <mc:Fallback>
                <p:oleObj name="Equation" r:id="rId4" imgW="1320165" imgH="469900" progId="Equation.3">
                  <p:embed/>
                  <p:pic>
                    <p:nvPicPr>
                      <p:cNvPr id="0" name="Object 4"/>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200" y="3198813"/>
                        <a:ext cx="2590800" cy="922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Slide Number Placeholder 7"/>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fld id="{F797A181-7433-4ADF-AA1E-5410E9069C33}" type="slidenum">
              <a:rPr lang="en-US" altLang="en-US">
                <a:latin typeface="Verdana" panose="020B0604030504040204" pitchFamily="34" charset="0"/>
              </a:rPr>
              <a:t>45</a:t>
            </a:fld>
            <a:endParaRPr lang="en-US" altLang="en-US">
              <a:latin typeface="Verdana" panose="020B0604030504040204" pitchFamily="34" charset="0"/>
            </a:endParaRPr>
          </a:p>
        </p:txBody>
      </p:sp>
      <p:sp>
        <p:nvSpPr>
          <p:cNvPr id="5" name="Rectangle 4"/>
          <p:cNvSpPr/>
          <p:nvPr/>
        </p:nvSpPr>
        <p:spPr>
          <a:xfrm>
            <a:off x="1046360" y="4482215"/>
            <a:ext cx="7543800" cy="430887"/>
          </a:xfrm>
          <a:prstGeom prst="rect">
            <a:avLst/>
          </a:prstGeom>
        </p:spPr>
        <p:txBody>
          <a:bodyPr wrap="square">
            <a:spAutoFit/>
          </a:bodyPr>
          <a:lstStyle/>
          <a:p>
            <a:pPr marL="285750" indent="-285750">
              <a:buFont typeface="Arial" panose="020B0604020202020204" pitchFamily="34" charset="0"/>
              <a:buChar char="•"/>
            </a:pPr>
            <a:r>
              <a:rPr lang="en-US" altLang="en-US" sz="2200" dirty="0">
                <a:solidFill>
                  <a:srgbClr val="006699"/>
                </a:solidFill>
                <a:latin typeface="Lucida Sans" panose="020B0602030504020204" pitchFamily="34" charset="0"/>
              </a:rPr>
              <a:t>To divide two complex numbers in polar form</a:t>
            </a:r>
          </a:p>
        </p:txBody>
      </p:sp>
      <p:graphicFrame>
        <p:nvGraphicFramePr>
          <p:cNvPr id="11" name="Object 4"/>
          <p:cNvGraphicFramePr>
            <a:graphicFrameLocks noChangeAspect="1"/>
          </p:cNvGraphicFramePr>
          <p:nvPr/>
        </p:nvGraphicFramePr>
        <p:xfrm>
          <a:off x="4522788" y="5049838"/>
          <a:ext cx="2841625" cy="1651000"/>
        </p:xfrm>
        <a:graphic>
          <a:graphicData uri="http://schemas.openxmlformats.org/presentationml/2006/ole">
            <mc:AlternateContent xmlns:mc="http://schemas.openxmlformats.org/markup-compatibility/2006">
              <mc:Choice xmlns:v="urn:schemas-microsoft-com:vml" Requires="v">
                <p:oleObj spid="_x0000_s28676" name="Equation" r:id="rId6" imgW="1117600" imgH="901700" progId="Equation.3">
                  <p:embed/>
                </p:oleObj>
              </mc:Choice>
              <mc:Fallback>
                <p:oleObj name="Equation" r:id="rId6" imgW="1117600" imgH="901700" progId="Equation.3">
                  <p:embed/>
                  <p:pic>
                    <p:nvPicPr>
                      <p:cNvPr id="0" name="Object 4"/>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22788" y="5049838"/>
                        <a:ext cx="2841625" cy="165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overrideClrMapping bg1="lt1" tx1="dk1" bg2="lt2" tx2="dk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99"/>
                </a:solidFill>
              </a:rPr>
              <a:t>Trigonometric Identities</a:t>
            </a:r>
            <a:endParaRPr lang="en-US" dirty="0"/>
          </a:p>
        </p:txBody>
      </p:sp>
      <mc:AlternateContent xmlns:mc="http://schemas.openxmlformats.org/markup-compatibility/2006" xmlns:a14="http://schemas.microsoft.com/office/drawing/2010/main">
        <mc:Choice Requires="a14">
          <p:sp>
            <p:nvSpPr>
              <p:cNvPr id="3" name="Content Placeholder 2">
                <a:extLst/>
              </p:cNvPr>
              <p:cNvSpPr>
                <a:spLocks noGrp="1"/>
              </p:cNvSpPr>
              <p:nvPr>
                <p:ph idx="1"/>
              </p:nvPr>
            </p:nvSpPr>
            <p:spPr>
              <a:xfrm>
                <a:off x="838200" y="5382785"/>
                <a:ext cx="10515600" cy="1110088"/>
              </a:xfrm>
            </p:spPr>
            <p:txBody>
              <a:bodyPr/>
              <a:lstStyle/>
              <a:p>
                <a:r>
                  <a:rPr lang="en-US" dirty="0"/>
                  <a:t>As an example, take </a:t>
                </a:r>
                <a14:m>
                  <m:oMath xmlns:m="http://schemas.openxmlformats.org/officeDocument/2006/math">
                    <m:r>
                      <a:rPr lang="en-US" b="0" i="1" smtClean="0">
                        <a:latin typeface="Cambria Math" panose="02040503050406030204" pitchFamily="18" charset="0"/>
                      </a:rPr>
                      <m:t>𝐶𝑜𝑠</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𝜔</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90</m:t>
                        </m:r>
                      </m:e>
                      <m:sup>
                        <m:r>
                          <a:rPr lang="en-US" b="0" i="1" smtClean="0">
                            <a:latin typeface="Cambria Math" panose="02040503050406030204" pitchFamily="18" charset="0"/>
                            <a:ea typeface="Cambria Math" panose="02040503050406030204" pitchFamily="18" charset="0"/>
                          </a:rPr>
                          <m:t>°</m:t>
                        </m:r>
                      </m:sup>
                    </m:sSup>
                  </m:oMath>
                </a14:m>
                <a:r>
                  <a:rPr lang="en-US" dirty="0"/>
                  <a:t>) that start on the positive axis of </a:t>
                </a:r>
                <a14:m>
                  <m:oMath xmlns:m="http://schemas.openxmlformats.org/officeDocument/2006/math">
                    <m:r>
                      <a:rPr lang="en-US" i="1">
                        <a:latin typeface="Cambria Math" panose="02040503050406030204" pitchFamily="18" charset="0"/>
                      </a:rPr>
                      <m:t>𝐶𝑜𝑠</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𝜔</m:t>
                    </m:r>
                    <m:r>
                      <a:rPr lang="en-US" i="1">
                        <a:latin typeface="Cambria Math" panose="02040503050406030204" pitchFamily="18" charset="0"/>
                        <a:ea typeface="Cambria Math" panose="02040503050406030204" pitchFamily="18" charset="0"/>
                      </a:rPr>
                      <m:t>𝑡</m:t>
                    </m:r>
                  </m:oMath>
                </a14:m>
                <a:r>
                  <a:rPr lang="en-US" dirty="0"/>
                  <a:t>) then rotating +</a:t>
                </a:r>
                <a:r>
                  <a:rPr lang="en-US" dirty="0">
                    <a:ea typeface="Cambria Math" panose="02040503050406030204" pitchFamily="18" charset="0"/>
                  </a:rPr>
                  <a:t>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90</m:t>
                        </m:r>
                      </m:e>
                      <m:sup>
                        <m:r>
                          <a:rPr lang="en-US" i="1">
                            <a:latin typeface="Cambria Math" panose="02040503050406030204" pitchFamily="18" charset="0"/>
                            <a:ea typeface="Cambria Math" panose="02040503050406030204" pitchFamily="18" charset="0"/>
                          </a:rPr>
                          <m:t>°</m:t>
                        </m:r>
                      </m:sup>
                    </m:sSup>
                  </m:oMath>
                </a14:m>
                <a:r>
                  <a:rPr lang="en-US" dirty="0"/>
                  <a:t> (clock wise) will give -</a:t>
                </a:r>
                <a14:m>
                  <m:oMath xmlns:m="http://schemas.openxmlformats.org/officeDocument/2006/math">
                    <m:r>
                      <m:rPr>
                        <m:sty m:val="p"/>
                      </m:rPr>
                      <a:rPr lang="en-US" b="0" i="0" smtClean="0">
                        <a:latin typeface="Cambria Math" panose="02040503050406030204" pitchFamily="18" charset="0"/>
                      </a:rPr>
                      <m:t>Sin</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𝜔</m:t>
                    </m:r>
                    <m:r>
                      <a:rPr lang="en-US" i="1">
                        <a:latin typeface="Cambria Math" panose="02040503050406030204" pitchFamily="18" charset="0"/>
                        <a:ea typeface="Cambria Math" panose="02040503050406030204" pitchFamily="18" charset="0"/>
                      </a:rPr>
                      <m:t>𝑡</m:t>
                    </m:r>
                  </m:oMath>
                </a14:m>
                <a:r>
                  <a:rPr lang="en-US" dirty="0"/>
                  <a:t>) as a result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5382785"/>
                <a:ext cx="10515600" cy="1110088"/>
              </a:xfrm>
              <a:blipFill rotWithShape="1">
                <a:blip r:embed="rId3"/>
                <a:stretch>
                  <a:fillRect l="-1043" t="-7692" r="-290"/>
                </a:stretch>
              </a:blipFill>
            </p:spPr>
            <p:txBody>
              <a:bodyPr/>
              <a:lstStyle/>
              <a:p>
                <a:r>
                  <a:rPr lang="en-US">
                    <a:noFill/>
                  </a:rPr>
                  <a:t> </a:t>
                </a:r>
                <a:endParaRPr lang="en-US">
                  <a:noFill/>
                </a:endParaRPr>
              </a:p>
            </p:txBody>
          </p:sp>
        </mc:Fallback>
      </mc:AlternateContent>
      <p:cxnSp>
        <p:nvCxnSpPr>
          <p:cNvPr id="6" name="Straight Arrow Connector 5"/>
          <p:cNvCxnSpPr/>
          <p:nvPr/>
        </p:nvCxnSpPr>
        <p:spPr>
          <a:xfrm>
            <a:off x="7687340" y="3960628"/>
            <a:ext cx="291332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16200000">
            <a:off x="7643037" y="3688702"/>
            <a:ext cx="291332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a:extLst/>
              </p:cNvPr>
              <p:cNvSpPr txBox="1"/>
              <p:nvPr/>
            </p:nvSpPr>
            <p:spPr>
              <a:xfrm>
                <a:off x="10419907" y="4113028"/>
                <a:ext cx="1036674" cy="400110"/>
              </a:xfrm>
              <a:prstGeom prst="rect">
                <a:avLst/>
              </a:prstGeom>
              <a:noFill/>
            </p:spPr>
            <p:txBody>
              <a:bodyPr wrap="square" rtlCol="0">
                <a:spAutoFit/>
              </a:bodyPr>
              <a:lstStyle/>
              <a:p>
                <a:r>
                  <a:rPr lang="en-US" sz="2000" dirty="0"/>
                  <a:t>Cos(</a:t>
                </a:r>
                <a14:m>
                  <m:oMath xmlns:m="http://schemas.openxmlformats.org/officeDocument/2006/math">
                    <m:r>
                      <a:rPr lang="en-US" sz="2000" i="1" smtClean="0">
                        <a:latin typeface="Cambria Math" panose="02040503050406030204" pitchFamily="18" charset="0"/>
                        <a:ea typeface="Cambria Math" panose="02040503050406030204" pitchFamily="18" charset="0"/>
                      </a:rPr>
                      <m:t>𝜔</m:t>
                    </m:r>
                    <m:r>
                      <a:rPr lang="en-US" sz="2000" b="0" i="1" smtClean="0">
                        <a:latin typeface="Cambria Math" panose="02040503050406030204" pitchFamily="18" charset="0"/>
                        <a:ea typeface="Cambria Math" panose="02040503050406030204" pitchFamily="18" charset="0"/>
                      </a:rPr>
                      <m:t>𝑡</m:t>
                    </m:r>
                    <m:r>
                      <a:rPr lang="en-US" sz="2000" b="0" i="1" smtClean="0">
                        <a:latin typeface="Cambria Math" panose="02040503050406030204" pitchFamily="18" charset="0"/>
                        <a:ea typeface="Cambria Math" panose="02040503050406030204" pitchFamily="18" charset="0"/>
                      </a:rPr>
                      <m:t>)</m:t>
                    </m:r>
                  </m:oMath>
                </a14:m>
                <a:endParaRPr lang="en-US" sz="2000" dirty="0"/>
              </a:p>
            </p:txBody>
          </p:sp>
        </mc:Choice>
        <mc:Fallback xmlns="">
          <p:sp>
            <p:nvSpPr>
              <p:cNvPr id="9" name="TextBox 8"/>
              <p:cNvSpPr txBox="1">
                <a:spLocks noRot="1" noChangeAspect="1" noMove="1" noResize="1" noEditPoints="1" noAdjustHandles="1" noChangeArrowheads="1" noChangeShapeType="1" noTextEdit="1"/>
              </p:cNvSpPr>
              <p:nvPr/>
            </p:nvSpPr>
            <p:spPr>
              <a:xfrm>
                <a:off x="10419907" y="4113028"/>
                <a:ext cx="1036674" cy="400110"/>
              </a:xfrm>
              <a:prstGeom prst="rect">
                <a:avLst/>
              </a:prstGeom>
              <a:blipFill rotWithShape="1">
                <a:blip r:embed="rId4"/>
                <a:stretch>
                  <a:fillRect l="-5882" t="-9231" r="-1765" b="-27692"/>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10" name="TextBox 9">
                <a:extLst/>
              </p:cNvPr>
              <p:cNvSpPr txBox="1"/>
              <p:nvPr/>
            </p:nvSpPr>
            <p:spPr>
              <a:xfrm>
                <a:off x="8376684" y="1822688"/>
                <a:ext cx="1036674" cy="400110"/>
              </a:xfrm>
              <a:prstGeom prst="rect">
                <a:avLst/>
              </a:prstGeom>
              <a:noFill/>
            </p:spPr>
            <p:txBody>
              <a:bodyPr wrap="square" rtlCol="0">
                <a:spAutoFit/>
              </a:bodyPr>
              <a:lstStyle/>
              <a:p>
                <a:r>
                  <a:rPr lang="en-US" sz="2000" dirty="0"/>
                  <a:t>Sin(</a:t>
                </a:r>
                <a14:m>
                  <m:oMath xmlns:m="http://schemas.openxmlformats.org/officeDocument/2006/math">
                    <m:r>
                      <a:rPr lang="en-US" sz="2000" i="1" smtClean="0">
                        <a:latin typeface="Cambria Math" panose="02040503050406030204" pitchFamily="18" charset="0"/>
                        <a:ea typeface="Cambria Math" panose="02040503050406030204" pitchFamily="18" charset="0"/>
                      </a:rPr>
                      <m:t>𝜔</m:t>
                    </m:r>
                    <m:r>
                      <a:rPr lang="en-US" sz="2000" b="0" i="1" smtClean="0">
                        <a:latin typeface="Cambria Math" panose="02040503050406030204" pitchFamily="18" charset="0"/>
                        <a:ea typeface="Cambria Math" panose="02040503050406030204" pitchFamily="18" charset="0"/>
                      </a:rPr>
                      <m:t>𝑡</m:t>
                    </m:r>
                    <m:r>
                      <a:rPr lang="en-US" sz="2000" b="0" i="1" smtClean="0">
                        <a:latin typeface="Cambria Math" panose="02040503050406030204" pitchFamily="18" charset="0"/>
                        <a:ea typeface="Cambria Math" panose="02040503050406030204" pitchFamily="18" charset="0"/>
                      </a:rPr>
                      <m:t>)</m:t>
                    </m:r>
                  </m:oMath>
                </a14:m>
                <a:endParaRPr lang="en-US" sz="2000" dirty="0"/>
              </a:p>
            </p:txBody>
          </p:sp>
        </mc:Choice>
        <mc:Fallback xmlns="">
          <p:sp>
            <p:nvSpPr>
              <p:cNvPr id="10" name="TextBox 9"/>
              <p:cNvSpPr txBox="1">
                <a:spLocks noRot="1" noChangeAspect="1" noMove="1" noResize="1" noEditPoints="1" noAdjustHandles="1" noChangeArrowheads="1" noChangeShapeType="1" noTextEdit="1"/>
              </p:cNvSpPr>
              <p:nvPr/>
            </p:nvSpPr>
            <p:spPr>
              <a:xfrm>
                <a:off x="8376684" y="1822688"/>
                <a:ext cx="1036674" cy="400110"/>
              </a:xfrm>
              <a:prstGeom prst="rect">
                <a:avLst/>
              </a:prstGeom>
              <a:blipFill rotWithShape="1">
                <a:blip r:embed="rId5"/>
                <a:stretch>
                  <a:fillRect l="-5882" t="-9091" b="-25758"/>
                </a:stretch>
              </a:blipFill>
            </p:spPr>
            <p:txBody>
              <a:bodyPr/>
              <a:lstStyle/>
              <a:p>
                <a:r>
                  <a:rPr lang="en-US">
                    <a:noFill/>
                  </a:rPr>
                  <a:t> </a:t>
                </a:r>
                <a:endParaRPr lang="en-US">
                  <a:noFill/>
                </a:endParaRPr>
              </a:p>
            </p:txBody>
          </p:sp>
        </mc:Fallback>
      </mc:AlternateContent>
      <p:sp>
        <p:nvSpPr>
          <p:cNvPr id="15" name="Arc 14"/>
          <p:cNvSpPr/>
          <p:nvPr/>
        </p:nvSpPr>
        <p:spPr>
          <a:xfrm>
            <a:off x="9306140" y="2384834"/>
            <a:ext cx="1318426" cy="1325564"/>
          </a:xfrm>
          <a:prstGeom prst="arc">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0000"/>
              </a:solidFill>
            </a:endParaRPr>
          </a:p>
        </p:txBody>
      </p:sp>
      <p:cxnSp>
        <p:nvCxnSpPr>
          <p:cNvPr id="17" name="Straight Arrow Connector 16"/>
          <p:cNvCxnSpPr/>
          <p:nvPr/>
        </p:nvCxnSpPr>
        <p:spPr>
          <a:xfrm flipH="1">
            <a:off x="9833496" y="2384834"/>
            <a:ext cx="191388"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10419785" y="2167174"/>
            <a:ext cx="253630" cy="2667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0405052" y="2103953"/>
            <a:ext cx="507975" cy="369332"/>
          </a:xfrm>
          <a:prstGeom prst="rect">
            <a:avLst/>
          </a:prstGeom>
          <a:noFill/>
        </p:spPr>
        <p:txBody>
          <a:bodyPr wrap="square" rtlCol="0">
            <a:spAutoFit/>
          </a:bodyPr>
          <a:lstStyle/>
          <a:p>
            <a:r>
              <a:rPr lang="en-US" dirty="0"/>
              <a:t>-</a:t>
            </a:r>
          </a:p>
        </p:txBody>
      </p:sp>
      <p:graphicFrame>
        <p:nvGraphicFramePr>
          <p:cNvPr id="20" name="Object 4"/>
          <p:cNvGraphicFramePr>
            <a:graphicFrameLocks noChangeAspect="1"/>
          </p:cNvGraphicFramePr>
          <p:nvPr/>
        </p:nvGraphicFramePr>
        <p:xfrm>
          <a:off x="984212" y="1791253"/>
          <a:ext cx="4859501" cy="3275493"/>
        </p:xfrm>
        <a:graphic>
          <a:graphicData uri="http://schemas.openxmlformats.org/presentationml/2006/ole">
            <mc:AlternateContent xmlns:mc="http://schemas.openxmlformats.org/markup-compatibility/2006">
              <mc:Choice xmlns:v="urn:schemas-microsoft-com:vml" Requires="v">
                <p:oleObj spid="_x0000_s29698" name="Equation" r:id="rId6" imgW="2298700" imgH="1549400" progId="Equation.3">
                  <p:embed/>
                </p:oleObj>
              </mc:Choice>
              <mc:Fallback>
                <p:oleObj name="Equation" r:id="rId6" imgW="2298700" imgH="1549400" progId="Equation.3">
                  <p:embed/>
                  <p:pic>
                    <p:nvPicPr>
                      <p:cNvPr id="0" name="Object 4"/>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84212" y="1791253"/>
                        <a:ext cx="4859501" cy="3275493"/>
                      </a:xfrm>
                      <a:prstGeom prst="rect">
                        <a:avLst/>
                      </a:prstGeom>
                      <a:noFill/>
                      <a:ln>
                        <a:noFill/>
                      </a:ln>
                      <a:effectLst/>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8"/>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fld id="{426215CD-AEB0-41D4-B379-09BACE2345F2}" type="slidenum">
              <a:rPr lang="en-US" altLang="en-US">
                <a:latin typeface="Verdana" panose="020B0604030504040204" pitchFamily="34" charset="0"/>
              </a:rPr>
              <a:t>47</a:t>
            </a:fld>
            <a:endParaRPr lang="en-US" altLang="en-US">
              <a:latin typeface="Verdana" panose="020B0604030504040204" pitchFamily="34" charset="0"/>
            </a:endParaRPr>
          </a:p>
        </p:txBody>
      </p:sp>
      <p:sp>
        <p:nvSpPr>
          <p:cNvPr id="414722" name="Rectangle 2"/>
          <p:cNvSpPr>
            <a:spLocks noGrp="1" noChangeArrowheads="1"/>
          </p:cNvSpPr>
          <p:nvPr>
            <p:ph type="title" sz="quarter"/>
          </p:nvPr>
        </p:nvSpPr>
        <p:spPr/>
        <p:txBody>
          <a:bodyPr/>
          <a:lstStyle/>
          <a:p>
            <a:pPr algn="ctr">
              <a:defRPr/>
            </a:pPr>
            <a:r>
              <a:rPr lang="en-US" sz="4000" kern="0" dirty="0">
                <a:solidFill>
                  <a:srgbClr val="000099"/>
                </a:solidFill>
                <a:effectLst>
                  <a:outerShdw blurRad="38100" dist="38100" dir="2700000" algn="tl">
                    <a:srgbClr val="C0C0C0"/>
                  </a:outerShdw>
                </a:effectLst>
                <a:latin typeface="Verdana" panose="020B0604030504040204"/>
              </a:rPr>
              <a:t>COMPLEX IMPEDANCES:</a:t>
            </a:r>
            <a:br>
              <a:rPr lang="en-US" sz="4000" kern="0" dirty="0">
                <a:solidFill>
                  <a:srgbClr val="000099"/>
                </a:solidFill>
                <a:effectLst>
                  <a:outerShdw blurRad="38100" dist="38100" dir="2700000" algn="tl">
                    <a:srgbClr val="C0C0C0"/>
                  </a:outerShdw>
                </a:effectLst>
                <a:latin typeface="Verdana" panose="020B0604030504040204"/>
              </a:rPr>
            </a:br>
            <a:r>
              <a:rPr lang="en-US" sz="4000" kern="0" dirty="0">
                <a:solidFill>
                  <a:srgbClr val="000099"/>
                </a:solidFill>
                <a:effectLst>
                  <a:outerShdw blurRad="38100" dist="38100" dir="2700000" algn="tl">
                    <a:srgbClr val="C0C0C0"/>
                  </a:outerShdw>
                </a:effectLst>
                <a:latin typeface="Verdana" panose="020B0604030504040204"/>
              </a:rPr>
              <a:t>Inductances </a:t>
            </a:r>
          </a:p>
        </p:txBody>
      </p:sp>
      <p:graphicFrame>
        <p:nvGraphicFramePr>
          <p:cNvPr id="22530" name="Object 3"/>
          <p:cNvGraphicFramePr>
            <a:graphicFrameLocks noGrp="1" noChangeAspect="1"/>
          </p:cNvGraphicFramePr>
          <p:nvPr>
            <p:ph sz="quarter" idx="1"/>
          </p:nvPr>
        </p:nvGraphicFramePr>
        <p:xfrm>
          <a:off x="2133600" y="1674813"/>
          <a:ext cx="3429000" cy="2101850"/>
        </p:xfrm>
        <a:graphic>
          <a:graphicData uri="http://schemas.openxmlformats.org/presentationml/2006/ole">
            <mc:AlternateContent xmlns:mc="http://schemas.openxmlformats.org/markup-compatibility/2006">
              <mc:Choice xmlns:v="urn:schemas-microsoft-com:vml" Requires="v">
                <p:oleObj spid="_x0000_s30725" name="Equation" r:id="rId3" imgW="1269365" imgH="799465" progId="Equation.3">
                  <p:embed/>
                </p:oleObj>
              </mc:Choice>
              <mc:Fallback>
                <p:oleObj name="Equation" r:id="rId3" imgW="1269365" imgH="799465" progId="Equation.3">
                  <p:embed/>
                  <p:pic>
                    <p:nvPicPr>
                      <p:cNvPr id="0" name="Object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1674813"/>
                        <a:ext cx="3429000" cy="210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1" name="Object 4"/>
          <p:cNvGraphicFramePr>
            <a:graphicFrameLocks noGrp="1" noChangeAspect="1"/>
          </p:cNvGraphicFramePr>
          <p:nvPr>
            <p:ph sz="quarter" idx="2"/>
          </p:nvPr>
        </p:nvGraphicFramePr>
        <p:xfrm>
          <a:off x="7086600" y="1751013"/>
          <a:ext cx="2882900" cy="671512"/>
        </p:xfrm>
        <a:graphic>
          <a:graphicData uri="http://schemas.openxmlformats.org/presentationml/2006/ole">
            <mc:AlternateContent xmlns:mc="http://schemas.openxmlformats.org/markup-compatibility/2006">
              <mc:Choice xmlns:v="urn:schemas-microsoft-com:vml" Requires="v">
                <p:oleObj spid="_x0000_s30726" name="Equation" r:id="rId5" imgW="965200" imgH="228600" progId="Equation.3">
                  <p:embed/>
                </p:oleObj>
              </mc:Choice>
              <mc:Fallback>
                <p:oleObj name="Equation" r:id="rId5" imgW="965200" imgH="228600" progId="Equation.3">
                  <p:embed/>
                  <p:pic>
                    <p:nvPicPr>
                      <p:cNvPr id="0" name="Object 4"/>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86600" y="1751013"/>
                        <a:ext cx="2882900" cy="67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2" name="Object 5"/>
          <p:cNvGraphicFramePr>
            <a:graphicFrameLocks noGrp="1" noChangeAspect="1"/>
          </p:cNvGraphicFramePr>
          <p:nvPr>
            <p:ph sz="quarter" idx="3"/>
          </p:nvPr>
        </p:nvGraphicFramePr>
        <p:xfrm>
          <a:off x="6553200" y="3276601"/>
          <a:ext cx="3829050" cy="582613"/>
        </p:xfrm>
        <a:graphic>
          <a:graphicData uri="http://schemas.openxmlformats.org/presentationml/2006/ole">
            <mc:AlternateContent xmlns:mc="http://schemas.openxmlformats.org/markup-compatibility/2006">
              <mc:Choice xmlns:v="urn:schemas-microsoft-com:vml" Requires="v">
                <p:oleObj spid="_x0000_s30727" name="Equation" r:id="rId7" imgW="1333500" imgH="203200" progId="Equation.3">
                  <p:embed/>
                </p:oleObj>
              </mc:Choice>
              <mc:Fallback>
                <p:oleObj name="Equation" r:id="rId7" imgW="1333500" imgH="203200" progId="Equation.3">
                  <p:embed/>
                  <p:pic>
                    <p:nvPicPr>
                      <p:cNvPr id="0" name="Object 5"/>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53200" y="3276601"/>
                        <a:ext cx="3829050" cy="58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703" name="Rectangle 6"/>
          <p:cNvSpPr>
            <a:spLocks noChangeArrowheads="1"/>
          </p:cNvSpPr>
          <p:nvPr/>
        </p:nvSpPr>
        <p:spPr bwMode="auto">
          <a:xfrm>
            <a:off x="5402263" y="3306763"/>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9704" name="Rectangle 7"/>
          <p:cNvSpPr>
            <a:spLocks noChangeArrowheads="1"/>
          </p:cNvSpPr>
          <p:nvPr/>
        </p:nvSpPr>
        <p:spPr bwMode="auto">
          <a:xfrm>
            <a:off x="6096000" y="3581400"/>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2538" name="Line 8"/>
          <p:cNvSpPr>
            <a:spLocks noChangeShapeType="1"/>
          </p:cNvSpPr>
          <p:nvPr/>
        </p:nvSpPr>
        <p:spPr bwMode="auto">
          <a:xfrm>
            <a:off x="5715000" y="2133600"/>
            <a:ext cx="990600" cy="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22539" name="Line 9"/>
          <p:cNvSpPr>
            <a:spLocks noChangeShapeType="1"/>
          </p:cNvSpPr>
          <p:nvPr/>
        </p:nvSpPr>
        <p:spPr bwMode="auto">
          <a:xfrm>
            <a:off x="5867400" y="3581400"/>
            <a:ext cx="609600" cy="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22540" name="Text Box 10"/>
          <p:cNvSpPr txBox="1">
            <a:spLocks noChangeArrowheads="1"/>
          </p:cNvSpPr>
          <p:nvPr/>
        </p:nvSpPr>
        <p:spPr bwMode="auto">
          <a:xfrm>
            <a:off x="2743200" y="3962401"/>
            <a:ext cx="6535738" cy="46672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0"/>
              </a:spcBef>
              <a:buFontTx/>
              <a:buNone/>
            </a:pPr>
            <a:r>
              <a:rPr lang="en-US" altLang="en-US" sz="2400">
                <a:solidFill>
                  <a:srgbClr val="FF0000"/>
                </a:solidFill>
                <a:latin typeface="Times New Roman" panose="02020603050405020304" pitchFamily="18" charset="0"/>
              </a:rPr>
              <a:t>Current through the inductor </a:t>
            </a:r>
            <a:r>
              <a:rPr lang="en-US" altLang="en-US" sz="2400">
                <a:solidFill>
                  <a:srgbClr val="0000FF"/>
                </a:solidFill>
                <a:latin typeface="Times New Roman" panose="02020603050405020304" pitchFamily="18" charset="0"/>
              </a:rPr>
              <a:t>lags</a:t>
            </a:r>
            <a:r>
              <a:rPr lang="en-US" altLang="en-US" sz="2400">
                <a:solidFill>
                  <a:srgbClr val="FF0000"/>
                </a:solidFill>
                <a:latin typeface="Times New Roman" panose="02020603050405020304" pitchFamily="18" charset="0"/>
              </a:rPr>
              <a:t> the voltage by 90</a:t>
            </a:r>
            <a:r>
              <a:rPr lang="en-US" altLang="en-US" sz="2400" baseline="30000">
                <a:solidFill>
                  <a:srgbClr val="FF0000"/>
                </a:solidFill>
                <a:latin typeface="Times New Roman" panose="02020603050405020304" pitchFamily="18" charset="0"/>
              </a:rPr>
              <a:t>o</a:t>
            </a:r>
            <a:endParaRPr lang="en-GB" altLang="en-US" sz="2400" baseline="30000">
              <a:solidFill>
                <a:srgbClr val="FF0000"/>
              </a:solidFill>
              <a:latin typeface="Times New Roman" panose="02020603050405020304" pitchFamily="18" charset="0"/>
            </a:endParaRPr>
          </a:p>
        </p:txBody>
      </p:sp>
      <p:graphicFrame>
        <p:nvGraphicFramePr>
          <p:cNvPr id="22533" name="Object 11"/>
          <p:cNvGraphicFramePr>
            <a:graphicFrameLocks noGrp="1" noChangeAspect="1"/>
          </p:cNvGraphicFramePr>
          <p:nvPr>
            <p:ph sz="quarter" idx="4"/>
          </p:nvPr>
        </p:nvGraphicFramePr>
        <p:xfrm>
          <a:off x="2088816" y="4572001"/>
          <a:ext cx="3451225" cy="1985963"/>
        </p:xfrm>
        <a:graphic>
          <a:graphicData uri="http://schemas.openxmlformats.org/presentationml/2006/ole">
            <mc:AlternateContent xmlns:mc="http://schemas.openxmlformats.org/markup-compatibility/2006">
              <mc:Choice xmlns:v="urn:schemas-microsoft-com:vml" Requires="v">
                <p:oleObj spid="_x0000_s30728" name="Equation" r:id="rId9" imgW="1765300" imgH="1016000" progId="Equation.3">
                  <p:embed/>
                </p:oleObj>
              </mc:Choice>
              <mc:Fallback>
                <p:oleObj name="Equation" r:id="rId9" imgW="1765300" imgH="1016000" progId="Equation.3">
                  <p:embed/>
                  <p:pic>
                    <p:nvPicPr>
                      <p:cNvPr id="0" name="Object 11"/>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88816" y="4572001"/>
                        <a:ext cx="3451225" cy="198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41" name="Text Box 12"/>
          <p:cNvSpPr txBox="1">
            <a:spLocks noChangeArrowheads="1"/>
          </p:cNvSpPr>
          <p:nvPr/>
        </p:nvSpPr>
        <p:spPr bwMode="auto">
          <a:xfrm>
            <a:off x="4866172" y="5410200"/>
            <a:ext cx="4646613" cy="83185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0"/>
              </a:spcBef>
              <a:buFontTx/>
              <a:buNone/>
            </a:pPr>
            <a:r>
              <a:rPr lang="en-US" altLang="en-US" sz="2400" dirty="0">
                <a:latin typeface="Times New Roman" panose="02020603050405020304" pitchFamily="18" charset="0"/>
              </a:rPr>
              <a:t>Z</a:t>
            </a:r>
            <a:r>
              <a:rPr lang="en-US" altLang="en-US" sz="2400" baseline="-25000" dirty="0">
                <a:latin typeface="Times New Roman" panose="02020603050405020304" pitchFamily="18" charset="0"/>
              </a:rPr>
              <a:t>L</a:t>
            </a:r>
            <a:r>
              <a:rPr lang="en-US" altLang="en-US" sz="2400" dirty="0">
                <a:latin typeface="Times New Roman" panose="02020603050405020304" pitchFamily="18" charset="0"/>
              </a:rPr>
              <a:t> = </a:t>
            </a:r>
            <a:r>
              <a:rPr lang="en-US" altLang="en-US" sz="2400" dirty="0" err="1">
                <a:latin typeface="Times New Roman" panose="02020603050405020304" pitchFamily="18" charset="0"/>
              </a:rPr>
              <a:t>jwL</a:t>
            </a:r>
            <a:r>
              <a:rPr lang="en-US" altLang="en-US" sz="2400" dirty="0">
                <a:latin typeface="Times New Roman" panose="02020603050405020304" pitchFamily="18" charset="0"/>
              </a:rPr>
              <a:t> is called the impedance of </a:t>
            </a:r>
          </a:p>
          <a:p>
            <a:pPr>
              <a:spcBef>
                <a:spcPct val="0"/>
              </a:spcBef>
              <a:buFontTx/>
              <a:buNone/>
            </a:pPr>
            <a:r>
              <a:rPr lang="en-US" altLang="en-US" sz="2400" dirty="0">
                <a:latin typeface="Times New Roman" panose="02020603050405020304" pitchFamily="18" charset="0"/>
              </a:rPr>
              <a:t>the inductance (measured in ohms)</a:t>
            </a:r>
            <a:endParaRPr lang="en-GB" altLang="en-US" sz="2400" dirty="0">
              <a:latin typeface="Times New Roman" panose="02020603050405020304" pitchFamily="18" charset="0"/>
            </a:endParaRPr>
          </a:p>
        </p:txBody>
      </p:sp>
      <p:sp>
        <p:nvSpPr>
          <p:cNvPr id="22542" name="Text Box 13"/>
          <p:cNvSpPr txBox="1">
            <a:spLocks noChangeArrowheads="1"/>
          </p:cNvSpPr>
          <p:nvPr/>
        </p:nvSpPr>
        <p:spPr bwMode="auto">
          <a:xfrm>
            <a:off x="4942372" y="6172200"/>
            <a:ext cx="3400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0"/>
              </a:spcBef>
              <a:buFontTx/>
              <a:buNone/>
            </a:pPr>
            <a:r>
              <a:rPr lang="en-US" altLang="en-US" sz="2400">
                <a:latin typeface="Times New Roman" panose="02020603050405020304" pitchFamily="18" charset="0"/>
              </a:rPr>
              <a:t>Ohm’s law in phasor form</a:t>
            </a:r>
            <a:endParaRPr lang="en-GB" altLang="en-US" sz="2400">
              <a:latin typeface="Times New Roman" panose="02020603050405020304" pitchFamily="18" charset="0"/>
            </a:endParaRPr>
          </a:p>
        </p:txBody>
      </p:sp>
      <p:sp>
        <p:nvSpPr>
          <p:cNvPr id="22543" name="Line 14"/>
          <p:cNvSpPr>
            <a:spLocks noChangeShapeType="1"/>
          </p:cNvSpPr>
          <p:nvPr/>
        </p:nvSpPr>
        <p:spPr bwMode="auto">
          <a:xfrm flipH="1">
            <a:off x="3342171" y="6400800"/>
            <a:ext cx="12954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en-CA"/>
          </a:p>
        </p:txBody>
      </p:sp>
      <mc:AlternateContent xmlns:mc="http://schemas.openxmlformats.org/markup-compatibility/2006" xmlns:a14="http://schemas.microsoft.com/office/drawing/2010/main">
        <mc:Choice Requires="a14">
          <p:sp>
            <p:nvSpPr>
              <p:cNvPr id="2" name="TextBox 1">
                <a:extLst/>
              </p:cNvPr>
              <p:cNvSpPr txBox="1"/>
              <p:nvPr/>
            </p:nvSpPr>
            <p:spPr>
              <a:xfrm>
                <a:off x="7116480" y="2438408"/>
                <a:ext cx="4645212" cy="646331"/>
              </a:xfrm>
              <a:prstGeom prst="rect">
                <a:avLst/>
              </a:prstGeom>
              <a:noFill/>
            </p:spPr>
            <p:txBody>
              <a:bodyPr wrap="square" rtlCol="0">
                <a:spAutoFit/>
              </a:bodyPr>
              <a:lstStyle/>
              <a:p>
                <a:r>
                  <a:rPr lang="en-US" dirty="0"/>
                  <a:t>i.e., we need the positive Cos function that is equivalent to </a:t>
                </a:r>
                <a14:m>
                  <m:oMath xmlns:m="http://schemas.openxmlformats.org/officeDocument/2006/math">
                    <m:r>
                      <m:rPr>
                        <m:sty m:val="p"/>
                      </m:rPr>
                      <a:rPr lang="en-US" b="0" i="0" smtClean="0">
                        <a:latin typeface="Cambria Math" panose="02040503050406030204" pitchFamily="18" charset="0"/>
                      </a:rPr>
                      <m:t>sin</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𝜔</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oMath>
                </a14:m>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7116480" y="2438408"/>
                <a:ext cx="4645212" cy="646331"/>
              </a:xfrm>
              <a:prstGeom prst="rect">
                <a:avLst/>
              </a:prstGeom>
              <a:blipFill rotWithShape="1">
                <a:blip r:embed="rId11"/>
                <a:stretch>
                  <a:fillRect l="-1050" t="-4717" b="-14151"/>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box(in)">
                                      <p:cBhvr>
                                        <p:cTn id="7" dur="500"/>
                                        <p:tgtEl>
                                          <p:spTgt spid="2253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2538"/>
                                        </p:tgtEl>
                                        <p:attrNameLst>
                                          <p:attrName>style.visibility</p:attrName>
                                        </p:attrNameLst>
                                      </p:cBhvr>
                                      <p:to>
                                        <p:strVal val="visible"/>
                                      </p:to>
                                    </p:set>
                                    <p:animEffect transition="in" filter="box(in)">
                                      <p:cBhvr>
                                        <p:cTn id="12" dur="500"/>
                                        <p:tgtEl>
                                          <p:spTgt spid="22538"/>
                                        </p:tgtEl>
                                      </p:cBhvr>
                                    </p:animEffect>
                                  </p:childTnLst>
                                </p:cTn>
                              </p:par>
                              <p:par>
                                <p:cTn id="13" presetID="4" presetClass="entr" presetSubtype="16" fill="hold" nodeType="withEffect">
                                  <p:stCondLst>
                                    <p:cond delay="0"/>
                                  </p:stCondLst>
                                  <p:childTnLst>
                                    <p:set>
                                      <p:cBhvr>
                                        <p:cTn id="14" dur="1" fill="hold">
                                          <p:stCondLst>
                                            <p:cond delay="0"/>
                                          </p:stCondLst>
                                        </p:cTn>
                                        <p:tgtEl>
                                          <p:spTgt spid="22531"/>
                                        </p:tgtEl>
                                        <p:attrNameLst>
                                          <p:attrName>style.visibility</p:attrName>
                                        </p:attrNameLst>
                                      </p:cBhvr>
                                      <p:to>
                                        <p:strVal val="visible"/>
                                      </p:to>
                                    </p:set>
                                    <p:animEffect transition="in" filter="box(in)">
                                      <p:cBhvr>
                                        <p:cTn id="15" dur="500"/>
                                        <p:tgtEl>
                                          <p:spTgt spid="22531"/>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22539"/>
                                        </p:tgtEl>
                                        <p:attrNameLst>
                                          <p:attrName>style.visibility</p:attrName>
                                        </p:attrNameLst>
                                      </p:cBhvr>
                                      <p:to>
                                        <p:strVal val="visible"/>
                                      </p:to>
                                    </p:set>
                                    <p:anim calcmode="lin" valueType="num">
                                      <p:cBhvr additive="base">
                                        <p:cTn id="20" dur="500" fill="hold"/>
                                        <p:tgtEl>
                                          <p:spTgt spid="22539"/>
                                        </p:tgtEl>
                                        <p:attrNameLst>
                                          <p:attrName>ppt_x</p:attrName>
                                        </p:attrNameLst>
                                      </p:cBhvr>
                                      <p:tavLst>
                                        <p:tav tm="0">
                                          <p:val>
                                            <p:strVal val="#ppt_x"/>
                                          </p:val>
                                        </p:tav>
                                        <p:tav tm="100000">
                                          <p:val>
                                            <p:strVal val="#ppt_x"/>
                                          </p:val>
                                        </p:tav>
                                      </p:tavLst>
                                    </p:anim>
                                    <p:anim calcmode="lin" valueType="num">
                                      <p:cBhvr additive="base">
                                        <p:cTn id="21" dur="500" fill="hold"/>
                                        <p:tgtEl>
                                          <p:spTgt spid="22539"/>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22532"/>
                                        </p:tgtEl>
                                        <p:attrNameLst>
                                          <p:attrName>style.visibility</p:attrName>
                                        </p:attrNameLst>
                                      </p:cBhvr>
                                      <p:to>
                                        <p:strVal val="visible"/>
                                      </p:to>
                                    </p:set>
                                    <p:anim calcmode="lin" valueType="num">
                                      <p:cBhvr additive="base">
                                        <p:cTn id="24" dur="500" fill="hold"/>
                                        <p:tgtEl>
                                          <p:spTgt spid="22532"/>
                                        </p:tgtEl>
                                        <p:attrNameLst>
                                          <p:attrName>ppt_x</p:attrName>
                                        </p:attrNameLst>
                                      </p:cBhvr>
                                      <p:tavLst>
                                        <p:tav tm="0">
                                          <p:val>
                                            <p:strVal val="#ppt_x"/>
                                          </p:val>
                                        </p:tav>
                                        <p:tav tm="100000">
                                          <p:val>
                                            <p:strVal val="#ppt_x"/>
                                          </p:val>
                                        </p:tav>
                                      </p:tavLst>
                                    </p:anim>
                                    <p:anim calcmode="lin" valueType="num">
                                      <p:cBhvr additive="base">
                                        <p:cTn id="25" dur="500" fill="hold"/>
                                        <p:tgtEl>
                                          <p:spTgt spid="22532"/>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2540"/>
                                        </p:tgtEl>
                                        <p:attrNameLst>
                                          <p:attrName>style.visibility</p:attrName>
                                        </p:attrNameLst>
                                      </p:cBhvr>
                                      <p:to>
                                        <p:strVal val="visible"/>
                                      </p:to>
                                    </p:set>
                                    <p:anim calcmode="lin" valueType="num">
                                      <p:cBhvr additive="base">
                                        <p:cTn id="30" dur="500" fill="hold"/>
                                        <p:tgtEl>
                                          <p:spTgt spid="22540"/>
                                        </p:tgtEl>
                                        <p:attrNameLst>
                                          <p:attrName>ppt_x</p:attrName>
                                        </p:attrNameLst>
                                      </p:cBhvr>
                                      <p:tavLst>
                                        <p:tav tm="0">
                                          <p:val>
                                            <p:strVal val="#ppt_x"/>
                                          </p:val>
                                        </p:tav>
                                        <p:tav tm="100000">
                                          <p:val>
                                            <p:strVal val="#ppt_x"/>
                                          </p:val>
                                        </p:tav>
                                      </p:tavLst>
                                    </p:anim>
                                    <p:anim calcmode="lin" valueType="num">
                                      <p:cBhvr additive="base">
                                        <p:cTn id="31" dur="500" fill="hold"/>
                                        <p:tgtEl>
                                          <p:spTgt spid="22540"/>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nodeType="clickEffect">
                                  <p:stCondLst>
                                    <p:cond delay="0"/>
                                  </p:stCondLst>
                                  <p:childTnLst>
                                    <p:set>
                                      <p:cBhvr>
                                        <p:cTn id="35" dur="1" fill="hold">
                                          <p:stCondLst>
                                            <p:cond delay="0"/>
                                          </p:stCondLst>
                                        </p:cTn>
                                        <p:tgtEl>
                                          <p:spTgt spid="22533"/>
                                        </p:tgtEl>
                                        <p:attrNameLst>
                                          <p:attrName>style.visibility</p:attrName>
                                        </p:attrNameLst>
                                      </p:cBhvr>
                                      <p:to>
                                        <p:strVal val="visible"/>
                                      </p:to>
                                    </p:set>
                                    <p:animEffect transition="in" filter="box(in)">
                                      <p:cBhvr>
                                        <p:cTn id="36" dur="500"/>
                                        <p:tgtEl>
                                          <p:spTgt spid="22533"/>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22541"/>
                                        </p:tgtEl>
                                        <p:attrNameLst>
                                          <p:attrName>style.visibility</p:attrName>
                                        </p:attrNameLst>
                                      </p:cBhvr>
                                      <p:to>
                                        <p:strVal val="visible"/>
                                      </p:to>
                                    </p:set>
                                    <p:anim calcmode="lin" valueType="num">
                                      <p:cBhvr additive="base">
                                        <p:cTn id="41" dur="500" fill="hold"/>
                                        <p:tgtEl>
                                          <p:spTgt spid="22541"/>
                                        </p:tgtEl>
                                        <p:attrNameLst>
                                          <p:attrName>ppt_x</p:attrName>
                                        </p:attrNameLst>
                                      </p:cBhvr>
                                      <p:tavLst>
                                        <p:tav tm="0">
                                          <p:val>
                                            <p:strVal val="#ppt_x"/>
                                          </p:val>
                                        </p:tav>
                                        <p:tav tm="100000">
                                          <p:val>
                                            <p:strVal val="#ppt_x"/>
                                          </p:val>
                                        </p:tav>
                                      </p:tavLst>
                                    </p:anim>
                                    <p:anim calcmode="lin" valueType="num">
                                      <p:cBhvr additive="base">
                                        <p:cTn id="42" dur="500" fill="hold"/>
                                        <p:tgtEl>
                                          <p:spTgt spid="22541"/>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2542"/>
                                        </p:tgtEl>
                                        <p:attrNameLst>
                                          <p:attrName>style.visibility</p:attrName>
                                        </p:attrNameLst>
                                      </p:cBhvr>
                                      <p:to>
                                        <p:strVal val="visible"/>
                                      </p:to>
                                    </p:set>
                                    <p:anim calcmode="lin" valueType="num">
                                      <p:cBhvr additive="base">
                                        <p:cTn id="45" dur="500" fill="hold"/>
                                        <p:tgtEl>
                                          <p:spTgt spid="22542"/>
                                        </p:tgtEl>
                                        <p:attrNameLst>
                                          <p:attrName>ppt_x</p:attrName>
                                        </p:attrNameLst>
                                      </p:cBhvr>
                                      <p:tavLst>
                                        <p:tav tm="0">
                                          <p:val>
                                            <p:strVal val="#ppt_x"/>
                                          </p:val>
                                        </p:tav>
                                        <p:tav tm="100000">
                                          <p:val>
                                            <p:strVal val="#ppt_x"/>
                                          </p:val>
                                        </p:tav>
                                      </p:tavLst>
                                    </p:anim>
                                    <p:anim calcmode="lin" valueType="num">
                                      <p:cBhvr additive="base">
                                        <p:cTn id="46" dur="500" fill="hold"/>
                                        <p:tgtEl>
                                          <p:spTgt spid="22542"/>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22543"/>
                                        </p:tgtEl>
                                        <p:attrNameLst>
                                          <p:attrName>style.visibility</p:attrName>
                                        </p:attrNameLst>
                                      </p:cBhvr>
                                      <p:to>
                                        <p:strVal val="visible"/>
                                      </p:to>
                                    </p:set>
                                    <p:anim calcmode="lin" valueType="num">
                                      <p:cBhvr additive="base">
                                        <p:cTn id="49" dur="500" fill="hold"/>
                                        <p:tgtEl>
                                          <p:spTgt spid="22543"/>
                                        </p:tgtEl>
                                        <p:attrNameLst>
                                          <p:attrName>ppt_x</p:attrName>
                                        </p:attrNameLst>
                                      </p:cBhvr>
                                      <p:tavLst>
                                        <p:tav tm="0">
                                          <p:val>
                                            <p:strVal val="#ppt_x"/>
                                          </p:val>
                                        </p:tav>
                                        <p:tav tm="100000">
                                          <p:val>
                                            <p:strVal val="#ppt_x"/>
                                          </p:val>
                                        </p:tav>
                                      </p:tavLst>
                                    </p:anim>
                                    <p:anim calcmode="lin" valueType="num">
                                      <p:cBhvr additive="base">
                                        <p:cTn id="50" dur="500" fill="hold"/>
                                        <p:tgtEl>
                                          <p:spTgt spid="225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0" grpId="0" animBg="1"/>
      <p:bldP spid="22541" grpId="0" animBg="1"/>
      <p:bldP spid="2254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fld id="{91F7C9DB-C993-4E19-8676-4DB8926FDAD1}" type="slidenum">
              <a:rPr lang="en-US" altLang="en-US">
                <a:latin typeface="Verdana" panose="020B0604030504040204" pitchFamily="34" charset="0"/>
              </a:rPr>
              <a:t>48</a:t>
            </a:fld>
            <a:endParaRPr lang="en-US" altLang="en-US">
              <a:latin typeface="Verdana" panose="020B0604030504040204" pitchFamily="34" charset="0"/>
            </a:endParaRPr>
          </a:p>
        </p:txBody>
      </p:sp>
      <p:pic>
        <p:nvPicPr>
          <p:cNvPr id="23557" name="Picture 2" descr="5f000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581400"/>
            <a:ext cx="831215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6771" name="Rectangle 3"/>
          <p:cNvSpPr>
            <a:spLocks noChangeArrowheads="1"/>
          </p:cNvSpPr>
          <p:nvPr/>
        </p:nvSpPr>
        <p:spPr bwMode="auto">
          <a:xfrm>
            <a:off x="1981200" y="274638"/>
            <a:ext cx="8229600" cy="1143000"/>
          </a:xfrm>
          <a:prstGeom prst="rect">
            <a:avLst/>
          </a:prstGeom>
          <a:noFill/>
          <a:ln w="9525">
            <a:noFill/>
            <a:miter lim="800000"/>
          </a:ln>
          <a:effectLst/>
        </p:spPr>
        <p:txBody>
          <a:bodyPr/>
          <a:lstStyle/>
          <a:p>
            <a:pPr algn="ctr">
              <a:lnSpc>
                <a:spcPct val="90000"/>
              </a:lnSpc>
              <a:defRPr/>
            </a:pPr>
            <a:r>
              <a:rPr lang="en-US" sz="4000" kern="0" dirty="0">
                <a:solidFill>
                  <a:srgbClr val="000099"/>
                </a:solidFill>
                <a:effectLst>
                  <a:outerShdw blurRad="38100" dist="38100" dir="2700000" algn="tl">
                    <a:srgbClr val="C0C0C0"/>
                  </a:outerShdw>
                </a:effectLst>
                <a:latin typeface="Verdana" panose="020B0604030504040204"/>
                <a:ea typeface="+mj-ea"/>
                <a:cs typeface="+mj-cs"/>
              </a:rPr>
              <a:t>COMPLEX IMPEDANCES:</a:t>
            </a:r>
            <a:br>
              <a:rPr lang="en-US" sz="4000" kern="0" dirty="0">
                <a:solidFill>
                  <a:srgbClr val="000099"/>
                </a:solidFill>
                <a:effectLst>
                  <a:outerShdw blurRad="38100" dist="38100" dir="2700000" algn="tl">
                    <a:srgbClr val="C0C0C0"/>
                  </a:outerShdw>
                </a:effectLst>
                <a:latin typeface="Verdana" panose="020B0604030504040204"/>
                <a:ea typeface="+mj-ea"/>
                <a:cs typeface="+mj-cs"/>
              </a:rPr>
            </a:br>
            <a:r>
              <a:rPr lang="en-US" sz="4000" kern="0" dirty="0">
                <a:solidFill>
                  <a:srgbClr val="000099"/>
                </a:solidFill>
                <a:effectLst>
                  <a:outerShdw blurRad="38100" dist="38100" dir="2700000" algn="tl">
                    <a:srgbClr val="C0C0C0"/>
                  </a:outerShdw>
                </a:effectLst>
                <a:latin typeface="Verdana" panose="020B0604030504040204"/>
                <a:ea typeface="+mj-ea"/>
                <a:cs typeface="+mj-cs"/>
              </a:rPr>
              <a:t>Capacitance</a:t>
            </a:r>
          </a:p>
        </p:txBody>
      </p:sp>
      <p:graphicFrame>
        <p:nvGraphicFramePr>
          <p:cNvPr id="23554" name="Object 4"/>
          <p:cNvGraphicFramePr>
            <a:graphicFrameLocks noChangeAspect="1"/>
          </p:cNvGraphicFramePr>
          <p:nvPr/>
        </p:nvGraphicFramePr>
        <p:xfrm>
          <a:off x="2590800" y="2514600"/>
          <a:ext cx="6705600" cy="838200"/>
        </p:xfrm>
        <a:graphic>
          <a:graphicData uri="http://schemas.openxmlformats.org/presentationml/2006/ole">
            <mc:AlternateContent xmlns:mc="http://schemas.openxmlformats.org/markup-compatibility/2006">
              <mc:Choice xmlns:v="urn:schemas-microsoft-com:vml" Requires="v">
                <p:oleObj spid="_x0000_s31747" name="Equation" r:id="rId4" imgW="2159000" imgH="419100" progId="Equation.3">
                  <p:embed/>
                </p:oleObj>
              </mc:Choice>
              <mc:Fallback>
                <p:oleObj name="Equation" r:id="rId4" imgW="2159000" imgH="4191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0" y="2514600"/>
                        <a:ext cx="6705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55" name="Object 5"/>
          <p:cNvGraphicFramePr>
            <a:graphicFrameLocks noChangeAspect="1"/>
          </p:cNvGraphicFramePr>
          <p:nvPr/>
        </p:nvGraphicFramePr>
        <p:xfrm>
          <a:off x="2514600" y="1676400"/>
          <a:ext cx="2254250" cy="738188"/>
        </p:xfrm>
        <a:graphic>
          <a:graphicData uri="http://schemas.openxmlformats.org/presentationml/2006/ole">
            <mc:AlternateContent xmlns:mc="http://schemas.openxmlformats.org/markup-compatibility/2006">
              <mc:Choice xmlns:v="urn:schemas-microsoft-com:vml" Requires="v">
                <p:oleObj spid="_x0000_s31748" name="Equation" r:id="rId6" imgW="698500" imgH="228600" progId="Equation.3">
                  <p:embed/>
                </p:oleObj>
              </mc:Choice>
              <mc:Fallback>
                <p:oleObj name="Equation" r:id="rId6" imgW="698500" imgH="2286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4600" y="1676400"/>
                        <a:ext cx="2254250"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59" name="Text Box 6"/>
          <p:cNvSpPr txBox="1">
            <a:spLocks noChangeArrowheads="1"/>
          </p:cNvSpPr>
          <p:nvPr/>
        </p:nvSpPr>
        <p:spPr bwMode="auto">
          <a:xfrm>
            <a:off x="2819400" y="6172201"/>
            <a:ext cx="6770688" cy="46672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0"/>
              </a:spcBef>
              <a:buFontTx/>
              <a:buNone/>
            </a:pPr>
            <a:r>
              <a:rPr lang="en-US" altLang="en-US" sz="2400">
                <a:solidFill>
                  <a:srgbClr val="FF0000"/>
                </a:solidFill>
                <a:latin typeface="Times New Roman" panose="02020603050405020304" pitchFamily="18" charset="0"/>
              </a:rPr>
              <a:t>Current through the capacitor </a:t>
            </a:r>
            <a:r>
              <a:rPr lang="en-US" altLang="en-US" sz="2400">
                <a:solidFill>
                  <a:srgbClr val="0000FF"/>
                </a:solidFill>
                <a:latin typeface="Times New Roman" panose="02020603050405020304" pitchFamily="18" charset="0"/>
              </a:rPr>
              <a:t>leads</a:t>
            </a:r>
            <a:r>
              <a:rPr lang="en-US" altLang="en-US" sz="2400">
                <a:solidFill>
                  <a:srgbClr val="FF0000"/>
                </a:solidFill>
                <a:latin typeface="Times New Roman" panose="02020603050405020304" pitchFamily="18" charset="0"/>
              </a:rPr>
              <a:t> the voltage by 90</a:t>
            </a:r>
            <a:r>
              <a:rPr lang="en-US" altLang="en-US" sz="2400" baseline="30000">
                <a:solidFill>
                  <a:srgbClr val="FF0000"/>
                </a:solidFill>
                <a:latin typeface="Times New Roman" panose="02020603050405020304" pitchFamily="18" charset="0"/>
              </a:rPr>
              <a:t>o</a:t>
            </a:r>
            <a:endParaRPr lang="en-GB" altLang="en-US" sz="2400" baseline="30000">
              <a:solidFill>
                <a:srgbClr val="FF0000"/>
              </a:solidFill>
              <a:latin typeface="Times New Roman" panose="02020603050405020304" pitchFamily="18" charset="0"/>
            </a:endParaRPr>
          </a:p>
        </p:txBody>
      </p:sp>
      <p:sp>
        <p:nvSpPr>
          <p:cNvPr id="31752" name="Rectangle 7"/>
          <p:cNvSpPr>
            <a:spLocks noChangeArrowheads="1"/>
          </p:cNvSpPr>
          <p:nvPr/>
        </p:nvSpPr>
        <p:spPr bwMode="auto">
          <a:xfrm>
            <a:off x="3200400" y="5791200"/>
            <a:ext cx="990600" cy="228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555"/>
                                        </p:tgtEl>
                                        <p:attrNameLst>
                                          <p:attrName>style.visibility</p:attrName>
                                        </p:attrNameLst>
                                      </p:cBhvr>
                                      <p:to>
                                        <p:strVal val="visible"/>
                                      </p:to>
                                    </p:set>
                                    <p:anim calcmode="lin" valueType="num">
                                      <p:cBhvr additive="base">
                                        <p:cTn id="7" dur="500" fill="hold"/>
                                        <p:tgtEl>
                                          <p:spTgt spid="23555"/>
                                        </p:tgtEl>
                                        <p:attrNameLst>
                                          <p:attrName>ppt_x</p:attrName>
                                        </p:attrNameLst>
                                      </p:cBhvr>
                                      <p:tavLst>
                                        <p:tav tm="0">
                                          <p:val>
                                            <p:strVal val="#ppt_x"/>
                                          </p:val>
                                        </p:tav>
                                        <p:tav tm="100000">
                                          <p:val>
                                            <p:strVal val="#ppt_x"/>
                                          </p:val>
                                        </p:tav>
                                      </p:tavLst>
                                    </p:anim>
                                    <p:anim calcmode="lin" valueType="num">
                                      <p:cBhvr additive="base">
                                        <p:cTn id="8" dur="500" fill="hold"/>
                                        <p:tgtEl>
                                          <p:spTgt spid="2355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23554"/>
                                        </p:tgtEl>
                                        <p:attrNameLst>
                                          <p:attrName>style.visibility</p:attrName>
                                        </p:attrNameLst>
                                      </p:cBhvr>
                                      <p:to>
                                        <p:strVal val="visible"/>
                                      </p:to>
                                    </p:set>
                                    <p:animEffect transition="in" filter="box(in)">
                                      <p:cBhvr>
                                        <p:cTn id="13" dur="500"/>
                                        <p:tgtEl>
                                          <p:spTgt spid="2355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3557"/>
                                        </p:tgtEl>
                                        <p:attrNameLst>
                                          <p:attrName>style.visibility</p:attrName>
                                        </p:attrNameLst>
                                      </p:cBhvr>
                                      <p:to>
                                        <p:strVal val="visible"/>
                                      </p:to>
                                    </p:set>
                                    <p:anim calcmode="lin" valueType="num">
                                      <p:cBhvr additive="base">
                                        <p:cTn id="18" dur="500" fill="hold"/>
                                        <p:tgtEl>
                                          <p:spTgt spid="23557"/>
                                        </p:tgtEl>
                                        <p:attrNameLst>
                                          <p:attrName>ppt_x</p:attrName>
                                        </p:attrNameLst>
                                      </p:cBhvr>
                                      <p:tavLst>
                                        <p:tav tm="0">
                                          <p:val>
                                            <p:strVal val="#ppt_x"/>
                                          </p:val>
                                        </p:tav>
                                        <p:tav tm="100000">
                                          <p:val>
                                            <p:strVal val="#ppt_x"/>
                                          </p:val>
                                        </p:tav>
                                      </p:tavLst>
                                    </p:anim>
                                    <p:anim calcmode="lin" valueType="num">
                                      <p:cBhvr additive="base">
                                        <p:cTn id="19" dur="500" fill="hold"/>
                                        <p:tgtEl>
                                          <p:spTgt spid="2355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23559"/>
                                        </p:tgtEl>
                                        <p:attrNameLst>
                                          <p:attrName>style.visibility</p:attrName>
                                        </p:attrNameLst>
                                      </p:cBhvr>
                                      <p:to>
                                        <p:strVal val="visible"/>
                                      </p:to>
                                    </p:set>
                                    <p:animEffect transition="in" filter="box(in)">
                                      <p:cBhvr>
                                        <p:cTn id="24" dur="500"/>
                                        <p:tgtEl>
                                          <p:spTgt spid="23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fld id="{C452DA8F-B88B-4EA6-9659-67F0BA1D4A4F}" type="slidenum">
              <a:rPr lang="en-US" altLang="en-US">
                <a:latin typeface="Verdana" panose="020B0604030504040204" pitchFamily="34" charset="0"/>
              </a:rPr>
              <a:t>49</a:t>
            </a:fld>
            <a:endParaRPr lang="en-US" altLang="en-US">
              <a:latin typeface="Verdana" panose="020B0604030504040204" pitchFamily="34" charset="0"/>
            </a:endParaRPr>
          </a:p>
        </p:txBody>
      </p:sp>
      <p:pic>
        <p:nvPicPr>
          <p:cNvPr id="24581" name="Picture 2" descr="5f00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1" y="3505200"/>
            <a:ext cx="8164513" cy="315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7795" name="Rectangle 3"/>
          <p:cNvSpPr>
            <a:spLocks noChangeArrowheads="1"/>
          </p:cNvSpPr>
          <p:nvPr/>
        </p:nvSpPr>
        <p:spPr bwMode="auto">
          <a:xfrm>
            <a:off x="1981200" y="274638"/>
            <a:ext cx="8229600" cy="1143000"/>
          </a:xfrm>
          <a:prstGeom prst="rect">
            <a:avLst/>
          </a:prstGeom>
          <a:noFill/>
          <a:ln w="9525">
            <a:noFill/>
            <a:miter lim="800000"/>
          </a:ln>
          <a:effectLst/>
        </p:spPr>
        <p:txBody>
          <a:bodyPr/>
          <a:lstStyle/>
          <a:p>
            <a:pPr algn="ctr">
              <a:lnSpc>
                <a:spcPct val="90000"/>
              </a:lnSpc>
              <a:defRPr/>
            </a:pPr>
            <a:r>
              <a:rPr lang="en-US" sz="4000" kern="0" dirty="0">
                <a:solidFill>
                  <a:srgbClr val="000099"/>
                </a:solidFill>
                <a:effectLst>
                  <a:outerShdw blurRad="38100" dist="38100" dir="2700000" algn="tl">
                    <a:srgbClr val="C0C0C0"/>
                  </a:outerShdw>
                </a:effectLst>
                <a:latin typeface="Verdana" panose="020B0604030504040204"/>
                <a:ea typeface="+mj-ea"/>
                <a:cs typeface="+mj-cs"/>
              </a:rPr>
              <a:t>COMPLEX IMPEDANCES:</a:t>
            </a:r>
            <a:br>
              <a:rPr lang="en-US" sz="4000" kern="0" dirty="0">
                <a:solidFill>
                  <a:srgbClr val="000099"/>
                </a:solidFill>
                <a:effectLst>
                  <a:outerShdw blurRad="38100" dist="38100" dir="2700000" algn="tl">
                    <a:srgbClr val="C0C0C0"/>
                  </a:outerShdw>
                </a:effectLst>
                <a:latin typeface="Verdana" panose="020B0604030504040204"/>
                <a:ea typeface="+mj-ea"/>
                <a:cs typeface="+mj-cs"/>
              </a:rPr>
            </a:br>
            <a:r>
              <a:rPr lang="en-US" sz="4000" kern="0" dirty="0">
                <a:solidFill>
                  <a:srgbClr val="000099"/>
                </a:solidFill>
                <a:effectLst>
                  <a:outerShdw blurRad="38100" dist="38100" dir="2700000" algn="tl">
                    <a:srgbClr val="C0C0C0"/>
                  </a:outerShdw>
                </a:effectLst>
                <a:latin typeface="Verdana" panose="020B0604030504040204"/>
                <a:ea typeface="+mj-ea"/>
                <a:cs typeface="+mj-cs"/>
              </a:rPr>
              <a:t>Resistance</a:t>
            </a:r>
          </a:p>
        </p:txBody>
      </p:sp>
      <p:graphicFrame>
        <p:nvGraphicFramePr>
          <p:cNvPr id="24578" name="Object 4"/>
          <p:cNvGraphicFramePr>
            <a:graphicFrameLocks noChangeAspect="1"/>
          </p:cNvGraphicFramePr>
          <p:nvPr/>
        </p:nvGraphicFramePr>
        <p:xfrm>
          <a:off x="4495800" y="1752600"/>
          <a:ext cx="2362200" cy="819150"/>
        </p:xfrm>
        <a:graphic>
          <a:graphicData uri="http://schemas.openxmlformats.org/presentationml/2006/ole">
            <mc:AlternateContent xmlns:mc="http://schemas.openxmlformats.org/markup-compatibility/2006">
              <mc:Choice xmlns:v="urn:schemas-microsoft-com:vml" Requires="v">
                <p:oleObj spid="_x0000_s32771" name="Equation" r:id="rId4" imgW="622300" imgH="215900" progId="Equation.3">
                  <p:embed/>
                </p:oleObj>
              </mc:Choice>
              <mc:Fallback>
                <p:oleObj name="Equation" r:id="rId4" imgW="622300" imgH="2159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5800" y="1752600"/>
                        <a:ext cx="2362200"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79" name="Object 5"/>
          <p:cNvGraphicFramePr>
            <a:graphicFrameLocks noChangeAspect="1"/>
          </p:cNvGraphicFramePr>
          <p:nvPr/>
        </p:nvGraphicFramePr>
        <p:xfrm>
          <a:off x="4908551" y="2690814"/>
          <a:ext cx="1687513" cy="771525"/>
        </p:xfrm>
        <a:graphic>
          <a:graphicData uri="http://schemas.openxmlformats.org/presentationml/2006/ole">
            <mc:AlternateContent xmlns:mc="http://schemas.openxmlformats.org/markup-compatibility/2006">
              <mc:Choice xmlns:v="urn:schemas-microsoft-com:vml" Requires="v">
                <p:oleObj spid="_x0000_s32772" name="Equation" r:id="rId6" imgW="444500" imgH="203200" progId="Equation.3">
                  <p:embed/>
                </p:oleObj>
              </mc:Choice>
              <mc:Fallback>
                <p:oleObj name="Equation" r:id="rId6" imgW="444500" imgH="2032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08551" y="2690814"/>
                        <a:ext cx="1687513"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775" name="Rectangle 6"/>
          <p:cNvSpPr>
            <a:spLocks noChangeArrowheads="1"/>
          </p:cNvSpPr>
          <p:nvPr/>
        </p:nvSpPr>
        <p:spPr bwMode="auto">
          <a:xfrm>
            <a:off x="3352800" y="6324600"/>
            <a:ext cx="9906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578"/>
                                        </p:tgtEl>
                                        <p:attrNameLst>
                                          <p:attrName>style.visibility</p:attrName>
                                        </p:attrNameLst>
                                      </p:cBhvr>
                                      <p:to>
                                        <p:strVal val="visible"/>
                                      </p:to>
                                    </p:set>
                                    <p:anim calcmode="lin" valueType="num">
                                      <p:cBhvr additive="base">
                                        <p:cTn id="7" dur="500" fill="hold"/>
                                        <p:tgtEl>
                                          <p:spTgt spid="24578"/>
                                        </p:tgtEl>
                                        <p:attrNameLst>
                                          <p:attrName>ppt_x</p:attrName>
                                        </p:attrNameLst>
                                      </p:cBhvr>
                                      <p:tavLst>
                                        <p:tav tm="0">
                                          <p:val>
                                            <p:strVal val="#ppt_x"/>
                                          </p:val>
                                        </p:tav>
                                        <p:tav tm="100000">
                                          <p:val>
                                            <p:strVal val="#ppt_x"/>
                                          </p:val>
                                        </p:tav>
                                      </p:tavLst>
                                    </p:anim>
                                    <p:anim calcmode="lin" valueType="num">
                                      <p:cBhvr additive="base">
                                        <p:cTn id="8" dur="500" fill="hold"/>
                                        <p:tgtEl>
                                          <p:spTgt spid="2457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579"/>
                                        </p:tgtEl>
                                        <p:attrNameLst>
                                          <p:attrName>style.visibility</p:attrName>
                                        </p:attrNameLst>
                                      </p:cBhvr>
                                      <p:to>
                                        <p:strVal val="visible"/>
                                      </p:to>
                                    </p:set>
                                    <p:anim calcmode="lin" valueType="num">
                                      <p:cBhvr additive="base">
                                        <p:cTn id="13" dur="500" fill="hold"/>
                                        <p:tgtEl>
                                          <p:spTgt spid="24579"/>
                                        </p:tgtEl>
                                        <p:attrNameLst>
                                          <p:attrName>ppt_x</p:attrName>
                                        </p:attrNameLst>
                                      </p:cBhvr>
                                      <p:tavLst>
                                        <p:tav tm="0">
                                          <p:val>
                                            <p:strVal val="#ppt_x"/>
                                          </p:val>
                                        </p:tav>
                                        <p:tav tm="100000">
                                          <p:val>
                                            <p:strVal val="#ppt_x"/>
                                          </p:val>
                                        </p:tav>
                                      </p:tavLst>
                                    </p:anim>
                                    <p:anim calcmode="lin" valueType="num">
                                      <p:cBhvr additive="base">
                                        <p:cTn id="14" dur="500" fill="hold"/>
                                        <p:tgtEl>
                                          <p:spTgt spid="2457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nodeType="clickEffect">
                                  <p:stCondLst>
                                    <p:cond delay="0"/>
                                  </p:stCondLst>
                                  <p:childTnLst>
                                    <p:set>
                                      <p:cBhvr>
                                        <p:cTn id="18" dur="1" fill="hold">
                                          <p:stCondLst>
                                            <p:cond delay="0"/>
                                          </p:stCondLst>
                                        </p:cTn>
                                        <p:tgtEl>
                                          <p:spTgt spid="24581"/>
                                        </p:tgtEl>
                                        <p:attrNameLst>
                                          <p:attrName>style.visibility</p:attrName>
                                        </p:attrNameLst>
                                      </p:cBhvr>
                                      <p:to>
                                        <p:strVal val="visible"/>
                                      </p:to>
                                    </p:set>
                                    <p:animEffect transition="in" filter="box(in)">
                                      <p:cBhvr>
                                        <p:cTn id="19" dur="500"/>
                                        <p:tgtEl>
                                          <p:spTgt spid="245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000099"/>
                </a:solidFill>
              </a:rPr>
              <a:t>Typical Instrumentation </a:t>
            </a:r>
          </a:p>
        </p:txBody>
      </p:sp>
      <p:sp>
        <p:nvSpPr>
          <p:cNvPr id="3" name="Content Placeholder 2"/>
          <p:cNvSpPr>
            <a:spLocks noGrp="1"/>
          </p:cNvSpPr>
          <p:nvPr>
            <p:ph idx="1"/>
          </p:nvPr>
        </p:nvSpPr>
        <p:spPr>
          <a:xfrm>
            <a:off x="838200" y="4726171"/>
            <a:ext cx="10515600" cy="1450791"/>
          </a:xfrm>
        </p:spPr>
        <p:txBody>
          <a:bodyPr>
            <a:normAutofit fontScale="92500" lnSpcReduction="10000"/>
          </a:bodyPr>
          <a:lstStyle/>
          <a:p>
            <a:r>
              <a:rPr lang="en-US" sz="2400" dirty="0">
                <a:solidFill>
                  <a:srgbClr val="006699"/>
                </a:solidFill>
                <a:latin typeface="Lucida Sans" panose="020B0602030504020204" pitchFamily="34" charset="0"/>
              </a:rPr>
              <a:t>Sensor/sensors are the interface to the measurand</a:t>
            </a:r>
          </a:p>
          <a:p>
            <a:r>
              <a:rPr lang="en-US" sz="2400" dirty="0">
                <a:solidFill>
                  <a:srgbClr val="006699"/>
                </a:solidFill>
                <a:latin typeface="Lucida Sans" panose="020B0602030504020204" pitchFamily="34" charset="0"/>
              </a:rPr>
              <a:t>Data is obtained from the output of the sensors to be conditioned before processing</a:t>
            </a:r>
          </a:p>
          <a:p>
            <a:r>
              <a:rPr lang="en-US" sz="2400" dirty="0">
                <a:solidFill>
                  <a:srgbClr val="006699"/>
                </a:solidFill>
                <a:latin typeface="Lucida Sans" panose="020B0602030504020204" pitchFamily="34" charset="0"/>
              </a:rPr>
              <a:t>Data is stored and analyzed by personnel in control</a:t>
            </a:r>
          </a:p>
          <a:p>
            <a:endParaRPr lang="en-US" dirty="0"/>
          </a:p>
        </p:txBody>
      </p:sp>
      <p:pic>
        <p:nvPicPr>
          <p:cNvPr id="4" name="Picture 3"/>
          <p:cNvPicPr>
            <a:picLocks noChangeAspect="1"/>
          </p:cNvPicPr>
          <p:nvPr/>
        </p:nvPicPr>
        <p:blipFill>
          <a:blip r:embed="rId2"/>
          <a:stretch>
            <a:fillRect/>
          </a:stretch>
        </p:blipFill>
        <p:spPr>
          <a:xfrm>
            <a:off x="2183219" y="1474751"/>
            <a:ext cx="7064488" cy="3056749"/>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Slide Number Placeholder 8"/>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fld id="{DD1EAC10-DF1F-4EAF-8C35-FD0C1840D094}" type="slidenum">
              <a:rPr lang="en-US" altLang="en-US">
                <a:latin typeface="Verdana" panose="020B0604030504040204" pitchFamily="34" charset="0"/>
              </a:rPr>
              <a:t>50</a:t>
            </a:fld>
            <a:endParaRPr lang="en-US" altLang="en-US">
              <a:latin typeface="Verdana" panose="020B0604030504040204" pitchFamily="34" charset="0"/>
            </a:endParaRPr>
          </a:p>
        </p:txBody>
      </p:sp>
      <p:sp>
        <p:nvSpPr>
          <p:cNvPr id="313346" name="Rectangle 2"/>
          <p:cNvSpPr>
            <a:spLocks noGrp="1" noChangeArrowheads="1"/>
          </p:cNvSpPr>
          <p:nvPr>
            <p:ph type="title" sz="quarter"/>
          </p:nvPr>
        </p:nvSpPr>
        <p:spPr>
          <a:xfrm>
            <a:off x="1966913" y="100012"/>
            <a:ext cx="8243887" cy="1497012"/>
          </a:xfrm>
        </p:spPr>
        <p:txBody>
          <a:bodyPr>
            <a:normAutofit/>
          </a:bodyPr>
          <a:lstStyle/>
          <a:p>
            <a:pPr algn="ctr">
              <a:defRPr/>
            </a:pPr>
            <a:r>
              <a:rPr lang="en-US" sz="4000" kern="0" dirty="0">
                <a:solidFill>
                  <a:srgbClr val="000099"/>
                </a:solidFill>
                <a:effectLst>
                  <a:outerShdw blurRad="38100" dist="38100" dir="2700000" algn="tl">
                    <a:srgbClr val="C0C0C0"/>
                  </a:outerShdw>
                </a:effectLst>
                <a:latin typeface="Verdana" panose="020B0604030504040204"/>
              </a:rPr>
              <a:t>Phasor Relationships for Circuit Elements</a:t>
            </a:r>
          </a:p>
        </p:txBody>
      </p:sp>
      <p:sp>
        <p:nvSpPr>
          <p:cNvPr id="35844" name="Rectangle 6"/>
          <p:cNvSpPr>
            <a:spLocks noChangeArrowheads="1"/>
          </p:cNvSpPr>
          <p:nvPr/>
        </p:nvSpPr>
        <p:spPr bwMode="auto">
          <a:xfrm>
            <a:off x="1524001" y="30300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45" name="Rectangle 7"/>
          <p:cNvSpPr>
            <a:spLocks noChangeArrowheads="1"/>
          </p:cNvSpPr>
          <p:nvPr/>
        </p:nvSpPr>
        <p:spPr bwMode="auto">
          <a:xfrm>
            <a:off x="1524001" y="29966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46" name="Rectangle 8"/>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47" name="Rectangle 9"/>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48" name="Rectangle 10"/>
          <p:cNvSpPr>
            <a:spLocks noChangeArrowheads="1"/>
          </p:cNvSpPr>
          <p:nvPr/>
        </p:nvSpPr>
        <p:spPr bwMode="auto">
          <a:xfrm>
            <a:off x="-609600" y="30157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49" name="Rectangle 11"/>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50" name="Rectangle 12"/>
          <p:cNvSpPr>
            <a:spLocks noChangeArrowheads="1"/>
          </p:cNvSpPr>
          <p:nvPr/>
        </p:nvSpPr>
        <p:spPr bwMode="auto">
          <a:xfrm>
            <a:off x="1524001" y="30252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51" name="Rectangle 13"/>
          <p:cNvSpPr>
            <a:spLocks noChangeArrowheads="1"/>
          </p:cNvSpPr>
          <p:nvPr/>
        </p:nvSpPr>
        <p:spPr bwMode="auto">
          <a:xfrm>
            <a:off x="1524001" y="29395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52" name="Rectangle 14"/>
          <p:cNvSpPr>
            <a:spLocks noChangeArrowheads="1"/>
          </p:cNvSpPr>
          <p:nvPr/>
        </p:nvSpPr>
        <p:spPr bwMode="auto">
          <a:xfrm>
            <a:off x="1524001" y="30681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53" name="Rectangle 15"/>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54" name="Rectangle 16"/>
          <p:cNvSpPr>
            <a:spLocks noChangeArrowheads="1"/>
          </p:cNvSpPr>
          <p:nvPr/>
        </p:nvSpPr>
        <p:spPr bwMode="auto">
          <a:xfrm>
            <a:off x="1524001" y="312050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55" name="Rectangle 17"/>
          <p:cNvSpPr>
            <a:spLocks noChangeArrowheads="1"/>
          </p:cNvSpPr>
          <p:nvPr/>
        </p:nvSpPr>
        <p:spPr bwMode="auto">
          <a:xfrm>
            <a:off x="1524001" y="312050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56" name="Rectangle 18"/>
          <p:cNvSpPr>
            <a:spLocks noChangeArrowheads="1"/>
          </p:cNvSpPr>
          <p:nvPr/>
        </p:nvSpPr>
        <p:spPr bwMode="auto">
          <a:xfrm>
            <a:off x="1524001" y="312050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57" name="Rectangle 19"/>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58" name="Rectangle 20"/>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59" name="Rectangle 21"/>
          <p:cNvSpPr>
            <a:spLocks noChangeArrowheads="1"/>
          </p:cNvSpPr>
          <p:nvPr/>
        </p:nvSpPr>
        <p:spPr bwMode="auto">
          <a:xfrm>
            <a:off x="1524001" y="29395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60" name="Rectangle 43"/>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61" name="Rectangle 45"/>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62" name="Rectangle 48"/>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63" name="Rectangle 50"/>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64" name="Rectangle 53"/>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65" name="Rectangle 55"/>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graphicFrame>
        <p:nvGraphicFramePr>
          <p:cNvPr id="313503" name="Group 159"/>
          <p:cNvGraphicFramePr>
            <a:graphicFrameLocks noGrp="1"/>
          </p:cNvGraphicFramePr>
          <p:nvPr/>
        </p:nvGraphicFramePr>
        <p:xfrm>
          <a:off x="2362200" y="1752600"/>
          <a:ext cx="7848600" cy="4038600"/>
        </p:xfrm>
        <a:graphic>
          <a:graphicData uri="http://schemas.openxmlformats.org/drawingml/2006/table">
            <a:tbl>
              <a:tblPr/>
              <a:tblGrid>
                <a:gridCol w="2616200">
                  <a:extLst>
                    <a:ext uri="{9D8B030D-6E8A-4147-A177-3AD203B41FA5}">
                      <a16:colId xmlns:a16="http://schemas.microsoft.com/office/drawing/2014/main" val="20000"/>
                    </a:ext>
                  </a:extLst>
                </a:gridCol>
                <a:gridCol w="2616200">
                  <a:extLst>
                    <a:ext uri="{9D8B030D-6E8A-4147-A177-3AD203B41FA5}">
                      <a16:colId xmlns:a16="http://schemas.microsoft.com/office/drawing/2014/main" val="20001"/>
                    </a:ext>
                  </a:extLst>
                </a:gridCol>
                <a:gridCol w="2616200">
                  <a:extLst>
                    <a:ext uri="{9D8B030D-6E8A-4147-A177-3AD203B41FA5}">
                      <a16:colId xmlns:a16="http://schemas.microsoft.com/office/drawing/2014/main" val="20002"/>
                    </a:ext>
                  </a:extLst>
                </a:gridCol>
              </a:tblGrid>
              <a:tr h="647700">
                <a:tc gridSpan="3">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3200" b="0" i="0" u="none" strike="noStrike" cap="none" normalizeH="0" baseline="0">
                          <a:ln>
                            <a:noFill/>
                          </a:ln>
                          <a:solidFill>
                            <a:schemeClr val="tx1"/>
                          </a:solidFill>
                          <a:effectLst/>
                          <a:latin typeface="Times New Roman" panose="02020603050405020304" pitchFamily="18" charset="0"/>
                          <a:ea typeface="PMingLiU" panose="020B0604030504040204" pitchFamily="18" charset="-120"/>
                          <a:cs typeface="Times New Roman" panose="02020603050405020304" pitchFamily="18" charset="0"/>
                        </a:rPr>
                        <a:t>Summary of voltage-current relationship</a:t>
                      </a:r>
                      <a:endParaRPr kumimoji="0" lang="en-US" sz="3200" b="0" i="0" u="none" strike="noStrike" cap="none" normalizeH="0" baseline="0">
                        <a:ln>
                          <a:noFill/>
                        </a:ln>
                        <a:solidFill>
                          <a:schemeClr val="tx1"/>
                        </a:solidFill>
                        <a:effectLst/>
                        <a:latin typeface="Arial" panose="020B0604020202020204" pitchFamily="34" charset="0"/>
                        <a:ea typeface="PMingLiU" panose="020B0604030504040204" pitchFamily="18" charset="-120"/>
                        <a:cs typeface="Times New Roman" panose="02020603050405020304" pitchFamily="18"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477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2800" b="0" i="0" u="none" strike="noStrike" cap="none" normalizeH="0" baseline="0">
                          <a:ln>
                            <a:noFill/>
                          </a:ln>
                          <a:solidFill>
                            <a:schemeClr val="tx1"/>
                          </a:solidFill>
                          <a:effectLst/>
                          <a:latin typeface="Times New Roman" panose="02020603050405020304" pitchFamily="18" charset="0"/>
                          <a:ea typeface="PMingLiU" panose="020B0604030504040204" pitchFamily="18" charset="-120"/>
                          <a:cs typeface="Times New Roman" panose="02020603050405020304" pitchFamily="18" charset="0"/>
                        </a:rPr>
                        <a:t>Element</a:t>
                      </a:r>
                      <a:endParaRPr kumimoji="0" lang="en-US" sz="2800" b="0" i="0" u="none" strike="noStrike" cap="none" normalizeH="0" baseline="0">
                        <a:ln>
                          <a:noFill/>
                        </a:ln>
                        <a:solidFill>
                          <a:schemeClr val="tx1"/>
                        </a:solidFill>
                        <a:effectLst/>
                        <a:latin typeface="Arial" panose="020B0604020202020204" pitchFamily="34" charset="0"/>
                        <a:ea typeface="PMingLiU" panose="020B0604030504040204" pitchFamily="18" charset="-120"/>
                        <a:cs typeface="Times New Roman" panose="02020603050405020304" pitchFamily="18"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2400" b="0" i="0" u="none" strike="noStrike" cap="none" normalizeH="0" baseline="0">
                          <a:ln>
                            <a:noFill/>
                          </a:ln>
                          <a:solidFill>
                            <a:schemeClr val="tx1"/>
                          </a:solidFill>
                          <a:effectLst/>
                          <a:latin typeface="Times New Roman" panose="02020603050405020304" pitchFamily="18" charset="0"/>
                          <a:ea typeface="PMingLiU" panose="020B0604030504040204" pitchFamily="18" charset="-120"/>
                          <a:cs typeface="Times New Roman" panose="02020603050405020304" pitchFamily="18" charset="0"/>
                        </a:rPr>
                        <a:t>Time domain</a:t>
                      </a:r>
                      <a:endParaRPr kumimoji="0" lang="en-US" sz="2400" b="0" i="0" u="none" strike="noStrike" cap="none" normalizeH="0" baseline="0">
                        <a:ln>
                          <a:noFill/>
                        </a:ln>
                        <a:solidFill>
                          <a:schemeClr val="tx1"/>
                        </a:solidFill>
                        <a:effectLst/>
                        <a:latin typeface="Arial" panose="020B0604020202020204" pitchFamily="34" charset="0"/>
                        <a:ea typeface="PMingLiU" panose="020B0604030504040204" pitchFamily="18" charset="-120"/>
                        <a:cs typeface="Times New Roman" panose="02020603050405020304" pitchFamily="18"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2400" b="0" i="0" u="none" strike="noStrike" cap="none" normalizeH="0" baseline="0">
                          <a:ln>
                            <a:noFill/>
                          </a:ln>
                          <a:solidFill>
                            <a:schemeClr val="tx1"/>
                          </a:solidFill>
                          <a:effectLst/>
                          <a:latin typeface="Times New Roman" panose="02020603050405020304" pitchFamily="18" charset="0"/>
                          <a:ea typeface="PMingLiU" panose="020B0604030504040204" pitchFamily="18" charset="-120"/>
                          <a:cs typeface="Times New Roman" panose="02020603050405020304" pitchFamily="18" charset="0"/>
                        </a:rPr>
                        <a:t>Frequency domain</a:t>
                      </a:r>
                      <a:endParaRPr kumimoji="0" lang="en-US" sz="2400" b="0" i="0" u="none" strike="noStrike" cap="none" normalizeH="0" baseline="0">
                        <a:ln>
                          <a:noFill/>
                        </a:ln>
                        <a:solidFill>
                          <a:schemeClr val="tx1"/>
                        </a:solidFill>
                        <a:effectLst/>
                        <a:latin typeface="Arial" panose="020B0604020202020204" pitchFamily="34" charset="0"/>
                        <a:ea typeface="PMingLiU" panose="020B0604030504040204" pitchFamily="18" charset="-120"/>
                        <a:cs typeface="Times New Roman" panose="02020603050405020304" pitchFamily="18"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144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2800" b="0" i="0" u="none" strike="noStrike" cap="none" normalizeH="0" baseline="0">
                          <a:ln>
                            <a:noFill/>
                          </a:ln>
                          <a:solidFill>
                            <a:schemeClr val="tx1"/>
                          </a:solidFill>
                          <a:effectLst/>
                          <a:latin typeface="Times New Roman" panose="02020603050405020304" pitchFamily="18" charset="0"/>
                          <a:ea typeface="PMingLiU" panose="020B0604030504040204" pitchFamily="18" charset="-120"/>
                          <a:cs typeface="Times New Roman" panose="02020603050405020304" pitchFamily="18" charset="0"/>
                        </a:rPr>
                        <a:t>R</a:t>
                      </a:r>
                      <a:endParaRPr kumimoji="0" lang="en-US" sz="2800" b="0" i="0" u="none" strike="noStrike" cap="none" normalizeH="0" baseline="0">
                        <a:ln>
                          <a:noFill/>
                        </a:ln>
                        <a:solidFill>
                          <a:schemeClr val="tx1"/>
                        </a:solidFill>
                        <a:effectLst/>
                        <a:latin typeface="Arial" panose="020B0604020202020204" pitchFamily="34" charset="0"/>
                        <a:ea typeface="PMingLiU" panose="020B0604030504040204" pitchFamily="18" charset="-120"/>
                        <a:cs typeface="Times New Roman" panose="02020603050405020304" pitchFamily="18"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3600" b="0" i="0" u="none" strike="noStrike" cap="none" normalizeH="0" baseline="0">
                        <a:ln>
                          <a:noFill/>
                        </a:ln>
                        <a:solidFill>
                          <a:schemeClr val="tx1"/>
                        </a:solidFill>
                        <a:effectLst/>
                        <a:latin typeface="Verdana" panose="020B0604030504040204" pitchFamily="34"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3600" b="0" i="0" u="none" strike="noStrike" cap="none" normalizeH="0" baseline="0">
                        <a:ln>
                          <a:noFill/>
                        </a:ln>
                        <a:solidFill>
                          <a:schemeClr val="tx1"/>
                        </a:solidFill>
                        <a:effectLst/>
                        <a:latin typeface="Verdana" panose="020B0604030504040204" pitchFamily="34"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144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2800" b="0" i="0" u="none" strike="noStrike" cap="none" normalizeH="0" baseline="0">
                          <a:ln>
                            <a:noFill/>
                          </a:ln>
                          <a:solidFill>
                            <a:schemeClr val="tx1"/>
                          </a:solidFill>
                          <a:effectLst/>
                          <a:latin typeface="Times New Roman" panose="02020603050405020304" pitchFamily="18" charset="0"/>
                          <a:ea typeface="PMingLiU" panose="020B0604030504040204" pitchFamily="18" charset="-120"/>
                          <a:cs typeface="Times New Roman" panose="02020603050405020304" pitchFamily="18" charset="0"/>
                        </a:rPr>
                        <a:t>L</a:t>
                      </a:r>
                      <a:endParaRPr kumimoji="0" lang="en-US" sz="2800" b="0" i="0" u="none" strike="noStrike" cap="none" normalizeH="0" baseline="0">
                        <a:ln>
                          <a:noFill/>
                        </a:ln>
                        <a:solidFill>
                          <a:schemeClr val="tx1"/>
                        </a:solidFill>
                        <a:effectLst/>
                        <a:latin typeface="Arial" panose="020B0604020202020204" pitchFamily="34" charset="0"/>
                        <a:ea typeface="PMingLiU" panose="020B0604030504040204" pitchFamily="18" charset="-120"/>
                        <a:cs typeface="Times New Roman" panose="02020603050405020304" pitchFamily="18"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3600" b="0" i="0" u="none" strike="noStrike" cap="none" normalizeH="0" baseline="0">
                        <a:ln>
                          <a:noFill/>
                        </a:ln>
                        <a:solidFill>
                          <a:schemeClr val="tx1"/>
                        </a:solidFill>
                        <a:effectLst/>
                        <a:latin typeface="Verdana" panose="020B0604030504040204" pitchFamily="34"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3600" b="0" i="0" u="none" strike="noStrike" cap="none" normalizeH="0" baseline="0">
                        <a:ln>
                          <a:noFill/>
                        </a:ln>
                        <a:solidFill>
                          <a:schemeClr val="tx1"/>
                        </a:solidFill>
                        <a:effectLst/>
                        <a:latin typeface="Verdana" panose="020B0604030504040204" pitchFamily="34"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144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2800" b="0" i="0" u="none" strike="noStrike" cap="none" normalizeH="0" baseline="0">
                          <a:ln>
                            <a:noFill/>
                          </a:ln>
                          <a:solidFill>
                            <a:schemeClr val="tx1"/>
                          </a:solidFill>
                          <a:effectLst/>
                          <a:latin typeface="Times New Roman" panose="02020603050405020304" pitchFamily="18" charset="0"/>
                          <a:ea typeface="PMingLiU" panose="020B0604030504040204" pitchFamily="18" charset="-120"/>
                          <a:cs typeface="Times New Roman" panose="02020603050405020304" pitchFamily="18" charset="0"/>
                        </a:rPr>
                        <a:t>C</a:t>
                      </a:r>
                      <a:endParaRPr kumimoji="0" lang="en-US" sz="2800" b="0" i="0" u="none" strike="noStrike" cap="none" normalizeH="0" baseline="0">
                        <a:ln>
                          <a:noFill/>
                        </a:ln>
                        <a:solidFill>
                          <a:schemeClr val="tx1"/>
                        </a:solidFill>
                        <a:effectLst/>
                        <a:latin typeface="Arial" panose="020B0604020202020204" pitchFamily="34" charset="0"/>
                        <a:ea typeface="PMingLiU" panose="020B0604030504040204" pitchFamily="18" charset="-120"/>
                        <a:cs typeface="Times New Roman" panose="02020603050405020304" pitchFamily="18"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3600" b="0" i="0" u="none" strike="noStrike" cap="none" normalizeH="0" baseline="0">
                        <a:ln>
                          <a:noFill/>
                        </a:ln>
                        <a:solidFill>
                          <a:schemeClr val="tx1"/>
                        </a:solidFill>
                        <a:effectLst/>
                        <a:latin typeface="Verdana" panose="020B0604030504040204" pitchFamily="34"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3600" b="0" i="0" u="none" strike="noStrike" cap="none" normalizeH="0" baseline="0">
                        <a:ln>
                          <a:noFill/>
                        </a:ln>
                        <a:solidFill>
                          <a:schemeClr val="tx1"/>
                        </a:solidFill>
                        <a:effectLst/>
                        <a:latin typeface="Verdana" panose="020B0604030504040204" pitchFamily="34" charset="0"/>
                      </a:endParaRPr>
                    </a:p>
                  </a:txBody>
                  <a:tcP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35890" name="Object 37"/>
          <p:cNvGraphicFramePr>
            <a:graphicFrameLocks noChangeAspect="1"/>
          </p:cNvGraphicFramePr>
          <p:nvPr/>
        </p:nvGraphicFramePr>
        <p:xfrm>
          <a:off x="5486401" y="3352800"/>
          <a:ext cx="1000125" cy="431800"/>
        </p:xfrm>
        <a:graphic>
          <a:graphicData uri="http://schemas.openxmlformats.org/presentationml/2006/ole">
            <mc:AlternateContent xmlns:mc="http://schemas.openxmlformats.org/markup-compatibility/2006">
              <mc:Choice xmlns:v="urn:schemas-microsoft-com:vml" Requires="v">
                <p:oleObj spid="_x0000_s33799" name="Equation" r:id="rId3" imgW="419100" imgH="177800" progId="Equation.3">
                  <p:embed/>
                </p:oleObj>
              </mc:Choice>
              <mc:Fallback>
                <p:oleObj name="Equation" r:id="rId3" imgW="419100" imgH="177800" progId="Equation.3">
                  <p:embed/>
                  <p:pic>
                    <p:nvPicPr>
                      <p:cNvPr id="0" name="Object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1" y="3352800"/>
                        <a:ext cx="10001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91" name="Object 36"/>
          <p:cNvGraphicFramePr>
            <a:graphicFrameLocks noChangeAspect="1"/>
          </p:cNvGraphicFramePr>
          <p:nvPr/>
        </p:nvGraphicFramePr>
        <p:xfrm>
          <a:off x="8153400" y="3352801"/>
          <a:ext cx="960438" cy="360363"/>
        </p:xfrm>
        <a:graphic>
          <a:graphicData uri="http://schemas.openxmlformats.org/presentationml/2006/ole">
            <mc:AlternateContent xmlns:mc="http://schemas.openxmlformats.org/markup-compatibility/2006">
              <mc:Choice xmlns:v="urn:schemas-microsoft-com:vml" Requires="v">
                <p:oleObj spid="_x0000_s33800" name="Equation" r:id="rId5" imgW="481965" imgH="177800" progId="Equation.3">
                  <p:embed/>
                </p:oleObj>
              </mc:Choice>
              <mc:Fallback>
                <p:oleObj name="Equation" r:id="rId5" imgW="481965" imgH="177800" progId="Equation.3">
                  <p:embed/>
                  <p:pic>
                    <p:nvPicPr>
                      <p:cNvPr id="0" name="Object 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53400" y="3352801"/>
                        <a:ext cx="9604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92" name="Object 35"/>
          <p:cNvGraphicFramePr>
            <a:graphicFrameLocks noChangeAspect="1"/>
          </p:cNvGraphicFramePr>
          <p:nvPr/>
        </p:nvGraphicFramePr>
        <p:xfrm>
          <a:off x="5486400" y="4038600"/>
          <a:ext cx="1066800" cy="776288"/>
        </p:xfrm>
        <a:graphic>
          <a:graphicData uri="http://schemas.openxmlformats.org/presentationml/2006/ole">
            <mc:AlternateContent xmlns:mc="http://schemas.openxmlformats.org/markup-compatibility/2006">
              <mc:Choice xmlns:v="urn:schemas-microsoft-com:vml" Requires="v">
                <p:oleObj spid="_x0000_s33801" name="Equation" r:id="rId7" imgW="546100" imgH="393700" progId="Equation.3">
                  <p:embed/>
                </p:oleObj>
              </mc:Choice>
              <mc:Fallback>
                <p:oleObj name="Equation" r:id="rId7" imgW="546100" imgH="393700" progId="Equation.3">
                  <p:embed/>
                  <p:pic>
                    <p:nvPicPr>
                      <p:cNvPr id="0" name="Object 3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86400" y="4038600"/>
                        <a:ext cx="1066800"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93" name="Object 34"/>
          <p:cNvGraphicFramePr>
            <a:graphicFrameLocks noChangeAspect="1"/>
          </p:cNvGraphicFramePr>
          <p:nvPr/>
        </p:nvGraphicFramePr>
        <p:xfrm>
          <a:off x="8183564" y="4267200"/>
          <a:ext cx="1417637" cy="431800"/>
        </p:xfrm>
        <a:graphic>
          <a:graphicData uri="http://schemas.openxmlformats.org/presentationml/2006/ole">
            <mc:AlternateContent xmlns:mc="http://schemas.openxmlformats.org/markup-compatibility/2006">
              <mc:Choice xmlns:v="urn:schemas-microsoft-com:vml" Requires="v">
                <p:oleObj spid="_x0000_s33802" name="Equation" r:id="rId9" imgW="647700" imgH="203200" progId="Equation.3">
                  <p:embed/>
                </p:oleObj>
              </mc:Choice>
              <mc:Fallback>
                <p:oleObj name="Equation" r:id="rId9" imgW="647700" imgH="203200" progId="Equation.3">
                  <p:embed/>
                  <p:pic>
                    <p:nvPicPr>
                      <p:cNvPr id="0" name="Object 3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83564" y="4267200"/>
                        <a:ext cx="141763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94" name="Object 33"/>
          <p:cNvGraphicFramePr>
            <a:graphicFrameLocks noChangeAspect="1"/>
          </p:cNvGraphicFramePr>
          <p:nvPr/>
        </p:nvGraphicFramePr>
        <p:xfrm>
          <a:off x="5486400" y="4970464"/>
          <a:ext cx="1066800" cy="777875"/>
        </p:xfrm>
        <a:graphic>
          <a:graphicData uri="http://schemas.openxmlformats.org/presentationml/2006/ole">
            <mc:AlternateContent xmlns:mc="http://schemas.openxmlformats.org/markup-compatibility/2006">
              <mc:Choice xmlns:v="urn:schemas-microsoft-com:vml" Requires="v">
                <p:oleObj spid="_x0000_s33803" name="Equation" r:id="rId11" imgW="546100" imgH="393700" progId="Equation.3">
                  <p:embed/>
                </p:oleObj>
              </mc:Choice>
              <mc:Fallback>
                <p:oleObj name="Equation" r:id="rId11" imgW="546100" imgH="393700" progId="Equation.3">
                  <p:embed/>
                  <p:pic>
                    <p:nvPicPr>
                      <p:cNvPr id="0" name="Object 3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86400" y="4970464"/>
                        <a:ext cx="10668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95" name="Object 32"/>
          <p:cNvGraphicFramePr>
            <a:graphicFrameLocks noChangeAspect="1"/>
          </p:cNvGraphicFramePr>
          <p:nvPr/>
        </p:nvGraphicFramePr>
        <p:xfrm>
          <a:off x="8153400" y="4953001"/>
          <a:ext cx="1143000" cy="771525"/>
        </p:xfrm>
        <a:graphic>
          <a:graphicData uri="http://schemas.openxmlformats.org/presentationml/2006/ole">
            <mc:AlternateContent xmlns:mc="http://schemas.openxmlformats.org/markup-compatibility/2006">
              <mc:Choice xmlns:v="urn:schemas-microsoft-com:vml" Requires="v">
                <p:oleObj spid="_x0000_s33804" name="Equation" r:id="rId13" imgW="622300" imgH="419100" progId="Equation.3">
                  <p:embed/>
                </p:oleObj>
              </mc:Choice>
              <mc:Fallback>
                <p:oleObj name="Equation" r:id="rId13" imgW="622300" imgH="419100" progId="Equation.3">
                  <p:embed/>
                  <p:pic>
                    <p:nvPicPr>
                      <p:cNvPr id="0" name="Object 3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153400" y="4953001"/>
                        <a:ext cx="114300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8"/>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fld id="{DBE25067-0EC5-468B-AFF7-F7E2248625BF}" type="slidenum">
              <a:rPr lang="en-US" altLang="en-US">
                <a:latin typeface="Verdana" panose="020B0604030504040204" pitchFamily="34" charset="0"/>
              </a:rPr>
              <a:t>51</a:t>
            </a:fld>
            <a:endParaRPr lang="en-US" altLang="en-US">
              <a:latin typeface="Verdana" panose="020B0604030504040204" pitchFamily="34" charset="0"/>
            </a:endParaRPr>
          </a:p>
        </p:txBody>
      </p:sp>
      <p:sp>
        <p:nvSpPr>
          <p:cNvPr id="317442" name="Rectangle 2"/>
          <p:cNvSpPr>
            <a:spLocks noGrp="1" noChangeArrowheads="1"/>
          </p:cNvSpPr>
          <p:nvPr>
            <p:ph type="title" sz="quarter"/>
          </p:nvPr>
        </p:nvSpPr>
        <p:spPr>
          <a:xfrm>
            <a:off x="1524000" y="103188"/>
            <a:ext cx="9144000" cy="1314450"/>
          </a:xfrm>
        </p:spPr>
        <p:txBody>
          <a:bodyPr vert="horz" lIns="0" tIns="45720" rIns="0" bIns="45720" rtlCol="0" anchor="ctr">
            <a:normAutofit/>
          </a:bodyPr>
          <a:lstStyle/>
          <a:p>
            <a:pPr algn="ctr" eaLnBrk="1" hangingPunct="1">
              <a:defRPr/>
            </a:pPr>
            <a:r>
              <a:rPr lang="en-US" sz="4000" kern="0" dirty="0">
                <a:solidFill>
                  <a:srgbClr val="000099"/>
                </a:solidFill>
                <a:effectLst>
                  <a:outerShdw blurRad="38100" dist="38100" dir="2700000" algn="tl">
                    <a:srgbClr val="C0C0C0"/>
                  </a:outerShdw>
                </a:effectLst>
                <a:latin typeface="Verdana" panose="020B0604030504040204"/>
              </a:rPr>
              <a:t>Impedance and Admittance</a:t>
            </a:r>
          </a:p>
        </p:txBody>
      </p:sp>
      <p:pic>
        <p:nvPicPr>
          <p:cNvPr id="36868" name="Picture 63" descr="09-015"/>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a:xfrm>
            <a:off x="3276601" y="1752600"/>
            <a:ext cx="3990975" cy="4495800"/>
          </a:xfrm>
          <a:noFill/>
        </p:spPr>
      </p:pic>
      <p:graphicFrame>
        <p:nvGraphicFramePr>
          <p:cNvPr id="36869" name="Object 65"/>
          <p:cNvGraphicFramePr>
            <a:graphicFrameLocks noGrp="1" noChangeAspect="1"/>
          </p:cNvGraphicFramePr>
          <p:nvPr>
            <p:ph sz="quarter" idx="2"/>
          </p:nvPr>
        </p:nvGraphicFramePr>
        <p:xfrm>
          <a:off x="3124201" y="2616200"/>
          <a:ext cx="1241425" cy="431800"/>
        </p:xfrm>
        <a:graphic>
          <a:graphicData uri="http://schemas.openxmlformats.org/presentationml/2006/ole">
            <mc:AlternateContent xmlns:mc="http://schemas.openxmlformats.org/markup-compatibility/2006">
              <mc:Choice xmlns:v="urn:schemas-microsoft-com:vml" Requires="v">
                <p:oleObj spid="_x0000_s34821" name="Equation" r:id="rId4" imgW="584200" imgH="203200" progId="Equation.3">
                  <p:embed/>
                </p:oleObj>
              </mc:Choice>
              <mc:Fallback>
                <p:oleObj name="Equation" r:id="rId4" imgW="584200" imgH="203200" progId="Equation.3">
                  <p:embed/>
                  <p:pic>
                    <p:nvPicPr>
                      <p:cNvPr id="0" name="Object 6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201" y="2616200"/>
                        <a:ext cx="12414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70" name="Object 67"/>
          <p:cNvGraphicFramePr>
            <a:graphicFrameLocks noGrp="1" noChangeAspect="1"/>
          </p:cNvGraphicFramePr>
          <p:nvPr>
            <p:ph sz="quarter" idx="3"/>
          </p:nvPr>
        </p:nvGraphicFramePr>
        <p:xfrm>
          <a:off x="3124200" y="4868864"/>
          <a:ext cx="1143000" cy="769937"/>
        </p:xfrm>
        <a:graphic>
          <a:graphicData uri="http://schemas.openxmlformats.org/presentationml/2006/ole">
            <mc:AlternateContent xmlns:mc="http://schemas.openxmlformats.org/markup-compatibility/2006">
              <mc:Choice xmlns:v="urn:schemas-microsoft-com:vml" Requires="v">
                <p:oleObj spid="_x0000_s34822" name="Equation" r:id="rId6" imgW="622300" imgH="419100" progId="Equation.3">
                  <p:embed/>
                </p:oleObj>
              </mc:Choice>
              <mc:Fallback>
                <p:oleObj name="Equation" r:id="rId6" imgW="622300" imgH="419100" progId="Equation.3">
                  <p:embed/>
                  <p:pic>
                    <p:nvPicPr>
                      <p:cNvPr id="0" name="Object 6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24200" y="4868864"/>
                        <a:ext cx="114300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71" name="Rectangle 3"/>
          <p:cNvSpPr>
            <a:spLocks noChangeArrowheads="1"/>
          </p:cNvSpPr>
          <p:nvPr/>
        </p:nvSpPr>
        <p:spPr bwMode="auto">
          <a:xfrm>
            <a:off x="1524001" y="30300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72" name="Rectangle 4"/>
          <p:cNvSpPr>
            <a:spLocks noChangeArrowheads="1"/>
          </p:cNvSpPr>
          <p:nvPr/>
        </p:nvSpPr>
        <p:spPr bwMode="auto">
          <a:xfrm>
            <a:off x="1524001" y="29966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73" name="Rectangle 5"/>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74" name="Rectangle 6"/>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75" name="Rectangle 8"/>
          <p:cNvSpPr>
            <a:spLocks noChangeArrowheads="1"/>
          </p:cNvSpPr>
          <p:nvPr/>
        </p:nvSpPr>
        <p:spPr bwMode="auto">
          <a:xfrm>
            <a:off x="1524001" y="3053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76" name="Rectangle 9"/>
          <p:cNvSpPr>
            <a:spLocks noChangeArrowheads="1"/>
          </p:cNvSpPr>
          <p:nvPr/>
        </p:nvSpPr>
        <p:spPr bwMode="auto">
          <a:xfrm>
            <a:off x="1524001" y="30252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77" name="Rectangle 10"/>
          <p:cNvSpPr>
            <a:spLocks noChangeArrowheads="1"/>
          </p:cNvSpPr>
          <p:nvPr/>
        </p:nvSpPr>
        <p:spPr bwMode="auto">
          <a:xfrm>
            <a:off x="1524001" y="29395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78" name="Rectangle 11"/>
          <p:cNvSpPr>
            <a:spLocks noChangeArrowheads="1"/>
          </p:cNvSpPr>
          <p:nvPr/>
        </p:nvSpPr>
        <p:spPr bwMode="auto">
          <a:xfrm>
            <a:off x="1524001" y="30681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79" name="Rectangle 1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80" name="Rectangle 13"/>
          <p:cNvSpPr>
            <a:spLocks noChangeArrowheads="1"/>
          </p:cNvSpPr>
          <p:nvPr/>
        </p:nvSpPr>
        <p:spPr bwMode="auto">
          <a:xfrm>
            <a:off x="1524001" y="312050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81" name="Rectangle 14"/>
          <p:cNvSpPr>
            <a:spLocks noChangeArrowheads="1"/>
          </p:cNvSpPr>
          <p:nvPr/>
        </p:nvSpPr>
        <p:spPr bwMode="auto">
          <a:xfrm>
            <a:off x="1524001" y="312050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82" name="Rectangle 15"/>
          <p:cNvSpPr>
            <a:spLocks noChangeArrowheads="1"/>
          </p:cNvSpPr>
          <p:nvPr/>
        </p:nvSpPr>
        <p:spPr bwMode="auto">
          <a:xfrm>
            <a:off x="1524001" y="312050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83" name="Rectangle 16"/>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84" name="Rectangle 17"/>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85" name="Rectangle 18"/>
          <p:cNvSpPr>
            <a:spLocks noChangeArrowheads="1"/>
          </p:cNvSpPr>
          <p:nvPr/>
        </p:nvSpPr>
        <p:spPr bwMode="auto">
          <a:xfrm>
            <a:off x="1524001" y="29395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86" name="Rectangle 19"/>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87" name="Rectangle 20"/>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88" name="Rectangle 21"/>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89" name="Rectangle 22"/>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90" name="Rectangle 23"/>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91" name="Rectangle 24"/>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92" name="Rectangle 25"/>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93" name="Rectangle 27"/>
          <p:cNvSpPr>
            <a:spLocks noChangeArrowheads="1"/>
          </p:cNvSpPr>
          <p:nvPr/>
        </p:nvSpPr>
        <p:spPr bwMode="auto">
          <a:xfrm>
            <a:off x="3238501" y="2286000"/>
            <a:ext cx="184731" cy="36933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94" name="Rectangle 28"/>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95" name="Rectangle 30"/>
          <p:cNvSpPr>
            <a:spLocks noChangeArrowheads="1"/>
          </p:cNvSpPr>
          <p:nvPr/>
        </p:nvSpPr>
        <p:spPr bwMode="auto">
          <a:xfrm>
            <a:off x="3238501" y="2286000"/>
            <a:ext cx="184731" cy="36933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96" name="Rectangle 31"/>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97" name="Rectangle 33"/>
          <p:cNvSpPr>
            <a:spLocks noChangeArrowheads="1"/>
          </p:cNvSpPr>
          <p:nvPr/>
        </p:nvSpPr>
        <p:spPr bwMode="auto">
          <a:xfrm>
            <a:off x="3238501" y="2286000"/>
            <a:ext cx="184731" cy="36933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98" name="Rectangle 34"/>
          <p:cNvSpPr>
            <a:spLocks noChangeArrowheads="1"/>
          </p:cNvSpPr>
          <p:nvPr/>
        </p:nvSpPr>
        <p:spPr bwMode="auto">
          <a:xfrm>
            <a:off x="3238501" y="22860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Verdana" panose="020B0604030504040204" pitchFamily="34" charset="0"/>
              </a:defRPr>
            </a:lvl1pPr>
            <a:lvl2pPr marL="742950" indent="-285750" eaLnBrk="0" hangingPunct="0">
              <a:spcBef>
                <a:spcPct val="20000"/>
              </a:spcBef>
              <a:buChar char="–"/>
              <a:defRPr sz="2800">
                <a:solidFill>
                  <a:schemeClr val="tx1"/>
                </a:solidFill>
                <a:latin typeface="Verdana" panose="020B0604030504040204" pitchFamily="34" charset="0"/>
              </a:defRPr>
            </a:lvl2pPr>
            <a:lvl3pPr marL="1143000" indent="-228600" eaLnBrk="0" hangingPunct="0">
              <a:spcBef>
                <a:spcPct val="20000"/>
              </a:spcBef>
              <a:buChar char="•"/>
              <a:defRPr sz="2400">
                <a:solidFill>
                  <a:schemeClr val="tx1"/>
                </a:solidFill>
                <a:latin typeface="Verdana" panose="020B0604030504040204" pitchFamily="34" charset="0"/>
              </a:defRPr>
            </a:lvl3pPr>
            <a:lvl4pPr marL="1600200" indent="-228600" eaLnBrk="0" hangingPunct="0">
              <a:spcBef>
                <a:spcPct val="20000"/>
              </a:spcBef>
              <a:buChar char="–"/>
              <a:defRPr sz="2000">
                <a:solidFill>
                  <a:schemeClr val="tx1"/>
                </a:solidFill>
                <a:latin typeface="Verdana" panose="020B0604030504040204" pitchFamily="34" charset="0"/>
              </a:defRPr>
            </a:lvl4pPr>
            <a:lvl5pPr marL="2057400" indent="-228600" eaLnBrk="0" hangingPunct="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1800">
              <a:latin typeface="Arial" panose="020B0604020202020204" pitchFamily="34" charset="0"/>
            </a:endParaRPr>
          </a:p>
        </p:txBody>
      </p:sp>
      <p:graphicFrame>
        <p:nvGraphicFramePr>
          <p:cNvPr id="36899" name="Object 71"/>
          <p:cNvGraphicFramePr>
            <a:graphicFrameLocks noGrp="1" noChangeAspect="1"/>
          </p:cNvGraphicFramePr>
          <p:nvPr>
            <p:ph sz="quarter" idx="4"/>
          </p:nvPr>
        </p:nvGraphicFramePr>
        <p:xfrm>
          <a:off x="7772400" y="1658938"/>
          <a:ext cx="2363788" cy="1617662"/>
        </p:xfrm>
        <a:graphic>
          <a:graphicData uri="http://schemas.openxmlformats.org/presentationml/2006/ole">
            <mc:AlternateContent xmlns:mc="http://schemas.openxmlformats.org/markup-compatibility/2006">
              <mc:Choice xmlns:v="urn:schemas-microsoft-com:vml" Requires="v">
                <p:oleObj spid="_x0000_s34823" name="Equation" r:id="rId8" imgW="965200" imgH="660400" progId="Equation.3">
                  <p:embed/>
                </p:oleObj>
              </mc:Choice>
              <mc:Fallback>
                <p:oleObj name="Equation" r:id="rId8" imgW="965200" imgH="660400" progId="Equation.3">
                  <p:embed/>
                  <p:pic>
                    <p:nvPicPr>
                      <p:cNvPr id="0" name="Object 7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72400" y="1658938"/>
                        <a:ext cx="2363788" cy="161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900" name="Object 73"/>
          <p:cNvGraphicFramePr>
            <a:graphicFrameLocks noChangeAspect="1"/>
          </p:cNvGraphicFramePr>
          <p:nvPr/>
        </p:nvGraphicFramePr>
        <p:xfrm>
          <a:off x="7789864" y="4019550"/>
          <a:ext cx="2116137" cy="1619250"/>
        </p:xfrm>
        <a:graphic>
          <a:graphicData uri="http://schemas.openxmlformats.org/presentationml/2006/ole">
            <mc:AlternateContent xmlns:mc="http://schemas.openxmlformats.org/markup-compatibility/2006">
              <mc:Choice xmlns:v="urn:schemas-microsoft-com:vml" Requires="v">
                <p:oleObj spid="_x0000_s34824" name="Equation" r:id="rId10" imgW="862965" imgH="660400" progId="Equation.3">
                  <p:embed/>
                </p:oleObj>
              </mc:Choice>
              <mc:Fallback>
                <p:oleObj name="Equation" r:id="rId10" imgW="862965" imgH="660400" progId="Equation.3">
                  <p:embed/>
                  <p:pic>
                    <p:nvPicPr>
                      <p:cNvPr id="0" name="Object 7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789864" y="4019550"/>
                        <a:ext cx="2116137"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209800" y="609600"/>
            <a:ext cx="7772400" cy="11430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normAutofit fontScale="90000"/>
          </a:bodyPr>
          <a:lstStyle/>
          <a:p>
            <a:pPr>
              <a:defRPr/>
            </a:pPr>
            <a:r>
              <a:rPr lang="en-US" sz="4000" kern="0" dirty="0">
                <a:solidFill>
                  <a:srgbClr val="000099"/>
                </a:solidFill>
                <a:effectLst>
                  <a:outerShdw blurRad="38100" dist="38100" dir="2700000" algn="tl">
                    <a:srgbClr val="C0C0C0"/>
                  </a:outerShdw>
                </a:effectLst>
                <a:latin typeface="Verdana" panose="020B0604030504040204"/>
              </a:rPr>
              <a:t>Circuit Analysis Using Phasors and Impedances</a:t>
            </a:r>
          </a:p>
        </p:txBody>
      </p:sp>
      <p:sp>
        <p:nvSpPr>
          <p:cNvPr id="4099" name="Text Box 3"/>
          <p:cNvSpPr txBox="1">
            <a:spLocks noChangeArrowheads="1"/>
          </p:cNvSpPr>
          <p:nvPr/>
        </p:nvSpPr>
        <p:spPr bwMode="auto">
          <a:xfrm>
            <a:off x="723153" y="2819401"/>
            <a:ext cx="9563847"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r>
              <a:rPr lang="en-US" altLang="en-US" sz="3200" b="1" dirty="0">
                <a:latin typeface="ttb" charset="0"/>
              </a:rPr>
              <a:t>1. </a:t>
            </a:r>
            <a:r>
              <a:rPr lang="en-US" altLang="en-US" sz="3200" dirty="0">
                <a:latin typeface="ttr" charset="0"/>
              </a:rPr>
              <a:t>Replace the time descriptions of the voltage and current sources with the corresponding phasors. (All of the sources must have the same frequency.)</a:t>
            </a:r>
            <a:endParaRPr lang="en-US" altLang="en-US" sz="3200" dirty="0">
              <a:latin typeface="Times New Roman" panose="02020603050405020304"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818776" y="1506283"/>
            <a:ext cx="10530542"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r>
              <a:rPr lang="en-US" altLang="en-US" sz="3200" b="1" dirty="0">
                <a:latin typeface="ttb" charset="0"/>
              </a:rPr>
              <a:t>2. </a:t>
            </a:r>
            <a:r>
              <a:rPr lang="en-US" altLang="en-US" sz="3200" dirty="0">
                <a:latin typeface="ttr" charset="0"/>
              </a:rPr>
              <a:t>Replace inductances by their complex</a:t>
            </a:r>
          </a:p>
          <a:p>
            <a:pPr eaLnBrk="1" hangingPunct="1"/>
            <a:r>
              <a:rPr lang="en-US" altLang="en-US" sz="3200" dirty="0">
                <a:latin typeface="ttr" charset="0"/>
              </a:rPr>
              <a:t>    impedances </a:t>
            </a:r>
            <a:r>
              <a:rPr lang="en-US" altLang="en-US" sz="3200" i="1" dirty="0">
                <a:latin typeface="mtmi" charset="-95"/>
              </a:rPr>
              <a:t>Z</a:t>
            </a:r>
            <a:r>
              <a:rPr lang="en-US" altLang="en-US" sz="3200" i="1" baseline="-25000" dirty="0">
                <a:latin typeface="mtmi" charset="-95"/>
              </a:rPr>
              <a:t>L</a:t>
            </a:r>
            <a:r>
              <a:rPr lang="en-US" altLang="en-US" sz="3200" i="1" dirty="0">
                <a:latin typeface="mtmi" charset="-95"/>
              </a:rPr>
              <a:t> </a:t>
            </a:r>
            <a:r>
              <a:rPr lang="en-US" altLang="en-US" sz="3200" dirty="0">
                <a:latin typeface="mtsy" charset="-127"/>
              </a:rPr>
              <a:t>= </a:t>
            </a:r>
            <a:r>
              <a:rPr lang="en-US" altLang="en-US" sz="3200" i="1" dirty="0" err="1">
                <a:latin typeface="mtmi" charset="-95"/>
              </a:rPr>
              <a:t>jωL</a:t>
            </a:r>
            <a:r>
              <a:rPr lang="en-US" altLang="en-US" sz="3200" dirty="0">
                <a:latin typeface="ttr" charset="0"/>
              </a:rPr>
              <a:t>. Replace</a:t>
            </a:r>
          </a:p>
          <a:p>
            <a:pPr eaLnBrk="1" hangingPunct="1"/>
            <a:r>
              <a:rPr lang="en-US" altLang="en-US" sz="3200" dirty="0">
                <a:latin typeface="ttr" charset="0"/>
              </a:rPr>
              <a:t>    capacitances by their complex impedances </a:t>
            </a:r>
            <a:r>
              <a:rPr lang="en-US" altLang="en-US" sz="3200" i="1" dirty="0">
                <a:latin typeface="mtmi" charset="-95"/>
              </a:rPr>
              <a:t>Z</a:t>
            </a:r>
            <a:r>
              <a:rPr lang="en-US" altLang="en-US" sz="3200" i="1" baseline="-25000" dirty="0">
                <a:latin typeface="mtmi" charset="-95"/>
              </a:rPr>
              <a:t>C</a:t>
            </a:r>
            <a:r>
              <a:rPr lang="en-US" altLang="en-US" sz="3200" i="1" dirty="0">
                <a:latin typeface="mtmi" charset="-95"/>
              </a:rPr>
              <a:t> </a:t>
            </a:r>
            <a:r>
              <a:rPr lang="en-US" altLang="en-US" sz="3200" dirty="0">
                <a:latin typeface="mtsy" charset="-127"/>
              </a:rPr>
              <a:t>= </a:t>
            </a:r>
            <a:r>
              <a:rPr lang="en-US" altLang="en-US" sz="3200" dirty="0">
                <a:latin typeface="ttr" charset="0"/>
              </a:rPr>
              <a:t>1</a:t>
            </a:r>
            <a:r>
              <a:rPr lang="en-US" altLang="en-US" sz="3200" i="1" dirty="0">
                <a:latin typeface="mtmi" charset="-95"/>
              </a:rPr>
              <a:t>/(</a:t>
            </a:r>
            <a:r>
              <a:rPr lang="en-US" altLang="en-US" sz="3200" i="1" dirty="0" err="1">
                <a:latin typeface="mtmi" charset="-95"/>
              </a:rPr>
              <a:t>jωC</a:t>
            </a:r>
            <a:r>
              <a:rPr lang="en-US" altLang="en-US" sz="3200" i="1" dirty="0">
                <a:latin typeface="mtmi" charset="-95"/>
              </a:rPr>
              <a:t>)</a:t>
            </a:r>
            <a:r>
              <a:rPr lang="en-US" altLang="en-US" sz="3200" dirty="0">
                <a:latin typeface="ttr" charset="0"/>
              </a:rPr>
              <a:t>. Resistances have impedances equal to their resistances.</a:t>
            </a:r>
            <a:endParaRPr lang="en-US" altLang="en-US" sz="3200" dirty="0">
              <a:solidFill>
                <a:srgbClr val="FF0000"/>
              </a:solidFill>
              <a:latin typeface="ttr" charset="0"/>
            </a:endParaRPr>
          </a:p>
        </p:txBody>
      </p:sp>
      <p:sp>
        <p:nvSpPr>
          <p:cNvPr id="124931" name="Text Box 3"/>
          <p:cNvSpPr txBox="1">
            <a:spLocks noChangeArrowheads="1"/>
          </p:cNvSpPr>
          <p:nvPr/>
        </p:nvSpPr>
        <p:spPr bwMode="auto">
          <a:xfrm>
            <a:off x="860612" y="4249482"/>
            <a:ext cx="10530542"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r>
              <a:rPr lang="en-US" altLang="en-US" sz="3200" b="1" dirty="0">
                <a:latin typeface="ttb" charset="0"/>
              </a:rPr>
              <a:t>3. </a:t>
            </a:r>
            <a:r>
              <a:rPr lang="en-US" altLang="en-US" sz="3200" dirty="0">
                <a:latin typeface="ttr" charset="0"/>
              </a:rPr>
              <a:t>Analyze the circuit using </a:t>
            </a:r>
            <a:r>
              <a:rPr lang="en-US" altLang="en-US" sz="3200" b="1" dirty="0">
                <a:latin typeface="ttr" charset="0"/>
              </a:rPr>
              <a:t>any of the techniques studied earlier for DC circuits</a:t>
            </a:r>
            <a:r>
              <a:rPr lang="en-US" altLang="en-US" sz="3200" dirty="0">
                <a:latin typeface="ttr" charset="0"/>
              </a:rPr>
              <a:t>, performing the calculations with </a:t>
            </a:r>
            <a:r>
              <a:rPr lang="en-US" altLang="en-US" sz="3200" b="1" dirty="0">
                <a:latin typeface="ttr" charset="0"/>
              </a:rPr>
              <a:t>complex arithmetic.</a:t>
            </a:r>
            <a:endParaRPr lang="en-US" altLang="en-US" sz="24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4930">
                                            <p:txEl>
                                              <p:pRg st="0" end="0"/>
                                            </p:txEl>
                                          </p:spTgt>
                                        </p:tgtEl>
                                        <p:attrNameLst>
                                          <p:attrName>style.visibility</p:attrName>
                                        </p:attrNameLst>
                                      </p:cBhvr>
                                      <p:to>
                                        <p:strVal val="visible"/>
                                      </p:to>
                                    </p:set>
                                    <p:anim calcmode="lin" valueType="num">
                                      <p:cBhvr additive="base">
                                        <p:cTn id="7" dur="500" fill="hold"/>
                                        <p:tgtEl>
                                          <p:spTgt spid="12493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493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4930">
                                            <p:txEl>
                                              <p:pRg st="1" end="1"/>
                                            </p:txEl>
                                          </p:spTgt>
                                        </p:tgtEl>
                                        <p:attrNameLst>
                                          <p:attrName>style.visibility</p:attrName>
                                        </p:attrNameLst>
                                      </p:cBhvr>
                                      <p:to>
                                        <p:strVal val="visible"/>
                                      </p:to>
                                    </p:set>
                                    <p:anim calcmode="lin" valueType="num">
                                      <p:cBhvr additive="base">
                                        <p:cTn id="11" dur="500" fill="hold"/>
                                        <p:tgtEl>
                                          <p:spTgt spid="12493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4930">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4930">
                                            <p:txEl>
                                              <p:pRg st="2" end="2"/>
                                            </p:txEl>
                                          </p:spTgt>
                                        </p:tgtEl>
                                        <p:attrNameLst>
                                          <p:attrName>style.visibility</p:attrName>
                                        </p:attrNameLst>
                                      </p:cBhvr>
                                      <p:to>
                                        <p:strVal val="visible"/>
                                      </p:to>
                                    </p:set>
                                    <p:anim calcmode="lin" valueType="num">
                                      <p:cBhvr additive="base">
                                        <p:cTn id="15" dur="500" fill="hold"/>
                                        <p:tgtEl>
                                          <p:spTgt spid="124930">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493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24931"/>
                                        </p:tgtEl>
                                        <p:attrNameLst>
                                          <p:attrName>style.visibility</p:attrName>
                                        </p:attrNameLst>
                                      </p:cBhvr>
                                      <p:to>
                                        <p:strVal val="visible"/>
                                      </p:to>
                                    </p:set>
                                    <p:anim calcmode="lin" valueType="num">
                                      <p:cBhvr additive="base">
                                        <p:cTn id="21" dur="500" fill="hold"/>
                                        <p:tgtEl>
                                          <p:spTgt spid="124931"/>
                                        </p:tgtEl>
                                        <p:attrNameLst>
                                          <p:attrName>ppt_x</p:attrName>
                                        </p:attrNameLst>
                                      </p:cBhvr>
                                      <p:tavLst>
                                        <p:tav tm="0">
                                          <p:val>
                                            <p:strVal val="#ppt_x"/>
                                          </p:val>
                                        </p:tav>
                                        <p:tav tm="100000">
                                          <p:val>
                                            <p:strVal val="#ppt_x"/>
                                          </p:val>
                                        </p:tav>
                                      </p:tavLst>
                                    </p:anim>
                                    <p:anim calcmode="lin" valueType="num">
                                      <p:cBhvr additive="base">
                                        <p:cTn id="22" dur="500" fill="hold"/>
                                        <p:tgtEl>
                                          <p:spTgt spid="1249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1"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5f0014"/>
          <p:cNvPicPr>
            <a:picLocks noChangeAspect="1" noChangeArrowheads="1"/>
          </p:cNvPicPr>
          <p:nvPr/>
        </p:nvPicPr>
        <p:blipFill>
          <a:blip r:embed="rId3">
            <a:extLst>
              <a:ext uri="{28A0092B-C50C-407E-A947-70E740481C1C}">
                <a14:useLocalDpi xmlns:a14="http://schemas.microsoft.com/office/drawing/2010/main" val="0"/>
              </a:ext>
            </a:extLst>
          </a:blip>
          <a:srcRect r="48177" b="25714"/>
          <a:stretch>
            <a:fillRect/>
          </a:stretch>
        </p:blipFill>
        <p:spPr bwMode="auto">
          <a:xfrm>
            <a:off x="1676400" y="838200"/>
            <a:ext cx="44196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Text Box 3"/>
          <p:cNvSpPr txBox="1">
            <a:spLocks noChangeArrowheads="1"/>
          </p:cNvSpPr>
          <p:nvPr/>
        </p:nvSpPr>
        <p:spPr bwMode="auto">
          <a:xfrm>
            <a:off x="1889126" y="117476"/>
            <a:ext cx="75360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r>
              <a:rPr lang="en-US" altLang="en-US" sz="2400" b="1" u="sng" dirty="0">
                <a:latin typeface="Times New Roman" panose="02020603050405020304" pitchFamily="18" charset="0"/>
              </a:rPr>
              <a:t>Example 7: </a:t>
            </a:r>
            <a:r>
              <a:rPr lang="en-US" altLang="en-US" sz="2400" dirty="0">
                <a:latin typeface="Times New Roman" panose="02020603050405020304" pitchFamily="18" charset="0"/>
              </a:rPr>
              <a:t>Use nodal analysis to find v</a:t>
            </a:r>
            <a:r>
              <a:rPr lang="en-US" altLang="en-US" sz="2400" baseline="-25000" dirty="0">
                <a:latin typeface="Times New Roman" panose="02020603050405020304" pitchFamily="18" charset="0"/>
              </a:rPr>
              <a:t>1</a:t>
            </a:r>
            <a:r>
              <a:rPr lang="en-US" altLang="en-US" sz="2400" dirty="0">
                <a:latin typeface="Times New Roman" panose="02020603050405020304" pitchFamily="18" charset="0"/>
              </a:rPr>
              <a:t>(t) in steady state.</a:t>
            </a:r>
          </a:p>
        </p:txBody>
      </p:sp>
      <p:graphicFrame>
        <p:nvGraphicFramePr>
          <p:cNvPr id="5122" name="Object 4"/>
          <p:cNvGraphicFramePr>
            <a:graphicFrameLocks noChangeAspect="1"/>
          </p:cNvGraphicFramePr>
          <p:nvPr/>
        </p:nvGraphicFramePr>
        <p:xfrm>
          <a:off x="1828800" y="2895601"/>
          <a:ext cx="3429000" cy="1533525"/>
        </p:xfrm>
        <a:graphic>
          <a:graphicData uri="http://schemas.openxmlformats.org/presentationml/2006/ole">
            <mc:AlternateContent xmlns:mc="http://schemas.openxmlformats.org/markup-compatibility/2006">
              <mc:Choice xmlns:v="urn:schemas-microsoft-com:vml" Requires="v">
                <p:oleObj spid="_x0000_s35844" name="Equation" r:id="rId4" imgW="1676400" imgH="749300" progId="Equation.3">
                  <p:embed/>
                </p:oleObj>
              </mc:Choice>
              <mc:Fallback>
                <p:oleObj name="Equation" r:id="rId4" imgW="1676400" imgH="7493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2895601"/>
                        <a:ext cx="3429000" cy="1533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3" name="Object 5"/>
          <p:cNvGraphicFramePr>
            <a:graphicFrameLocks noChangeAspect="1"/>
          </p:cNvGraphicFramePr>
          <p:nvPr/>
        </p:nvGraphicFramePr>
        <p:xfrm>
          <a:off x="6096000" y="3124200"/>
          <a:ext cx="4343400" cy="914400"/>
        </p:xfrm>
        <a:graphic>
          <a:graphicData uri="http://schemas.openxmlformats.org/presentationml/2006/ole">
            <mc:AlternateContent xmlns:mc="http://schemas.openxmlformats.org/markup-compatibility/2006">
              <mc:Choice xmlns:v="urn:schemas-microsoft-com:vml" Requires="v">
                <p:oleObj spid="_x0000_s35845" name="Equation" r:id="rId6" imgW="1981200" imgH="393700" progId="Equation.3">
                  <p:embed/>
                </p:oleObj>
              </mc:Choice>
              <mc:Fallback>
                <p:oleObj name="Equation" r:id="rId6" imgW="1981200" imgH="3937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0" y="3124200"/>
                        <a:ext cx="4343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7" name="Text Box 6"/>
          <p:cNvSpPr txBox="1">
            <a:spLocks noChangeArrowheads="1"/>
          </p:cNvSpPr>
          <p:nvPr/>
        </p:nvSpPr>
        <p:spPr bwMode="auto">
          <a:xfrm>
            <a:off x="4648201" y="4724401"/>
            <a:ext cx="280717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r>
              <a:rPr lang="en-US" altLang="en-US" sz="2400" dirty="0">
                <a:latin typeface="Times New Roman" panose="02020603050405020304" pitchFamily="18" charset="0"/>
              </a:rPr>
              <a:t>Solving (1a) and (2a)</a:t>
            </a:r>
          </a:p>
        </p:txBody>
      </p:sp>
      <p:graphicFrame>
        <p:nvGraphicFramePr>
          <p:cNvPr id="5124" name="Object 7"/>
          <p:cNvGraphicFramePr>
            <a:graphicFrameLocks noChangeAspect="1"/>
          </p:cNvGraphicFramePr>
          <p:nvPr/>
        </p:nvGraphicFramePr>
        <p:xfrm>
          <a:off x="4572000" y="5334000"/>
          <a:ext cx="3644900" cy="1143000"/>
        </p:xfrm>
        <a:graphic>
          <a:graphicData uri="http://schemas.openxmlformats.org/presentationml/2006/ole">
            <mc:AlternateContent xmlns:mc="http://schemas.openxmlformats.org/markup-compatibility/2006">
              <mc:Choice xmlns:v="urn:schemas-microsoft-com:vml" Requires="v">
                <p:oleObj spid="_x0000_s35846" name="Equation" r:id="rId8" imgW="1498600" imgH="469900" progId="Equation.3">
                  <p:embed/>
                </p:oleObj>
              </mc:Choice>
              <mc:Fallback>
                <p:oleObj name="Equation" r:id="rId8" imgW="1498600" imgH="46990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2000" y="5334000"/>
                        <a:ext cx="36449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9" name="Picture 2" descr="5f0014"/>
          <p:cNvPicPr>
            <a:picLocks noChangeAspect="1" noChangeArrowheads="1"/>
          </p:cNvPicPr>
          <p:nvPr/>
        </p:nvPicPr>
        <p:blipFill>
          <a:blip r:embed="rId3">
            <a:extLst>
              <a:ext uri="{28A0092B-C50C-407E-A947-70E740481C1C}">
                <a14:useLocalDpi xmlns:a14="http://schemas.microsoft.com/office/drawing/2010/main" val="0"/>
              </a:ext>
            </a:extLst>
          </a:blip>
          <a:srcRect l="52718" b="28571"/>
          <a:stretch>
            <a:fillRect/>
          </a:stretch>
        </p:blipFill>
        <p:spPr bwMode="auto">
          <a:xfrm>
            <a:off x="6324600" y="990600"/>
            <a:ext cx="403225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ight Arrow 9"/>
          <p:cNvSpPr>
            <a:spLocks noChangeArrowheads="1"/>
          </p:cNvSpPr>
          <p:nvPr/>
        </p:nvSpPr>
        <p:spPr bwMode="auto">
          <a:xfrm>
            <a:off x="5486400" y="3505200"/>
            <a:ext cx="381000" cy="228600"/>
          </a:xfrm>
          <a:prstGeom prst="rightArrow">
            <a:avLst>
              <a:gd name="adj1" fmla="val 50000"/>
              <a:gd name="adj2" fmla="val 50000"/>
            </a:avLst>
          </a:prstGeom>
          <a:solidFill>
            <a:schemeClr val="accent1"/>
          </a:solidFill>
          <a:ln w="9525" algn="ctr">
            <a:solidFill>
              <a:schemeClr val="tx1"/>
            </a:solidFill>
            <a:round/>
          </a:ln>
        </p:spPr>
        <p:txBody>
          <a:bodyPr/>
          <a:lstStyle>
            <a:lvl1pPr eaLnBrk="0" hangingPunct="0">
              <a:defRPr>
                <a:solidFill>
                  <a:schemeClr val="tx1"/>
                </a:solidFill>
                <a:latin typeface="Arial" panose="020B0604020202020204" pitchFamily="34" charset="0"/>
                <a:cs typeface="Times New Roman" panose="02020603050405020304" pitchFamily="18" charset="0"/>
              </a:defRPr>
            </a:lvl1pPr>
            <a:lvl2pPr marL="742950" indent="-285750" eaLnBrk="0" hangingPunct="0">
              <a:defRPr>
                <a:solidFill>
                  <a:schemeClr val="tx1"/>
                </a:solidFill>
                <a:latin typeface="Arial" panose="020B0604020202020204" pitchFamily="34" charset="0"/>
                <a:cs typeface="Times New Roman" panose="02020603050405020304" pitchFamily="18" charset="0"/>
              </a:defRPr>
            </a:lvl2pPr>
            <a:lvl3pPr marL="1143000" indent="-228600" eaLnBrk="0" hangingPunct="0">
              <a:defRPr>
                <a:solidFill>
                  <a:schemeClr val="tx1"/>
                </a:solidFill>
                <a:latin typeface="Arial" panose="020B0604020202020204" pitchFamily="34" charset="0"/>
                <a:cs typeface="Times New Roman" panose="02020603050405020304" pitchFamily="18" charset="0"/>
              </a:defRPr>
            </a:lvl3pPr>
            <a:lvl4pPr marL="1600200" indent="-228600" eaLnBrk="0" hangingPunct="0">
              <a:defRPr>
                <a:solidFill>
                  <a:schemeClr val="tx1"/>
                </a:solidFill>
                <a:latin typeface="Arial" panose="020B0604020202020204" pitchFamily="34" charset="0"/>
                <a:cs typeface="Times New Roman" panose="02020603050405020304" pitchFamily="18" charset="0"/>
              </a:defRPr>
            </a:lvl4pPr>
            <a:lvl5pPr marL="2057400" indent="-228600" eaLnBrk="0" hangingPunct="0">
              <a:defRPr>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Times New Roman" panose="02020603050405020304" pitchFamily="18" charset="0"/>
              </a:defRPr>
            </a:lvl9pPr>
          </a:lstStyle>
          <a:p>
            <a:pPr eaLnBrk="1" hangingPunct="1"/>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122"/>
                                        </p:tgtEl>
                                        <p:attrNameLst>
                                          <p:attrName>style.visibility</p:attrName>
                                        </p:attrNameLst>
                                      </p:cBhvr>
                                      <p:to>
                                        <p:strVal val="visible"/>
                                      </p:to>
                                    </p:set>
                                    <p:anim calcmode="lin" valueType="num">
                                      <p:cBhvr additive="base">
                                        <p:cTn id="12" dur="500" fill="hold"/>
                                        <p:tgtEl>
                                          <p:spTgt spid="5122"/>
                                        </p:tgtEl>
                                        <p:attrNameLst>
                                          <p:attrName>ppt_x</p:attrName>
                                        </p:attrNameLst>
                                      </p:cBhvr>
                                      <p:tavLst>
                                        <p:tav tm="0">
                                          <p:val>
                                            <p:strVal val="#ppt_x"/>
                                          </p:val>
                                        </p:tav>
                                        <p:tav tm="100000">
                                          <p:val>
                                            <p:strVal val="#ppt_x"/>
                                          </p:val>
                                        </p:tav>
                                      </p:tavLst>
                                    </p:anim>
                                    <p:anim calcmode="lin" valueType="num">
                                      <p:cBhvr additive="base">
                                        <p:cTn id="13"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5123"/>
                                        </p:tgtEl>
                                        <p:attrNameLst>
                                          <p:attrName>style.visibility</p:attrName>
                                        </p:attrNameLst>
                                      </p:cBhvr>
                                      <p:to>
                                        <p:strVal val="visible"/>
                                      </p:to>
                                    </p:set>
                                    <p:anim calcmode="lin" valueType="num">
                                      <p:cBhvr additive="base">
                                        <p:cTn id="22" dur="500" fill="hold"/>
                                        <p:tgtEl>
                                          <p:spTgt spid="5123"/>
                                        </p:tgtEl>
                                        <p:attrNameLst>
                                          <p:attrName>ppt_x</p:attrName>
                                        </p:attrNameLst>
                                      </p:cBhvr>
                                      <p:tavLst>
                                        <p:tav tm="0">
                                          <p:val>
                                            <p:strVal val="#ppt_x"/>
                                          </p:val>
                                        </p:tav>
                                        <p:tav tm="100000">
                                          <p:val>
                                            <p:strVal val="#ppt_x"/>
                                          </p:val>
                                        </p:tav>
                                      </p:tavLst>
                                    </p:anim>
                                    <p:anim calcmode="lin" valueType="num">
                                      <p:cBhvr additive="base">
                                        <p:cTn id="23" dur="500" fill="hold"/>
                                        <p:tgtEl>
                                          <p:spTgt spid="5123"/>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5127"/>
                                        </p:tgtEl>
                                        <p:attrNameLst>
                                          <p:attrName>style.visibility</p:attrName>
                                        </p:attrNameLst>
                                      </p:cBhvr>
                                      <p:to>
                                        <p:strVal val="visible"/>
                                      </p:to>
                                    </p:set>
                                    <p:anim calcmode="lin" valueType="num">
                                      <p:cBhvr additive="base">
                                        <p:cTn id="28" dur="500" fill="hold"/>
                                        <p:tgtEl>
                                          <p:spTgt spid="5127"/>
                                        </p:tgtEl>
                                        <p:attrNameLst>
                                          <p:attrName>ppt_x</p:attrName>
                                        </p:attrNameLst>
                                      </p:cBhvr>
                                      <p:tavLst>
                                        <p:tav tm="0">
                                          <p:val>
                                            <p:strVal val="#ppt_x"/>
                                          </p:val>
                                        </p:tav>
                                        <p:tav tm="100000">
                                          <p:val>
                                            <p:strVal val="#ppt_x"/>
                                          </p:val>
                                        </p:tav>
                                      </p:tavLst>
                                    </p:anim>
                                    <p:anim calcmode="lin" valueType="num">
                                      <p:cBhvr additive="base">
                                        <p:cTn id="29" dur="500" fill="hold"/>
                                        <p:tgtEl>
                                          <p:spTgt spid="5127"/>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5124"/>
                                        </p:tgtEl>
                                        <p:attrNameLst>
                                          <p:attrName>style.visibility</p:attrName>
                                        </p:attrNameLst>
                                      </p:cBhvr>
                                      <p:to>
                                        <p:strVal val="visible"/>
                                      </p:to>
                                    </p:set>
                                    <p:anim calcmode="lin" valueType="num">
                                      <p:cBhvr additive="base">
                                        <p:cTn id="34" dur="500" fill="hold"/>
                                        <p:tgtEl>
                                          <p:spTgt spid="5124"/>
                                        </p:tgtEl>
                                        <p:attrNameLst>
                                          <p:attrName>ppt_x</p:attrName>
                                        </p:attrNameLst>
                                      </p:cBhvr>
                                      <p:tavLst>
                                        <p:tav tm="0">
                                          <p:val>
                                            <p:strVal val="#ppt_x"/>
                                          </p:val>
                                        </p:tav>
                                        <p:tav tm="100000">
                                          <p:val>
                                            <p:strVal val="#ppt_x"/>
                                          </p:val>
                                        </p:tav>
                                      </p:tavLst>
                                    </p:anim>
                                    <p:anim calcmode="lin" valueType="num">
                                      <p:cBhvr additive="base">
                                        <p:cTn id="35" dur="500" fill="hold"/>
                                        <p:tgtEl>
                                          <p:spTgt spid="51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7" grpId="0"/>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en-US" sz="4000" dirty="0">
                <a:solidFill>
                  <a:srgbClr val="000099"/>
                </a:solidFill>
              </a:rPr>
              <a:t>Electrical Circuits Definitions and Analyses</a:t>
            </a:r>
          </a:p>
        </p:txBody>
      </p:sp>
      <p:sp>
        <p:nvSpPr>
          <p:cNvPr id="4099" name="Content Placeholder 2"/>
          <p:cNvSpPr>
            <a:spLocks noGrp="1"/>
          </p:cNvSpPr>
          <p:nvPr>
            <p:ph idx="1"/>
          </p:nvPr>
        </p:nvSpPr>
        <p:spPr/>
        <p:txBody>
          <a:bodyPr>
            <a:normAutofit/>
          </a:bodyPr>
          <a:lstStyle/>
          <a:p>
            <a:pPr>
              <a:lnSpc>
                <a:spcPct val="80000"/>
              </a:lnSpc>
            </a:pPr>
            <a:r>
              <a:rPr lang="en-US" altLang="en-US" sz="2200" dirty="0">
                <a:solidFill>
                  <a:srgbClr val="006699"/>
                </a:solidFill>
                <a:latin typeface="Lucida Sans" panose="020B0602030504020204" pitchFamily="34" charset="0"/>
              </a:rPr>
              <a:t>Since the signal we are processing as an output from the sensor/transducers is an electrical signal then we need to cover the below definitions and some circuit analyses</a:t>
            </a:r>
          </a:p>
          <a:p>
            <a:pPr>
              <a:lnSpc>
                <a:spcPct val="80000"/>
              </a:lnSpc>
            </a:pPr>
            <a:endParaRPr lang="en-US" sz="1800" dirty="0"/>
          </a:p>
          <a:p>
            <a:pPr lvl="1"/>
            <a:r>
              <a:rPr lang="en-US" sz="2200" dirty="0">
                <a:solidFill>
                  <a:srgbClr val="006699"/>
                </a:solidFill>
                <a:latin typeface="Lucida Sans" panose="020B0602030504020204" pitchFamily="34" charset="0"/>
              </a:rPr>
              <a:t>Current and its relation to charge, i.e. integration and derivation</a:t>
            </a:r>
          </a:p>
          <a:p>
            <a:pPr lvl="1"/>
            <a:r>
              <a:rPr lang="en-US" sz="2200" dirty="0">
                <a:solidFill>
                  <a:srgbClr val="006699"/>
                </a:solidFill>
                <a:latin typeface="Lucida Sans" panose="020B0602030504020204" pitchFamily="34" charset="0"/>
              </a:rPr>
              <a:t>Ohm’s Law</a:t>
            </a:r>
          </a:p>
          <a:p>
            <a:pPr lvl="1"/>
            <a:r>
              <a:rPr lang="en-US" sz="2200" dirty="0">
                <a:solidFill>
                  <a:srgbClr val="006699"/>
                </a:solidFill>
                <a:latin typeface="Lucida Sans" panose="020B0602030504020204" pitchFamily="34" charset="0"/>
              </a:rPr>
              <a:t>Power</a:t>
            </a:r>
          </a:p>
          <a:p>
            <a:pPr lvl="1"/>
            <a:r>
              <a:rPr lang="en-US" sz="2200" dirty="0">
                <a:solidFill>
                  <a:srgbClr val="006699"/>
                </a:solidFill>
                <a:latin typeface="Lucida Sans" panose="020B0602030504020204" pitchFamily="34" charset="0"/>
              </a:rPr>
              <a:t>Energy</a:t>
            </a:r>
          </a:p>
          <a:p>
            <a:pPr lvl="1"/>
            <a:r>
              <a:rPr lang="en-US" sz="2200" dirty="0">
                <a:solidFill>
                  <a:srgbClr val="006699"/>
                </a:solidFill>
                <a:latin typeface="Lucida Sans" panose="020B0602030504020204" pitchFamily="34" charset="0"/>
              </a:rPr>
              <a:t>Passive components including wires, resistors, capacitors and inductors</a:t>
            </a:r>
          </a:p>
          <a:p>
            <a:pPr lvl="1"/>
            <a:r>
              <a:rPr lang="en-US" sz="2200" dirty="0">
                <a:solidFill>
                  <a:srgbClr val="006699"/>
                </a:solidFill>
                <a:latin typeface="Lucida Sans" panose="020B0602030504020204" pitchFamily="34" charset="0"/>
              </a:rPr>
              <a:t>Voltage and current sources</a:t>
            </a:r>
          </a:p>
          <a:p>
            <a:endParaRPr lang="en-US" sz="1800" dirty="0"/>
          </a:p>
        </p:txBody>
      </p:sp>
      <p:sp>
        <p:nvSpPr>
          <p:cNvPr id="4" name="Slide Number Placeholder 3"/>
          <p:cNvSpPr>
            <a:spLocks noGrp="1"/>
          </p:cNvSpPr>
          <p:nvPr>
            <p:ph type="sldNum" sz="quarter" idx="12"/>
          </p:nvPr>
        </p:nvSpPr>
        <p:spPr/>
        <p:txBody>
          <a:bodyPr/>
          <a:lstStyle/>
          <a:p>
            <a:pPr>
              <a:defRPr/>
            </a:pPr>
            <a:fld id="{0A258C92-C80F-4575-9E49-EFAD0743ADFF}" type="slidenum">
              <a:rPr lang="en-US" altLang="en-US"/>
              <a:t>6</a:t>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11"/>
          <p:cNvSpPr txBox="1">
            <a:spLocks noChangeArrowheads="1"/>
          </p:cNvSpPr>
          <p:nvPr/>
        </p:nvSpPr>
        <p:spPr bwMode="auto">
          <a:xfrm>
            <a:off x="1889126" y="161925"/>
            <a:ext cx="2047355" cy="369332"/>
          </a:xfrm>
          <a:prstGeom prst="rect">
            <a:avLst/>
          </a:prstGeom>
          <a:solidFill>
            <a:srgbClr val="CCCCFF"/>
          </a:solidFill>
          <a:ln w="25400">
            <a:solidFill>
              <a:schemeClr val="accent2"/>
            </a:solidFill>
            <a:miter lim="800000"/>
          </a:ln>
        </p:spPr>
        <p:txBody>
          <a:bodyPr wrap="non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t>Basic Quantities</a:t>
            </a:r>
          </a:p>
        </p:txBody>
      </p:sp>
      <p:sp>
        <p:nvSpPr>
          <p:cNvPr id="18435" name="Rectangle 13"/>
          <p:cNvSpPr>
            <a:spLocks noChangeArrowheads="1"/>
          </p:cNvSpPr>
          <p:nvPr/>
        </p:nvSpPr>
        <p:spPr bwMode="auto">
          <a:xfrm>
            <a:off x="2209800" y="838200"/>
            <a:ext cx="7162800" cy="535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sz="2800"/>
              <a:t>Electrical current:</a:t>
            </a:r>
          </a:p>
          <a:p>
            <a:endParaRPr lang="en-US" altLang="en-US" sz="2800"/>
          </a:p>
          <a:p>
            <a:pPr>
              <a:buFontTx/>
              <a:buChar char="-"/>
            </a:pPr>
            <a:r>
              <a:rPr lang="en-US" altLang="en-US" sz="2400"/>
              <a:t> Flow of electrons through a wire or other  </a:t>
            </a:r>
          </a:p>
          <a:p>
            <a:r>
              <a:rPr lang="en-US" altLang="en-US" sz="2400"/>
              <a:t>  electrical conductor</a:t>
            </a:r>
          </a:p>
          <a:p>
            <a:pPr>
              <a:buFontTx/>
              <a:buChar char="-"/>
            </a:pPr>
            <a:endParaRPr lang="en-US" altLang="en-US" sz="2400"/>
          </a:p>
          <a:p>
            <a:pPr>
              <a:buFontTx/>
              <a:buChar char="-"/>
            </a:pPr>
            <a:r>
              <a:rPr lang="en-US" altLang="en-US" sz="2400"/>
              <a:t> Electrons are negatively charged particles</a:t>
            </a:r>
          </a:p>
          <a:p>
            <a:pPr lvl="1"/>
            <a:endParaRPr lang="en-US" altLang="en-US"/>
          </a:p>
          <a:p>
            <a:r>
              <a:rPr lang="en-US" altLang="en-US" sz="2400"/>
              <a:t>-</a:t>
            </a:r>
            <a:r>
              <a:rPr lang="en-US" altLang="en-US" sz="2800"/>
              <a:t> </a:t>
            </a:r>
            <a:r>
              <a:rPr lang="en-US" altLang="en-US" sz="2400"/>
              <a:t>The time rate of flow of electrical charge  </a:t>
            </a:r>
          </a:p>
          <a:p>
            <a:r>
              <a:rPr lang="en-US" altLang="en-US" sz="2400"/>
              <a:t>   through a conductor or circuit element</a:t>
            </a:r>
          </a:p>
          <a:p>
            <a:endParaRPr lang="en-US" altLang="en-US" sz="2400"/>
          </a:p>
          <a:p>
            <a:r>
              <a:rPr lang="en-US" altLang="en-US" sz="2400"/>
              <a:t>- The units are amperes (A), which are  </a:t>
            </a:r>
          </a:p>
          <a:p>
            <a:r>
              <a:rPr lang="en-US" altLang="en-US" sz="2400"/>
              <a:t>   equivalent to coulombs per second (</a:t>
            </a:r>
            <a:r>
              <a:rPr lang="en-US" altLang="en-US" sz="2400" i="1"/>
              <a:t>C</a:t>
            </a:r>
            <a:r>
              <a:rPr lang="en-US" altLang="en-US" sz="2400"/>
              <a:t>/</a:t>
            </a:r>
            <a:r>
              <a:rPr lang="en-US" altLang="en-US" sz="2400" i="1"/>
              <a:t>s</a:t>
            </a:r>
            <a:r>
              <a:rPr lang="en-US" altLang="en-US" sz="2400"/>
              <a:t>)</a:t>
            </a:r>
          </a:p>
          <a:p>
            <a:endParaRPr lang="en-US" altLang="en-US" sz="2400"/>
          </a:p>
          <a:p>
            <a:r>
              <a:rPr lang="en-US" altLang="en-US" sz="2400"/>
              <a:t>- The charge per electron is -1.602×10</a:t>
            </a:r>
            <a:r>
              <a:rPr lang="en-US" altLang="en-US" sz="2400" baseline="30000"/>
              <a:t>-19</a:t>
            </a:r>
            <a:r>
              <a:rPr lang="en-US" altLang="en-US" sz="2400"/>
              <a:t> </a:t>
            </a:r>
            <a:r>
              <a:rPr lang="en-US" altLang="en-US" sz="2400" i="1"/>
              <a:t>C </a:t>
            </a:r>
          </a:p>
        </p:txBody>
      </p:sp>
      <p:sp>
        <p:nvSpPr>
          <p:cNvPr id="18436"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81EB9420-1312-4CA1-8C07-6CB9B4FDED69}" type="slidenum">
              <a:rPr lang="en-US" altLang="en-US"/>
              <a:t>7</a:t>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4274" name="Object 2"/>
          <p:cNvGraphicFramePr>
            <a:graphicFrameLocks noChangeAspect="1"/>
          </p:cNvGraphicFramePr>
          <p:nvPr/>
        </p:nvGraphicFramePr>
        <p:xfrm>
          <a:off x="1630364" y="685800"/>
          <a:ext cx="8924925" cy="1866900"/>
        </p:xfrm>
        <a:graphic>
          <a:graphicData uri="http://schemas.openxmlformats.org/presentationml/2006/ole">
            <mc:AlternateContent xmlns:mc="http://schemas.openxmlformats.org/markup-compatibility/2006">
              <mc:Choice xmlns:v="urn:schemas-microsoft-com:vml" Requires="v">
                <p:oleObj spid="_x0000_s18473" name="Image" r:id="rId4" imgW="12687300" imgH="2654300" progId="Photoshop.Image.5">
                  <p:embed/>
                </p:oleObj>
              </mc:Choice>
              <mc:Fallback>
                <p:oleObj name="Image" r:id="rId4" imgW="12687300" imgH="2654300" progId="Photoshop.Image.5">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0364" y="685800"/>
                        <a:ext cx="8924925" cy="1866900"/>
                      </a:xfrm>
                      <a:prstGeom prst="rect">
                        <a:avLst/>
                      </a:prstGeom>
                      <a:noFill/>
                      <a:ln w="9525">
                        <a:solidFill>
                          <a:srgbClr val="99CCFF"/>
                        </a:solidFill>
                        <a:miter lim="800000"/>
                        <a:headEnd/>
                        <a:tailEnd/>
                      </a:ln>
                      <a:effectLst/>
                      <a:extLst>
                        <a:ext uri="{909E8E84-426E-40DD-AFC4-6F175D3DCCD1}">
                          <a14:hiddenFill xmlns:a14="http://schemas.microsoft.com/office/drawing/2010/main">
                            <a:solidFill>
                              <a:srgbClr val="FF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15"/>
          <p:cNvGrpSpPr/>
          <p:nvPr/>
        </p:nvGrpSpPr>
        <p:grpSpPr bwMode="auto">
          <a:xfrm>
            <a:off x="1905000" y="2667000"/>
            <a:ext cx="8458200" cy="4114800"/>
            <a:chOff x="240" y="1680"/>
            <a:chExt cx="5328" cy="2592"/>
          </a:xfrm>
        </p:grpSpPr>
        <p:graphicFrame>
          <p:nvGraphicFramePr>
            <p:cNvPr id="19463" name="Object 4"/>
            <p:cNvGraphicFramePr>
              <a:graphicFrameLocks noChangeAspect="1"/>
            </p:cNvGraphicFramePr>
            <p:nvPr/>
          </p:nvGraphicFramePr>
          <p:xfrm>
            <a:off x="240" y="1680"/>
            <a:ext cx="5328" cy="525"/>
          </p:xfrm>
          <a:graphic>
            <a:graphicData uri="http://schemas.openxmlformats.org/presentationml/2006/ole">
              <mc:AlternateContent xmlns:mc="http://schemas.openxmlformats.org/markup-compatibility/2006">
                <mc:Choice xmlns:v="urn:schemas-microsoft-com:vml" Requires="v">
                  <p:oleObj spid="_x0000_s18474" name="Image" r:id="rId6" imgW="12763500" imgH="1257300" progId="Photoshop.Image.5">
                    <p:embed/>
                  </p:oleObj>
                </mc:Choice>
                <mc:Fallback>
                  <p:oleObj name="Image" r:id="rId6" imgW="12763500" imgH="1257300" progId="Photoshop.Image.5">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0" y="1680"/>
                          <a:ext cx="5328" cy="525"/>
                        </a:xfrm>
                        <a:prstGeom prst="rect">
                          <a:avLst/>
                        </a:prstGeom>
                        <a:noFill/>
                        <a:ln w="9525">
                          <a:solidFill>
                            <a:srgbClr val="99CCFF"/>
                          </a:solidFill>
                          <a:miter lim="800000"/>
                          <a:headEnd/>
                          <a:tailEnd/>
                        </a:ln>
                        <a:effectLst/>
                        <a:extLst>
                          <a:ext uri="{909E8E84-426E-40DD-AFC4-6F175D3DCCD1}">
                            <a14:hiddenFill xmlns:a14="http://schemas.microsoft.com/office/drawing/2010/main">
                              <a:solidFill>
                                <a:srgbClr val="FF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64" name="Object 5"/>
            <p:cNvGraphicFramePr>
              <a:graphicFrameLocks noChangeAspect="1"/>
            </p:cNvGraphicFramePr>
            <p:nvPr/>
          </p:nvGraphicFramePr>
          <p:xfrm>
            <a:off x="768" y="2256"/>
            <a:ext cx="679" cy="2016"/>
          </p:xfrm>
          <a:graphic>
            <a:graphicData uri="http://schemas.openxmlformats.org/presentationml/2006/ole">
              <mc:AlternateContent xmlns:mc="http://schemas.openxmlformats.org/markup-compatibility/2006">
                <mc:Choice xmlns:v="urn:schemas-microsoft-com:vml" Requires="v">
                  <p:oleObj spid="_x0000_s18475" name="SmartDraw" r:id="rId8" imgW="1005840" imgH="2980690" progId="SmartDraw.2">
                    <p:embed/>
                  </p:oleObj>
                </mc:Choice>
                <mc:Fallback>
                  <p:oleObj name="SmartDraw" r:id="rId8" imgW="1005840" imgH="2980690" progId="SmartDraw.2">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8" y="2256"/>
                          <a:ext cx="679" cy="2016"/>
                        </a:xfrm>
                        <a:prstGeom prst="rect">
                          <a:avLst/>
                        </a:prstGeom>
                        <a:solidFill>
                          <a:srgbClr val="CCECFF"/>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4279" name="Text Box 7"/>
          <p:cNvSpPr txBox="1">
            <a:spLocks noChangeArrowheads="1"/>
          </p:cNvSpPr>
          <p:nvPr/>
        </p:nvSpPr>
        <p:spPr bwMode="auto">
          <a:xfrm>
            <a:off x="4495800" y="3987800"/>
            <a:ext cx="5943600" cy="1200150"/>
          </a:xfrm>
          <a:prstGeom prst="rect">
            <a:avLst/>
          </a:prstGeom>
          <a:solidFill>
            <a:srgbClr val="CCFFCC"/>
          </a:solidFill>
          <a:ln w="9525">
            <a:solidFill>
              <a:schemeClr val="accent1"/>
            </a:solidFill>
            <a:miter lim="800000"/>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t>- If the charge is given determine the current by</a:t>
            </a:r>
          </a:p>
          <a:p>
            <a:r>
              <a:rPr lang="en-US" altLang="en-US"/>
              <a:t>Differentiation</a:t>
            </a:r>
          </a:p>
          <a:p>
            <a:r>
              <a:rPr lang="en-US" altLang="en-US"/>
              <a:t>- If the current is known determine the charge by</a:t>
            </a:r>
          </a:p>
          <a:p>
            <a:r>
              <a:rPr lang="en-US" altLang="en-US"/>
              <a:t>Integration</a:t>
            </a:r>
          </a:p>
        </p:txBody>
      </p:sp>
      <p:sp>
        <p:nvSpPr>
          <p:cNvPr id="54280" name="Text Box 8"/>
          <p:cNvSpPr txBox="1">
            <a:spLocks noChangeArrowheads="1"/>
          </p:cNvSpPr>
          <p:nvPr/>
        </p:nvSpPr>
        <p:spPr bwMode="auto">
          <a:xfrm>
            <a:off x="4724401" y="5462588"/>
            <a:ext cx="5571975" cy="92333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t>A physical analogy that helps visualize electric</a:t>
            </a:r>
          </a:p>
          <a:p>
            <a:r>
              <a:rPr lang="en-US" altLang="en-US"/>
              <a:t>Currents is that of water flow. </a:t>
            </a:r>
          </a:p>
          <a:p>
            <a:r>
              <a:rPr lang="en-US" altLang="en-US"/>
              <a:t>Charges are visualized as water particles</a:t>
            </a:r>
          </a:p>
        </p:txBody>
      </p:sp>
      <p:sp>
        <p:nvSpPr>
          <p:cNvPr id="19462" name="Slide Number Placeholder 7"/>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EACEDD69-804C-4E54-8C6D-A1E232B8A95D}" type="slidenum">
              <a:rPr lang="en-US" altLang="en-US"/>
              <a:t>8</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4274"/>
                                        </p:tgtEl>
                                        <p:attrNameLst>
                                          <p:attrName>style.visibility</p:attrName>
                                        </p:attrNameLst>
                                      </p:cBhvr>
                                      <p:to>
                                        <p:strVal val="visible"/>
                                      </p:to>
                                    </p:set>
                                    <p:anim calcmode="lin" valueType="num">
                                      <p:cBhvr additive="base">
                                        <p:cTn id="7" dur="500" fill="hold"/>
                                        <p:tgtEl>
                                          <p:spTgt spid="54274"/>
                                        </p:tgtEl>
                                        <p:attrNameLst>
                                          <p:attrName>ppt_x</p:attrName>
                                        </p:attrNameLst>
                                      </p:cBhvr>
                                      <p:tavLst>
                                        <p:tav tm="0">
                                          <p:val>
                                            <p:strVal val="0-#ppt_w/2"/>
                                          </p:val>
                                        </p:tav>
                                        <p:tav tm="100000">
                                          <p:val>
                                            <p:strVal val="#ppt_x"/>
                                          </p:val>
                                        </p:tav>
                                      </p:tavLst>
                                    </p:anim>
                                    <p:anim calcmode="lin" valueType="num">
                                      <p:cBhvr additive="base">
                                        <p:cTn id="8" dur="500" fill="hold"/>
                                        <p:tgtEl>
                                          <p:spTgt spid="5427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4280"/>
                                        </p:tgtEl>
                                        <p:attrNameLst>
                                          <p:attrName>style.visibility</p:attrName>
                                        </p:attrNameLst>
                                      </p:cBhvr>
                                      <p:to>
                                        <p:strVal val="visible"/>
                                      </p:to>
                                    </p:set>
                                    <p:anim calcmode="lin" valueType="num">
                                      <p:cBhvr additive="base">
                                        <p:cTn id="19" dur="500" fill="hold"/>
                                        <p:tgtEl>
                                          <p:spTgt spid="54280"/>
                                        </p:tgtEl>
                                        <p:attrNameLst>
                                          <p:attrName>ppt_x</p:attrName>
                                        </p:attrNameLst>
                                      </p:cBhvr>
                                      <p:tavLst>
                                        <p:tav tm="0">
                                          <p:val>
                                            <p:strVal val="0-#ppt_w/2"/>
                                          </p:val>
                                        </p:tav>
                                        <p:tav tm="100000">
                                          <p:val>
                                            <p:strVal val="#ppt_x"/>
                                          </p:val>
                                        </p:tav>
                                      </p:tavLst>
                                    </p:anim>
                                    <p:anim calcmode="lin" valueType="num">
                                      <p:cBhvr additive="base">
                                        <p:cTn id="20" dur="500" fill="hold"/>
                                        <p:tgtEl>
                                          <p:spTgt spid="5428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4279"/>
                                        </p:tgtEl>
                                        <p:attrNameLst>
                                          <p:attrName>style.visibility</p:attrName>
                                        </p:attrNameLst>
                                      </p:cBhvr>
                                      <p:to>
                                        <p:strVal val="visible"/>
                                      </p:to>
                                    </p:set>
                                    <p:anim calcmode="lin" valueType="num">
                                      <p:cBhvr additive="base">
                                        <p:cTn id="25" dur="500" fill="hold"/>
                                        <p:tgtEl>
                                          <p:spTgt spid="54279"/>
                                        </p:tgtEl>
                                        <p:attrNameLst>
                                          <p:attrName>ppt_x</p:attrName>
                                        </p:attrNameLst>
                                      </p:cBhvr>
                                      <p:tavLst>
                                        <p:tav tm="0">
                                          <p:val>
                                            <p:strVal val="0-#ppt_w/2"/>
                                          </p:val>
                                        </p:tav>
                                        <p:tav tm="100000">
                                          <p:val>
                                            <p:strVal val="#ppt_x"/>
                                          </p:val>
                                        </p:tav>
                                      </p:tavLst>
                                    </p:anim>
                                    <p:anim calcmode="lin" valueType="num">
                                      <p:cBhvr additive="base">
                                        <p:cTn id="26" dur="500" fill="hold"/>
                                        <p:tgtEl>
                                          <p:spTgt spid="542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9" grpId="0" animBg="1" autoUpdateAnimBg="0"/>
      <p:bldP spid="54280"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ChangeArrowheads="1"/>
          </p:cNvSpPr>
          <p:nvPr/>
        </p:nvSpPr>
        <p:spPr bwMode="auto">
          <a:xfrm>
            <a:off x="2209800" y="838200"/>
            <a:ext cx="7162800" cy="3262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sz="2800"/>
              <a:t>Voltage:</a:t>
            </a:r>
          </a:p>
          <a:p>
            <a:endParaRPr lang="en-US" altLang="en-US" sz="2800"/>
          </a:p>
          <a:p>
            <a:r>
              <a:rPr lang="en-US" altLang="en-US"/>
              <a:t>- The force that pushes electricity through a wire</a:t>
            </a:r>
          </a:p>
          <a:p>
            <a:endParaRPr lang="en-US" altLang="en-US"/>
          </a:p>
          <a:p>
            <a:r>
              <a:rPr lang="en-US" altLang="en-US"/>
              <a:t>- The voltage associated with a circuit element</a:t>
            </a:r>
          </a:p>
          <a:p>
            <a:r>
              <a:rPr lang="en-US" altLang="en-US"/>
              <a:t>is the energy transferred per unit of charge</a:t>
            </a:r>
          </a:p>
          <a:p>
            <a:r>
              <a:rPr lang="en-US" altLang="en-US"/>
              <a:t>that flows through the element. The units of</a:t>
            </a:r>
          </a:p>
          <a:p>
            <a:r>
              <a:rPr lang="en-US" altLang="en-US"/>
              <a:t>voltage are volts (V), which are equivalent to</a:t>
            </a:r>
          </a:p>
          <a:p>
            <a:r>
              <a:rPr lang="en-US" altLang="en-US"/>
              <a:t>joules per coulomb (J/C)</a:t>
            </a:r>
          </a:p>
          <a:p>
            <a:pPr>
              <a:buFontTx/>
              <a:buChar char="-"/>
            </a:pPr>
            <a:endParaRPr lang="en-US" altLang="en-US" sz="2400" i="1"/>
          </a:p>
        </p:txBody>
      </p:sp>
      <p:sp>
        <p:nvSpPr>
          <p:cNvPr id="23555" name="Slide Number Placeholder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261B9C9E-0385-4CB0-BEE9-5F13CFC8542C}" type="slidenum">
              <a:rPr lang="en-US" altLang="en-US"/>
              <a:t>9</a:t>
            </a:fld>
            <a:endParaRPr lang="en-US"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56</TotalTime>
  <Words>2802</Words>
  <Application>Microsoft Macintosh PowerPoint</Application>
  <PresentationFormat>Widescreen</PresentationFormat>
  <Paragraphs>477</Paragraphs>
  <Slides>54</Slides>
  <Notes>21</Notes>
  <HiddenSlides>1</HiddenSlides>
  <MMClips>0</MMClips>
  <ScaleCrop>false</ScaleCrop>
  <HeadingPairs>
    <vt:vector size="8" baseType="variant">
      <vt:variant>
        <vt:lpstr>Fonts Used</vt:lpstr>
      </vt:variant>
      <vt:variant>
        <vt:i4>19</vt:i4>
      </vt:variant>
      <vt:variant>
        <vt:lpstr>Theme</vt:lpstr>
      </vt:variant>
      <vt:variant>
        <vt:i4>1</vt:i4>
      </vt:variant>
      <vt:variant>
        <vt:lpstr>Embedded OLE Servers</vt:lpstr>
      </vt:variant>
      <vt:variant>
        <vt:i4>4</vt:i4>
      </vt:variant>
      <vt:variant>
        <vt:lpstr>Slide Titles</vt:lpstr>
      </vt:variant>
      <vt:variant>
        <vt:i4>54</vt:i4>
      </vt:variant>
    </vt:vector>
  </HeadingPairs>
  <TitlesOfParts>
    <vt:vector size="78" baseType="lpstr">
      <vt:lpstr>mtmi</vt:lpstr>
      <vt:lpstr>mtsy</vt:lpstr>
      <vt:lpstr>新細明體</vt:lpstr>
      <vt:lpstr>新細明體</vt:lpstr>
      <vt:lpstr>Script</vt:lpstr>
      <vt:lpstr>ttb</vt:lpstr>
      <vt:lpstr>ttr</vt:lpstr>
      <vt:lpstr>Arial</vt:lpstr>
      <vt:lpstr>Calibri</vt:lpstr>
      <vt:lpstr>Calibri Light</vt:lpstr>
      <vt:lpstr>Cambria Math</vt:lpstr>
      <vt:lpstr>Courier New</vt:lpstr>
      <vt:lpstr>Lucida Console</vt:lpstr>
      <vt:lpstr>Lucida Sans</vt:lpstr>
      <vt:lpstr>Symbol</vt:lpstr>
      <vt:lpstr>Times New Roman</vt:lpstr>
      <vt:lpstr>Verdana</vt:lpstr>
      <vt:lpstr>Wingdings</vt:lpstr>
      <vt:lpstr>Wingdings 2</vt:lpstr>
      <vt:lpstr>Office Theme</vt:lpstr>
      <vt:lpstr>Equation</vt:lpstr>
      <vt:lpstr>Image</vt:lpstr>
      <vt:lpstr>SmartDraw</vt:lpstr>
      <vt:lpstr>Formula</vt:lpstr>
      <vt:lpstr>Basic Sensors</vt:lpstr>
      <vt:lpstr>Basic Sensors</vt:lpstr>
      <vt:lpstr>Transducers</vt:lpstr>
      <vt:lpstr>Sensor Systems</vt:lpstr>
      <vt:lpstr>Typical Instrumentation </vt:lpstr>
      <vt:lpstr>Electrical Circuits Definitions and Analyses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Why using Kirchhoff’s Laws??</vt:lpstr>
      <vt:lpstr>PowerPoint Presentation</vt:lpstr>
      <vt:lpstr>Node/Junction/Net</vt:lpstr>
      <vt:lpstr>Node/Junction/Net</vt:lpstr>
      <vt:lpstr>Branches</vt:lpstr>
      <vt:lpstr>PowerPoint Presentation</vt:lpstr>
      <vt:lpstr>Kirchhoff’s Current Law (KCL)</vt:lpstr>
      <vt:lpstr>Kirchhoff’s Current Law (KCL) Example 1</vt:lpstr>
      <vt:lpstr>Kirchhoff’s Current Law (KCL) Example 2</vt:lpstr>
      <vt:lpstr>Equivalent Current Source using KCL </vt:lpstr>
      <vt:lpstr>PowerPoint Presentation</vt:lpstr>
      <vt:lpstr>Kirchhoff’s Voltage Loop (KVL)</vt:lpstr>
      <vt:lpstr>Writing KVL Equation using “Potential Gains” Convention</vt:lpstr>
      <vt:lpstr>Writing KVL Equation using “Potential Losses” Convention</vt:lpstr>
      <vt:lpstr>Writing KVL Equations</vt:lpstr>
      <vt:lpstr>Writing KVL Equations</vt:lpstr>
      <vt:lpstr>Writing KVL Equations using Double Indices Notation</vt:lpstr>
      <vt:lpstr>The Number of Independent KCL &amp; KVL Equations</vt:lpstr>
      <vt:lpstr>PowerPoint Presentation</vt:lpstr>
      <vt:lpstr>Equivalent Voltage Source using KVL </vt:lpstr>
      <vt:lpstr>All Rules in one Example</vt:lpstr>
      <vt:lpstr>PowerPoint Presentation</vt:lpstr>
      <vt:lpstr>Sinusoids</vt:lpstr>
      <vt:lpstr>Sinusoids</vt:lpstr>
      <vt:lpstr>Phasors</vt:lpstr>
      <vt:lpstr>Phasors</vt:lpstr>
      <vt:lpstr>Complex Numbers</vt:lpstr>
      <vt:lpstr>Trigonometric Identities</vt:lpstr>
      <vt:lpstr>COMPLEX IMPEDANCES: Inductances </vt:lpstr>
      <vt:lpstr>PowerPoint Presentation</vt:lpstr>
      <vt:lpstr>PowerPoint Presentation</vt:lpstr>
      <vt:lpstr>Phasor Relationships for Circuit Elements</vt:lpstr>
      <vt:lpstr>Impedance and Admittance</vt:lpstr>
      <vt:lpstr>Circuit Analysis Using Phasors and Impedances</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Maher Maher</dc:creator>
  <cp:lastModifiedBy>Kevin lin</cp:lastModifiedBy>
  <cp:revision>54</cp:revision>
  <dcterms:created xsi:type="dcterms:W3CDTF">2020-01-14T04:54:00Z</dcterms:created>
  <dcterms:modified xsi:type="dcterms:W3CDTF">2020-01-26T18:07:40Z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