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258" r:id="rId4"/>
    <p:sldId id="259" r:id="rId5"/>
    <p:sldId id="260" r:id="rId6"/>
    <p:sldId id="462" r:id="rId7"/>
    <p:sldId id="463" r:id="rId8"/>
    <p:sldId id="314" r:id="rId9"/>
    <p:sldId id="318" r:id="rId10"/>
    <p:sldId id="322" r:id="rId11"/>
    <p:sldId id="323" r:id="rId12"/>
    <p:sldId id="324" r:id="rId13"/>
    <p:sldId id="325" r:id="rId14"/>
    <p:sldId id="326" r:id="rId15"/>
    <p:sldId id="330" r:id="rId16"/>
    <p:sldId id="332" r:id="rId17"/>
    <p:sldId id="333" r:id="rId18"/>
    <p:sldId id="335" r:id="rId19"/>
    <p:sldId id="296" r:id="rId20"/>
    <p:sldId id="292" r:id="rId21"/>
    <p:sldId id="294" r:id="rId22"/>
    <p:sldId id="301" r:id="rId23"/>
    <p:sldId id="295" r:id="rId24"/>
    <p:sldId id="278" r:id="rId25"/>
    <p:sldId id="299" r:id="rId26"/>
    <p:sldId id="297" r:id="rId27"/>
    <p:sldId id="300" r:id="rId28"/>
    <p:sldId id="302" r:id="rId29"/>
    <p:sldId id="275" r:id="rId30"/>
    <p:sldId id="304" r:id="rId31"/>
    <p:sldId id="305" r:id="rId32"/>
    <p:sldId id="306" r:id="rId33"/>
    <p:sldId id="307" r:id="rId34"/>
    <p:sldId id="313" r:id="rId35"/>
    <p:sldId id="309" r:id="rId36"/>
    <p:sldId id="310" r:id="rId37"/>
    <p:sldId id="283" r:id="rId38"/>
    <p:sldId id="312" r:id="rId39"/>
    <p:sldId id="303" r:id="rId40"/>
    <p:sldId id="284" r:id="rId41"/>
    <p:sldId id="357" r:id="rId42"/>
    <p:sldId id="385" r:id="rId43"/>
    <p:sldId id="389" r:id="rId44"/>
    <p:sldId id="391" r:id="rId45"/>
    <p:sldId id="432" r:id="rId46"/>
    <p:sldId id="461" r:id="rId47"/>
    <p:sldId id="440" r:id="rId48"/>
    <p:sldId id="442" r:id="rId49"/>
    <p:sldId id="443" r:id="rId50"/>
    <p:sldId id="446" r:id="rId51"/>
    <p:sldId id="447" r:id="rId52"/>
    <p:sldId id="452" r:id="rId53"/>
    <p:sldId id="458" r:id="rId54"/>
    <p:sldId id="46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54" autoAdjust="0"/>
    <p:restoredTop sz="86378"/>
  </p:normalViewPr>
  <p:slideViewPr>
    <p:cSldViewPr snapToGrid="0">
      <p:cViewPr varScale="1">
        <p:scale>
          <a:sx n="89" d="100"/>
          <a:sy n="89" d="100"/>
        </p:scale>
        <p:origin x="1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3.wmf"/><Relationship Id="rId1" Type="http://schemas.openxmlformats.org/officeDocument/2006/relationships/image" Target="../media/image4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wmf"/><Relationship Id="rId2" Type="http://schemas.openxmlformats.org/officeDocument/2006/relationships/image" Target="../media/image58.wmf"/><Relationship Id="rId1" Type="http://schemas.openxmlformats.org/officeDocument/2006/relationships/image" Target="../media/image57.png"/><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t>7</a:t>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t>16</a:t>
            </a:fld>
            <a:endParaRPr lang="en-US" altLang="en-US">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t>17</a:t>
            </a:fld>
            <a:endParaRPr lang="en-US" altLang="en-US">
              <a:latin typeface="Arial" panose="020B0604020202020204" pitchFamily="3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t>18</a:t>
            </a:fld>
            <a:endParaRPr lang="en-US" altLang="en-US">
              <a:latin typeface="Arial" panose="020B0604020202020204" pitchFamily="3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t>24</a:t>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t>29</a:t>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loss as positive means that voltage is positive when it flows from positive to negative; </a:t>
            </a:r>
          </a:p>
          <a:p>
            <a:r>
              <a:rPr lang="en-US" dirty="0"/>
              <a:t>L1: -Vs1 + I1R1 + Vs3 –I3R3 = 0 ; L2: -Vs1 + I1R1 +I2R2+Vs2 = 0; L3: -Vs2 - I2R2 + Vs3 –I3R3 = 0</a:t>
            </a:r>
          </a:p>
          <a:p>
            <a:endParaRPr lang="en-US" dirty="0"/>
          </a:p>
          <a:p>
            <a:r>
              <a:rPr lang="en-US" dirty="0"/>
              <a:t>Potential gain as positive means that voltage is positive when it flows from negative to positive. </a:t>
            </a:r>
          </a:p>
        </p:txBody>
      </p:sp>
      <p:sp>
        <p:nvSpPr>
          <p:cNvPr id="4" name="Slide Number Placeholder 3"/>
          <p:cNvSpPr>
            <a:spLocks noGrp="1"/>
          </p:cNvSpPr>
          <p:nvPr>
            <p:ph type="sldNum" sz="quarter" idx="5"/>
          </p:nvPr>
        </p:nvSpPr>
        <p:spPr/>
        <p:txBody>
          <a:bodyPr/>
          <a:lstStyle/>
          <a:p>
            <a:fld id="{B607ECC6-7988-43E2-846E-EC757D51D810}" type="slidenum">
              <a:rPr lang="en-US" smtClean="0"/>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-VR1 + 30V –VR3 -</a:t>
            </a:r>
            <a:r>
              <a:rPr lang="en-US" dirty="0" err="1"/>
              <a:t>Vbe</a:t>
            </a:r>
            <a:r>
              <a:rPr lang="en-US" dirty="0"/>
              <a:t>= 0 ; </a:t>
            </a:r>
          </a:p>
        </p:txBody>
      </p:sp>
      <p:sp>
        <p:nvSpPr>
          <p:cNvPr id="4" name="Slide Number Placeholder 3"/>
          <p:cNvSpPr>
            <a:spLocks noGrp="1"/>
          </p:cNvSpPr>
          <p:nvPr>
            <p:ph type="sldNum" sz="quarter" idx="5"/>
          </p:nvPr>
        </p:nvSpPr>
        <p:spPr/>
        <p:txBody>
          <a:bodyPr/>
          <a:lstStyle/>
          <a:p>
            <a:fld id="{B607ECC6-7988-43E2-846E-EC757D51D810}" type="slidenum">
              <a:rPr lang="en-US" smtClean="0"/>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t>37</a:t>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t>40</a:t>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t>8</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42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t>43</a:t>
            </a:fld>
            <a:endParaRPr lang="en-US" altLang="en-US" sz="13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t>9</a:t>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t>10</a:t>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t>11</a:t>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t>12</a:t>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t>13</a:t>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t>14</a:t>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t>15</a:t>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8BD43F-69C2-434A-94CA-A71C1C81D0B8}"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8"/>
          <p:cNvSpPr>
            <a:spLocks noGrp="1" noChangeArrowheads="1"/>
          </p:cNvSpPr>
          <p:nvPr>
            <p:ph type="ftr" sz="quarter" idx="11"/>
          </p:nvPr>
        </p:nvSpPr>
        <p:spPr/>
        <p:txBody>
          <a:bodyPr/>
          <a:lstStyle>
            <a:lvl1pPr>
              <a:defRPr/>
            </a:lvl1pPr>
          </a:lstStyle>
          <a:p>
            <a:pPr>
              <a:defRPr/>
            </a:pPr>
            <a:endParaRPr lang="en-US"/>
          </a:p>
        </p:txBody>
      </p:sp>
      <p:sp>
        <p:nvSpPr>
          <p:cNvPr id="7" name="Rectangle 49"/>
          <p:cNvSpPr>
            <a:spLocks noGrp="1" noChangeArrowheads="1"/>
          </p:cNvSpPr>
          <p:nvPr>
            <p:ph type="sldNum" sz="quarter" idx="12"/>
          </p:nvPr>
        </p:nvSpPr>
        <p:spPr/>
        <p:txBody>
          <a:bodyPr/>
          <a:lstStyle>
            <a:lvl1pPr>
              <a:defRPr/>
            </a:lvl1pPr>
          </a:lstStyle>
          <a:p>
            <a:pPr>
              <a:defRPr/>
            </a:pPr>
            <a:fld id="{207C2280-931C-498A-A706-08D61ABCFDEB}"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p:cNvSpPr>
            <a:spLocks noGrp="1" noChangeArrowheads="1"/>
          </p:cNvSpPr>
          <p:nvPr>
            <p:ph type="dt" sz="half" idx="10"/>
          </p:nvPr>
        </p:nvSpPr>
        <p:spPr/>
        <p:txBody>
          <a:bodyPr/>
          <a:lstStyle>
            <a:lvl1pPr>
              <a:defRPr/>
            </a:lvl1pPr>
          </a:lstStyle>
          <a:p>
            <a:pPr>
              <a:defRPr/>
            </a:pPr>
            <a:endParaRPr lang="en-US"/>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AD257F1-7950-4F8A-A2EF-50502397A707}"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dt" sz="half" idx="10"/>
          </p:nvPr>
        </p:nvSpPr>
        <p:spPr/>
        <p:txBody>
          <a:bodyPr/>
          <a:lstStyle>
            <a:lvl1pPr>
              <a:defRPr/>
            </a:lvl1pPr>
          </a:lstStyle>
          <a:p>
            <a:pPr>
              <a:defRPr/>
            </a:pPr>
            <a:endParaRPr lang="en-US"/>
          </a:p>
        </p:txBody>
      </p:sp>
      <p:sp>
        <p:nvSpPr>
          <p:cNvPr id="8" name="Rectangle 48"/>
          <p:cNvSpPr>
            <a:spLocks noGrp="1" noChangeArrowheads="1"/>
          </p:cNvSpPr>
          <p:nvPr>
            <p:ph type="ftr" sz="quarter" idx="11"/>
          </p:nvPr>
        </p:nvSpPr>
        <p:spPr/>
        <p:txBody>
          <a:bodyPr/>
          <a:lstStyle>
            <a:lvl1pPr>
              <a:defRPr/>
            </a:lvl1pPr>
          </a:lstStyle>
          <a:p>
            <a:pPr>
              <a:defRPr/>
            </a:pPr>
            <a:endParaRPr lang="en-US"/>
          </a:p>
        </p:txBody>
      </p:sp>
      <p:sp>
        <p:nvSpPr>
          <p:cNvPr id="9" name="Rectangle 49"/>
          <p:cNvSpPr>
            <a:spLocks noGrp="1" noChangeArrowheads="1"/>
          </p:cNvSpPr>
          <p:nvPr>
            <p:ph type="sldNum" sz="quarter" idx="12"/>
          </p:nvPr>
        </p:nvSpPr>
        <p:spPr/>
        <p:txBody>
          <a:bodyPr/>
          <a:lstStyle>
            <a:lvl1pPr>
              <a:defRPr/>
            </a:lvl1pPr>
          </a:lstStyle>
          <a:p>
            <a:fld id="{D7F4728C-B41A-4A0C-8864-BE4CC0147A10}"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panose="020B0604030504040204"/>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BD43F-69C2-434A-94CA-A71C1C81D0B8}"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8BD43F-69C2-434A-94CA-A71C1C81D0B8}"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8BD43F-69C2-434A-94CA-A71C1C81D0B8}"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8BD43F-69C2-434A-94CA-A71C1C81D0B8}" type="datetimeFigureOut">
              <a:rPr lang="en-US" smtClean="0"/>
              <a:t>2/18/20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BD43F-69C2-434A-94CA-A71C1C81D0B8}" type="datetimeFigureOut">
              <a:rPr lang="en-US" smtClean="0"/>
              <a:t>2/18/20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t>2/18/20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18" Type="http://schemas.openxmlformats.org/officeDocument/2006/relationships/image" Target="../media/image35.wmf"/><Relationship Id="rId3" Type="http://schemas.openxmlformats.org/officeDocument/2006/relationships/notesSlide" Target="../notesSlides/notesSlide14.xml"/><Relationship Id="rId7" Type="http://schemas.openxmlformats.org/officeDocument/2006/relationships/image" Target="../media/image30.png"/><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34.png"/><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32.wmf"/><Relationship Id="rId5" Type="http://schemas.openxmlformats.org/officeDocument/2006/relationships/image" Target="../media/image29.png"/><Relationship Id="rId15" Type="http://schemas.openxmlformats.org/officeDocument/2006/relationships/oleObject" Target="../embeddings/oleObject16.bin"/><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oleObject" Target="../embeddings/oleObject10.bin"/><Relationship Id="rId9" Type="http://schemas.openxmlformats.org/officeDocument/2006/relationships/image" Target="../media/image31.wmf"/><Relationship Id="rId14" Type="http://schemas.openxmlformats.org/officeDocument/2006/relationships/image" Target="../media/image33.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6.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3.png"/><Relationship Id="rId5" Type="http://schemas.openxmlformats.org/officeDocument/2006/relationships/image" Target="../media/image39.png"/><Relationship Id="rId4" Type="http://schemas.openxmlformats.org/officeDocument/2006/relationships/oleObject" Target="../embeddings/oleObject19.bin"/><Relationship Id="rId9"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0.png"/><Relationship Id="rId18" Type="http://schemas.openxmlformats.org/officeDocument/2006/relationships/oleObject" Target="../embeddings/oleObject27.bin"/><Relationship Id="rId3" Type="http://schemas.openxmlformats.org/officeDocument/2006/relationships/notesSlide" Target="../notesSlides/notesSlide18.xml"/><Relationship Id="rId7" Type="http://schemas.openxmlformats.org/officeDocument/2006/relationships/image" Target="../media/image43.wmf"/><Relationship Id="rId12" Type="http://schemas.openxmlformats.org/officeDocument/2006/relationships/oleObject" Target="../embeddings/oleObject24.bin"/><Relationship Id="rId17" Type="http://schemas.openxmlformats.org/officeDocument/2006/relationships/image" Target="../media/image52.png"/><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49.png"/><Relationship Id="rId5" Type="http://schemas.openxmlformats.org/officeDocument/2006/relationships/image" Target="../media/image42.png"/><Relationship Id="rId15" Type="http://schemas.openxmlformats.org/officeDocument/2006/relationships/image" Target="../media/image51.png"/><Relationship Id="rId10" Type="http://schemas.openxmlformats.org/officeDocument/2006/relationships/oleObject" Target="../embeddings/oleObject23.bin"/><Relationship Id="rId19" Type="http://schemas.openxmlformats.org/officeDocument/2006/relationships/image" Target="../media/image53.png"/><Relationship Id="rId4" Type="http://schemas.openxmlformats.org/officeDocument/2006/relationships/oleObject" Target="../embeddings/oleObject20.bin"/><Relationship Id="rId9" Type="http://schemas.openxmlformats.org/officeDocument/2006/relationships/image" Target="../media/image48.png"/><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5.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86.png"/><Relationship Id="rId3" Type="http://schemas.openxmlformats.org/officeDocument/2006/relationships/notesSlide" Target="../notesSlides/notesSlide19.xml"/><Relationship Id="rId7" Type="http://schemas.openxmlformats.org/officeDocument/2006/relationships/image" Target="../media/image58.wmf"/><Relationship Id="rId12" Type="http://schemas.openxmlformats.org/officeDocument/2006/relationships/oleObject" Target="../embeddings/oleObject32.bin"/><Relationship Id="rId17"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85.wmf"/><Relationship Id="rId5" Type="http://schemas.openxmlformats.org/officeDocument/2006/relationships/image" Target="../media/image57.png"/><Relationship Id="rId15" Type="http://schemas.openxmlformats.org/officeDocument/2006/relationships/image" Target="../media/image87.pn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84.png"/><Relationship Id="rId1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89.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20.xml"/><Relationship Id="rId7"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91.wmf"/><Relationship Id="rId5" Type="http://schemas.openxmlformats.org/officeDocument/2006/relationships/oleObject" Target="../embeddings/oleObject36.bin"/><Relationship Id="rId10" Type="http://schemas.openxmlformats.org/officeDocument/2006/relationships/image" Target="../media/image93.wmf"/><Relationship Id="rId4" Type="http://schemas.openxmlformats.org/officeDocument/2006/relationships/image" Target="../media/image94.jpeg"/><Relationship Id="rId9"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notesSlide" Target="../notesSlides/notesSlide21.xml"/><Relationship Id="rId7" Type="http://schemas.openxmlformats.org/officeDocument/2006/relationships/oleObject" Target="../embeddings/oleObject40.bin"/><Relationship Id="rId12" Type="http://schemas.openxmlformats.org/officeDocument/2006/relationships/image" Target="../media/image98.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95.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97.wmf"/><Relationship Id="rId4" Type="http://schemas.openxmlformats.org/officeDocument/2006/relationships/image" Target="../media/image99.jpeg"/><Relationship Id="rId9"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101.wmf"/><Relationship Id="rId5" Type="http://schemas.openxmlformats.org/officeDocument/2006/relationships/oleObject" Target="../embeddings/oleObject44.bin"/><Relationship Id="rId4" Type="http://schemas.openxmlformats.org/officeDocument/2006/relationships/image" Target="../media/image100.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3.wmf"/><Relationship Id="rId2" Type="http://schemas.openxmlformats.org/officeDocument/2006/relationships/vmlDrawing" Target="../drawings/vmlDrawing12.vml"/><Relationship Id="rId1" Type="http://schemas.openxmlformats.org/officeDocument/2006/relationships/themeOverride" Target="../theme/themeOverride2.xml"/><Relationship Id="rId6" Type="http://schemas.openxmlformats.org/officeDocument/2006/relationships/oleObject" Target="../embeddings/oleObject46.bin"/><Relationship Id="rId5" Type="http://schemas.openxmlformats.org/officeDocument/2006/relationships/image" Target="../media/image102.wmf"/><Relationship Id="rId4"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image" Target="../media/image108.png"/><Relationship Id="rId4" Type="http://schemas.openxmlformats.org/officeDocument/2006/relationships/image" Target="../media/image107.png"/></Relationships>
</file>

<file path=ppt/slides/_rels/slide47.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106.wmf"/><Relationship Id="rId11" Type="http://schemas.openxmlformats.org/officeDocument/2006/relationships/image" Target="../media/image114.png"/><Relationship Id="rId5" Type="http://schemas.openxmlformats.org/officeDocument/2006/relationships/oleObject" Target="../embeddings/oleObject49.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109.wmf"/><Relationship Id="rId4"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image" Target="../media/image112.wmf"/><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120.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117.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59.bin"/><Relationship Id="rId14" Type="http://schemas.openxmlformats.org/officeDocument/2006/relationships/image" Target="../media/image12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126.jpeg"/><Relationship Id="rId7" Type="http://schemas.openxmlformats.org/officeDocument/2006/relationships/image" Target="../media/image123.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12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130.png"/><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image" Target="../media/image127.wmf"/><Relationship Id="rId4" Type="http://schemas.openxmlformats.org/officeDocument/2006/relationships/oleObject" Target="../embeddings/oleObject66.bin"/><Relationship Id="rId9" Type="http://schemas.openxmlformats.org/officeDocument/2006/relationships/image" Target="../media/image12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panose="020B0604030504040204"/>
              </a:rPr>
              <a:t>Basic Sensors</a:t>
            </a:r>
          </a:p>
        </p:txBody>
      </p:sp>
      <p:sp>
        <p:nvSpPr>
          <p:cNvPr id="3" name="Subtitle 2"/>
          <p:cNvSpPr>
            <a:spLocks noGrp="1"/>
          </p:cNvSpPr>
          <p:nvPr>
            <p:ph type="subTitle" idx="1"/>
          </p:nvPr>
        </p:nvSpPr>
        <p:spPr/>
        <p:txBody>
          <a:bodyPr/>
          <a:lstStyle/>
          <a:p>
            <a:r>
              <a:rPr lang="en-US" dirty="0"/>
              <a:t>ENGG 6150: Bio-Instrumentation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p>
        </p:txBody>
      </p:sp>
      <p:sp>
        <p:nvSpPr>
          <p:cNvPr id="2970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37889" name="SmartDraw" r:id="rId4" imgW="3148330" imgH="1418590" progId="SmartDraw.2">
                  <p:embed/>
                </p:oleObj>
              </mc:Choice>
              <mc:Fallback>
                <p:oleObj name="SmartDraw" r:id="rId4" imgW="3148330" imgH="1418590" progId="SmartDraw.2">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p>
          <a:p>
            <a:r>
              <a:rPr lang="en-US" altLang="en-US"/>
              <a:t>P2 = 36W</a:t>
            </a:r>
          </a:p>
          <a:p>
            <a:r>
              <a:rPr lang="en-US" altLang="en-US"/>
              <a:t>P3 = -48W</a:t>
            </a:r>
            <a:endParaRPr lang="en-US" altLang="en-US" sz="2400">
              <a:latin typeface="Times New Roman" panose="02020603050405020304" pitchFamily="18" charset="0"/>
            </a:endParaRPr>
          </a:p>
        </p:txBody>
      </p:sp>
      <p:graphicFrame>
        <p:nvGraphicFramePr>
          <p:cNvPr id="32774" name="Object 6"/>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37890" name="Equation" r:id="rId6" imgW="1346200" imgH="292100" progId="Equation.3">
                  <p:embed/>
                </p:oleObj>
              </mc:Choice>
              <mc:Fallback>
                <p:oleObj name="Equation" r:id="rId6" imgW="1346200" imgH="292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37891" name="Equation" r:id="rId8" imgW="1459865" imgH="292100" progId="Equation.3">
                  <p:embed/>
                </p:oleObj>
              </mc:Choice>
              <mc:Fallback>
                <p:oleObj name="Equation" r:id="rId8" imgW="1459865" imgH="2921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37892" name="Equation" r:id="rId10" imgW="2959100" imgH="292100" progId="Equation.3">
                  <p:embed/>
                </p:oleObj>
              </mc:Choice>
              <mc:Fallback>
                <p:oleObj name="Equation" r:id="rId10" imgW="2959100" imgH="292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p>
        </p:txBody>
      </p:sp>
      <p:sp>
        <p:nvSpPr>
          <p:cNvPr id="35848" name="Text Box 17"/>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p>
        </p:txBody>
      </p:sp>
      <p:sp>
        <p:nvSpPr>
          <p:cNvPr id="35849" name="Slide Number Placeholder 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t>15</a:t>
            </a:fld>
            <a:endParaRPr lang="en-US" altLang="en-US"/>
          </a:p>
        </p:txBody>
      </p:sp>
      <p:sp>
        <p:nvSpPr>
          <p:cNvPr id="10" name="Title 1"/>
          <p:cNvSpPr txBox="1"/>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Basic Sensors</a:t>
            </a: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panose="020B0604030504040204"/>
                <a:ea typeface="+mj-ea"/>
                <a:cs typeface="+mj-cs"/>
              </a:rPr>
              <a:t>Circuit Definitions</a:t>
            </a: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t>21</a:t>
            </a:fld>
            <a:endParaRPr lang="en-US" altLang="en-US"/>
          </a:p>
        </p:txBody>
      </p:sp>
      <p:pic>
        <p:nvPicPr>
          <p:cNvPr id="5" name="Picture 4"/>
          <p:cNvPicPr>
            <a:picLocks noChangeAspect="1"/>
          </p:cNvPicPr>
          <p:nvPr/>
        </p:nvPicPr>
        <p:blipFill>
          <a:blip r:embed="rId2"/>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22</a:t>
            </a:fld>
            <a:endParaRPr lang="en-US" altLang="en-US"/>
          </a:p>
        </p:txBody>
      </p:sp>
      <p:pic>
        <p:nvPicPr>
          <p:cNvPr id="5" name="Picture 4"/>
          <p:cNvPicPr>
            <a:picLocks noChangeAspect="1"/>
          </p:cNvPicPr>
          <p:nvPr/>
        </p:nvPicPr>
        <p:blipFill>
          <a:blip r:embed="rId2"/>
          <a:stretch>
            <a:fillRect/>
          </a:stretch>
        </p:blipFill>
        <p:spPr>
          <a:xfrm>
            <a:off x="2133600" y="1981200"/>
            <a:ext cx="4114800" cy="2241928"/>
          </a:xfrm>
          <a:prstGeom prst="rect">
            <a:avLst/>
          </a:prstGeom>
        </p:spPr>
      </p:pic>
      <p:pic>
        <p:nvPicPr>
          <p:cNvPr id="6" name="Picture 5"/>
          <p:cNvPicPr>
            <a:picLocks noChangeAspect="1"/>
          </p:cNvPicPr>
          <p:nvPr/>
        </p:nvPicPr>
        <p:blipFill>
          <a:blip r:embed="rId3"/>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t>23</a:t>
            </a:fld>
            <a:endParaRPr lang="en-US" altLang="en-US"/>
          </a:p>
        </p:txBody>
      </p:sp>
      <p:pic>
        <p:nvPicPr>
          <p:cNvPr id="2" name="Picture 1"/>
          <p:cNvPicPr>
            <a:picLocks noChangeAspect="1"/>
          </p:cNvPicPr>
          <p:nvPr/>
        </p:nvPicPr>
        <p:blipFill>
          <a:blip r:embed="rId2"/>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t>24</a:t>
            </a:fld>
            <a:endParaRPr lang="en-US" altLang="en-US"/>
          </a:p>
        </p:txBody>
      </p:sp>
      <p:sp>
        <p:nvSpPr>
          <p:cNvPr id="8195" name="Title 1"/>
          <p:cNvSpPr txBox="1"/>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rotWithShape="1">
                <a:blip r:embed="rId3"/>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endParaRPr lang="en-US">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p>
          </p:txBody>
        </p:sp>
      </p:grpSp>
      <p:grpSp>
        <p:nvGrpSpPr>
          <p:cNvPr id="191516" name="Group 28"/>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panose="020B0604030504040204"/>
              </a:rPr>
              <a:t>Kirchhoff’s Current Law (KCL)</a:t>
            </a: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p>
        </p:txBody>
      </p:sp>
      <p:sp>
        <p:nvSpPr>
          <p:cNvPr id="191515" name="Rectangle 27"/>
          <p:cNvSpPr>
            <a:spLocks noChangeArrowheads="1"/>
          </p:cNvSpPr>
          <p:nvPr/>
        </p:nvSpPr>
        <p:spPr bwMode="auto">
          <a:xfrm>
            <a:off x="1914526" y="1828800"/>
            <a:ext cx="64674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p>
        </p:txBody>
      </p:sp>
      <p:sp>
        <p:nvSpPr>
          <p:cNvPr id="191518" name="Rectangle 30"/>
          <p:cNvSpPr>
            <a:spLocks noChangeArrowheads="1"/>
          </p:cNvSpPr>
          <p:nvPr/>
        </p:nvSpPr>
        <p:spPr bwMode="auto">
          <a:xfrm>
            <a:off x="2143124" y="4419600"/>
            <a:ext cx="54006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38913" name="Formula" r:id="rId3" imgW="976630" imgH="152400" progId="">
                  <p:embed/>
                </p:oleObj>
              </mc:Choice>
              <mc:Fallback>
                <p:oleObj name="Formula" r:id="rId3" imgW="976630" imgH="152400" progId="">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38914" name="Formula" r:id="rId5" imgW="789940" imgH="152400" progId="">
                  <p:embed/>
                </p:oleObj>
              </mc:Choice>
              <mc:Fallback>
                <p:oleObj name="Formula" r:id="rId5" imgW="789940" imgH="152400" progId="">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t>26</a:t>
            </a:fld>
            <a:endParaRPr lang="en-US" altLang="en-US"/>
          </a:p>
        </p:txBody>
      </p:sp>
      <p:pic>
        <p:nvPicPr>
          <p:cNvPr id="1331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p>
          <a:p>
            <a:pPr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t>27</a:t>
            </a:fld>
            <a:endParaRPr lang="en-US" altLang="en-US"/>
          </a:p>
        </p:txBody>
      </p:sp>
      <p:sp>
        <p:nvSpPr>
          <p:cNvPr id="5" name="Content Placeholder 2"/>
          <p:cNvSpPr txBox="1"/>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p>
          <a:p>
            <a:pPr marL="640080"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p>
          <a:p>
            <a:pPr marL="495935"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7015"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rotWithShape="1">
                <a:blip r:embed="rId2"/>
                <a:stretch>
                  <a:fillRect l="-941" t="-5936"/>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28</a:t>
            </a:fld>
            <a:endParaRPr lang="en-US" altLang="en-US"/>
          </a:p>
        </p:txBody>
      </p:sp>
      <p:pic>
        <p:nvPicPr>
          <p:cNvPr id="6" name="Picture 5"/>
          <p:cNvPicPr>
            <a:picLocks noChangeAspect="1"/>
          </p:cNvPicPr>
          <p:nvPr/>
        </p:nvPicPr>
        <p:blipFill>
          <a:blip r:embed="rId3"/>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39937" name="Image" r:id="rId4" imgW="9283700" imgH="2374900" progId="Photoshop.Image.5">
                  <p:embed/>
                </p:oleObj>
              </mc:Choice>
              <mc:Fallback>
                <p:oleObj name="Image" r:id="rId4" imgW="9283700" imgH="2374900" progId="Photoshop.Image.5">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39938" name="Image" r:id="rId6" imgW="9398000" imgH="2692400" progId="Photoshop.Image.5">
                  <p:embed/>
                </p:oleObj>
              </mc:Choice>
              <mc:Fallback>
                <p:oleObj name="Image" r:id="rId6" imgW="9398000" imgH="2692400" progId="Photoshop.Image.5">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39939" name="Equation" r:id="rId8" imgW="723900" imgH="292100" progId="Equation.3">
                  <p:embed/>
                </p:oleObj>
              </mc:Choice>
              <mc:Fallback>
                <p:oleObj name="Equation" r:id="rId8" imgW="723900" imgH="2921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39940" name="Equation" r:id="rId10" imgW="837565" imgH="292100" progId="Equation.3">
                  <p:embed/>
                </p:oleObj>
              </mc:Choice>
              <mc:Fallback>
                <p:oleObj name="Equation" r:id="rId10" imgW="837565" imgH="2921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39941" name="Equation" r:id="rId12" imgW="723900" imgH="292100" progId="Equation.3">
                  <p:embed/>
                </p:oleObj>
              </mc:Choice>
              <mc:Fallback>
                <p:oleObj name="Equation" r:id="rId12" imgW="723900" imgH="2921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39942" name="Equation" r:id="rId13" imgW="1473200" imgH="292100" progId="Equation.3">
                  <p:embed/>
                </p:oleObj>
              </mc:Choice>
              <mc:Fallback>
                <p:oleObj name="Equation" r:id="rId13" imgW="1473200" imgH="2921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t>29</a:t>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39943" name="Image" r:id="rId15" imgW="10414000" imgH="2324100" progId="Photoshop.Image.5">
                  <p:embed/>
                </p:oleObj>
              </mc:Choice>
              <mc:Fallback>
                <p:oleObj name="Image" r:id="rId15" imgW="10414000" imgH="2324100" progId="Photoshop.Image.5">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39944" name="Equation" r:id="rId17" imgW="711200" imgH="292100" progId="Equation.3">
                  <p:embed/>
                </p:oleObj>
              </mc:Choice>
              <mc:Fallback>
                <p:oleObj name="Equation" r:id="rId17" imgW="711200" imgH="2921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39945" name="Equation" r:id="rId19" imgW="711200" imgH="292100" progId="Equation.3">
                  <p:embed/>
                </p:oleObj>
              </mc:Choice>
              <mc:Fallback>
                <p:oleObj name="Equation" r:id="rId19" imgW="711200" imgH="2921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Transducers</a:t>
            </a:r>
          </a:p>
        </p:txBody>
      </p:sp>
      <p:sp>
        <p:nvSpPr>
          <p:cNvPr id="3" name="Content Placeholder 2"/>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p>
          <a:p>
            <a:pPr lvl="2">
              <a:lnSpc>
                <a:spcPct val="110000"/>
              </a:lnSpc>
            </a:pPr>
            <a:r>
              <a:rPr lang="en-US" sz="2300" dirty="0">
                <a:solidFill>
                  <a:srgbClr val="006699"/>
                </a:solidFill>
                <a:latin typeface="Lucida Sans" panose="020B0602030504020204" pitchFamily="34" charset="0"/>
              </a:rPr>
              <a:t>take form of a sensor or an actuator</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p>
          <a:p>
            <a:pPr lvl="2">
              <a:lnSpc>
                <a:spcPct val="110000"/>
              </a:lnSpc>
            </a:pPr>
            <a:r>
              <a:rPr lang="en-US" sz="2300" dirty="0">
                <a:solidFill>
                  <a:srgbClr val="006699"/>
                </a:solidFill>
                <a:latin typeface="Lucida Sans" panose="020B0602030504020204" pitchFamily="34" charset="0"/>
              </a:rPr>
              <a:t>a device that detects/measures a signal or stimulus</a:t>
            </a:r>
          </a:p>
          <a:p>
            <a:pPr lvl="2">
              <a:lnSpc>
                <a:spcPct val="110000"/>
              </a:lnSpc>
            </a:pPr>
            <a:r>
              <a:rPr lang="en-US" sz="2300" dirty="0">
                <a:solidFill>
                  <a:srgbClr val="006699"/>
                </a:solidFill>
                <a:latin typeface="Lucida Sans" panose="020B0602030504020204" pitchFamily="34" charset="0"/>
              </a:rPr>
              <a:t>acquires information from the “real world”</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p>
          <a:p>
            <a:pPr lvl="2">
              <a:lnSpc>
                <a:spcPct val="110000"/>
              </a:lnSpc>
            </a:pPr>
            <a:r>
              <a:rPr lang="en-US" sz="2300" dirty="0">
                <a:solidFill>
                  <a:srgbClr val="006699"/>
                </a:solidFill>
                <a:latin typeface="Lucida Sans" panose="020B0602030504020204" pitchFamily="34" charset="0"/>
              </a:rPr>
              <a:t>a device that generates a signal or stimulus</a:t>
            </a:r>
          </a:p>
        </p:txBody>
      </p:sp>
      <p:pic>
        <p:nvPicPr>
          <p:cNvPr id="4" name="Picture 3"/>
          <p:cNvPicPr>
            <a:picLocks noChangeAspect="1"/>
          </p:cNvPicPr>
          <p:nvPr/>
        </p:nvPicPr>
        <p:blipFill>
          <a:blip r:embed="rId3"/>
          <a:stretch>
            <a:fillRect/>
          </a:stretch>
        </p:blipFill>
        <p:spPr>
          <a:xfrm>
            <a:off x="3593805" y="1642841"/>
            <a:ext cx="6305107" cy="13828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2381"/>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31</a:t>
            </a:fld>
            <a:endParaRPr lang="en-US" altLang="en-US"/>
          </a:p>
        </p:txBody>
      </p:sp>
      <p:pic>
        <p:nvPicPr>
          <p:cNvPr id="5" name="Picture 4"/>
          <p:cNvPicPr>
            <a:picLocks noChangeAspect="1"/>
          </p:cNvPicPr>
          <p:nvPr/>
        </p:nvPicPr>
        <p:blipFill>
          <a:blip r:embed="rId2"/>
          <a:stretch>
            <a:fillRect/>
          </a:stretch>
        </p:blipFill>
        <p:spPr>
          <a:xfrm>
            <a:off x="8195931" y="3305197"/>
            <a:ext cx="2286000" cy="198078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32</a:t>
            </a:fld>
            <a:endParaRPr lang="en-US" altLang="en-US"/>
          </a:p>
        </p:txBody>
      </p:sp>
      <p:pic>
        <p:nvPicPr>
          <p:cNvPr id="6" name="Picture 5"/>
          <p:cNvPicPr>
            <a:picLocks noChangeAspect="1"/>
          </p:cNvPicPr>
          <p:nvPr/>
        </p:nvPicPr>
        <p:blipFill>
          <a:blip r:embed="rId2"/>
          <a:stretch>
            <a:fillRect/>
          </a:stretch>
        </p:blipFill>
        <p:spPr>
          <a:xfrm>
            <a:off x="8835656" y="3097255"/>
            <a:ext cx="2133600" cy="21430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33</a:t>
            </a:fld>
            <a:endParaRPr lang="en-US" altLang="en-US"/>
          </a:p>
        </p:txBody>
      </p:sp>
      <p:grpSp>
        <p:nvGrpSpPr>
          <p:cNvPr id="59" name="Group 119"/>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rotWithShape="1">
                <a:blip r:embed="rId3"/>
                <a:stretch>
                  <a:fillRect l="-986" t="-111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34</a:t>
            </a:fld>
            <a:endParaRPr lang="en-US" altLang="en-US"/>
          </a:p>
        </p:txBody>
      </p:sp>
      <p:grpSp>
        <p:nvGrpSpPr>
          <p:cNvPr id="59" name="Group 119"/>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rotWithShape="1">
                <a:blip r:embed="rId2"/>
                <a:stretch>
                  <a:fillRect l="-1283" t="-1280" r="-395"/>
                </a:stretch>
              </a:blipFill>
            </p:spPr>
            <p:txBody>
              <a:bodyPr/>
              <a:lstStyle/>
              <a:p>
                <a:r>
                  <a:rPr lang="en-US">
                    <a:noFill/>
                  </a:rPr>
                  <a:t> </a:t>
                </a:r>
                <a:endParaRPr lang="en-US">
                  <a:noFill/>
                </a:endParaRP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40961" name="Image" r:id="rId4" imgW="5308600" imgH="3175000" progId="Photoshop.Image.5">
                  <p:embed/>
                </p:oleObj>
              </mc:Choice>
              <mc:Fallback>
                <p:oleObj name="Image" r:id="rId4" imgW="5308600" imgH="3175000" progId="Photoshop.Image.5">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345" indent="-347345">
              <a:lnSpc>
                <a:spcPct val="120000"/>
              </a:lnSpc>
              <a:spcBef>
                <a:spcPts val="530"/>
              </a:spcBef>
            </a:pPr>
            <a:r>
              <a:rPr lang="en-US" sz="8800" dirty="0">
                <a:solidFill>
                  <a:srgbClr val="006699"/>
                </a:solidFill>
                <a:latin typeface="Lucida Sans" panose="020B0602030504020204" pitchFamily="34" charset="0"/>
              </a:rPr>
              <a:t>The loop does not have to be a physical loop however it has to belong to the same circuit</a:t>
            </a:r>
          </a:p>
          <a:p>
            <a:pPr marL="457200" indent="-457200">
              <a:lnSpc>
                <a:spcPct val="120000"/>
              </a:lnSpc>
              <a:spcBef>
                <a:spcPts val="530"/>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35</a:t>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rotWithShape="1">
                <a:blip r:embed="rId6"/>
                <a:stretch>
                  <a:fillRect t="-4082" b="-11224"/>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rotWithShape="1">
                <a:blip r:embed="rId7"/>
                <a:stretch>
                  <a:fillRect r="-2800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rotWithShape="1">
                <a:blip r:embed="rId8"/>
                <a:stretch>
                  <a:fillRect l="-1240" t="-2521" r="-2583"/>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rotWithShape="1">
                <a:blip r:embed="rId9"/>
                <a:stretch>
                  <a:fillRect l="-972" t="-1714"/>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rotWithShape="1">
                <a:blip r:embed="rId3"/>
                <a:stretch>
                  <a:fillRect l="-392" t="-200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36</a:t>
            </a:fld>
            <a:endParaRPr lang="en-US" altLang="en-US" dirty="0"/>
          </a:p>
        </p:txBody>
      </p:sp>
      <p:grpSp>
        <p:nvGrpSpPr>
          <p:cNvPr id="5" name="Group 119"/>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21" name="Group 118"/>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30"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32"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34"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49"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52"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57"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41985" name="Image" r:id="rId4" imgW="4838700" imgH="2921000" progId="Photoshop.Image.5">
                  <p:embed/>
                </p:oleObj>
              </mc:Choice>
              <mc:Fallback>
                <p:oleObj name="Image" r:id="rId4" imgW="4838700" imgH="29210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41986" name="Equation" r:id="rId6" imgW="51511200" imgH="7010400" progId="Equation.3">
                  <p:embed/>
                </p:oleObj>
              </mc:Choice>
              <mc:Fallback>
                <p:oleObj name="Equation" r:id="rId6" imgW="51511200" imgH="7010400" progId="Equation.3">
                  <p:embed/>
                  <p:pic>
                    <p:nvPicPr>
                      <p:cNvPr id="0" name="Object 3"/>
                      <p:cNvPicPr>
                        <a:picLocks noChangeAspect="1" noChangeArrowheads="1"/>
                      </p:cNvPicPr>
                      <p:nvPr/>
                    </p:nvPicPr>
                    <p:blipFill>
                      <a:blip r:embed="rId7"/>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41987" name="Image" r:id="rId8" imgW="3200400" imgH="762000" progId="Photoshop.Image.5">
                  <p:embed/>
                </p:oleObj>
              </mc:Choice>
              <mc:Fallback>
                <p:oleObj name="Image" r:id="rId8" imgW="3200400" imgH="762000" progId="Photoshop.Image.5">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41988" name="Image" r:id="rId10" imgW="4673600" imgH="711200" progId="Photoshop.Image.5">
                  <p:embed/>
                </p:oleObj>
              </mc:Choice>
              <mc:Fallback>
                <p:oleObj name="Image" r:id="rId10" imgW="4673600" imgH="711200" progId="Photoshop.Image.5">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41989" name="Image" r:id="rId12" imgW="2895600" imgH="711200" progId="Photoshop.Image.5">
                  <p:embed/>
                </p:oleObj>
              </mc:Choice>
              <mc:Fallback>
                <p:oleObj name="Image" r:id="rId12" imgW="2895600" imgH="711200" progId="Photoshop.Image.5">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41990" name="Image" r:id="rId14" imgW="4902200" imgH="2781300" progId="Photoshop.Image.5">
                  <p:embed/>
                </p:oleObj>
              </mc:Choice>
              <mc:Fallback>
                <p:oleObj name="Image" r:id="rId14" imgW="4902200" imgH="2781300" progId="Photoshop.Image.5">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41991" name="Image" r:id="rId16" imgW="3302000" imgH="609600" progId="Photoshop.Image.5">
                  <p:embed/>
                </p:oleObj>
              </mc:Choice>
              <mc:Fallback>
                <p:oleObj name="Image" r:id="rId16" imgW="3302000" imgH="609600" progId="Photoshop.Image.5">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41992" name="Image" r:id="rId18" imgW="3467100" imgH="533400" progId="Photoshop.Image.5">
                  <p:embed/>
                </p:oleObj>
              </mc:Choice>
              <mc:Fallback>
                <p:oleObj name="Image" r:id="rId18" imgW="3467100" imgH="533400" progId="Photoshop.Image.5">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t>37</a:t>
            </a:fld>
            <a:endParaRPr lang="en-US" altLang="en-US"/>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KVL 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1681" b="-56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38</a:t>
            </a:fld>
            <a:endParaRPr lang="en-US" altLang="en-US"/>
          </a:p>
        </p:txBody>
      </p:sp>
      <p:pic>
        <p:nvPicPr>
          <p:cNvPr id="6" name="Picture 5"/>
          <p:cNvPicPr>
            <a:picLocks noChangeAspect="1"/>
          </p:cNvPicPr>
          <p:nvPr/>
        </p:nvPicPr>
        <p:blipFill>
          <a:blip r:embed="rId3"/>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39</a:t>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rotWithShape="1">
                <a:blip r:embed="rId6"/>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rotWithShape="1">
                <a:blip r:embed="rId7"/>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rotWithShape="1">
                <a:blip r:embed="rId8"/>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rotWithShape="1">
                <a:blip r:embed="rId9"/>
                <a:stretch>
                  <a:fillRect l="-12698" t="-3046" r="-1587" b="-710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rotWithShape="1">
                <a:blip r:embed="rId10"/>
                <a:stretch>
                  <a:fillRect l="-12698" t="-3289" r="-6349" b="-9211"/>
                </a:stretch>
              </a:blipFill>
            </p:spPr>
            <p:txBody>
              <a:bodyPr/>
              <a:lstStyle/>
              <a:p>
                <a:r>
                  <a:rPr lang="en-US">
                    <a:noFill/>
                  </a:rPr>
                  <a:t> </a:t>
                </a:r>
                <a:endParaRPr lang="en-US">
                  <a:noFill/>
                </a:endParaRP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rotWithShape="1">
                <a:blip r:embed="rId11"/>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rotWithShape="1">
                <a:blip r:embed="rId12"/>
                <a:stretch>
                  <a:fillRect l="-12698" t="-3974" r="-6349" b="-9934"/>
                </a:stretch>
              </a:blipFill>
            </p:spPr>
            <p:txBody>
              <a:bodyPr/>
              <a:lstStyle/>
              <a:p>
                <a:r>
                  <a:rPr lang="en-US">
                    <a:noFill/>
                  </a:rPr>
                  <a:t> </a:t>
                </a:r>
                <a:endParaRPr lang="en-US">
                  <a:noFill/>
                </a:endParaRP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rotWithShape="1">
                <a:blip r:embed="rId1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rotWithShape="1">
                <a:blip r:embed="rId14"/>
                <a:stretch>
                  <a:fillRect l="-6400" t="-8197" r="-3200" b="-24590"/>
                </a:stretch>
              </a:blipFill>
            </p:spPr>
            <p:txBody>
              <a:bodyPr/>
              <a:lstStyle/>
              <a:p>
                <a:r>
                  <a:rPr lang="en-US">
                    <a:noFill/>
                  </a:rPr>
                  <a:t> </a:t>
                </a:r>
                <a:endParaRPr lang="en-US">
                  <a:noFill/>
                </a:endParaRP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rotWithShape="1">
                <a:blip r:embed="rId1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rotWithShape="1">
                <a:blip r:embed="rId16"/>
                <a:stretch>
                  <a:fillRect l="-12698" t="-3289" r="-7937" b="-9211"/>
                </a:stretch>
              </a:blipFill>
            </p:spPr>
            <p:txBody>
              <a:bodyPr/>
              <a:lstStyle/>
              <a:p>
                <a:r>
                  <a:rPr lang="en-US">
                    <a:noFill/>
                  </a:rPr>
                  <a:t> </a:t>
                </a:r>
                <a:endParaRPr lang="en-US">
                  <a:noFill/>
                </a:endParaRP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a:rPr>
              <a:t>Identify distinguished nodes</a:t>
            </a:r>
          </a:p>
        </p:txBody>
      </p:sp>
      <mc:AlternateContent xmlns:mc="http://schemas.openxmlformats.org/markup-compatibility/2006" xmlns:a14="http://schemas.microsoft.com/office/drawing/2010/main">
        <mc:Choice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xmlns="">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rotWithShape="1">
                <a:blip r:embed="rId17"/>
                <a:stretch>
                  <a:fillRect l="-687" t="-8197" b="-24590"/>
                </a:stretch>
              </a:blipFill>
            </p:spPr>
            <p:txBody>
              <a:bodyPr/>
              <a:lstStyle/>
              <a:p>
                <a:r>
                  <a:rPr lang="en-US">
                    <a:noFill/>
                  </a:rPr>
                  <a:t> </a:t>
                </a:r>
                <a:endParaRPr lang="en-US">
                  <a:noFill/>
                </a:endParaRP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panose="02020603050405020304"/>
              </a:rPr>
              <a:t>Assign arbitrary currents</a:t>
            </a:r>
          </a:p>
        </p:txBody>
      </p:sp>
      <mc:AlternateContent xmlns:mc="http://schemas.openxmlformats.org/markup-compatibility/2006" xmlns:a14="http://schemas.microsoft.com/office/drawing/2010/main">
        <mc:Choice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rotWithShape="1">
                <a:blip r:embed="rId18"/>
                <a:stretch>
                  <a:fillRect l="-971"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rotWithShape="1">
                <a:blip r:embed="rId19"/>
                <a:stretch>
                  <a:fillRect l="-999"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rotWithShape="1">
                <a:blip r:embed="rId20"/>
                <a:stretch>
                  <a:fillRect l="-155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rotWithShape="1">
                <a:blip r:embed="rId21"/>
                <a:stretch>
                  <a:fillRect l="-1217" t="-3333" b="-2166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rotWithShape="1">
                <a:blip r:embed="rId22"/>
                <a:stretch>
                  <a:fillRect l="-1042"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rotWithShape="1">
                <a:blip r:embed="rId23"/>
                <a:stretch>
                  <a:fillRect l="-938"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rotWithShape="1">
                <a:blip r:embed="rId24"/>
                <a:stretch>
                  <a:fillRect l="-206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rotWithShape="1">
                <a:blip r:embed="rId25"/>
                <a:stretch>
                  <a:fillRect l="-589"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rotWithShape="1">
                <a:blip r:embed="rId26"/>
                <a:stretch>
                  <a:fillRect l="-1431"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rotWithShape="1">
                <a:blip r:embed="rId27"/>
                <a:stretch>
                  <a:fillRect l="-881" t="-3279" b="-19672"/>
                </a:stretch>
              </a:blipFill>
            </p:spPr>
            <p:txBody>
              <a:bodyPr/>
              <a:lstStyle/>
              <a:p>
                <a:r>
                  <a:rPr lang="en-US">
                    <a:noFill/>
                  </a:rPr>
                  <a:t> </a:t>
                </a:r>
                <a:endParaRPr lang="en-US">
                  <a:noFill/>
                </a:endParaRP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panose="02020603050405020304"/>
              </a:rPr>
              <a:t>P.S. 1- Potential Losses for KVL, and 2- entering currents are negative for KCL are adopted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Sensor Systems</a:t>
            </a:r>
          </a:p>
        </p:txBody>
      </p:sp>
      <p:sp>
        <p:nvSpPr>
          <p:cNvPr id="3" name="Content Placeholder 2"/>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p>
          <a:p>
            <a:pPr>
              <a:spcBef>
                <a:spcPts val="500"/>
              </a:spcBef>
            </a:pPr>
            <a:r>
              <a:rPr lang="en-US" sz="2000" dirty="0">
                <a:solidFill>
                  <a:srgbClr val="006699"/>
                </a:solidFill>
                <a:latin typeface="Lucida Sans" panose="020B0602030504020204" pitchFamily="34" charset="0"/>
              </a:rPr>
              <a:t>Typical Electronic Sensor “System” consist of two transducers:</a:t>
            </a: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p>
          <a:p>
            <a:pPr marL="0">
              <a:spcBef>
                <a:spcPts val="500"/>
              </a:spcBef>
              <a:buNone/>
            </a:pPr>
            <a:r>
              <a:rPr lang="en-US" sz="2000" dirty="0">
                <a:solidFill>
                  <a:srgbClr val="006699"/>
                </a:solidFill>
                <a:latin typeface="Lucida Sans" panose="020B0602030504020204" pitchFamily="34" charset="0"/>
              </a:rPr>
              <a:t>   Physical domain into another</a:t>
            </a: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p>
        </p:txBody>
      </p:sp>
      <p:pic>
        <p:nvPicPr>
          <p:cNvPr id="5" name="Picture 4"/>
          <p:cNvPicPr>
            <a:picLocks noChangeAspect="1"/>
          </p:cNvPicPr>
          <p:nvPr/>
        </p:nvPicPr>
        <p:blipFill>
          <a:blip r:embed="rId2"/>
          <a:stretch>
            <a:fillRect/>
          </a:stretch>
        </p:blipFill>
        <p:spPr>
          <a:xfrm>
            <a:off x="1654752" y="1971573"/>
            <a:ext cx="7514943" cy="181044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43009" name="Image" r:id="rId4" imgW="3568700" imgH="4521200" progId="Photoshop.Image.5">
                  <p:embed/>
                </p:oleObj>
              </mc:Choice>
              <mc:Fallback>
                <p:oleObj name="Image" r:id="rId4" imgW="3568700" imgH="45212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43010" name="Equation" r:id="rId6" imgW="1180465" imgH="888365" progId="Equation.3">
                  <p:embed/>
                </p:oleObj>
              </mc:Choice>
              <mc:Fallback>
                <p:oleObj name="Equation" r:id="rId6" imgW="1180465" imgH="88836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43011" name="Image" r:id="rId8" imgW="5143500" imgH="2781300" progId="Photoshop.Image.5">
                  <p:embed/>
                </p:oleObj>
              </mc:Choice>
              <mc:Fallback>
                <p:oleObj name="Image" r:id="rId8" imgW="5143500" imgH="2781300" progId="Photoshop.Image.5">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43012" name="Equation" r:id="rId10" imgW="3073400" imgH="292100" progId="Equation.3">
                  <p:embed/>
                </p:oleObj>
              </mc:Choice>
              <mc:Fallback>
                <p:oleObj name="Equation" r:id="rId10" imgW="3073400" imgH="292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43013" name="Image" r:id="rId12" imgW="5740400" imgH="2857500" progId="Photoshop.Image.5">
                  <p:embed/>
                </p:oleObj>
              </mc:Choice>
              <mc:Fallback>
                <p:oleObj name="Image" r:id="rId12" imgW="5740400" imgH="2857500" progId="Photoshop.Image.5">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43014" name="Image" r:id="rId14" imgW="1879600" imgH="2692400" progId="Photoshop.Image.5">
                  <p:embed/>
                </p:oleObj>
              </mc:Choice>
              <mc:Fallback>
                <p:oleObj name="Image" r:id="rId14" imgW="1879600" imgH="2692400" progId="Photoshop.Image.5">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43015" name="Equation" r:id="rId16" imgW="190500" imgH="736600" progId="Equation.3">
                  <p:embed/>
                </p:oleObj>
              </mc:Choice>
              <mc:Fallback>
                <p:oleObj name="Equation" r:id="rId16" imgW="190500" imgH="7366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t>40</a:t>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Exercises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t>41</a:t>
            </a:fld>
            <a:endParaRPr lang="en-US" altLang="en-US">
              <a:latin typeface="Verdana" panose="020B0604030504040204" pitchFamily="34" charset="0"/>
            </a:endParaRPr>
          </a:p>
        </p:txBody>
      </p:sp>
      <p:sp>
        <p:nvSpPr>
          <p:cNvPr id="141315" name="Rectangle 3"/>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p>
          <a:p>
            <a:pPr eaLnBrk="1" hangingPunct="1">
              <a:lnSpc>
                <a:spcPct val="80000"/>
              </a:lnSpc>
              <a:buFontTx/>
              <a:buNone/>
            </a:pPr>
            <a:r>
              <a:rPr lang="en-US" altLang="en-US" sz="2000" u="sng" dirty="0"/>
              <a:t>where</a:t>
            </a:r>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p>
          <a:p>
            <a:pPr>
              <a:lnSpc>
                <a:spcPct val="80000"/>
              </a:lnSpc>
            </a:pPr>
            <a:r>
              <a:rPr lang="en-US" altLang="en-US" sz="2400" dirty="0">
                <a:solidFill>
                  <a:srgbClr val="006699"/>
                </a:solidFill>
                <a:latin typeface="Lucida Sans" panose="020B0602030504020204" pitchFamily="34" charset="0"/>
              </a:rPr>
              <a:t>ω  = the angular frequency in radians/s</a:t>
            </a:r>
          </a:p>
          <a:p>
            <a:pPr>
              <a:lnSpc>
                <a:spcPct val="80000"/>
              </a:lnSpc>
            </a:pPr>
            <a:r>
              <a:rPr lang="en-US" altLang="en-US" sz="2400" dirty="0">
                <a:solidFill>
                  <a:srgbClr val="006699"/>
                </a:solidFill>
                <a:latin typeface="Lucida Sans" panose="020B0602030504020204" pitchFamily="34" charset="0"/>
              </a:rPr>
              <a:t>Ф =  the phase</a:t>
            </a:r>
          </a:p>
          <a:p>
            <a:pPr>
              <a:lnSpc>
                <a:spcPct val="80000"/>
              </a:lnSpc>
            </a:pPr>
            <a:r>
              <a:rPr lang="en-US" altLang="en-US" sz="2400" dirty="0">
                <a:solidFill>
                  <a:srgbClr val="006699"/>
                </a:solidFill>
                <a:latin typeface="Lucida Sans" panose="020B0602030504020204" pitchFamily="34" charset="0"/>
              </a:rPr>
              <a:t>T = Period</a:t>
            </a:r>
          </a:p>
        </p:txBody>
      </p:sp>
      <p:sp>
        <p:nvSpPr>
          <p:cNvPr id="6148" name="Rectangle 2"/>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6149" name="Rectangle 1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50012"/>
          <a:stretch>
            <a:fillRect/>
          </a:stretch>
        </p:blipFill>
        <p:spPr>
          <a:xfrm>
            <a:off x="3418368" y="3211167"/>
            <a:ext cx="4529470" cy="1834266"/>
          </a:xfrm>
          <a:noFill/>
        </p:spPr>
      </p:pic>
      <p:graphicFrame>
        <p:nvGraphicFramePr>
          <p:cNvPr id="141341" name="Object 29"/>
          <p:cNvGraphicFramePr>
            <a:graphicFrameLocks noChangeAspect="1"/>
          </p:cNvGraphicFramePr>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44033" name="Equation" r:id="rId4" imgW="1270000" imgH="228600" progId="Equation.3">
                  <p:embed/>
                </p:oleObj>
              </mc:Choice>
              <mc:Fallback>
                <p:oleObj name="Equation" r:id="rId4" imgW="1270000" imgH="2286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t>42</a:t>
            </a:fld>
            <a:endParaRPr lang="en-US" altLang="en-US">
              <a:latin typeface="Verdana" panose="020B0604030504040204" pitchFamily="34" charset="0"/>
            </a:endParaRPr>
          </a:p>
        </p:txBody>
      </p:sp>
      <p:sp>
        <p:nvSpPr>
          <p:cNvPr id="7171"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7172"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p>
        </p:txBody>
      </p:sp>
      <p:sp>
        <p:nvSpPr>
          <p:cNvPr id="7175" name="Rectangle 17"/>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p:cNvGrpSpPr/>
          <p:nvPr/>
        </p:nvGrpSpPr>
        <p:grpSpPr bwMode="auto">
          <a:xfrm>
            <a:off x="3505200" y="2286000"/>
            <a:ext cx="5257800" cy="3048000"/>
            <a:chOff x="1008" y="1632"/>
            <a:chExt cx="3696" cy="2064"/>
          </a:xfrm>
        </p:grpSpPr>
        <p:grpSp>
          <p:nvGrpSpPr>
            <p:cNvPr id="7182" name="Group 10"/>
            <p:cNvGrpSpPr/>
            <p:nvPr/>
          </p:nvGrpSpPr>
          <p:grpSpPr bwMode="auto">
            <a:xfrm>
              <a:off x="1008" y="1632"/>
              <a:ext cx="3696" cy="2064"/>
              <a:chOff x="1800" y="6361"/>
              <a:chExt cx="8280" cy="5715"/>
            </a:xfrm>
          </p:grpSpPr>
          <p:pic>
            <p:nvPicPr>
              <p:cNvPr id="7184" name="Picture 11" descr="09-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p:cNvSpPr>
                <a:spLocks noChangeShapeType="1"/>
              </p:cNvSpPr>
              <p:nvPr/>
            </p:nvSpPr>
            <p:spPr bwMode="auto">
              <a:xfrm>
                <a:off x="7560" y="9180"/>
                <a:ext cx="0" cy="2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CA"/>
              </a:p>
            </p:txBody>
          </p:sp>
          <p:sp>
            <p:nvSpPr>
              <p:cNvPr id="7186" name="Line 13"/>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45057" name="Equation" r:id="rId5" imgW="508000" imgH="393700" progId="Equation.3">
                    <p:embed/>
                  </p:oleObj>
                </mc:Choice>
                <mc:Fallback>
                  <p:oleObj name="Equation" r:id="rId5" imgW="508000" imgH="3937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45058" name="Equation" r:id="rId7" imgW="622300" imgH="393700" progId="Equation.3">
                  <p:embed/>
                </p:oleObj>
              </mc:Choice>
              <mc:Fallback>
                <p:oleObj name="Equation" r:id="rId7" imgW="622300" imgH="3937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45059" name="Equation" r:id="rId9" imgW="545465" imgH="203200" progId="Equation.3">
                  <p:embed/>
                </p:oleObj>
              </mc:Choice>
              <mc:Fallback>
                <p:oleObj name="Equation" r:id="rId9" imgW="545465" imgH="203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980" indent="-347980" eaLnBrk="0" hangingPunct="0">
              <a:spcBef>
                <a:spcPct val="20000"/>
              </a:spcBef>
              <a:buChar char="•"/>
              <a:tabLst>
                <a:tab pos="290195"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195"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195"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195"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195"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t>43</a:t>
            </a:fld>
            <a:endParaRPr lang="en-US" altLang="en-US">
              <a:latin typeface="Verdana" panose="020B0604030504040204" pitchFamily="34" charset="0"/>
            </a:endParaRPr>
          </a:p>
        </p:txBody>
      </p:sp>
      <p:sp>
        <p:nvSpPr>
          <p:cNvPr id="18435" name="Rectangle 2"/>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p>
        </p:txBody>
      </p:sp>
      <p:sp>
        <p:nvSpPr>
          <p:cNvPr id="1843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
        <p:nvSpPr>
          <p:cNvPr id="18437"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p:cNvGraphicFramePr>
            <a:graphicFrameLocks noChangeAspect="1"/>
          </p:cNvGraphicFramePr>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46081" name="Equation" r:id="rId5" imgW="571500" imgH="203200" progId="Equation.3">
                  <p:embed/>
                </p:oleObj>
              </mc:Choice>
              <mc:Fallback>
                <p:oleObj name="Equation" r:id="rId5" imgW="571500" imgH="20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p:cNvGraphicFramePr>
            <a:graphicFrameLocks noChangeAspect="1"/>
          </p:cNvGraphicFramePr>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46082" name="Equation" r:id="rId7" imgW="1777365" imgH="203200" progId="Equation.3">
                  <p:embed/>
                </p:oleObj>
              </mc:Choice>
              <mc:Fallback>
                <p:oleObj name="Equation" r:id="rId7" imgW="1777365" imgH="2032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455"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p>
        </p:txBody>
      </p:sp>
      <p:sp>
        <p:nvSpPr>
          <p:cNvPr id="18448" name="Rectangle 21"/>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p:cNvGrpSpPr/>
          <p:nvPr/>
        </p:nvGrpSpPr>
        <p:grpSpPr bwMode="auto">
          <a:xfrm>
            <a:off x="6705600" y="5105400"/>
            <a:ext cx="2971800" cy="1371600"/>
            <a:chOff x="3264" y="3216"/>
            <a:chExt cx="1872" cy="864"/>
          </a:xfrm>
        </p:grpSpPr>
        <p:sp>
          <p:nvSpPr>
            <p:cNvPr id="18451" name="Rectangle 27"/>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p:cNvGrpSpPr/>
            <p:nvPr/>
          </p:nvGrpSpPr>
          <p:grpSpPr bwMode="auto">
            <a:xfrm>
              <a:off x="3360" y="3312"/>
              <a:ext cx="1536" cy="672"/>
              <a:chOff x="3072" y="3312"/>
              <a:chExt cx="1536" cy="672"/>
            </a:xfrm>
          </p:grpSpPr>
          <p:graphicFrame>
            <p:nvGraphicFramePr>
              <p:cNvPr id="18453" name="Object 20"/>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46083" name="Equation" r:id="rId9" imgW="862965" imgH="279400" progId="Equation.3">
                      <p:embed/>
                    </p:oleObj>
                  </mc:Choice>
                  <mc:Fallback>
                    <p:oleObj name="Equation" r:id="rId9" imgW="862965" imgH="2794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46084" name="Equation" r:id="rId11" imgW="735965" imgH="393700" progId="Equation.3">
                      <p:embed/>
                    </p:oleObj>
                  </mc:Choice>
                  <mc:Fallback>
                    <p:oleObj name="Equation" r:id="rId11" imgW="735965" imgH="39370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t>44</a:t>
            </a:fld>
            <a:endParaRPr lang="en-US" altLang="en-US">
              <a:latin typeface="Verdana" panose="020B0604030504040204" pitchFamily="34" charset="0"/>
            </a:endParaRPr>
          </a:p>
        </p:txBody>
      </p:sp>
      <p:sp>
        <p:nvSpPr>
          <p:cNvPr id="16389" name="Rectangle 2"/>
          <p:cNvSpPr>
            <a:spLocks noGrp="1" noChangeArrowheads="1"/>
          </p:cNvSpPr>
          <p:nvPr>
            <p:ph type="body" sz="half" idx="1"/>
          </p:nvPr>
        </p:nvSpPr>
        <p:spPr>
          <a:xfrm>
            <a:off x="668079" y="1677988"/>
            <a:ext cx="8305800" cy="2436812"/>
          </a:xfrm>
        </p:spPr>
        <p:txBody>
          <a:bodyPr>
            <a:normAutofit fontScale="92500" lnSpcReduction="10000"/>
          </a:bodyPr>
          <a:lstStyle/>
          <a:p>
            <a:pPr marL="624205" indent="-398780"/>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p>
          <a:p>
            <a:pPr marL="624205" indent="-398780">
              <a:buNone/>
            </a:pPr>
            <a:r>
              <a:rPr lang="en-US" altLang="zh-TW" sz="2400" dirty="0">
                <a:ea typeface="PMingLiU" panose="020B0604030504040204" pitchFamily="18" charset="-120"/>
              </a:rPr>
              <a:t>    </a:t>
            </a:r>
          </a:p>
          <a:p>
            <a:pPr marL="624205" indent="-398780">
              <a:buNone/>
            </a:pPr>
            <a:endParaRPr lang="en-US" altLang="zh-TW" sz="2400" dirty="0">
              <a:ea typeface="PMingLiU" panose="020B0604030504040204" pitchFamily="18" charset="-120"/>
            </a:endParaRPr>
          </a:p>
          <a:p>
            <a:pPr marL="624205" indent="-398780">
              <a:buNone/>
            </a:pPr>
            <a:r>
              <a:rPr lang="en-US" altLang="zh-TW" dirty="0">
                <a:ea typeface="PMingLiU" panose="020B0604030504040204" pitchFamily="18" charset="-120"/>
              </a:rPr>
              <a:t>	</a:t>
            </a:r>
          </a:p>
          <a:p>
            <a:pPr marL="624205" indent="-398780">
              <a:buNone/>
            </a:pPr>
            <a:r>
              <a:rPr lang="en-US" altLang="zh-TW" dirty="0">
                <a:ea typeface="PMingLiU" panose="020B0604030504040204" pitchFamily="18" charset="-120"/>
              </a:rPr>
              <a:t>                    (time domain) 		(phasor domain)</a:t>
            </a:r>
            <a:endParaRPr lang="en-US" altLang="en-US" dirty="0"/>
          </a:p>
          <a:p>
            <a:pPr marL="624205" indent="-398780">
              <a:buNone/>
            </a:pPr>
            <a:endParaRPr lang="en-US" altLang="en-US" dirty="0"/>
          </a:p>
        </p:txBody>
      </p:sp>
      <p:sp>
        <p:nvSpPr>
          <p:cNvPr id="19460"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p:cNvGrpSpPr/>
          <p:nvPr/>
        </p:nvGrpSpPr>
        <p:grpSpPr bwMode="auto">
          <a:xfrm>
            <a:off x="1363286" y="2819401"/>
            <a:ext cx="7091363" cy="728663"/>
            <a:chOff x="285" y="1941"/>
            <a:chExt cx="4467" cy="459"/>
          </a:xfrm>
        </p:grpSpPr>
        <p:graphicFrame>
          <p:nvGraphicFramePr>
            <p:cNvPr id="19477" name="Object 17"/>
            <p:cNvGraphicFramePr>
              <a:graphicFrameLocks noChangeAspect="1"/>
            </p:cNvGraphicFramePr>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47105" name="Equation" r:id="rId3" imgW="1295400" imgH="228600" progId="Equation.3">
                    <p:embed/>
                  </p:oleObj>
                </mc:Choice>
                <mc:Fallback>
                  <p:oleObj name="Equation" r:id="rId3" imgW="1295400" imgH="2286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47106" name="Equation" r:id="rId5" imgW="711200" imgH="228600" progId="Equation.3">
                    <p:embed/>
                  </p:oleObj>
                </mc:Choice>
                <mc:Fallback>
                  <p:oleObj name="Equation" r:id="rId5" imgW="711200" imgH="2286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980"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p>
        </p:txBody>
      </p:sp>
      <p:sp>
        <p:nvSpPr>
          <p:cNvPr id="1947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Complex Numbers</a:t>
            </a:r>
            <a:endParaRPr lang="en-GB" altLang="en-US" sz="4000" kern="0" dirty="0">
              <a:solidFill>
                <a:srgbClr val="000099"/>
              </a:solidFill>
              <a:effectLst>
                <a:outerShdw blurRad="38100" dist="38100" dir="2700000" algn="tl">
                  <a:srgbClr val="C0C0C0"/>
                </a:outerShdw>
              </a:effectLst>
              <a:latin typeface="Verdana" panose="020B0604030504040204"/>
            </a:endParaRPr>
          </a:p>
        </p:txBody>
      </p:sp>
      <p:sp>
        <p:nvSpPr>
          <p:cNvPr id="13315" name="Rectangle 3"/>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p>
          <a:p>
            <a:pPr eaLnBrk="1" hangingPunct="1"/>
            <a:r>
              <a:rPr lang="en-US" altLang="en-US" sz="2200" dirty="0">
                <a:solidFill>
                  <a:srgbClr val="006699"/>
                </a:solidFill>
                <a:latin typeface="Lucida Sans" panose="020B0602030504020204" pitchFamily="34" charset="0"/>
              </a:rPr>
              <a:t>To multiply two complex numbers in polar form</a:t>
            </a: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48129" name="Equation" r:id="rId4" imgW="1320165" imgH="469900" progId="Equation.3">
                  <p:embed/>
                </p:oleObj>
              </mc:Choice>
              <mc:Fallback>
                <p:oleObj name="Equation" r:id="rId4" imgW="1320165" imgH="4699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t>45</a:t>
            </a:fld>
            <a:endParaRPr lang="en-US" altLang="en-US">
              <a:latin typeface="Verdana" panose="020B0604030504040204" pitchFamily="34" charset="0"/>
            </a:endParaRPr>
          </a:p>
        </p:txBody>
      </p:sp>
      <p:sp>
        <p:nvSpPr>
          <p:cNvPr id="5" name="Rectangle 4"/>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p>
        </p:txBody>
      </p:sp>
      <p:graphicFrame>
        <p:nvGraphicFramePr>
          <p:cNvPr id="11" name="Object 4"/>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48130" name="Equation" r:id="rId6" imgW="1117600" imgH="901700" progId="Equation.3">
                  <p:embed/>
                </p:oleObj>
              </mc:Choice>
              <mc:Fallback>
                <p:oleObj name="Equation" r:id="rId6" imgW="1117600" imgH="9017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382785"/>
                <a:ext cx="10515600" cy="1110088"/>
              </a:xfrm>
              <a:blipFill rotWithShape="1">
                <a:blip r:embed="rId3"/>
                <a:stretch>
                  <a:fillRect l="-1043" t="-7692" r="-290"/>
                </a:stretch>
              </a:blipFill>
            </p:spPr>
            <p:txBody>
              <a:bodyPr/>
              <a:lstStyle/>
              <a:p>
                <a:r>
                  <a:rPr lang="en-US">
                    <a:noFill/>
                  </a:rPr>
                  <a:t> </a:t>
                </a:r>
                <a:endParaRPr lang="en-US">
                  <a:noFill/>
                </a:endParaRPr>
              </a:p>
            </p:txBody>
          </p:sp>
        </mc:Fallback>
      </mc:AlternateContent>
      <p:cxnSp>
        <p:nvCxnSpPr>
          <p:cNvPr id="6" name="Straight Arrow Connector 5"/>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rotWithShape="1">
                <a:blip r:embed="rId4"/>
                <a:stretch>
                  <a:fillRect l="-5882" t="-9231" r="-1765" b="-2769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0" name="TextBox 9">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rotWithShape="1">
                <a:blip r:embed="rId5"/>
                <a:stretch>
                  <a:fillRect l="-5882" t="-9091" b="-25758"/>
                </a:stretch>
              </a:blipFill>
            </p:spPr>
            <p:txBody>
              <a:bodyPr/>
              <a:lstStyle/>
              <a:p>
                <a:r>
                  <a:rPr lang="en-US">
                    <a:noFill/>
                  </a:rPr>
                  <a:t> </a:t>
                </a:r>
                <a:endParaRPr lang="en-US">
                  <a:noFill/>
                </a:endParaRPr>
              </a:p>
            </p:txBody>
          </p:sp>
        </mc:Fallback>
      </mc:AlternateContent>
      <p:sp>
        <p:nvSpPr>
          <p:cNvPr id="15" name="Arc 14"/>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05052" y="2103953"/>
            <a:ext cx="507975" cy="369332"/>
          </a:xfrm>
          <a:prstGeom prst="rect">
            <a:avLst/>
          </a:prstGeom>
          <a:noFill/>
        </p:spPr>
        <p:txBody>
          <a:bodyPr wrap="square" rtlCol="0">
            <a:spAutoFit/>
          </a:bodyPr>
          <a:lstStyle/>
          <a:p>
            <a:r>
              <a:rPr lang="en-US" dirty="0"/>
              <a:t>-</a:t>
            </a:r>
          </a:p>
        </p:txBody>
      </p:sp>
      <p:graphicFrame>
        <p:nvGraphicFramePr>
          <p:cNvPr id="20" name="Object 4"/>
          <p:cNvGraphicFramePr>
            <a:graphicFrameLocks noChangeAspect="1"/>
          </p:cNvGraphicFramePr>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49153" name="Equation" r:id="rId6" imgW="2298700" imgH="1549400" progId="Equation.3">
                  <p:embed/>
                </p:oleObj>
              </mc:Choice>
              <mc:Fallback>
                <p:oleObj name="Equation" r:id="rId6" imgW="2298700" imgH="15494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t>47</a:t>
            </a:fld>
            <a:endParaRPr lang="en-US" altLang="en-US">
              <a:latin typeface="Verdana" panose="020B0604030504040204" pitchFamily="34" charset="0"/>
            </a:endParaRPr>
          </a:p>
        </p:txBody>
      </p:sp>
      <p:sp>
        <p:nvSpPr>
          <p:cNvPr id="414722" name="Rectangle 2"/>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COMPLEX IMPEDANCES:</a:t>
            </a:r>
            <a:br>
              <a:rPr lang="en-US" sz="4000" kern="0" dirty="0">
                <a:solidFill>
                  <a:srgbClr val="000099"/>
                </a:solidFill>
                <a:effectLst>
                  <a:outerShdw blurRad="38100" dist="38100" dir="2700000" algn="tl">
                    <a:srgbClr val="C0C0C0"/>
                  </a:outerShdw>
                </a:effectLst>
                <a:latin typeface="Verdana" panose="020B0604030504040204"/>
              </a:rPr>
            </a:br>
            <a:r>
              <a:rPr lang="en-US" sz="4000" kern="0" dirty="0">
                <a:solidFill>
                  <a:srgbClr val="000099"/>
                </a:solidFill>
                <a:effectLst>
                  <a:outerShdw blurRad="38100" dist="38100" dir="2700000" algn="tl">
                    <a:srgbClr val="C0C0C0"/>
                  </a:outerShdw>
                </a:effectLst>
                <a:latin typeface="Verdana" panose="020B0604030504040204"/>
              </a:rPr>
              <a:t>Inductances </a:t>
            </a:r>
          </a:p>
        </p:txBody>
      </p:sp>
      <p:graphicFrame>
        <p:nvGraphicFramePr>
          <p:cNvPr id="22530" name="Object 3"/>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50177" name="Equation" r:id="rId3" imgW="1269365" imgH="799465" progId="Equation.3">
                  <p:embed/>
                </p:oleObj>
              </mc:Choice>
              <mc:Fallback>
                <p:oleObj name="Equation" r:id="rId3" imgW="1269365" imgH="799465"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50178" name="Equation" r:id="rId5" imgW="965200" imgH="228600" progId="Equation.3">
                  <p:embed/>
                </p:oleObj>
              </mc:Choice>
              <mc:Fallback>
                <p:oleObj name="Equation" r:id="rId5" imgW="965200" imgH="2286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50179" name="Equation" r:id="rId7" imgW="1333500" imgH="203200" progId="Equation.3">
                  <p:embed/>
                </p:oleObj>
              </mc:Choice>
              <mc:Fallback>
                <p:oleObj name="Equation" r:id="rId7" imgW="1333500" imgH="203200" progId="Equation.3">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p:cNvSpPr>
            <a:spLocks noChangeShapeType="1"/>
          </p:cNvSpPr>
          <p:nvPr/>
        </p:nvSpPr>
        <p:spPr bwMode="auto">
          <a:xfrm>
            <a:off x="5715000" y="2133600"/>
            <a:ext cx="990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p:cNvSpPr>
            <a:spLocks noChangeShapeType="1"/>
          </p:cNvSpPr>
          <p:nvPr/>
        </p:nvSpPr>
        <p:spPr bwMode="auto">
          <a:xfrm>
            <a:off x="5867400" y="3581400"/>
            <a:ext cx="609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p:cNvSpPr txBox="1">
            <a:spLocks noChangeArrowheads="1"/>
          </p:cNvSpPr>
          <p:nvPr/>
        </p:nvSpPr>
        <p:spPr bwMode="auto">
          <a:xfrm>
            <a:off x="2743200" y="3962401"/>
            <a:ext cx="653573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p:cNvGraphicFramePr>
            <a:graphicFrameLocks noGrp="1" noChangeAspect="1"/>
          </p:cNvGraphicFramePr>
          <p:nvPr>
            <p:ph sz="quarter" idx="4"/>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50180" name="Equation" r:id="rId9" imgW="1765300" imgH="1016000" progId="Equation.3">
                  <p:embed/>
                </p:oleObj>
              </mc:Choice>
              <mc:Fallback>
                <p:oleObj name="Equation" r:id="rId9" imgW="1765300" imgH="1016000" progId="Equation.3">
                  <p:embed/>
                  <p:pic>
                    <p:nvPicPr>
                      <p:cNvPr id="0" name="Object 1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p:cNvSpPr txBox="1">
            <a:spLocks noChangeArrowheads="1"/>
          </p:cNvSpPr>
          <p:nvPr/>
        </p:nvSpPr>
        <p:spPr bwMode="auto">
          <a:xfrm>
            <a:off x="4866172" y="5410200"/>
            <a:ext cx="4646613" cy="831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p:cNvSpPr>
            <a:spLocks noChangeShapeType="1"/>
          </p:cNvSpPr>
          <p:nvPr/>
        </p:nvSpPr>
        <p:spPr bwMode="auto">
          <a:xfrm flipH="1">
            <a:off x="3342171" y="6400800"/>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xmlns:a14="http://schemas.microsoft.com/office/drawing/2010/main">
        <mc:Choice Requires="a14">
          <p:sp>
            <p:nvSpPr>
              <p:cNvPr id="2" name="TextBox 1">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rotWithShape="1">
                <a:blip r:embed="rId11"/>
                <a:stretch>
                  <a:fillRect l="-1050" t="-4717" b="-1415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t>48</a:t>
            </a:fld>
            <a:endParaRPr lang="en-US" altLang="en-US">
              <a:latin typeface="Verdana" panose="020B0604030504040204" pitchFamily="34" charset="0"/>
            </a:endParaRPr>
          </a:p>
        </p:txBody>
      </p:sp>
      <p:pic>
        <p:nvPicPr>
          <p:cNvPr id="23557" name="Picture 2" descr="5f0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Capacitance</a:t>
            </a:r>
          </a:p>
        </p:txBody>
      </p:sp>
      <p:graphicFrame>
        <p:nvGraphicFramePr>
          <p:cNvPr id="23554" name="Object 4"/>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51201" name="Equation" r:id="rId4" imgW="2159000" imgH="419100" progId="Equation.3">
                  <p:embed/>
                </p:oleObj>
              </mc:Choice>
              <mc:Fallback>
                <p:oleObj name="Equation" r:id="rId4" imgW="21590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51202" name="Equation" r:id="rId6" imgW="698500" imgH="228600" progId="Equation.3">
                  <p:embed/>
                </p:oleObj>
              </mc:Choice>
              <mc:Fallback>
                <p:oleObj name="Equation" r:id="rId6" imgW="6985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p:cNvSpPr txBox="1">
            <a:spLocks noChangeArrowheads="1"/>
          </p:cNvSpPr>
          <p:nvPr/>
        </p:nvSpPr>
        <p:spPr bwMode="auto">
          <a:xfrm>
            <a:off x="2819400" y="6172201"/>
            <a:ext cx="677068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t>49</a:t>
            </a:fld>
            <a:endParaRPr lang="en-US" altLang="en-US">
              <a:latin typeface="Verdana" panose="020B0604030504040204" pitchFamily="34" charset="0"/>
            </a:endParaRPr>
          </a:p>
        </p:txBody>
      </p:sp>
      <p:pic>
        <p:nvPicPr>
          <p:cNvPr id="24581" name="Picture 2" descr="5f0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Resistance</a:t>
            </a:r>
          </a:p>
        </p:txBody>
      </p:sp>
      <p:graphicFrame>
        <p:nvGraphicFramePr>
          <p:cNvPr id="24578" name="Object 4"/>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52225" name="Equation" r:id="rId4" imgW="622300" imgH="215900" progId="Equation.3">
                  <p:embed/>
                </p:oleObj>
              </mc:Choice>
              <mc:Fallback>
                <p:oleObj name="Equation" r:id="rId4" imgW="6223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52226" name="Equation" r:id="rId6" imgW="444500" imgH="203200" progId="Equation.3">
                  <p:embed/>
                </p:oleObj>
              </mc:Choice>
              <mc:Fallback>
                <p:oleObj name="Equation" r:id="rId6" imgW="4445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Typical Instrumentation </a:t>
            </a:r>
          </a:p>
        </p:txBody>
      </p:sp>
      <p:sp>
        <p:nvSpPr>
          <p:cNvPr id="3" name="Content Placeholder 2"/>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p>
          <a:p>
            <a:r>
              <a:rPr lang="en-US" sz="2400" dirty="0">
                <a:solidFill>
                  <a:srgbClr val="006699"/>
                </a:solidFill>
                <a:latin typeface="Lucida Sans" panose="020B0602030504020204" pitchFamily="34" charset="0"/>
              </a:rPr>
              <a:t>Data is obtained from the output of the sensors to be conditioned before processing</a:t>
            </a:r>
          </a:p>
          <a:p>
            <a:r>
              <a:rPr lang="en-US" sz="2400" dirty="0">
                <a:solidFill>
                  <a:srgbClr val="006699"/>
                </a:solidFill>
                <a:latin typeface="Lucida Sans" panose="020B0602030504020204" pitchFamily="34" charset="0"/>
              </a:rPr>
              <a:t>Data is stored and analyzed by personnel in control</a:t>
            </a:r>
          </a:p>
          <a:p>
            <a:endParaRPr lang="en-US" dirty="0"/>
          </a:p>
        </p:txBody>
      </p:sp>
      <p:pic>
        <p:nvPicPr>
          <p:cNvPr id="4" name="Picture 3"/>
          <p:cNvPicPr>
            <a:picLocks noChangeAspect="1"/>
          </p:cNvPicPr>
          <p:nvPr/>
        </p:nvPicPr>
        <p:blipFill>
          <a:blip r:embed="rId2"/>
          <a:stretch>
            <a:fillRect/>
          </a:stretch>
        </p:blipFill>
        <p:spPr>
          <a:xfrm>
            <a:off x="2183219" y="1474751"/>
            <a:ext cx="7064488" cy="305674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t>50</a:t>
            </a:fld>
            <a:endParaRPr lang="en-US" altLang="en-US">
              <a:latin typeface="Verdana" panose="020B0604030504040204" pitchFamily="34" charset="0"/>
            </a:endParaRPr>
          </a:p>
        </p:txBody>
      </p:sp>
      <p:sp>
        <p:nvSpPr>
          <p:cNvPr id="313346" name="Rectangle 2"/>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Phasor Relationships for Circuit Elements</a:t>
            </a:r>
          </a:p>
        </p:txBody>
      </p:sp>
      <p:sp>
        <p:nvSpPr>
          <p:cNvPr id="35844" name="Rectangle 6"/>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p:cNvGraphicFramePr>
            <a:graphicFrameLocks noGrp="1"/>
          </p:cNvGraphicFramePr>
          <p:nvPr/>
        </p:nvGraphicFramePr>
        <p:xfrm>
          <a:off x="2362200" y="1752600"/>
          <a:ext cx="7848600" cy="40386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Summary of voltage-current relationship</a:t>
                      </a:r>
                      <a:endParaRPr kumimoji="0" lang="en-US" sz="32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Element</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Time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Frequency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R</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L</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C</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5890" name="Object 37"/>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53249" name="Equation" r:id="rId3" imgW="419100" imgH="177800" progId="Equation.3">
                  <p:embed/>
                </p:oleObj>
              </mc:Choice>
              <mc:Fallback>
                <p:oleObj name="Equation" r:id="rId3" imgW="419100" imgH="17780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53250" name="Equation" r:id="rId5" imgW="481965" imgH="177800" progId="Equation.3">
                  <p:embed/>
                </p:oleObj>
              </mc:Choice>
              <mc:Fallback>
                <p:oleObj name="Equation" r:id="rId5" imgW="481965" imgH="1778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53251" name="Equation" r:id="rId7" imgW="546100" imgH="393700" progId="Equation.3">
                  <p:embed/>
                </p:oleObj>
              </mc:Choice>
              <mc:Fallback>
                <p:oleObj name="Equation" r:id="rId7" imgW="546100" imgH="3937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53252" name="Equation" r:id="rId9" imgW="647700" imgH="203200" progId="Equation.3">
                  <p:embed/>
                </p:oleObj>
              </mc:Choice>
              <mc:Fallback>
                <p:oleObj name="Equation" r:id="rId9" imgW="647700" imgH="20320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53253" name="Equation" r:id="rId11" imgW="546100" imgH="393700" progId="Equation.3">
                  <p:embed/>
                </p:oleObj>
              </mc:Choice>
              <mc:Fallback>
                <p:oleObj name="Equation" r:id="rId11" imgW="546100" imgH="3937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53254" name="Equation" r:id="rId13" imgW="622300" imgH="419100" progId="Equation.3">
                  <p:embed/>
                </p:oleObj>
              </mc:Choice>
              <mc:Fallback>
                <p:oleObj name="Equation" r:id="rId13" imgW="622300" imgH="41910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t>51</a:t>
            </a:fld>
            <a:endParaRPr lang="en-US" altLang="en-US">
              <a:latin typeface="Verdana" panose="020B0604030504040204" pitchFamily="34" charset="0"/>
            </a:endParaRPr>
          </a:p>
        </p:txBody>
      </p:sp>
      <p:sp>
        <p:nvSpPr>
          <p:cNvPr id="317442" name="Rectangle 2"/>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panose="020B0604030504040204"/>
              </a:rPr>
              <a:t>Impedance and Admittance</a:t>
            </a:r>
          </a:p>
        </p:txBody>
      </p:sp>
      <p:pic>
        <p:nvPicPr>
          <p:cNvPr id="36868" name="Picture 63" descr="09-015"/>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54273" name="Equation" r:id="rId4" imgW="584200" imgH="203200" progId="Equation.3">
                  <p:embed/>
                </p:oleObj>
              </mc:Choice>
              <mc:Fallback>
                <p:oleObj name="Equation" r:id="rId4" imgW="584200" imgH="20320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54274" name="Equation" r:id="rId6" imgW="622300" imgH="419100" progId="Equation.3">
                  <p:embed/>
                </p:oleObj>
              </mc:Choice>
              <mc:Fallback>
                <p:oleObj name="Equation" r:id="rId6" imgW="622300" imgH="419100" progId="Equation.3">
                  <p:embed/>
                  <p:pic>
                    <p:nvPicPr>
                      <p:cNvPr id="0" name="Object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54275" name="Equation" r:id="rId8" imgW="965200" imgH="660400" progId="Equation.3">
                  <p:embed/>
                </p:oleObj>
              </mc:Choice>
              <mc:Fallback>
                <p:oleObj name="Equation" r:id="rId8" imgW="965200" imgH="660400" progId="Equation.3">
                  <p:embed/>
                  <p:pic>
                    <p:nvPicPr>
                      <p:cNvPr id="0" name="Object 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54276" name="Equation" r:id="rId10" imgW="862965" imgH="660400" progId="Equation.3">
                  <p:embed/>
                </p:oleObj>
              </mc:Choice>
              <mc:Fallback>
                <p:oleObj name="Equation" r:id="rId10" imgW="862965" imgH="660400" progId="Equation.3">
                  <p:embed/>
                  <p:pic>
                    <p:nvPicPr>
                      <p:cNvPr id="0"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panose="020B0604030504040204"/>
              </a:rPr>
              <a:t>Circuit Analysis Using Phasors and Impedances</a:t>
            </a:r>
          </a:p>
        </p:txBody>
      </p:sp>
      <p:sp>
        <p:nvSpPr>
          <p:cNvPr id="4099" name="Text Box 3"/>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p>
        </p:txBody>
      </p:sp>
      <p:graphicFrame>
        <p:nvGraphicFramePr>
          <p:cNvPr id="5122" name="Object 4"/>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35850" name="Equation" r:id="rId4" imgW="1676400" imgH="749300" progId="Equation.3">
                  <p:embed/>
                </p:oleObj>
              </mc:Choice>
              <mc:Fallback>
                <p:oleObj name="Equation" r:id="rId4" imgW="1676400" imgH="749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35851" name="Equation" r:id="rId6" imgW="1981200" imgH="393700" progId="Equation.3">
                  <p:embed/>
                </p:oleObj>
              </mc:Choice>
              <mc:Fallback>
                <p:oleObj name="Equation" r:id="rId6" imgW="1981200" imgH="393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p>
        </p:txBody>
      </p:sp>
      <p:graphicFrame>
        <p:nvGraphicFramePr>
          <p:cNvPr id="5124" name="Object 7"/>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35852" name="Equation" r:id="rId8" imgW="1498600" imgH="469900" progId="Equation.3">
                  <p:embed/>
                </p:oleObj>
              </mc:Choice>
              <mc:Fallback>
                <p:oleObj name="Equation" r:id="rId8" imgW="1498600" imgH="4699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p>
          <a:p>
            <a:pPr lvl="1"/>
            <a:r>
              <a:rPr lang="en-US" sz="2200" dirty="0">
                <a:solidFill>
                  <a:srgbClr val="006699"/>
                </a:solidFill>
                <a:latin typeface="Lucida Sans" panose="020B0602030504020204" pitchFamily="34" charset="0"/>
              </a:rPr>
              <a:t>Ohm’s Law</a:t>
            </a:r>
          </a:p>
          <a:p>
            <a:pPr lvl="1"/>
            <a:r>
              <a:rPr lang="en-US" sz="2200" dirty="0">
                <a:solidFill>
                  <a:srgbClr val="006699"/>
                </a:solidFill>
                <a:latin typeface="Lucida Sans" panose="020B0602030504020204" pitchFamily="34" charset="0"/>
              </a:rPr>
              <a:t>Power</a:t>
            </a:r>
          </a:p>
          <a:p>
            <a:pPr lvl="1"/>
            <a:r>
              <a:rPr lang="en-US" sz="2200" dirty="0">
                <a:solidFill>
                  <a:srgbClr val="006699"/>
                </a:solidFill>
                <a:latin typeface="Lucida Sans" panose="020B0602030504020204" pitchFamily="34" charset="0"/>
              </a:rPr>
              <a:t>Energy</a:t>
            </a:r>
          </a:p>
          <a:p>
            <a:pPr lvl="1"/>
            <a:r>
              <a:rPr lang="en-US" sz="2200" dirty="0">
                <a:solidFill>
                  <a:srgbClr val="006699"/>
                </a:solidFill>
                <a:latin typeface="Lucida Sans" panose="020B0602030504020204" pitchFamily="34" charset="0"/>
              </a:rPr>
              <a:t>Passive components including wires, resistors, capacitors and inductors</a:t>
            </a:r>
          </a:p>
          <a:p>
            <a:pPr lvl="1"/>
            <a:r>
              <a:rPr lang="en-US" sz="2200" dirty="0">
                <a:solidFill>
                  <a:srgbClr val="006699"/>
                </a:solidFill>
                <a:latin typeface="Lucida Sans" panose="020B0602030504020204" pitchFamily="34" charset="0"/>
              </a:rPr>
              <a:t>Voltage and current sources</a:t>
            </a: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p>
        </p:txBody>
      </p:sp>
      <p:sp>
        <p:nvSpPr>
          <p:cNvPr id="18435" name="Rectangle 13"/>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p>
          <a:p>
            <a:endParaRPr lang="en-US" altLang="en-US" sz="2800"/>
          </a:p>
          <a:p>
            <a:pPr>
              <a:buFontTx/>
              <a:buChar char="-"/>
            </a:pPr>
            <a:r>
              <a:rPr lang="en-US" altLang="en-US" sz="2400"/>
              <a:t> Flow of electrons through a wire or other  </a:t>
            </a:r>
          </a:p>
          <a:p>
            <a:r>
              <a:rPr lang="en-US" altLang="en-US" sz="2400"/>
              <a:t>  electrical conductor</a:t>
            </a:r>
          </a:p>
          <a:p>
            <a:pPr>
              <a:buFontTx/>
              <a:buChar char="-"/>
            </a:pPr>
            <a:endParaRPr lang="en-US" altLang="en-US" sz="2400"/>
          </a:p>
          <a:p>
            <a:pPr>
              <a:buFontTx/>
              <a:buChar char="-"/>
            </a:pPr>
            <a:r>
              <a:rPr lang="en-US" altLang="en-US" sz="2400"/>
              <a:t> Electrons are negatively charged particles</a:t>
            </a:r>
          </a:p>
          <a:p>
            <a:pPr lvl="1"/>
            <a:endParaRPr lang="en-US" altLang="en-US"/>
          </a:p>
          <a:p>
            <a:r>
              <a:rPr lang="en-US" altLang="en-US" sz="2400"/>
              <a:t>-</a:t>
            </a:r>
            <a:r>
              <a:rPr lang="en-US" altLang="en-US" sz="2800"/>
              <a:t> </a:t>
            </a:r>
            <a:r>
              <a:rPr lang="en-US" altLang="en-US" sz="2400"/>
              <a:t>The time rate of flow of electrical charge  </a:t>
            </a:r>
          </a:p>
          <a:p>
            <a:r>
              <a:rPr lang="en-US" altLang="en-US" sz="2400"/>
              <a:t>   through a conductor or circuit element</a:t>
            </a:r>
          </a:p>
          <a:p>
            <a:endParaRPr lang="en-US" altLang="en-US" sz="2400"/>
          </a:p>
          <a:p>
            <a:r>
              <a:rPr lang="en-US" altLang="en-US" sz="2400"/>
              <a:t>- The units are amperes (A), which are  </a:t>
            </a:r>
          </a:p>
          <a:p>
            <a:r>
              <a:rPr lang="en-US" altLang="en-US" sz="2400"/>
              <a:t>   equivalent to coulombs per second (</a:t>
            </a:r>
            <a:r>
              <a:rPr lang="en-US" altLang="en-US" sz="2400" i="1"/>
              <a:t>C</a:t>
            </a:r>
            <a:r>
              <a:rPr lang="en-US" altLang="en-US" sz="2400"/>
              <a:t>/</a:t>
            </a:r>
            <a:r>
              <a:rPr lang="en-US" altLang="en-US" sz="2400" i="1"/>
              <a:t>s</a:t>
            </a:r>
            <a:r>
              <a:rPr lang="en-US" altLang="en-US" sz="2400"/>
              <a:t>)</a:t>
            </a:r>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p>
        </p:txBody>
      </p:sp>
      <p:sp>
        <p:nvSpPr>
          <p:cNvPr id="18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36865" name="Image" r:id="rId4" imgW="12687300" imgH="2654300" progId="Photoshop.Image.5">
                  <p:embed/>
                </p:oleObj>
              </mc:Choice>
              <mc:Fallback>
                <p:oleObj name="Image" r:id="rId4" imgW="12687300" imgH="26543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p:nvPr/>
        </p:nvGrpSpPr>
        <p:grpSpPr bwMode="auto">
          <a:xfrm>
            <a:off x="1905000" y="2667000"/>
            <a:ext cx="8458200" cy="4114800"/>
            <a:chOff x="240" y="1680"/>
            <a:chExt cx="5328" cy="2592"/>
          </a:xfrm>
        </p:grpSpPr>
        <p:graphicFrame>
          <p:nvGraphicFramePr>
            <p:cNvPr id="19463" name="Object 4"/>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36866" name="Image" r:id="rId6" imgW="12763500" imgH="1257300" progId="Photoshop.Image.5">
                    <p:embed/>
                  </p:oleObj>
                </mc:Choice>
                <mc:Fallback>
                  <p:oleObj name="Image" r:id="rId6" imgW="12763500" imgH="1257300" progId="Photoshop.Image.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36867" name="SmartDraw" r:id="rId8" imgW="1005840" imgH="2980690" progId="SmartDraw.2">
                    <p:embed/>
                  </p:oleObj>
                </mc:Choice>
                <mc:Fallback>
                  <p:oleObj name="SmartDraw" r:id="rId8" imgW="1005840" imgH="2980690" progId="SmartDraw.2">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p>
          <a:p>
            <a:r>
              <a:rPr lang="en-US" altLang="en-US"/>
              <a:t>Differentiation</a:t>
            </a:r>
          </a:p>
          <a:p>
            <a:r>
              <a:rPr lang="en-US" altLang="en-US"/>
              <a:t>- If the current is known determine the charge by</a:t>
            </a:r>
          </a:p>
          <a:p>
            <a:r>
              <a:rPr lang="en-US" altLang="en-US"/>
              <a:t>Integration</a:t>
            </a:r>
          </a:p>
        </p:txBody>
      </p:sp>
      <p:sp>
        <p:nvSpPr>
          <p:cNvPr id="54280" name="Text Box 8"/>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p>
          <a:p>
            <a:r>
              <a:rPr lang="en-US" altLang="en-US"/>
              <a:t>Currents is that of water flow. </a:t>
            </a:r>
          </a:p>
          <a:p>
            <a:r>
              <a:rPr lang="en-US" altLang="en-US"/>
              <a:t>Charges are visualized as water particles</a:t>
            </a:r>
          </a:p>
        </p:txBody>
      </p:sp>
      <p:sp>
        <p:nvSpPr>
          <p:cNvPr id="19462"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p>
          <a:p>
            <a:endParaRPr lang="en-US" altLang="en-US" sz="2800"/>
          </a:p>
          <a:p>
            <a:r>
              <a:rPr lang="en-US" altLang="en-US"/>
              <a:t>- The force that pushes electricity through a wire</a:t>
            </a:r>
          </a:p>
          <a:p>
            <a:endParaRPr lang="en-US" altLang="en-US"/>
          </a:p>
          <a:p>
            <a:r>
              <a:rPr lang="en-US" altLang="en-US"/>
              <a:t>- The voltage associated with a circuit element</a:t>
            </a:r>
          </a:p>
          <a:p>
            <a:r>
              <a:rPr lang="en-US" altLang="en-US"/>
              <a:t>is the energy transferred per unit of charge</a:t>
            </a:r>
          </a:p>
          <a:p>
            <a:r>
              <a:rPr lang="en-US" altLang="en-US"/>
              <a:t>that flows through the element. The units of</a:t>
            </a:r>
          </a:p>
          <a:p>
            <a:r>
              <a:rPr lang="en-US" altLang="en-US"/>
              <a:t>voltage are volts (V), which are equivalent to</a:t>
            </a:r>
          </a:p>
          <a:p>
            <a:r>
              <a:rPr lang="en-US" altLang="en-US"/>
              <a:t>joules per coulomb (J/C)</a:t>
            </a:r>
          </a:p>
          <a:p>
            <a:pPr>
              <a:buFontTx/>
              <a:buChar char="-"/>
            </a:pPr>
            <a:endParaRPr lang="en-US" altLang="en-US" sz="2400" i="1"/>
          </a:p>
        </p:txBody>
      </p:sp>
      <p:sp>
        <p:nvSpPr>
          <p:cNvPr id="2355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256</TotalTime>
  <Words>2802</Words>
  <Application>Microsoft Macintosh PowerPoint</Application>
  <PresentationFormat>Widescreen</PresentationFormat>
  <Paragraphs>477</Paragraphs>
  <Slides>54</Slides>
  <Notes>21</Notes>
  <HiddenSlides>1</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4</vt:i4>
      </vt:variant>
      <vt:variant>
        <vt:lpstr>Slide Titles</vt:lpstr>
      </vt:variant>
      <vt:variant>
        <vt:i4>54</vt:i4>
      </vt:variant>
    </vt:vector>
  </HeadingPairs>
  <TitlesOfParts>
    <vt:vector size="78" baseType="lpstr">
      <vt:lpstr>mtmi</vt:lpstr>
      <vt:lpstr>mtsy</vt:lpstr>
      <vt:lpstr>PMingLiU</vt:lpstr>
      <vt:lpstr>PMingLiU</vt:lpstr>
      <vt:lpstr>Script</vt:lpstr>
      <vt:lpstr>ttb</vt:lpstr>
      <vt:lpstr>ttr</vt:lpstr>
      <vt:lpstr>Arial</vt:lpstr>
      <vt:lpstr>Calibri</vt:lpstr>
      <vt:lpstr>Calibri Light</vt:lpstr>
      <vt:lpstr>Cambria Math</vt:lpstr>
      <vt:lpstr>Courier New</vt:lpstr>
      <vt:lpstr>Lucida Console</vt:lpstr>
      <vt:lpstr>Lucida Sans</vt:lpstr>
      <vt:lpstr>Symbol</vt:lpstr>
      <vt:lpstr>Times New Roman</vt:lpstr>
      <vt:lpstr>Verdana</vt:lpstr>
      <vt:lpstr>Wingdings</vt:lpstr>
      <vt:lpstr>Wingdings 2</vt:lpstr>
      <vt:lpstr>Office Theme</vt:lpstr>
      <vt:lpstr>Equation</vt:lpstr>
      <vt:lpstr>Image</vt:lpstr>
      <vt:lpstr>SmartDraw</vt:lpstr>
      <vt:lpstr>Formula</vt:lpstr>
      <vt:lpstr>Basic Sensors</vt:lpstr>
      <vt:lpstr>Basic Sensors</vt:lpstr>
      <vt:lpstr>Transducers</vt:lpstr>
      <vt:lpstr>Sensor Systems</vt:lpstr>
      <vt:lpstr>Typical Instrumentation </vt:lpstr>
      <vt:lpstr>Electrical Circuits Definitions and Analyses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using Kirchhoff’s Laws??</vt:lpstr>
      <vt:lpstr>PowerPoint Presentation</vt:lpstr>
      <vt:lpstr>Node/Junction/Net</vt:lpstr>
      <vt:lpstr>Node/Junction/Net</vt:lpstr>
      <vt:lpstr>Branches</vt:lpstr>
      <vt:lpstr>PowerPoint Presentation</vt:lpstr>
      <vt:lpstr>Kirchhoff’s Current Law (KCL)</vt:lpstr>
      <vt:lpstr>Kirchhoff’s Current Law (KCL) Example 1</vt:lpstr>
      <vt:lpstr>Kirchhoff’s Current Law (KCL) Example 2</vt:lpstr>
      <vt:lpstr>Equivalent Current Source using KCL </vt:lpstr>
      <vt:lpstr>PowerPoint Presentation</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Presentation</vt:lpstr>
      <vt:lpstr>Equivalent Voltage Source using KVL </vt:lpstr>
      <vt:lpstr>All Rules in one Example</vt:lpstr>
      <vt:lpstr>PowerPoint Presentation</vt:lpstr>
      <vt:lpstr>Sinusoids</vt:lpstr>
      <vt:lpstr>Sinusoids</vt:lpstr>
      <vt:lpstr>Phasors</vt:lpstr>
      <vt:lpstr>Phasors</vt:lpstr>
      <vt:lpstr>Complex Numbers</vt:lpstr>
      <vt:lpstr>Trigonometric Identities</vt:lpstr>
      <vt:lpstr>COMPLEX IMPEDANCES: Inductances </vt:lpstr>
      <vt:lpstr>PowerPoint Presentation</vt:lpstr>
      <vt:lpstr>PowerPoint Presentation</vt:lpstr>
      <vt:lpstr>Phasor Relationships for Circuit Elements</vt:lpstr>
      <vt:lpstr>Impedance and Admittance</vt:lpstr>
      <vt:lpstr>Circuit Analysis Using Phasors and Impedances</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Kevin lin</cp:lastModifiedBy>
  <cp:revision>56</cp:revision>
  <dcterms:created xsi:type="dcterms:W3CDTF">2020-01-14T04:54:00Z</dcterms:created>
  <dcterms:modified xsi:type="dcterms:W3CDTF">2020-02-19T04:30:00Z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