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7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31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0CB-C9D8-4BD4-82E9-11E56E80590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FAA5-584F-4692-A7A4-303C34F3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2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0CB-C9D8-4BD4-82E9-11E56E80590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FAA5-584F-4692-A7A4-303C34F3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1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0CB-C9D8-4BD4-82E9-11E56E80590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FAA5-584F-4692-A7A4-303C34F3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0CB-C9D8-4BD4-82E9-11E56E80590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FAA5-584F-4692-A7A4-303C34F3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9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0CB-C9D8-4BD4-82E9-11E56E80590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FAA5-584F-4692-A7A4-303C34F3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8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0CB-C9D8-4BD4-82E9-11E56E80590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FAA5-584F-4692-A7A4-303C34F3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0CB-C9D8-4BD4-82E9-11E56E80590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FAA5-584F-4692-A7A4-303C34F3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0CB-C9D8-4BD4-82E9-11E56E80590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FAA5-584F-4692-A7A4-303C34F3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0CB-C9D8-4BD4-82E9-11E56E80590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FAA5-584F-4692-A7A4-303C34F3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1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0CB-C9D8-4BD4-82E9-11E56E80590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FAA5-584F-4692-A7A4-303C34F3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6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0CB-C9D8-4BD4-82E9-11E56E80590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FAA5-584F-4692-A7A4-303C34F3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2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1E0CB-C9D8-4BD4-82E9-11E56E80590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FAA5-584F-4692-A7A4-303C34F3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3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datasets/index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Visualization and Classifier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7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37" y="1690688"/>
            <a:ext cx="8580716" cy="458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9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graph-based methods require a distance or similarity matrix as input</a:t>
            </a:r>
          </a:p>
          <a:p>
            <a:endParaRPr lang="en-US" dirty="0"/>
          </a:p>
          <a:p>
            <a:r>
              <a:rPr lang="en-US" dirty="0" smtClean="0"/>
              <a:t>UMAP tends to outperform t-SNE (see: “Dimensionality </a:t>
            </a:r>
            <a:r>
              <a:rPr lang="en-US" dirty="0"/>
              <a:t>reduction for visualizing single-cell data using UMAP</a:t>
            </a:r>
            <a:r>
              <a:rPr lang="en-US" dirty="0" smtClean="0"/>
              <a:t>.”)</a:t>
            </a:r>
          </a:p>
          <a:p>
            <a:endParaRPr lang="en-US" dirty="0"/>
          </a:p>
          <a:p>
            <a:r>
              <a:rPr lang="en-US" dirty="0" smtClean="0"/>
              <a:t>UMAP can be combined with other methods such as Random Forest Proximity Matrices (see: “</a:t>
            </a:r>
            <a:r>
              <a:rPr lang="en-US" dirty="0"/>
              <a:t>Cluster ensemble based on Random Forests for genetic </a:t>
            </a:r>
            <a:r>
              <a:rPr lang="en-US" dirty="0" smtClean="0"/>
              <a:t>data”)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7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59200" cy="4351338"/>
          </a:xfrm>
        </p:spPr>
        <p:txBody>
          <a:bodyPr/>
          <a:lstStyle/>
          <a:p>
            <a:r>
              <a:rPr lang="en-US" dirty="0" smtClean="0"/>
              <a:t>Good for estimating how well a classifier performs</a:t>
            </a:r>
          </a:p>
          <a:p>
            <a:endParaRPr lang="en-US" dirty="0"/>
          </a:p>
          <a:p>
            <a:r>
              <a:rPr lang="en-US" dirty="0" smtClean="0"/>
              <a:t>Good for finding good hyper-parameter settings (Grid Search or Randomized Grid Search)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42" y="741362"/>
            <a:ext cx="7427819" cy="58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2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 Classifier and Finding Important Features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7" y="3528735"/>
            <a:ext cx="5148263" cy="11578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990" y="2093912"/>
            <a:ext cx="6088952" cy="40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39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47300" cy="4351338"/>
          </a:xfrm>
        </p:spPr>
        <p:txBody>
          <a:bodyPr/>
          <a:lstStyle/>
          <a:p>
            <a:r>
              <a:rPr lang="en-US" dirty="0" smtClean="0"/>
              <a:t>Attempt the following steps using other toy datasets from </a:t>
            </a:r>
            <a:r>
              <a:rPr lang="en-US" dirty="0" err="1" smtClean="0"/>
              <a:t>Scikit</a:t>
            </a:r>
            <a:r>
              <a:rPr lang="en-US" dirty="0" smtClean="0"/>
              <a:t>-Learn (</a:t>
            </a:r>
            <a:r>
              <a:rPr lang="en-US" dirty="0" smtClean="0">
                <a:hlinkClick r:id="rId2"/>
              </a:rPr>
              <a:t>https://scikit-learn.org/stable/datasets/index.html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1) Feature Selection (Using </a:t>
            </a:r>
            <a:r>
              <a:rPr lang="en-US" dirty="0" err="1" smtClean="0"/>
              <a:t>SelectKBest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2) Visualization (Using any method)</a:t>
            </a:r>
          </a:p>
          <a:p>
            <a:pPr lvl="1"/>
            <a:r>
              <a:rPr lang="en-US" dirty="0" smtClean="0"/>
              <a:t>3) Cross-Validation and Model Training (Using any Method)</a:t>
            </a:r>
          </a:p>
          <a:p>
            <a:pPr lvl="1"/>
            <a:r>
              <a:rPr lang="en-US" dirty="0" smtClean="0"/>
              <a:t>4) Finding the Best Features Using ‘</a:t>
            </a:r>
            <a:r>
              <a:rPr lang="en-US" dirty="0" err="1" smtClean="0"/>
              <a:t>shap</a:t>
            </a:r>
            <a:r>
              <a:rPr lang="en-US" dirty="0" smtClean="0"/>
              <a:t>’ (Although you can use any classification model – it can take a considerable amount of time to identify features so stick with either a Random Forest or Extremely Randomized Trees)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3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38999"/>
            <a:ext cx="10515600" cy="1325563"/>
          </a:xfrm>
        </p:spPr>
        <p:txBody>
          <a:bodyPr/>
          <a:lstStyle/>
          <a:p>
            <a:r>
              <a:rPr lang="en-US" dirty="0" smtClean="0"/>
              <a:t>Before We Begin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makes handling matrices and arrays in Python very easy</a:t>
            </a:r>
          </a:p>
          <a:p>
            <a:endParaRPr lang="en-US" dirty="0"/>
          </a:p>
          <a:p>
            <a:r>
              <a:rPr lang="en-US" dirty="0" smtClean="0"/>
              <a:t>Pandas can be considered a “superset” of </a:t>
            </a:r>
            <a:r>
              <a:rPr lang="en-US" dirty="0" err="1" smtClean="0"/>
              <a:t>Numpy</a:t>
            </a:r>
            <a:r>
              <a:rPr lang="en-US" dirty="0" smtClean="0"/>
              <a:t>, and creates data frames from arrays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799" y="1402761"/>
            <a:ext cx="6187622" cy="472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1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vs.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dimensionality of a data set is often not how many features are in the data set</a:t>
            </a:r>
          </a:p>
          <a:p>
            <a:endParaRPr lang="en-US" dirty="0"/>
          </a:p>
          <a:p>
            <a:r>
              <a:rPr lang="en-US" dirty="0" smtClean="0"/>
              <a:t>This is particularly true in biology because many features are correlated, redundant, or do not contribute to the separation of a dataset</a:t>
            </a:r>
          </a:p>
          <a:p>
            <a:endParaRPr lang="en-US" dirty="0"/>
          </a:p>
          <a:p>
            <a:r>
              <a:rPr lang="en-US" dirty="0" smtClean="0"/>
              <a:t>Therefore, removing irrelevant features would not only reduce the size of the dataset but often leads to improvements in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8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vs. Dimension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Features can be combined together to created new features</a:t>
            </a:r>
          </a:p>
          <a:p>
            <a:endParaRPr lang="en-US" dirty="0"/>
          </a:p>
          <a:p>
            <a:r>
              <a:rPr lang="en-US" dirty="0" smtClean="0"/>
              <a:t>Other features can be created from the raw data (</a:t>
            </a:r>
            <a:r>
              <a:rPr lang="en-US" dirty="0" err="1" smtClean="0"/>
              <a:t>eg</a:t>
            </a:r>
            <a:r>
              <a:rPr lang="en-US" dirty="0" smtClean="0"/>
              <a:t>: Chaos Game Representations of nucleic acid sequences)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 you think is the dimensionality of this simple dataset?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53901217"/>
              </p:ext>
            </p:extLst>
          </p:nvPr>
        </p:nvGraphicFramePr>
        <p:xfrm>
          <a:off x="6172200" y="2505075"/>
          <a:ext cx="51831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865">
                  <a:extLst>
                    <a:ext uri="{9D8B030D-6E8A-4147-A177-3AD203B41FA5}">
                      <a16:colId xmlns:a16="http://schemas.microsoft.com/office/drawing/2014/main" val="3777073054"/>
                    </a:ext>
                  </a:extLst>
                </a:gridCol>
                <a:gridCol w="863865">
                  <a:extLst>
                    <a:ext uri="{9D8B030D-6E8A-4147-A177-3AD203B41FA5}">
                      <a16:colId xmlns:a16="http://schemas.microsoft.com/office/drawing/2014/main" val="2048796190"/>
                    </a:ext>
                  </a:extLst>
                </a:gridCol>
                <a:gridCol w="863865">
                  <a:extLst>
                    <a:ext uri="{9D8B030D-6E8A-4147-A177-3AD203B41FA5}">
                      <a16:colId xmlns:a16="http://schemas.microsoft.com/office/drawing/2014/main" val="2062049732"/>
                    </a:ext>
                  </a:extLst>
                </a:gridCol>
                <a:gridCol w="863865">
                  <a:extLst>
                    <a:ext uri="{9D8B030D-6E8A-4147-A177-3AD203B41FA5}">
                      <a16:colId xmlns:a16="http://schemas.microsoft.com/office/drawing/2014/main" val="2494655876"/>
                    </a:ext>
                  </a:extLst>
                </a:gridCol>
                <a:gridCol w="863865">
                  <a:extLst>
                    <a:ext uri="{9D8B030D-6E8A-4147-A177-3AD203B41FA5}">
                      <a16:colId xmlns:a16="http://schemas.microsoft.com/office/drawing/2014/main" val="3793366675"/>
                    </a:ext>
                  </a:extLst>
                </a:gridCol>
                <a:gridCol w="863865">
                  <a:extLst>
                    <a:ext uri="{9D8B030D-6E8A-4147-A177-3AD203B41FA5}">
                      <a16:colId xmlns:a16="http://schemas.microsoft.com/office/drawing/2014/main" val="356330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70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60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02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15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0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2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95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60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1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6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41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vs. Dimension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588" y="1440835"/>
            <a:ext cx="7265126" cy="54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6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vs. Dimension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1174116" cy="43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3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Visualizations tell a story</a:t>
            </a:r>
          </a:p>
          <a:p>
            <a:pPr lvl="1"/>
            <a:r>
              <a:rPr lang="en-US" dirty="0" smtClean="0"/>
              <a:t>Often relies on dimensionality reduction algorithms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Attempts to efficiently project data into a lower dimensional space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In transcriptomic studies you could have tens of thousands of features, but only a small fraction could be responsible for driving the differences between two treatment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3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Generally all </a:t>
            </a:r>
            <a:r>
              <a:rPr lang="en-US" dirty="0" err="1" smtClean="0"/>
              <a:t>Scikit</a:t>
            </a:r>
            <a:r>
              <a:rPr lang="en-US" dirty="0" smtClean="0"/>
              <a:t>-Learn projection algorithms have the following form:</a:t>
            </a:r>
          </a:p>
          <a:p>
            <a:pPr lvl="1"/>
            <a:r>
              <a:rPr lang="en-US" dirty="0" smtClean="0"/>
              <a:t>ALGORITHM(&lt;PARAMETERS&gt;).fit(X)</a:t>
            </a:r>
          </a:p>
          <a:p>
            <a:pPr lvl="1"/>
            <a:r>
              <a:rPr lang="en-US" dirty="0" smtClean="0"/>
              <a:t>ALGORITHM(&lt;PARAMETERS&gt;).</a:t>
            </a:r>
            <a:r>
              <a:rPr lang="en-US" dirty="0" err="1" smtClean="0"/>
              <a:t>fit_transform</a:t>
            </a:r>
            <a:r>
              <a:rPr lang="en-US" dirty="0" smtClean="0"/>
              <a:t>(X)</a:t>
            </a:r>
          </a:p>
          <a:p>
            <a:endParaRPr lang="en-US" dirty="0" smtClean="0"/>
          </a:p>
          <a:p>
            <a:r>
              <a:rPr lang="en-US" dirty="0" smtClean="0"/>
              <a:t>Two main approaches</a:t>
            </a:r>
          </a:p>
          <a:p>
            <a:pPr lvl="1"/>
            <a:r>
              <a:rPr lang="en-US" dirty="0" smtClean="0"/>
              <a:t>Matrix Factorization (PCA, NMF, SVD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Good for transforming new data into the projected space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Graph Based Methods (t-SNE, UMAP,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Generally cannot transform new data into the projected space</a:t>
            </a:r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6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690688"/>
            <a:ext cx="6223000" cy="51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0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6993</TotalTime>
  <Words>513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Machine Learning with Python</vt:lpstr>
      <vt:lpstr>Before We Begin</vt:lpstr>
      <vt:lpstr>Features vs. Dimension</vt:lpstr>
      <vt:lpstr>Features vs. Dimension</vt:lpstr>
      <vt:lpstr>Features vs. Dimension</vt:lpstr>
      <vt:lpstr>Features vs. Dimension</vt:lpstr>
      <vt:lpstr>Visualizing Data</vt:lpstr>
      <vt:lpstr>Visualizing Data</vt:lpstr>
      <vt:lpstr>Visualizing Data</vt:lpstr>
      <vt:lpstr>Visualizing Data</vt:lpstr>
      <vt:lpstr>Visualizing Data</vt:lpstr>
      <vt:lpstr>Cross-Validation</vt:lpstr>
      <vt:lpstr>Training a Classifier and Finding Important Features</vt:lpstr>
      <vt:lpstr>Workshop</vt:lpstr>
    </vt:vector>
  </TitlesOfParts>
  <Company>The University of Guelph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</dc:title>
  <dc:creator>Joe Rudar</dc:creator>
  <cp:lastModifiedBy>Joe Rudar</cp:lastModifiedBy>
  <cp:revision>20</cp:revision>
  <dcterms:created xsi:type="dcterms:W3CDTF">2019-11-23T04:55:04Z</dcterms:created>
  <dcterms:modified xsi:type="dcterms:W3CDTF">2019-11-28T01:28:39Z</dcterms:modified>
</cp:coreProperties>
</file>