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9" r:id="rId13"/>
    <p:sldId id="266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5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wner\AppData\Local\Temp\Temp1_Fwd__Enzyme_Lab_1_Data.zip\LTVW%20EndP%20pNP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wner\AppData\Local\Temp\Temp1_Fwd__Enzyme_Lab_1_Data.zip\LTVW%20Kinetic%2050AP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wner\AppData\Local\Temp\Temp1_Fwd__Enzyme_Lab_1_Data.zip\LTVW%20Kinetic%2050A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31750"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-0.17162803941960086"/>
                  <c:y val="-8.0060877806940794E-2"/>
                </c:manualLayout>
              </c:layout>
              <c:numFmt formatCode="General" sourceLinked="0"/>
              <c:txPr>
                <a:bodyPr/>
                <a:lstStyle/>
                <a:p>
                  <a:pPr>
                    <a:defRPr sz="1400"/>
                  </a:pPr>
                  <a:endParaRPr lang="en-US"/>
                </a:p>
              </c:txPr>
            </c:trendlineLbl>
          </c:trendline>
          <c:xVal>
            <c:numRef>
              <c:f>'[LTVW EndP pNP.xlsx]Absorbance 1_01'!$S$10:$S$19</c:f>
              <c:numCache>
                <c:formatCode>General</c:formatCode>
                <c:ptCount val="10"/>
                <c:pt idx="0">
                  <c:v>5.0000000000000004E-6</c:v>
                </c:pt>
                <c:pt idx="1">
                  <c:v>1.0000000000000001E-5</c:v>
                </c:pt>
                <c:pt idx="2">
                  <c:v>1.4999999999999999E-5</c:v>
                </c:pt>
                <c:pt idx="3">
                  <c:v>2.0000000000000002E-5</c:v>
                </c:pt>
                <c:pt idx="4">
                  <c:v>2.5000000000000001E-5</c:v>
                </c:pt>
                <c:pt idx="5">
                  <c:v>2.9999999999999997E-5</c:v>
                </c:pt>
                <c:pt idx="6">
                  <c:v>3.5000000000000004E-5</c:v>
                </c:pt>
                <c:pt idx="7">
                  <c:v>4.0000000000000003E-5</c:v>
                </c:pt>
                <c:pt idx="8">
                  <c:v>5.0000000000000002E-5</c:v>
                </c:pt>
                <c:pt idx="9">
                  <c:v>1E-4</c:v>
                </c:pt>
              </c:numCache>
            </c:numRef>
          </c:xVal>
          <c:yVal>
            <c:numRef>
              <c:f>'[LTVW EndP pNP.xlsx]Absorbance 1_01'!$R$10:$R$19</c:f>
              <c:numCache>
                <c:formatCode>General</c:formatCode>
                <c:ptCount val="10"/>
                <c:pt idx="0">
                  <c:v>5.3366666666666673E-2</c:v>
                </c:pt>
                <c:pt idx="1">
                  <c:v>0.10423333333333333</c:v>
                </c:pt>
                <c:pt idx="2">
                  <c:v>0.13726666666666668</c:v>
                </c:pt>
                <c:pt idx="3">
                  <c:v>0.20320000000000002</c:v>
                </c:pt>
                <c:pt idx="4">
                  <c:v>0.24836666666666665</c:v>
                </c:pt>
                <c:pt idx="5">
                  <c:v>0.28199999999999997</c:v>
                </c:pt>
                <c:pt idx="6">
                  <c:v>0.33836666666666665</c:v>
                </c:pt>
                <c:pt idx="7">
                  <c:v>0.38376666666666664</c:v>
                </c:pt>
                <c:pt idx="8">
                  <c:v>0.48743333333333333</c:v>
                </c:pt>
                <c:pt idx="9">
                  <c:v>0.95813333333333339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486-6E46-B746-CB443E920A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986688"/>
        <c:axId val="167988608"/>
      </c:scatterChart>
      <c:valAx>
        <c:axId val="1679866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/>
                  <a:t>[</a:t>
                </a:r>
                <a:r>
                  <a:rPr lang="en-US" sz="1400" dirty="0" err="1"/>
                  <a:t>pNP</a:t>
                </a:r>
                <a:r>
                  <a:rPr lang="en-US" sz="1400" dirty="0"/>
                  <a:t>] (M)</a:t>
                </a:r>
              </a:p>
            </c:rich>
          </c:tx>
          <c:layout/>
          <c:overlay val="0"/>
        </c:title>
        <c:numFmt formatCode="0.E+00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67988608"/>
        <c:crosses val="autoZero"/>
        <c:crossBetween val="midCat"/>
      </c:valAx>
      <c:valAx>
        <c:axId val="1679886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Absorbance</a:t>
                </a:r>
                <a:r>
                  <a:rPr lang="en-US" sz="1400" baseline="0"/>
                  <a:t> 405nm</a:t>
                </a:r>
                <a:endParaRPr 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679866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'[LTVW Kinetic 50AP.xlsx]Absorbance 1_01'!$C$27</c:f>
              <c:strCache>
                <c:ptCount val="1"/>
                <c:pt idx="0">
                  <c:v>0 mM</c:v>
                </c:pt>
              </c:strCache>
            </c:strRef>
          </c:tx>
          <c:spPr>
            <a:ln w="31750">
              <a:noFill/>
            </a:ln>
          </c:spPr>
          <c:xVal>
            <c:numRef>
              <c:f>'[LTVW Kinetic 50AP.xlsx]Absorbance 1_01'!$B$28:$B$40</c:f>
              <c:numCache>
                <c:formatCode>0.00</c:formatCode>
                <c:ptCount val="13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</c:numCache>
            </c:numRef>
          </c:xVal>
          <c:yVal>
            <c:numRef>
              <c:f>'[LTVW Kinetic 50AP.xlsx]Absorbance 1_01'!$C$28:$C$40</c:f>
              <c:numCache>
                <c:formatCode>0.0</c:formatCode>
                <c:ptCount val="13"/>
                <c:pt idx="0">
                  <c:v>5.8966666666666667E-2</c:v>
                </c:pt>
                <c:pt idx="1">
                  <c:v>5.9866666666666672E-2</c:v>
                </c:pt>
                <c:pt idx="2">
                  <c:v>5.9799999999999999E-2</c:v>
                </c:pt>
                <c:pt idx="3">
                  <c:v>6.0133333333333337E-2</c:v>
                </c:pt>
                <c:pt idx="4">
                  <c:v>0.06</c:v>
                </c:pt>
                <c:pt idx="5">
                  <c:v>6.0066666666666657E-2</c:v>
                </c:pt>
                <c:pt idx="6">
                  <c:v>5.9933333333333338E-2</c:v>
                </c:pt>
                <c:pt idx="7">
                  <c:v>6.0166666666666667E-2</c:v>
                </c:pt>
                <c:pt idx="8">
                  <c:v>6.0199999999999997E-2</c:v>
                </c:pt>
                <c:pt idx="9">
                  <c:v>5.9866666666666658E-2</c:v>
                </c:pt>
                <c:pt idx="10">
                  <c:v>6.0133333333333337E-2</c:v>
                </c:pt>
                <c:pt idx="11">
                  <c:v>6.0199999999999997E-2</c:v>
                </c:pt>
                <c:pt idx="12">
                  <c:v>5.9900000000000009E-2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752-164B-BA6A-1C4B3A1C5E31}"/>
            </c:ext>
          </c:extLst>
        </c:ser>
        <c:ser>
          <c:idx val="1"/>
          <c:order val="1"/>
          <c:tx>
            <c:strRef>
              <c:f>'[LTVW Kinetic 50AP.xlsx]Absorbance 1_01'!$D$27</c:f>
              <c:strCache>
                <c:ptCount val="1"/>
                <c:pt idx="0">
                  <c:v>0.054 mM</c:v>
                </c:pt>
              </c:strCache>
            </c:strRef>
          </c:tx>
          <c:spPr>
            <a:ln w="31750">
              <a:noFill/>
            </a:ln>
          </c:spPr>
          <c:xVal>
            <c:numRef>
              <c:f>'[LTVW Kinetic 50AP.xlsx]Absorbance 1_01'!$B$28:$B$40</c:f>
              <c:numCache>
                <c:formatCode>0.00</c:formatCode>
                <c:ptCount val="13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</c:numCache>
            </c:numRef>
          </c:xVal>
          <c:yVal>
            <c:numRef>
              <c:f>'[LTVW Kinetic 50AP.xlsx]Absorbance 1_01'!$D$28:$D$40</c:f>
              <c:numCache>
                <c:formatCode>0.0</c:formatCode>
                <c:ptCount val="13"/>
                <c:pt idx="0">
                  <c:v>0.13760000000000003</c:v>
                </c:pt>
                <c:pt idx="1">
                  <c:v>0.1963</c:v>
                </c:pt>
                <c:pt idx="2">
                  <c:v>0.23806666666666668</c:v>
                </c:pt>
                <c:pt idx="3">
                  <c:v>0.26829999999999998</c:v>
                </c:pt>
                <c:pt idx="4">
                  <c:v>0.29063333333333335</c:v>
                </c:pt>
                <c:pt idx="5">
                  <c:v>0.307</c:v>
                </c:pt>
                <c:pt idx="6">
                  <c:v>0.31956666666666667</c:v>
                </c:pt>
                <c:pt idx="7">
                  <c:v>0.32980000000000004</c:v>
                </c:pt>
                <c:pt idx="8">
                  <c:v>0.3381333333333334</c:v>
                </c:pt>
                <c:pt idx="9">
                  <c:v>0.34443333333333337</c:v>
                </c:pt>
                <c:pt idx="10">
                  <c:v>0.34993333333333337</c:v>
                </c:pt>
                <c:pt idx="11">
                  <c:v>0.35510000000000003</c:v>
                </c:pt>
                <c:pt idx="12">
                  <c:v>0.3596333333333333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9752-164B-BA6A-1C4B3A1C5E31}"/>
            </c:ext>
          </c:extLst>
        </c:ser>
        <c:ser>
          <c:idx val="2"/>
          <c:order val="2"/>
          <c:tx>
            <c:strRef>
              <c:f>'[LTVW Kinetic 50AP.xlsx]Absorbance 1_01'!$E$27</c:f>
              <c:strCache>
                <c:ptCount val="1"/>
                <c:pt idx="0">
                  <c:v>0.081 mM</c:v>
                </c:pt>
              </c:strCache>
            </c:strRef>
          </c:tx>
          <c:spPr>
            <a:ln w="31750">
              <a:noFill/>
            </a:ln>
          </c:spPr>
          <c:xVal>
            <c:numRef>
              <c:f>'[LTVW Kinetic 50AP.xlsx]Absorbance 1_01'!$B$28:$B$40</c:f>
              <c:numCache>
                <c:formatCode>0.00</c:formatCode>
                <c:ptCount val="13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</c:numCache>
            </c:numRef>
          </c:xVal>
          <c:yVal>
            <c:numRef>
              <c:f>'[LTVW Kinetic 50AP.xlsx]Absorbance 1_01'!$E$28:$E$40</c:f>
              <c:numCache>
                <c:formatCode>0.0</c:formatCode>
                <c:ptCount val="13"/>
                <c:pt idx="0">
                  <c:v>0.17853333333333335</c:v>
                </c:pt>
                <c:pt idx="1">
                  <c:v>0.28643333333333337</c:v>
                </c:pt>
                <c:pt idx="2">
                  <c:v>0.36316666666666669</c:v>
                </c:pt>
                <c:pt idx="3">
                  <c:v>0.41969999999999996</c:v>
                </c:pt>
                <c:pt idx="4">
                  <c:v>0.46066666666666672</c:v>
                </c:pt>
                <c:pt idx="5">
                  <c:v>0.49036666666666662</c:v>
                </c:pt>
                <c:pt idx="6">
                  <c:v>0.53306666666666669</c:v>
                </c:pt>
                <c:pt idx="7">
                  <c:v>0.53093333333333337</c:v>
                </c:pt>
                <c:pt idx="8">
                  <c:v>0.54443333333333332</c:v>
                </c:pt>
                <c:pt idx="9">
                  <c:v>0.55549999999999999</c:v>
                </c:pt>
                <c:pt idx="10">
                  <c:v>0.56456666666666677</c:v>
                </c:pt>
                <c:pt idx="11">
                  <c:v>0.57219999999999993</c:v>
                </c:pt>
                <c:pt idx="12">
                  <c:v>0.57830000000000004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9752-164B-BA6A-1C4B3A1C5E31}"/>
            </c:ext>
          </c:extLst>
        </c:ser>
        <c:ser>
          <c:idx val="3"/>
          <c:order val="3"/>
          <c:tx>
            <c:strRef>
              <c:f>'[LTVW Kinetic 50AP.xlsx]Absorbance 1_01'!$F$27</c:f>
              <c:strCache>
                <c:ptCount val="1"/>
                <c:pt idx="0">
                  <c:v>0.108 mM</c:v>
                </c:pt>
              </c:strCache>
            </c:strRef>
          </c:tx>
          <c:spPr>
            <a:ln w="31750">
              <a:noFill/>
            </a:ln>
          </c:spPr>
          <c:xVal>
            <c:numRef>
              <c:f>'[LTVW Kinetic 50AP.xlsx]Absorbance 1_01'!$B$28:$B$40</c:f>
              <c:numCache>
                <c:formatCode>0.00</c:formatCode>
                <c:ptCount val="13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</c:numCache>
            </c:numRef>
          </c:xVal>
          <c:yVal>
            <c:numRef>
              <c:f>'[LTVW Kinetic 50AP.xlsx]Absorbance 1_01'!$F$28:$F$40</c:f>
              <c:numCache>
                <c:formatCode>0.0</c:formatCode>
                <c:ptCount val="13"/>
                <c:pt idx="0">
                  <c:v>0.26363333333333333</c:v>
                </c:pt>
                <c:pt idx="1">
                  <c:v>0.44016666666666665</c:v>
                </c:pt>
                <c:pt idx="2">
                  <c:v>0.57146666666666668</c:v>
                </c:pt>
                <c:pt idx="3">
                  <c:v>0.66469999999999996</c:v>
                </c:pt>
                <c:pt idx="4">
                  <c:v>0.72893333333333332</c:v>
                </c:pt>
                <c:pt idx="5">
                  <c:v>0.77229999999999999</c:v>
                </c:pt>
                <c:pt idx="6">
                  <c:v>0.80186666666666662</c:v>
                </c:pt>
                <c:pt idx="7">
                  <c:v>0.82273333333333321</c:v>
                </c:pt>
                <c:pt idx="8">
                  <c:v>0.83686666666666676</c:v>
                </c:pt>
                <c:pt idx="9">
                  <c:v>0.84626666666666672</c:v>
                </c:pt>
                <c:pt idx="10">
                  <c:v>0.85309999999999997</c:v>
                </c:pt>
                <c:pt idx="11">
                  <c:v>0.8575666666666667</c:v>
                </c:pt>
                <c:pt idx="12">
                  <c:v>0.86059999999999992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9752-164B-BA6A-1C4B3A1C5E31}"/>
            </c:ext>
          </c:extLst>
        </c:ser>
        <c:ser>
          <c:idx val="4"/>
          <c:order val="4"/>
          <c:tx>
            <c:strRef>
              <c:f>'[LTVW Kinetic 50AP.xlsx]Absorbance 1_01'!$G$27</c:f>
              <c:strCache>
                <c:ptCount val="1"/>
                <c:pt idx="0">
                  <c:v>0.162 mM</c:v>
                </c:pt>
              </c:strCache>
            </c:strRef>
          </c:tx>
          <c:spPr>
            <a:ln w="31750">
              <a:noFill/>
            </a:ln>
          </c:spPr>
          <c:xVal>
            <c:numRef>
              <c:f>'[LTVW Kinetic 50AP.xlsx]Absorbance 1_01'!$B$28:$B$40</c:f>
              <c:numCache>
                <c:formatCode>0.00</c:formatCode>
                <c:ptCount val="13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</c:numCache>
            </c:numRef>
          </c:xVal>
          <c:yVal>
            <c:numRef>
              <c:f>'[LTVW Kinetic 50AP.xlsx]Absorbance 1_01'!$G$28:$G$40</c:f>
              <c:numCache>
                <c:formatCode>0.0</c:formatCode>
                <c:ptCount val="13"/>
                <c:pt idx="0">
                  <c:v>0.30533333333333335</c:v>
                </c:pt>
                <c:pt idx="1">
                  <c:v>0.54749999999999999</c:v>
                </c:pt>
                <c:pt idx="2">
                  <c:v>0.73516666666666663</c:v>
                </c:pt>
                <c:pt idx="3">
                  <c:v>0.87930000000000008</c:v>
                </c:pt>
                <c:pt idx="4">
                  <c:v>0.98363333333333347</c:v>
                </c:pt>
                <c:pt idx="5">
                  <c:v>1.0569666666666668</c:v>
                </c:pt>
                <c:pt idx="6">
                  <c:v>1.1083666666666667</c:v>
                </c:pt>
                <c:pt idx="7">
                  <c:v>1.1456333333333333</c:v>
                </c:pt>
                <c:pt idx="8">
                  <c:v>1.1719999999999999</c:v>
                </c:pt>
                <c:pt idx="9">
                  <c:v>1.1903666666666666</c:v>
                </c:pt>
                <c:pt idx="10">
                  <c:v>1.2053333333333334</c:v>
                </c:pt>
                <c:pt idx="11">
                  <c:v>1.2164999999999999</c:v>
                </c:pt>
                <c:pt idx="12">
                  <c:v>1.2247666666666668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9752-164B-BA6A-1C4B3A1C5E31}"/>
            </c:ext>
          </c:extLst>
        </c:ser>
        <c:ser>
          <c:idx val="5"/>
          <c:order val="5"/>
          <c:tx>
            <c:strRef>
              <c:f>'[LTVW Kinetic 50AP.xlsx]Absorbance 1_01'!$H$27</c:f>
              <c:strCache>
                <c:ptCount val="1"/>
                <c:pt idx="0">
                  <c:v>0.27 mM</c:v>
                </c:pt>
              </c:strCache>
            </c:strRef>
          </c:tx>
          <c:spPr>
            <a:ln w="31750">
              <a:noFill/>
            </a:ln>
          </c:spPr>
          <c:xVal>
            <c:numRef>
              <c:f>'[LTVW Kinetic 50AP.xlsx]Absorbance 1_01'!$B$28:$B$40</c:f>
              <c:numCache>
                <c:formatCode>0.00</c:formatCode>
                <c:ptCount val="13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</c:numCache>
            </c:numRef>
          </c:xVal>
          <c:yVal>
            <c:numRef>
              <c:f>'[LTVW Kinetic 50AP.xlsx]Absorbance 1_01'!$H$28:$H$40</c:f>
              <c:numCache>
                <c:formatCode>0.0</c:formatCode>
                <c:ptCount val="13"/>
                <c:pt idx="0">
                  <c:v>0.37873333333333337</c:v>
                </c:pt>
                <c:pt idx="1">
                  <c:v>0.75093333333333334</c:v>
                </c:pt>
                <c:pt idx="2">
                  <c:v>1.0584333333333333</c:v>
                </c:pt>
                <c:pt idx="3">
                  <c:v>1.2862</c:v>
                </c:pt>
                <c:pt idx="4">
                  <c:v>1.4662333333333333</c:v>
                </c:pt>
                <c:pt idx="5">
                  <c:v>1.6131333333333331</c:v>
                </c:pt>
                <c:pt idx="6">
                  <c:v>1.7164999999999999</c:v>
                </c:pt>
                <c:pt idx="7">
                  <c:v>1.7878000000000001</c:v>
                </c:pt>
                <c:pt idx="8">
                  <c:v>1.8360333333333332</c:v>
                </c:pt>
                <c:pt idx="9">
                  <c:v>1.8695666666666666</c:v>
                </c:pt>
                <c:pt idx="10">
                  <c:v>1.8887666666666665</c:v>
                </c:pt>
                <c:pt idx="11">
                  <c:v>1.8998666666666668</c:v>
                </c:pt>
                <c:pt idx="12">
                  <c:v>1.9068333333333332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9752-164B-BA6A-1C4B3A1C5E31}"/>
            </c:ext>
          </c:extLst>
        </c:ser>
        <c:ser>
          <c:idx val="6"/>
          <c:order val="6"/>
          <c:tx>
            <c:strRef>
              <c:f>'[LTVW Kinetic 50AP.xlsx]Absorbance 1_01'!$I$27</c:f>
              <c:strCache>
                <c:ptCount val="1"/>
                <c:pt idx="0">
                  <c:v>0.54 mM</c:v>
                </c:pt>
              </c:strCache>
            </c:strRef>
          </c:tx>
          <c:spPr>
            <a:ln w="31750">
              <a:noFill/>
            </a:ln>
          </c:spPr>
          <c:xVal>
            <c:numRef>
              <c:f>'[LTVW Kinetic 50AP.xlsx]Absorbance 1_01'!$B$28:$B$40</c:f>
              <c:numCache>
                <c:formatCode>0.00</c:formatCode>
                <c:ptCount val="13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</c:numCache>
            </c:numRef>
          </c:xVal>
          <c:yVal>
            <c:numRef>
              <c:f>'[LTVW Kinetic 50AP.xlsx]Absorbance 1_01'!$I$28:$I$40</c:f>
              <c:numCache>
                <c:formatCode>0.0</c:formatCode>
                <c:ptCount val="13"/>
                <c:pt idx="0">
                  <c:v>0.45566666666666666</c:v>
                </c:pt>
                <c:pt idx="1">
                  <c:v>0.96340000000000003</c:v>
                </c:pt>
                <c:pt idx="2">
                  <c:v>1.3850666666666667</c:v>
                </c:pt>
                <c:pt idx="3">
                  <c:v>1.7341333333333333</c:v>
                </c:pt>
                <c:pt idx="4">
                  <c:v>2.0316000000000001</c:v>
                </c:pt>
                <c:pt idx="5">
                  <c:v>2.2669666666666668</c:v>
                </c:pt>
                <c:pt idx="6">
                  <c:v>2.4688666666666665</c:v>
                </c:pt>
                <c:pt idx="7">
                  <c:v>2.6458333333333335</c:v>
                </c:pt>
                <c:pt idx="8">
                  <c:v>2.7810333333333332</c:v>
                </c:pt>
                <c:pt idx="9">
                  <c:v>2.8947333333333334</c:v>
                </c:pt>
                <c:pt idx="10">
                  <c:v>3.0079666666666665</c:v>
                </c:pt>
                <c:pt idx="11">
                  <c:v>3.0973333333333333</c:v>
                </c:pt>
                <c:pt idx="12">
                  <c:v>3.1572333333333336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9752-164B-BA6A-1C4B3A1C5E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765504"/>
        <c:axId val="167767424"/>
      </c:scatterChart>
      <c:valAx>
        <c:axId val="1677655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Time</a:t>
                </a:r>
                <a:r>
                  <a:rPr lang="en-US" sz="1400" baseline="0"/>
                  <a:t> (min)</a:t>
                </a:r>
                <a:endParaRPr lang="en-US" sz="1400"/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67767424"/>
        <c:crosses val="autoZero"/>
        <c:crossBetween val="midCat"/>
      </c:valAx>
      <c:valAx>
        <c:axId val="1677674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Absorbance</a:t>
                </a:r>
                <a:r>
                  <a:rPr lang="en-US" sz="1400" baseline="0"/>
                  <a:t> 405nm</a:t>
                </a:r>
                <a:endParaRPr lang="en-US" sz="1400"/>
              </a:p>
            </c:rich>
          </c:tx>
          <c:layout/>
          <c:overlay val="0"/>
        </c:title>
        <c:numFmt formatCode="0.0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6776550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'[LTVW Kinetic 50AP.xlsx]Absorbance 1_01'!$C$27</c:f>
              <c:strCache>
                <c:ptCount val="1"/>
                <c:pt idx="0">
                  <c:v>0 mM</c:v>
                </c:pt>
              </c:strCache>
            </c:strRef>
          </c:tx>
          <c:spPr>
            <a:ln w="31750">
              <a:noFill/>
            </a:ln>
          </c:spPr>
          <c:xVal>
            <c:numRef>
              <c:f>'[LTVW Kinetic 50AP.xlsx]Absorbance 1_01'!$B$28:$B$40</c:f>
              <c:numCache>
                <c:formatCode>0.00</c:formatCode>
                <c:ptCount val="13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</c:numCache>
            </c:numRef>
          </c:xVal>
          <c:yVal>
            <c:numRef>
              <c:f>'[LTVW Kinetic 50AP.xlsx]Absorbance 1_01'!$C$28:$C$40</c:f>
              <c:numCache>
                <c:formatCode>0.0</c:formatCode>
                <c:ptCount val="13"/>
                <c:pt idx="0">
                  <c:v>5.8966666666666667E-2</c:v>
                </c:pt>
                <c:pt idx="1">
                  <c:v>5.9866666666666672E-2</c:v>
                </c:pt>
                <c:pt idx="2">
                  <c:v>5.9799999999999999E-2</c:v>
                </c:pt>
                <c:pt idx="3">
                  <c:v>6.0133333333333337E-2</c:v>
                </c:pt>
                <c:pt idx="4">
                  <c:v>0.06</c:v>
                </c:pt>
                <c:pt idx="5">
                  <c:v>6.0066666666666657E-2</c:v>
                </c:pt>
                <c:pt idx="6">
                  <c:v>5.9933333333333338E-2</c:v>
                </c:pt>
                <c:pt idx="7">
                  <c:v>6.0166666666666667E-2</c:v>
                </c:pt>
                <c:pt idx="8">
                  <c:v>6.0199999999999997E-2</c:v>
                </c:pt>
                <c:pt idx="9">
                  <c:v>5.9866666666666658E-2</c:v>
                </c:pt>
                <c:pt idx="10">
                  <c:v>6.0133333333333337E-2</c:v>
                </c:pt>
                <c:pt idx="11">
                  <c:v>6.0199999999999997E-2</c:v>
                </c:pt>
                <c:pt idx="12">
                  <c:v>5.9900000000000009E-2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148-C944-A650-5AE6B7E9ED56}"/>
            </c:ext>
          </c:extLst>
        </c:ser>
        <c:ser>
          <c:idx val="1"/>
          <c:order val="1"/>
          <c:tx>
            <c:strRef>
              <c:f>'[LTVW Kinetic 50AP.xlsx]Absorbance 1_01'!$D$27</c:f>
              <c:strCache>
                <c:ptCount val="1"/>
                <c:pt idx="0">
                  <c:v>0.054 mM</c:v>
                </c:pt>
              </c:strCache>
            </c:strRef>
          </c:tx>
          <c:spPr>
            <a:ln w="31750">
              <a:noFill/>
            </a:ln>
          </c:spPr>
          <c:xVal>
            <c:numRef>
              <c:f>'[LTVW Kinetic 50AP.xlsx]Absorbance 1_01'!$B$28:$B$40</c:f>
              <c:numCache>
                <c:formatCode>0.00</c:formatCode>
                <c:ptCount val="13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</c:numCache>
            </c:numRef>
          </c:xVal>
          <c:yVal>
            <c:numRef>
              <c:f>'[LTVW Kinetic 50AP.xlsx]Absorbance 1_01'!$D$28:$D$40</c:f>
              <c:numCache>
                <c:formatCode>0.0</c:formatCode>
                <c:ptCount val="13"/>
                <c:pt idx="0">
                  <c:v>0.13760000000000003</c:v>
                </c:pt>
                <c:pt idx="1">
                  <c:v>0.1963</c:v>
                </c:pt>
                <c:pt idx="2">
                  <c:v>0.23806666666666668</c:v>
                </c:pt>
                <c:pt idx="3">
                  <c:v>0.26829999999999998</c:v>
                </c:pt>
                <c:pt idx="4">
                  <c:v>0.29063333333333335</c:v>
                </c:pt>
                <c:pt idx="5">
                  <c:v>0.307</c:v>
                </c:pt>
                <c:pt idx="6">
                  <c:v>0.31956666666666667</c:v>
                </c:pt>
                <c:pt idx="7">
                  <c:v>0.32980000000000004</c:v>
                </c:pt>
                <c:pt idx="8">
                  <c:v>0.3381333333333334</c:v>
                </c:pt>
                <c:pt idx="9">
                  <c:v>0.34443333333333337</c:v>
                </c:pt>
                <c:pt idx="10">
                  <c:v>0.34993333333333337</c:v>
                </c:pt>
                <c:pt idx="11">
                  <c:v>0.35510000000000003</c:v>
                </c:pt>
                <c:pt idx="12">
                  <c:v>0.3596333333333333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148-C944-A650-5AE6B7E9ED56}"/>
            </c:ext>
          </c:extLst>
        </c:ser>
        <c:ser>
          <c:idx val="2"/>
          <c:order val="2"/>
          <c:tx>
            <c:strRef>
              <c:f>'[LTVW Kinetic 50AP.xlsx]Absorbance 1_01'!$E$27</c:f>
              <c:strCache>
                <c:ptCount val="1"/>
                <c:pt idx="0">
                  <c:v>0.081 mM</c:v>
                </c:pt>
              </c:strCache>
            </c:strRef>
          </c:tx>
          <c:spPr>
            <a:ln w="31750">
              <a:noFill/>
            </a:ln>
          </c:spPr>
          <c:xVal>
            <c:numRef>
              <c:f>'[LTVW Kinetic 50AP.xlsx]Absorbance 1_01'!$B$28:$B$40</c:f>
              <c:numCache>
                <c:formatCode>0.00</c:formatCode>
                <c:ptCount val="13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</c:numCache>
            </c:numRef>
          </c:xVal>
          <c:yVal>
            <c:numRef>
              <c:f>'[LTVW Kinetic 50AP.xlsx]Absorbance 1_01'!$E$28:$E$40</c:f>
              <c:numCache>
                <c:formatCode>0.0</c:formatCode>
                <c:ptCount val="13"/>
                <c:pt idx="0">
                  <c:v>0.17853333333333335</c:v>
                </c:pt>
                <c:pt idx="1">
                  <c:v>0.28643333333333337</c:v>
                </c:pt>
                <c:pt idx="2">
                  <c:v>0.36316666666666669</c:v>
                </c:pt>
                <c:pt idx="3">
                  <c:v>0.41969999999999996</c:v>
                </c:pt>
                <c:pt idx="4">
                  <c:v>0.46066666666666672</c:v>
                </c:pt>
                <c:pt idx="5">
                  <c:v>0.49036666666666662</c:v>
                </c:pt>
                <c:pt idx="6">
                  <c:v>0.53306666666666669</c:v>
                </c:pt>
                <c:pt idx="7">
                  <c:v>0.53093333333333337</c:v>
                </c:pt>
                <c:pt idx="8">
                  <c:v>0.54443333333333332</c:v>
                </c:pt>
                <c:pt idx="9">
                  <c:v>0.55549999999999999</c:v>
                </c:pt>
                <c:pt idx="10">
                  <c:v>0.56456666666666677</c:v>
                </c:pt>
                <c:pt idx="11">
                  <c:v>0.57219999999999993</c:v>
                </c:pt>
                <c:pt idx="12">
                  <c:v>0.57830000000000004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148-C944-A650-5AE6B7E9ED56}"/>
            </c:ext>
          </c:extLst>
        </c:ser>
        <c:ser>
          <c:idx val="3"/>
          <c:order val="3"/>
          <c:tx>
            <c:strRef>
              <c:f>'[LTVW Kinetic 50AP.xlsx]Absorbance 1_01'!$F$27</c:f>
              <c:strCache>
                <c:ptCount val="1"/>
                <c:pt idx="0">
                  <c:v>0.108 mM</c:v>
                </c:pt>
              </c:strCache>
            </c:strRef>
          </c:tx>
          <c:spPr>
            <a:ln w="31750">
              <a:noFill/>
            </a:ln>
          </c:spPr>
          <c:xVal>
            <c:numRef>
              <c:f>'[LTVW Kinetic 50AP.xlsx]Absorbance 1_01'!$B$28:$B$40</c:f>
              <c:numCache>
                <c:formatCode>0.00</c:formatCode>
                <c:ptCount val="13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</c:numCache>
            </c:numRef>
          </c:xVal>
          <c:yVal>
            <c:numRef>
              <c:f>'[LTVW Kinetic 50AP.xlsx]Absorbance 1_01'!$F$28:$F$40</c:f>
              <c:numCache>
                <c:formatCode>0.0</c:formatCode>
                <c:ptCount val="13"/>
                <c:pt idx="0">
                  <c:v>0.26363333333333333</c:v>
                </c:pt>
                <c:pt idx="1">
                  <c:v>0.44016666666666665</c:v>
                </c:pt>
                <c:pt idx="2">
                  <c:v>0.57146666666666668</c:v>
                </c:pt>
                <c:pt idx="3">
                  <c:v>0.66469999999999996</c:v>
                </c:pt>
                <c:pt idx="4">
                  <c:v>0.72893333333333332</c:v>
                </c:pt>
                <c:pt idx="5">
                  <c:v>0.77229999999999999</c:v>
                </c:pt>
                <c:pt idx="6">
                  <c:v>0.80186666666666662</c:v>
                </c:pt>
                <c:pt idx="7">
                  <c:v>0.82273333333333321</c:v>
                </c:pt>
                <c:pt idx="8">
                  <c:v>0.83686666666666676</c:v>
                </c:pt>
                <c:pt idx="9">
                  <c:v>0.84626666666666672</c:v>
                </c:pt>
                <c:pt idx="10">
                  <c:v>0.85309999999999997</c:v>
                </c:pt>
                <c:pt idx="11">
                  <c:v>0.8575666666666667</c:v>
                </c:pt>
                <c:pt idx="12">
                  <c:v>0.86059999999999992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5148-C944-A650-5AE6B7E9ED56}"/>
            </c:ext>
          </c:extLst>
        </c:ser>
        <c:ser>
          <c:idx val="4"/>
          <c:order val="4"/>
          <c:tx>
            <c:strRef>
              <c:f>'[LTVW Kinetic 50AP.xlsx]Absorbance 1_01'!$G$27</c:f>
              <c:strCache>
                <c:ptCount val="1"/>
                <c:pt idx="0">
                  <c:v>0.162 mM</c:v>
                </c:pt>
              </c:strCache>
            </c:strRef>
          </c:tx>
          <c:spPr>
            <a:ln w="31750">
              <a:noFill/>
            </a:ln>
          </c:spPr>
          <c:xVal>
            <c:numRef>
              <c:f>'[LTVW Kinetic 50AP.xlsx]Absorbance 1_01'!$B$28:$B$40</c:f>
              <c:numCache>
                <c:formatCode>0.00</c:formatCode>
                <c:ptCount val="13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</c:numCache>
            </c:numRef>
          </c:xVal>
          <c:yVal>
            <c:numRef>
              <c:f>'[LTVW Kinetic 50AP.xlsx]Absorbance 1_01'!$G$28:$G$40</c:f>
              <c:numCache>
                <c:formatCode>0.0</c:formatCode>
                <c:ptCount val="13"/>
                <c:pt idx="0">
                  <c:v>0.30533333333333335</c:v>
                </c:pt>
                <c:pt idx="1">
                  <c:v>0.54749999999999999</c:v>
                </c:pt>
                <c:pt idx="2">
                  <c:v>0.73516666666666663</c:v>
                </c:pt>
                <c:pt idx="3">
                  <c:v>0.87930000000000008</c:v>
                </c:pt>
                <c:pt idx="4">
                  <c:v>0.98363333333333347</c:v>
                </c:pt>
                <c:pt idx="5">
                  <c:v>1.0569666666666668</c:v>
                </c:pt>
                <c:pt idx="6">
                  <c:v>1.1083666666666667</c:v>
                </c:pt>
                <c:pt idx="7">
                  <c:v>1.1456333333333333</c:v>
                </c:pt>
                <c:pt idx="8">
                  <c:v>1.1719999999999999</c:v>
                </c:pt>
                <c:pt idx="9">
                  <c:v>1.1903666666666666</c:v>
                </c:pt>
                <c:pt idx="10">
                  <c:v>1.2053333333333334</c:v>
                </c:pt>
                <c:pt idx="11">
                  <c:v>1.2164999999999999</c:v>
                </c:pt>
                <c:pt idx="12">
                  <c:v>1.2247666666666668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5148-C944-A650-5AE6B7E9ED56}"/>
            </c:ext>
          </c:extLst>
        </c:ser>
        <c:ser>
          <c:idx val="5"/>
          <c:order val="5"/>
          <c:tx>
            <c:strRef>
              <c:f>'[LTVW Kinetic 50AP.xlsx]Absorbance 1_01'!$H$27</c:f>
              <c:strCache>
                <c:ptCount val="1"/>
                <c:pt idx="0">
                  <c:v>0.27 mM</c:v>
                </c:pt>
              </c:strCache>
            </c:strRef>
          </c:tx>
          <c:spPr>
            <a:ln w="31750">
              <a:noFill/>
            </a:ln>
          </c:spPr>
          <c:xVal>
            <c:numRef>
              <c:f>'[LTVW Kinetic 50AP.xlsx]Absorbance 1_01'!$B$28:$B$40</c:f>
              <c:numCache>
                <c:formatCode>0.00</c:formatCode>
                <c:ptCount val="13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</c:numCache>
            </c:numRef>
          </c:xVal>
          <c:yVal>
            <c:numRef>
              <c:f>'[LTVW Kinetic 50AP.xlsx]Absorbance 1_01'!$H$28:$H$40</c:f>
              <c:numCache>
                <c:formatCode>0.0</c:formatCode>
                <c:ptCount val="13"/>
                <c:pt idx="0">
                  <c:v>0.37873333333333337</c:v>
                </c:pt>
                <c:pt idx="1">
                  <c:v>0.75093333333333334</c:v>
                </c:pt>
                <c:pt idx="2">
                  <c:v>1.0584333333333333</c:v>
                </c:pt>
                <c:pt idx="3">
                  <c:v>1.2862</c:v>
                </c:pt>
                <c:pt idx="4">
                  <c:v>1.4662333333333333</c:v>
                </c:pt>
                <c:pt idx="5">
                  <c:v>1.6131333333333331</c:v>
                </c:pt>
                <c:pt idx="6">
                  <c:v>1.7164999999999999</c:v>
                </c:pt>
                <c:pt idx="7">
                  <c:v>1.7878000000000001</c:v>
                </c:pt>
                <c:pt idx="8">
                  <c:v>1.8360333333333332</c:v>
                </c:pt>
                <c:pt idx="9">
                  <c:v>1.8695666666666666</c:v>
                </c:pt>
                <c:pt idx="10">
                  <c:v>1.8887666666666665</c:v>
                </c:pt>
                <c:pt idx="11">
                  <c:v>1.8998666666666668</c:v>
                </c:pt>
                <c:pt idx="12">
                  <c:v>1.9068333333333332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5148-C944-A650-5AE6B7E9ED56}"/>
            </c:ext>
          </c:extLst>
        </c:ser>
        <c:ser>
          <c:idx val="6"/>
          <c:order val="6"/>
          <c:tx>
            <c:strRef>
              <c:f>'[LTVW Kinetic 50AP.xlsx]Absorbance 1_01'!$I$27</c:f>
              <c:strCache>
                <c:ptCount val="1"/>
                <c:pt idx="0">
                  <c:v>0.54 mM</c:v>
                </c:pt>
              </c:strCache>
            </c:strRef>
          </c:tx>
          <c:spPr>
            <a:ln w="31750">
              <a:noFill/>
            </a:ln>
          </c:spPr>
          <c:xVal>
            <c:numRef>
              <c:f>'[LTVW Kinetic 50AP.xlsx]Absorbance 1_01'!$B$28:$B$40</c:f>
              <c:numCache>
                <c:formatCode>0.00</c:formatCode>
                <c:ptCount val="13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</c:numCache>
            </c:numRef>
          </c:xVal>
          <c:yVal>
            <c:numRef>
              <c:f>'[LTVW Kinetic 50AP.xlsx]Absorbance 1_01'!$I$28:$I$40</c:f>
              <c:numCache>
                <c:formatCode>0.0</c:formatCode>
                <c:ptCount val="13"/>
                <c:pt idx="0">
                  <c:v>0.45566666666666666</c:v>
                </c:pt>
                <c:pt idx="1">
                  <c:v>0.96340000000000003</c:v>
                </c:pt>
                <c:pt idx="2">
                  <c:v>1.3850666666666667</c:v>
                </c:pt>
                <c:pt idx="3">
                  <c:v>1.7341333333333333</c:v>
                </c:pt>
                <c:pt idx="4">
                  <c:v>2.0316000000000001</c:v>
                </c:pt>
                <c:pt idx="5">
                  <c:v>2.2669666666666668</c:v>
                </c:pt>
                <c:pt idx="6">
                  <c:v>2.4688666666666665</c:v>
                </c:pt>
                <c:pt idx="7">
                  <c:v>2.6458333333333335</c:v>
                </c:pt>
                <c:pt idx="8">
                  <c:v>2.7810333333333332</c:v>
                </c:pt>
                <c:pt idx="9">
                  <c:v>2.8947333333333334</c:v>
                </c:pt>
                <c:pt idx="10">
                  <c:v>3.0079666666666665</c:v>
                </c:pt>
                <c:pt idx="11">
                  <c:v>3.0973333333333333</c:v>
                </c:pt>
                <c:pt idx="12">
                  <c:v>3.1572333333333336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5148-C944-A650-5AE6B7E9ED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834368"/>
        <c:axId val="167836288"/>
      </c:scatterChart>
      <c:valAx>
        <c:axId val="1678343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Time</a:t>
                </a:r>
                <a:r>
                  <a:rPr lang="en-US" sz="1400" baseline="0"/>
                  <a:t> (min)</a:t>
                </a:r>
                <a:endParaRPr lang="en-US" sz="1400"/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67836288"/>
        <c:crosses val="autoZero"/>
        <c:crossBetween val="midCat"/>
      </c:valAx>
      <c:valAx>
        <c:axId val="1678362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Absorbance</a:t>
                </a:r>
                <a:r>
                  <a:rPr lang="en-US" sz="1400" baseline="0"/>
                  <a:t> 405nm</a:t>
                </a:r>
                <a:endParaRPr lang="en-US" sz="1400"/>
              </a:p>
            </c:rich>
          </c:tx>
          <c:layout/>
          <c:overlay val="0"/>
        </c:title>
        <c:numFmt formatCode="0.0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6783436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DC6FD-9803-4EFB-BAB6-36B344429716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4719F-A3D9-4C04-AE35-95805C9BF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7787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With regards to the </a:t>
            </a:r>
            <a:r>
              <a:rPr lang="en-CA" dirty="0" err="1" smtClean="0"/>
              <a:t>Lineweaver</a:t>
            </a:r>
            <a:r>
              <a:rPr lang="en-CA" dirty="0" smtClean="0"/>
              <a:t> Burke plot I noticed on the </a:t>
            </a:r>
            <a:r>
              <a:rPr lang="en-CA" dirty="0" err="1" smtClean="0"/>
              <a:t>Michaelis</a:t>
            </a:r>
            <a:r>
              <a:rPr lang="en-CA" dirty="0" smtClean="0"/>
              <a:t> </a:t>
            </a:r>
            <a:r>
              <a:rPr lang="en-CA" dirty="0" err="1" smtClean="0"/>
              <a:t>Menten</a:t>
            </a:r>
            <a:r>
              <a:rPr lang="en-CA" dirty="0" smtClean="0"/>
              <a:t> plot that the </a:t>
            </a:r>
            <a:r>
              <a:rPr lang="en-CA" b="1" dirty="0" smtClean="0"/>
              <a:t>lowest two concentrations don’t really fit the line. </a:t>
            </a:r>
            <a:r>
              <a:rPr lang="en-CA" dirty="0" smtClean="0"/>
              <a:t>Of course with </a:t>
            </a:r>
            <a:r>
              <a:rPr lang="en-CA" dirty="0" err="1" smtClean="0"/>
              <a:t>Lineweaver</a:t>
            </a:r>
            <a:r>
              <a:rPr lang="en-CA" dirty="0" smtClean="0"/>
              <a:t> Burke these two points are now way on the right, which skews the </a:t>
            </a:r>
            <a:r>
              <a:rPr lang="en-CA" dirty="0" err="1" smtClean="0"/>
              <a:t>trendline</a:t>
            </a:r>
            <a:r>
              <a:rPr lang="en-CA" dirty="0" smtClean="0"/>
              <a:t> fit. If you delete those two points the </a:t>
            </a:r>
            <a:r>
              <a:rPr lang="en-CA" dirty="0" err="1" smtClean="0"/>
              <a:t>trendline</a:t>
            </a:r>
            <a:r>
              <a:rPr lang="en-CA" dirty="0" smtClean="0"/>
              <a:t> crosses at +y and -x. I think because the lower concentrations tend to be the least accurate, then in </a:t>
            </a:r>
            <a:r>
              <a:rPr lang="en-CA" dirty="0" err="1" smtClean="0"/>
              <a:t>Lineweaver</a:t>
            </a:r>
            <a:r>
              <a:rPr lang="en-CA" dirty="0" smtClean="0"/>
              <a:t> Burke because it’s 1/[S], that error is amplified and that’s why their plots are wrong. Maybe some people will have better data for the lower concentrations this time.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4719F-A3D9-4C04-AE35-95805C9BF6B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6832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1FA4-1A59-41FC-BEF2-5F03EDBEF428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CE59A-A7AC-4030-BF63-02838D46FC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660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1FA4-1A59-41FC-BEF2-5F03EDBEF428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CE59A-A7AC-4030-BF63-02838D46FC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741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1FA4-1A59-41FC-BEF2-5F03EDBEF428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CE59A-A7AC-4030-BF63-02838D46FC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050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1FA4-1A59-41FC-BEF2-5F03EDBEF428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CE59A-A7AC-4030-BF63-02838D46FC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73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1FA4-1A59-41FC-BEF2-5F03EDBEF428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CE59A-A7AC-4030-BF63-02838D46FC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117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1FA4-1A59-41FC-BEF2-5F03EDBEF428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CE59A-A7AC-4030-BF63-02838D46FC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171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1FA4-1A59-41FC-BEF2-5F03EDBEF428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CE59A-A7AC-4030-BF63-02838D46FC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416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1FA4-1A59-41FC-BEF2-5F03EDBEF428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CE59A-A7AC-4030-BF63-02838D46FC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503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1FA4-1A59-41FC-BEF2-5F03EDBEF428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CE59A-A7AC-4030-BF63-02838D46FC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139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1FA4-1A59-41FC-BEF2-5F03EDBEF428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CE59A-A7AC-4030-BF63-02838D46FC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787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1FA4-1A59-41FC-BEF2-5F03EDBEF428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CE59A-A7AC-4030-BF63-02838D46FC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238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1FA4-1A59-41FC-BEF2-5F03EDBEF428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CE59A-A7AC-4030-BF63-02838D46FC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884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Kinetics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Lab 2</a:t>
            </a:r>
          </a:p>
        </p:txBody>
      </p:sp>
    </p:spTree>
    <p:extLst>
      <p:ext uri="{BB962C8B-B14F-4D97-AF65-F5344CB8AC3E}">
        <p14:creationId xmlns:p14="http://schemas.microsoft.com/office/powerpoint/2010/main" val="952244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Graphical Analysis</a:t>
            </a:r>
            <a:br>
              <a:rPr lang="en-CA" dirty="0"/>
            </a:br>
            <a:endParaRPr lang="en-CA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DO NOT INCLUDE Vo for [</a:t>
            </a:r>
            <a:r>
              <a:rPr lang="en-CA" dirty="0" err="1">
                <a:solidFill>
                  <a:schemeClr val="tx1"/>
                </a:solidFill>
              </a:rPr>
              <a:t>pNPP</a:t>
            </a:r>
            <a:r>
              <a:rPr lang="en-CA" dirty="0">
                <a:solidFill>
                  <a:schemeClr val="tx1"/>
                </a:solidFill>
              </a:rPr>
              <a:t>] = 0 FOR ANY GRAPHICAL ANALYSIS FROM THIS POINT ONWARDS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31640" y="3861048"/>
            <a:ext cx="6624736" cy="1656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750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Michaelis-Menten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71E1C6F-AC09-FC48-BDDC-091B3BE12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281894"/>
            <a:ext cx="6139485" cy="40656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B04705B-40CC-194F-8DB9-2DF17FC21A5D}"/>
              </a:ext>
            </a:extLst>
          </p:cNvPr>
          <p:cNvSpPr txBox="1"/>
          <p:nvPr/>
        </p:nvSpPr>
        <p:spPr>
          <a:xfrm>
            <a:off x="3021515" y="5441776"/>
            <a:ext cx="39125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</a:t>
            </a:r>
            <a:r>
              <a:rPr lang="en-US" sz="3200" baseline="-25000" dirty="0"/>
              <a:t>M</a:t>
            </a:r>
            <a:r>
              <a:rPr lang="en-US" sz="3200" dirty="0"/>
              <a:t> = 639.7 µM</a:t>
            </a:r>
          </a:p>
          <a:p>
            <a:r>
              <a:rPr lang="en-US" sz="3200" dirty="0"/>
              <a:t>Vmax = 436.6 µM/min</a:t>
            </a:r>
          </a:p>
        </p:txBody>
      </p:sp>
    </p:spTree>
    <p:extLst>
      <p:ext uri="{BB962C8B-B14F-4D97-AF65-F5344CB8AC3E}">
        <p14:creationId xmlns:p14="http://schemas.microsoft.com/office/powerpoint/2010/main" val="2593304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9D8757-B427-DC45-86AF-D3CDBB17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Michaelis-Menten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A053022-0186-3F44-BC17-DBDF4B59A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1628801"/>
            <a:ext cx="4488135" cy="29523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6E7E178-F4CC-7F49-8173-6F64A4B11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628800"/>
            <a:ext cx="4248472" cy="28133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92CBD90-D14A-2D4D-B864-9E53308FDA74}"/>
              </a:ext>
            </a:extLst>
          </p:cNvPr>
          <p:cNvSpPr txBox="1"/>
          <p:nvPr/>
        </p:nvSpPr>
        <p:spPr>
          <a:xfrm>
            <a:off x="886245" y="4869160"/>
            <a:ext cx="73715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When the enzyme has not been saturated, the calculated K</a:t>
            </a:r>
            <a:r>
              <a:rPr lang="en-US" sz="2800" baseline="-25000" dirty="0"/>
              <a:t>M</a:t>
            </a:r>
            <a:r>
              <a:rPr lang="en-US" sz="2800" dirty="0"/>
              <a:t> and Vmax are less accurate.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C9CFDAC-3FFF-7D4C-BBCA-C2D5B4DD932C}"/>
              </a:ext>
            </a:extLst>
          </p:cNvPr>
          <p:cNvSpPr txBox="1"/>
          <p:nvPr/>
        </p:nvSpPr>
        <p:spPr>
          <a:xfrm>
            <a:off x="6326577" y="2673787"/>
            <a:ext cx="237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Enzyme has been saturated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C87C4CA-D492-FE48-829C-0E1895BACBD0}"/>
              </a:ext>
            </a:extLst>
          </p:cNvPr>
          <p:cNvSpPr txBox="1"/>
          <p:nvPr/>
        </p:nvSpPr>
        <p:spPr>
          <a:xfrm>
            <a:off x="2078105" y="2735633"/>
            <a:ext cx="2149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Enzyme has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>
                <a:solidFill>
                  <a:srgbClr val="FF0000"/>
                </a:solidFill>
              </a:rPr>
              <a:t> been saturated</a:t>
            </a:r>
          </a:p>
        </p:txBody>
      </p:sp>
    </p:spTree>
    <p:extLst>
      <p:ext uri="{BB962C8B-B14F-4D97-AF65-F5344CB8AC3E}">
        <p14:creationId xmlns:p14="http://schemas.microsoft.com/office/powerpoint/2010/main" val="3211771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CA" sz="3600" dirty="0" err="1"/>
              <a:t>Lineweaver</a:t>
            </a:r>
            <a:r>
              <a:rPr lang="en-CA" sz="3600" dirty="0"/>
              <a:t>-Burke Plot</a:t>
            </a:r>
          </a:p>
        </p:txBody>
      </p:sp>
      <p:sp>
        <p:nvSpPr>
          <p:cNvPr id="4" name="AutoShape 2" descr="Image result for Lineweaver Burk pl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3076" name="Picture 4" descr="Image result for Lineweaver Burk pl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2776"/>
            <a:ext cx="6336704" cy="418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0662" y="6093296"/>
            <a:ext cx="790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To plot this graph you must first calculate 1/V</a:t>
            </a:r>
            <a:r>
              <a:rPr lang="en-CA" baseline="-25000" dirty="0"/>
              <a:t>o</a:t>
            </a:r>
            <a:r>
              <a:rPr lang="en-CA" dirty="0"/>
              <a:t> and 1/[S] from values in Question 6</a:t>
            </a:r>
          </a:p>
        </p:txBody>
      </p:sp>
      <p:sp>
        <p:nvSpPr>
          <p:cNvPr id="6" name="Rectangle 5"/>
          <p:cNvSpPr/>
          <p:nvPr/>
        </p:nvSpPr>
        <p:spPr>
          <a:xfrm>
            <a:off x="620662" y="6093296"/>
            <a:ext cx="79026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498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CA" sz="3600" dirty="0" err="1"/>
              <a:t>Eadie-Hofstee</a:t>
            </a:r>
            <a:r>
              <a:rPr lang="en-CA" sz="3600" dirty="0"/>
              <a:t> and Hanes Plots</a:t>
            </a:r>
          </a:p>
        </p:txBody>
      </p:sp>
      <p:pic>
        <p:nvPicPr>
          <p:cNvPr id="4098" name="Picture 2" descr="Image result for Eadie hofstee plo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9" r="4299"/>
          <a:stretch/>
        </p:blipFill>
        <p:spPr bwMode="auto">
          <a:xfrm>
            <a:off x="683568" y="1593328"/>
            <a:ext cx="7776864" cy="47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1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Generating standard curve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472513"/>
              </p:ext>
            </p:extLst>
          </p:nvPr>
        </p:nvGraphicFramePr>
        <p:xfrm>
          <a:off x="539552" y="1556792"/>
          <a:ext cx="8017702" cy="1944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8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52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952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952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952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952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9526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9526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952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9526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9526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69526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486054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Abs</a:t>
                      </a:r>
                      <a:endParaRPr lang="en-CA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1</a:t>
                      </a:r>
                      <a:endParaRPr lang="en-CA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2</a:t>
                      </a:r>
                      <a:endParaRPr lang="en-CA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3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4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5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6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7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8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9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10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11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0.0526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0.1024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0.1435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0.1925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0.2446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0.3040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0.3433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0.3976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0.4355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0.5442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1.0116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0.0532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0.0949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0.1654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0.1865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0.2419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0.3037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0.3293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0.3846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0.4321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0.5450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1.0037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0.0539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0.1225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0.1635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0.1925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0.2828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0.2971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0.3331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0.3926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0.4433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0.5327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1.0187</a:t>
                      </a:r>
                      <a:endParaRPr lang="en-CA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1259632" y="3604374"/>
            <a:ext cx="0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76302" y="3635732"/>
            <a:ext cx="299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Average each set of triplicates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208197"/>
              </p:ext>
            </p:extLst>
          </p:nvPr>
        </p:nvGraphicFramePr>
        <p:xfrm>
          <a:off x="899595" y="4221088"/>
          <a:ext cx="7656847" cy="22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6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60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960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960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9607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9607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9607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9607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9607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96077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9607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0.0532</a:t>
                      </a:r>
                      <a:endParaRPr lang="en-CA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0.1066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0.1575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0.1905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0.2564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0.3016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0.3352</a:t>
                      </a:r>
                      <a:endParaRPr lang="en-CA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0.3916</a:t>
                      </a:r>
                      <a:endParaRPr lang="en-CA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0.4370</a:t>
                      </a:r>
                      <a:endParaRPr lang="en-CA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0.5406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1.0113</a:t>
                      </a:r>
                      <a:endParaRPr lang="en-CA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>
            <a:off x="8316416" y="3604374"/>
            <a:ext cx="0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076302" y="3635732"/>
            <a:ext cx="299139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TextBox 48"/>
          <p:cNvSpPr txBox="1"/>
          <p:nvPr/>
        </p:nvSpPr>
        <p:spPr>
          <a:xfrm>
            <a:off x="2113314" y="4653136"/>
            <a:ext cx="4917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Subtract blank ([p-NP] = 0) from all other samples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99592" y="4221088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Rectangle 50"/>
          <p:cNvSpPr/>
          <p:nvPr/>
        </p:nvSpPr>
        <p:spPr>
          <a:xfrm>
            <a:off x="2113314" y="4653136"/>
            <a:ext cx="47629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259632" y="4725144"/>
            <a:ext cx="0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8316416" y="4725144"/>
            <a:ext cx="0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259790"/>
              </p:ext>
            </p:extLst>
          </p:nvPr>
        </p:nvGraphicFramePr>
        <p:xfrm>
          <a:off x="897394" y="5438363"/>
          <a:ext cx="7635045" cy="22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40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40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940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940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940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9409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9409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9409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9409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9409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9409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0.0000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0.0534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0.1043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0.1373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0.2032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0.2484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0.2820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0.3384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0.3838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0.4874</a:t>
                      </a:r>
                      <a:endParaRPr lang="en-CA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0.9581</a:t>
                      </a:r>
                      <a:endParaRPr lang="en-CA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899592" y="5867980"/>
            <a:ext cx="7653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These are the absorbance values you should be plotting for your standard curve</a:t>
            </a:r>
          </a:p>
        </p:txBody>
      </p:sp>
    </p:spTree>
    <p:extLst>
      <p:ext uri="{BB962C8B-B14F-4D97-AF65-F5344CB8AC3E}">
        <p14:creationId xmlns:p14="http://schemas.microsoft.com/office/powerpoint/2010/main" val="105358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Standard curve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2791687"/>
              </p:ext>
            </p:extLst>
          </p:nvPr>
        </p:nvGraphicFramePr>
        <p:xfrm>
          <a:off x="1043608" y="1124744"/>
          <a:ext cx="7056784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5173" y="6093296"/>
            <a:ext cx="7584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Make sure your units for [</a:t>
            </a:r>
            <a:r>
              <a:rPr lang="en-CA" dirty="0" err="1"/>
              <a:t>pNP</a:t>
            </a:r>
            <a:r>
              <a:rPr lang="en-CA" dirty="0"/>
              <a:t>] are in </a:t>
            </a:r>
            <a:r>
              <a:rPr lang="en-CA" b="1" dirty="0"/>
              <a:t>moles/L </a:t>
            </a:r>
            <a:r>
              <a:rPr lang="en-CA" dirty="0"/>
              <a:t>to simplify your next calculation!</a:t>
            </a:r>
          </a:p>
        </p:txBody>
      </p:sp>
      <p:sp>
        <p:nvSpPr>
          <p:cNvPr id="7" name="Rectangle 6"/>
          <p:cNvSpPr/>
          <p:nvPr/>
        </p:nvSpPr>
        <p:spPr>
          <a:xfrm>
            <a:off x="825173" y="6093296"/>
            <a:ext cx="74936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638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Autofit/>
          </a:bodyPr>
          <a:lstStyle/>
          <a:p>
            <a:r>
              <a:rPr lang="en-CA" sz="3600" dirty="0"/>
              <a:t>Calculation of </a:t>
            </a:r>
            <a:br>
              <a:rPr lang="en-CA" sz="3600" dirty="0"/>
            </a:br>
            <a:r>
              <a:rPr lang="en-CA" sz="3600" b="1" dirty="0"/>
              <a:t>MOLAR Extinction Coefficient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dirty="0"/>
              <a:t>A = </a:t>
            </a:r>
            <a:r>
              <a:rPr lang="el-GR" dirty="0"/>
              <a:t>ε</a:t>
            </a:r>
            <a:r>
              <a:rPr lang="en-CA" sz="1800" dirty="0"/>
              <a:t>M</a:t>
            </a:r>
            <a:r>
              <a:rPr lang="en-CA" dirty="0"/>
              <a:t> * c * l</a:t>
            </a:r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/>
              <a:t>Your standard curve relates “A” and “c”, whereby Slope = </a:t>
            </a:r>
            <a:r>
              <a:rPr lang="el-GR" dirty="0"/>
              <a:t>Δ</a:t>
            </a:r>
            <a:r>
              <a:rPr lang="en-CA" dirty="0"/>
              <a:t>A/</a:t>
            </a:r>
            <a:r>
              <a:rPr lang="el-GR" dirty="0"/>
              <a:t>Δ</a:t>
            </a:r>
            <a:r>
              <a:rPr lang="en-CA" dirty="0"/>
              <a:t>c</a:t>
            </a:r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/>
              <a:t>Therefore, Slope = </a:t>
            </a:r>
            <a:r>
              <a:rPr lang="el-GR" dirty="0"/>
              <a:t>ε</a:t>
            </a:r>
            <a:r>
              <a:rPr lang="en-CA" sz="1800" dirty="0"/>
              <a:t>M</a:t>
            </a:r>
            <a:r>
              <a:rPr lang="en-CA" dirty="0"/>
              <a:t> * l</a:t>
            </a:r>
          </a:p>
          <a:p>
            <a:pPr marL="0" indent="0" algn="ctr">
              <a:buNone/>
            </a:pPr>
            <a:r>
              <a:rPr lang="en-CA" dirty="0"/>
              <a:t>So rearrange to solve for </a:t>
            </a:r>
            <a:r>
              <a:rPr lang="el-GR" dirty="0"/>
              <a:t>ε</a:t>
            </a:r>
            <a:r>
              <a:rPr lang="en-CA" sz="1800" dirty="0"/>
              <a:t>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569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Kinetic Runs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451006"/>
              </p:ext>
            </p:extLst>
          </p:nvPr>
        </p:nvGraphicFramePr>
        <p:xfrm>
          <a:off x="53750" y="1268760"/>
          <a:ext cx="9036500" cy="5256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8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8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38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81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181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18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18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1816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1816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1816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1816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1816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18163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418163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18163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418163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418163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418163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418163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418163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418163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418163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</a:tblGrid>
              <a:tr h="478635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>
                          <a:effectLst/>
                        </a:rPr>
                        <a:t>avg. time [s]</a:t>
                      </a:r>
                      <a:endParaRPr lang="en-CA" sz="900" b="0" i="0" u="none" strike="noStrike" dirty="0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0 mM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0 mM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0 mM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0.054 mM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0.054 mM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0.054 mM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0.081 mM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0.081 mM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0.081 mM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0.108 mM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0.108 mM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0.108 mM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0.162 mM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0.162 mM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0.162 mM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0.27 mM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0.27 mM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0.27 mM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0.54 mM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0.54 mM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0.54 mM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535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0.00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0.0478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0.0553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0.0738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0.1302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0.1295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0.1531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0.1702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0.1706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0.1948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0.2612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0.2521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0.2776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0.3775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0.3236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0.2149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0.3286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0.4650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0.3426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 dirty="0">
                          <a:effectLst/>
                        </a:rPr>
                        <a:t>0.4608</a:t>
                      </a:r>
                      <a:endParaRPr lang="en-CA" sz="900" b="0" i="0" u="none" strike="noStrike" dirty="0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 dirty="0">
                          <a:effectLst/>
                        </a:rPr>
                        <a:t>0.4735</a:t>
                      </a:r>
                      <a:endParaRPr lang="en-CA" sz="900" b="0" i="0" u="none" strike="noStrike" dirty="0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 dirty="0">
                          <a:effectLst/>
                        </a:rPr>
                        <a:t>0.4327</a:t>
                      </a:r>
                      <a:endParaRPr lang="en-CA" sz="900" b="0" i="0" u="none" strike="noStrike" dirty="0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7535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15.00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0.0476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0.0554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0.0766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0.1968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0.1834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0.2087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0.2695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0.2781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0.3117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0.4473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0.4143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0.4589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0.6507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0.5558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0.4360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0.6731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0.8608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0.7189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 dirty="0">
                          <a:effectLst/>
                        </a:rPr>
                        <a:t>0.9658</a:t>
                      </a:r>
                      <a:endParaRPr lang="en-CA" sz="900" b="0" i="0" u="none" strike="noStrike" dirty="0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0.9893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 dirty="0">
                          <a:effectLst/>
                        </a:rPr>
                        <a:t>0.9351</a:t>
                      </a:r>
                      <a:endParaRPr lang="en-CA" sz="900" b="0" i="0" u="none" strike="noStrike" dirty="0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7535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30.00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0.0473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0.0551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0.0770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0.2449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0.2200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0.2493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0.3456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0.3551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0.3888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0.5831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0.5388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0.5925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0.8487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0.7427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0.6141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0.9856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1.1534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1.0363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 dirty="0">
                          <a:effectLst/>
                        </a:rPr>
                        <a:t>1.3778</a:t>
                      </a:r>
                      <a:endParaRPr lang="en-CA" sz="900" b="0" i="0" u="none" strike="noStrike" dirty="0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 dirty="0">
                          <a:effectLst/>
                        </a:rPr>
                        <a:t>1.4137</a:t>
                      </a:r>
                      <a:endParaRPr lang="en-CA" sz="900" b="0" i="0" u="none" strike="noStrike" dirty="0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 dirty="0">
                          <a:effectLst/>
                        </a:rPr>
                        <a:t>1.3637</a:t>
                      </a:r>
                      <a:endParaRPr lang="en-CA" sz="900" b="0" i="0" u="none" strike="noStrike" dirty="0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7535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45.00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0.0474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0.0558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0.0772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0.2797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0.2466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0.2786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0.4027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0.4103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0.4461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0.6755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0.6296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0.6890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0.9930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0.8854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0.7595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1.2230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1.3832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1.2524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1.7318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1.7571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1.7135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7535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60.00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0.0474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0.0555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0.0771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0.3035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0.2661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0.3023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0.4440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0.4511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0.4869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0.7393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0.6940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0.7535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1.0949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0.9858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0.8702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1.4016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1.5519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1.4452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2.0271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2.0505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2.0172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7535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75.00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0.0475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0.0554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0.0773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0.3209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0.2808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0.3193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0.4747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0.4799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0.5165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0.7811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0.7393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0.7965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1.1632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1.0566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0.9511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1.5511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1.6701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1.6182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2.2624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2.2796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2.2589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7535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90.00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0.0474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0.0552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0.0772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0.3338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0.2924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0.3325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0.4972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0.5015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0.6005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0.8099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0.7708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0.8249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1.2075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1.1061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1.0115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1.6535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1.7658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1.7302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2.4669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2.4717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2.4680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7535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105.00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0.0474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0.0558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0.0773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0.3441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0.3024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0.3429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0.5144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0.5194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0.5590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0.8296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0.7931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0.8455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1.2379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1.1420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1.0570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1.7318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1.8284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1.8032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2.6503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2.6412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2.6460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7535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120.00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0.0474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0.0556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0.0776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0.3522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0.3103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0.3519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0.5277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0.5322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0.5734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0.8425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0.8080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0.8601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1.2551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1.1679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1.0930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1.7884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1.8622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1.8575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2.7916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2.7681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2.7834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7535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135.00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0.0475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0.0551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0.0770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0.3582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0.3178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0.3573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0.5386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0.5427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0.5852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0.8515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0.8178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0.8695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1.2646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1.1870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1.1195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1.8278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1.8859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1.8950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2.9086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2.8776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2.8980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7535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150.00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0.0474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0.0556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0.0774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0.3634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0.3239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0.3625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0.5476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0.5515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0.5946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0.8578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0.8250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0.8765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1.2721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1.2031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1.1408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1.8427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1.9033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1.9203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3.0206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2.9718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3.0315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67535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165.00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0.0475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0.0556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0.0775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0.3678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0.3289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0.3686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0.5553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0.5586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0.6027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0.8603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0.8303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0.8821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1.2773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1.2129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1.1593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1.8473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1.9160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1.9363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3.1077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3.0550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3.1293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67535"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180.00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0.0475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0.0550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0.0772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0.3712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0.3337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0.3740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0.5616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0.5642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0.6091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0.8627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0.8333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0.8858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1.2796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1.2215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1.1732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1.8481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1.9272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1.9452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3.1768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3.1129</a:t>
                      </a:r>
                      <a:endParaRPr lang="en-CA" sz="900" b="0" i="0" u="none" strike="noStrike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 dirty="0">
                          <a:effectLst/>
                        </a:rPr>
                        <a:t>3.1820</a:t>
                      </a:r>
                      <a:endParaRPr lang="en-CA" sz="900" b="0" i="0" u="none" strike="noStrike" dirty="0">
                        <a:effectLst/>
                        <a:latin typeface="Arial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496" y="1268760"/>
            <a:ext cx="395536" cy="5328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35496" y="148786"/>
            <a:ext cx="1671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CONVERT TIME </a:t>
            </a:r>
          </a:p>
          <a:p>
            <a:r>
              <a:rPr lang="en-CA" dirty="0"/>
              <a:t>TO MINUTES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3264" y="836712"/>
            <a:ext cx="0" cy="4016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5496" y="148786"/>
            <a:ext cx="167116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7812360" y="1268760"/>
            <a:ext cx="1331640" cy="5328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6975485" y="116632"/>
            <a:ext cx="2205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Average triplicates at </a:t>
            </a:r>
          </a:p>
          <a:p>
            <a:pPr algn="ctr"/>
            <a:r>
              <a:rPr lang="en-CA" dirty="0"/>
              <a:t>each time point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478180" y="795117"/>
            <a:ext cx="0" cy="4432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975485" y="148786"/>
            <a:ext cx="2168515" cy="614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1009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Absorbance profiles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236193"/>
              </p:ext>
            </p:extLst>
          </p:nvPr>
        </p:nvGraphicFramePr>
        <p:xfrm>
          <a:off x="791581" y="1955800"/>
          <a:ext cx="7560839" cy="4065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56334" y="1268760"/>
            <a:ext cx="463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Data collected from reactions using 1.42nM AP </a:t>
            </a:r>
          </a:p>
        </p:txBody>
      </p:sp>
      <p:sp>
        <p:nvSpPr>
          <p:cNvPr id="7" name="Rectangle 6"/>
          <p:cNvSpPr/>
          <p:nvPr/>
        </p:nvSpPr>
        <p:spPr>
          <a:xfrm>
            <a:off x="2256334" y="1268760"/>
            <a:ext cx="46313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396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Absorbance profiles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7615287"/>
              </p:ext>
            </p:extLst>
          </p:nvPr>
        </p:nvGraphicFramePr>
        <p:xfrm>
          <a:off x="791581" y="1955800"/>
          <a:ext cx="7560839" cy="4065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56334" y="1268760"/>
            <a:ext cx="463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Data collected from reactions using 1.42nM AP 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547664" y="2924944"/>
            <a:ext cx="2016224" cy="19442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547664" y="3501008"/>
            <a:ext cx="2016224" cy="144016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547664" y="4005064"/>
            <a:ext cx="2016224" cy="108012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547664" y="4437112"/>
            <a:ext cx="2016224" cy="64807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547664" y="4761148"/>
            <a:ext cx="2016224" cy="32403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547664" y="4941168"/>
            <a:ext cx="2016224" cy="28803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47664" y="5229200"/>
            <a:ext cx="2016224" cy="0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55634" y="6309320"/>
            <a:ext cx="623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Calculate the slope of the LINEAR portion of each [</a:t>
            </a:r>
            <a:r>
              <a:rPr lang="en-CA" dirty="0" err="1"/>
              <a:t>pNPP</a:t>
            </a:r>
            <a:r>
              <a:rPr lang="en-CA" dirty="0"/>
              <a:t>] plotted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01649" y="6309320"/>
            <a:ext cx="61407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4135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Calculation of V</a:t>
            </a:r>
            <a:r>
              <a:rPr lang="en-CA" sz="3600" baseline="-25000" dirty="0"/>
              <a:t>o</a:t>
            </a:r>
            <a:r>
              <a:rPr lang="en-CA" sz="3600" dirty="0"/>
              <a:t>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CA" dirty="0"/>
              <a:t>V</a:t>
            </a:r>
            <a:r>
              <a:rPr lang="en-CA" baseline="-25000" dirty="0"/>
              <a:t>o</a:t>
            </a:r>
            <a:r>
              <a:rPr lang="en-CA" dirty="0"/>
              <a:t>(M/min)= (Slope (Abs/min)) / (</a:t>
            </a:r>
            <a:r>
              <a:rPr lang="el-GR" dirty="0"/>
              <a:t>ε</a:t>
            </a:r>
            <a:r>
              <a:rPr lang="en-CA" sz="2000" dirty="0"/>
              <a:t>M</a:t>
            </a:r>
            <a:r>
              <a:rPr lang="en-CA" dirty="0"/>
              <a:t> x l)</a:t>
            </a:r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/>
              <a:t>As you may recall, </a:t>
            </a:r>
          </a:p>
          <a:p>
            <a:pPr marL="0" indent="0" algn="ctr">
              <a:buNone/>
            </a:pPr>
            <a:r>
              <a:rPr lang="en-CA" dirty="0"/>
              <a:t>(</a:t>
            </a:r>
            <a:r>
              <a:rPr lang="el-GR" dirty="0"/>
              <a:t>ε</a:t>
            </a:r>
            <a:r>
              <a:rPr lang="en-CA" sz="2000" dirty="0"/>
              <a:t>M</a:t>
            </a:r>
            <a:r>
              <a:rPr lang="en-CA" dirty="0"/>
              <a:t> x l) = Slope of standard curve</a:t>
            </a:r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/>
              <a:t>Therefore, </a:t>
            </a:r>
          </a:p>
          <a:p>
            <a:pPr marL="0" indent="0" algn="ctr">
              <a:buNone/>
            </a:pPr>
            <a:r>
              <a:rPr lang="en-CA" dirty="0"/>
              <a:t>V</a:t>
            </a:r>
            <a:r>
              <a:rPr lang="en-CA" baseline="-25000" dirty="0"/>
              <a:t>o</a:t>
            </a:r>
            <a:r>
              <a:rPr lang="en-CA" dirty="0"/>
              <a:t>(M/min) = Slope</a:t>
            </a:r>
            <a:r>
              <a:rPr lang="en-CA" sz="2000" dirty="0"/>
              <a:t>A</a:t>
            </a:r>
            <a:r>
              <a:rPr lang="en-CA" sz="1600" dirty="0"/>
              <a:t>405</a:t>
            </a:r>
            <a:r>
              <a:rPr lang="en-CA" sz="2000" dirty="0"/>
              <a:t>vsTime</a:t>
            </a:r>
            <a:r>
              <a:rPr lang="en-CA" dirty="0"/>
              <a:t>(Abs/min)/</a:t>
            </a:r>
            <a:r>
              <a:rPr lang="en-CA" dirty="0" err="1"/>
              <a:t>Slope</a:t>
            </a:r>
            <a:r>
              <a:rPr lang="en-CA" sz="2000" dirty="0" err="1"/>
              <a:t>stdcurve</a:t>
            </a:r>
            <a:r>
              <a:rPr lang="en-CA" sz="3000" dirty="0"/>
              <a:t>(Abs/M)</a:t>
            </a:r>
            <a:endParaRPr lang="en-CA" sz="2000" dirty="0"/>
          </a:p>
          <a:p>
            <a:pPr marL="0" indent="0" algn="ctr">
              <a:buNone/>
            </a:pPr>
            <a:endParaRPr lang="en-CA" sz="2000" dirty="0" smtClean="0"/>
          </a:p>
          <a:p>
            <a:pPr marL="0" indent="0" algn="ctr">
              <a:buNone/>
            </a:pPr>
            <a:endParaRPr lang="en-CA" sz="2000" dirty="0"/>
          </a:p>
          <a:p>
            <a:pPr marL="0" indent="0" algn="ctr">
              <a:buNone/>
            </a:pPr>
            <a:r>
              <a:rPr lang="en-CA" sz="2400" dirty="0"/>
              <a:t>Convert units of Vo to </a:t>
            </a:r>
            <a:r>
              <a:rPr lang="el-GR" sz="2400" b="1" dirty="0"/>
              <a:t>μ</a:t>
            </a:r>
            <a:r>
              <a:rPr lang="en-CA" sz="2400" b="1" dirty="0"/>
              <a:t>M/min </a:t>
            </a:r>
            <a:r>
              <a:rPr lang="en-CA" sz="2400" dirty="0"/>
              <a:t>before continuing on with graphical analysis</a:t>
            </a:r>
            <a:endParaRPr lang="en-CA" sz="2800" dirty="0"/>
          </a:p>
        </p:txBody>
      </p:sp>
      <p:sp>
        <p:nvSpPr>
          <p:cNvPr id="4" name="Rectangle 3"/>
          <p:cNvSpPr/>
          <p:nvPr/>
        </p:nvSpPr>
        <p:spPr>
          <a:xfrm>
            <a:off x="611560" y="5301208"/>
            <a:ext cx="792088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101710C-0FF4-B14D-B73F-E34C15FF7417}"/>
              </a:ext>
            </a:extLst>
          </p:cNvPr>
          <p:cNvSpPr txBox="1"/>
          <p:nvPr/>
        </p:nvSpPr>
        <p:spPr>
          <a:xfrm>
            <a:off x="3779912" y="5999451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= mol/L</a:t>
            </a:r>
          </a:p>
          <a:p>
            <a:r>
              <a:rPr lang="en-US" dirty="0"/>
              <a:t>µM = µmol/L</a:t>
            </a:r>
          </a:p>
        </p:txBody>
      </p:sp>
    </p:spTree>
    <p:extLst>
      <p:ext uri="{BB962C8B-B14F-4D97-AF65-F5344CB8AC3E}">
        <p14:creationId xmlns:p14="http://schemas.microsoft.com/office/powerpoint/2010/main" val="243823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CA" sz="3600" dirty="0"/>
              <a:t>Graphical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/>
              <a:t>Convert </a:t>
            </a:r>
            <a:r>
              <a:rPr lang="en-CA" b="1" dirty="0"/>
              <a:t>effective [</a:t>
            </a:r>
            <a:r>
              <a:rPr lang="en-CA" b="1" dirty="0" err="1"/>
              <a:t>pNPP</a:t>
            </a:r>
            <a:r>
              <a:rPr lang="en-CA" b="1" dirty="0"/>
              <a:t>] </a:t>
            </a:r>
            <a:r>
              <a:rPr lang="en-CA" dirty="0"/>
              <a:t>(Table 1.2 final column) to </a:t>
            </a:r>
            <a:r>
              <a:rPr lang="el-GR" b="1" dirty="0"/>
              <a:t>μ</a:t>
            </a:r>
            <a:r>
              <a:rPr lang="en-CA" b="1" dirty="0"/>
              <a:t>M</a:t>
            </a:r>
            <a:endParaRPr lang="en-CA" dirty="0"/>
          </a:p>
          <a:p>
            <a:pPr marL="0" indent="0" algn="ctr">
              <a:buNone/>
            </a:pPr>
            <a:endParaRPr lang="en-CA" b="1" dirty="0"/>
          </a:p>
          <a:p>
            <a:pPr marL="0" indent="0" algn="ctr">
              <a:buNone/>
            </a:pPr>
            <a:r>
              <a:rPr lang="en-CA" dirty="0"/>
              <a:t>Now you have [S] in </a:t>
            </a:r>
            <a:r>
              <a:rPr lang="el-GR" dirty="0"/>
              <a:t>μ</a:t>
            </a:r>
            <a:r>
              <a:rPr lang="en-CA" dirty="0"/>
              <a:t>M and V</a:t>
            </a:r>
            <a:r>
              <a:rPr lang="en-CA" baseline="-25000" dirty="0"/>
              <a:t>o</a:t>
            </a:r>
            <a:r>
              <a:rPr lang="en-CA" dirty="0"/>
              <a:t> in µM/min</a:t>
            </a:r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>
                <a:solidFill>
                  <a:srgbClr val="FF0000"/>
                </a:solidFill>
              </a:rPr>
              <a:t>It is important that your units match before you being graphical analysis!</a:t>
            </a:r>
          </a:p>
        </p:txBody>
      </p:sp>
    </p:spTree>
    <p:extLst>
      <p:ext uri="{BB962C8B-B14F-4D97-AF65-F5344CB8AC3E}">
        <p14:creationId xmlns:p14="http://schemas.microsoft.com/office/powerpoint/2010/main" val="943667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862</Words>
  <Application>Microsoft Office PowerPoint</Application>
  <PresentationFormat>On-screen Show (4:3)</PresentationFormat>
  <Paragraphs>439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Kinetics Tutorial</vt:lpstr>
      <vt:lpstr>Generating standard curve</vt:lpstr>
      <vt:lpstr>Standard curve</vt:lpstr>
      <vt:lpstr>Calculation of  MOLAR Extinction Coefficient</vt:lpstr>
      <vt:lpstr>Kinetic Runs</vt:lpstr>
      <vt:lpstr>Absorbance profiles</vt:lpstr>
      <vt:lpstr>Absorbance profiles</vt:lpstr>
      <vt:lpstr>Calculation of Vo values</vt:lpstr>
      <vt:lpstr>Graphical Analysis</vt:lpstr>
      <vt:lpstr>Graphical Analysis </vt:lpstr>
      <vt:lpstr>Michaelis-Menten plot</vt:lpstr>
      <vt:lpstr>Michaelis-Menten plot</vt:lpstr>
      <vt:lpstr>Lineweaver-Burke Plot</vt:lpstr>
      <vt:lpstr>Eadie-Hofstee and Hanes Plots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Liam Doyle</dc:creator>
  <cp:lastModifiedBy>Liam Doyle</cp:lastModifiedBy>
  <cp:revision>16</cp:revision>
  <dcterms:created xsi:type="dcterms:W3CDTF">2020-01-16T15:15:58Z</dcterms:created>
  <dcterms:modified xsi:type="dcterms:W3CDTF">2020-01-20T16:32:43Z</dcterms:modified>
</cp:coreProperties>
</file>