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2"/>
  </p:notesMasterIdLst>
  <p:sldIdLst>
    <p:sldId id="646" r:id="rId2"/>
    <p:sldId id="705" r:id="rId3"/>
    <p:sldId id="708" r:id="rId4"/>
    <p:sldId id="645" r:id="rId5"/>
    <p:sldId id="648" r:id="rId6"/>
    <p:sldId id="679" r:id="rId7"/>
    <p:sldId id="651" r:id="rId8"/>
    <p:sldId id="680" r:id="rId9"/>
    <p:sldId id="681" r:id="rId10"/>
    <p:sldId id="716" r:id="rId11"/>
    <p:sldId id="682" r:id="rId12"/>
    <p:sldId id="710" r:id="rId13"/>
    <p:sldId id="719" r:id="rId14"/>
    <p:sldId id="720" r:id="rId15"/>
    <p:sldId id="721" r:id="rId16"/>
    <p:sldId id="722" r:id="rId17"/>
    <p:sldId id="723" r:id="rId18"/>
    <p:sldId id="724" r:id="rId19"/>
    <p:sldId id="718" r:id="rId20"/>
    <p:sldId id="725" r:id="rId21"/>
    <p:sldId id="727" r:id="rId22"/>
    <p:sldId id="728" r:id="rId23"/>
    <p:sldId id="726" r:id="rId24"/>
    <p:sldId id="731" r:id="rId25"/>
    <p:sldId id="683" r:id="rId26"/>
    <p:sldId id="704" r:id="rId27"/>
    <p:sldId id="652" r:id="rId28"/>
    <p:sldId id="653" r:id="rId29"/>
    <p:sldId id="729" r:id="rId30"/>
    <p:sldId id="73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CC7C33"/>
    <a:srgbClr val="663300"/>
    <a:srgbClr val="1469B2"/>
    <a:srgbClr val="EEEDBD"/>
    <a:srgbClr val="E7E4CB"/>
    <a:srgbClr val="FFF0D9"/>
    <a:srgbClr val="D3C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0" autoAdjust="0"/>
    <p:restoredTop sz="97809" autoAdjust="0"/>
  </p:normalViewPr>
  <p:slideViewPr>
    <p:cSldViewPr>
      <p:cViewPr varScale="1">
        <p:scale>
          <a:sx n="86" d="100"/>
          <a:sy n="86" d="100"/>
        </p:scale>
        <p:origin x="1277" y="72"/>
      </p:cViewPr>
      <p:guideLst>
        <p:guide orient="horz" pos="1152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2.xml"/><Relationship Id="rId18" Type="http://schemas.openxmlformats.org/officeDocument/2006/relationships/slide" Target="slides/slide30.xml"/><Relationship Id="rId3" Type="http://schemas.openxmlformats.org/officeDocument/2006/relationships/slide" Target="slides/slide4.xml"/><Relationship Id="rId7" Type="http://schemas.openxmlformats.org/officeDocument/2006/relationships/slide" Target="slides/slide15.xml"/><Relationship Id="rId12" Type="http://schemas.openxmlformats.org/officeDocument/2006/relationships/slide" Target="slides/slide21.xml"/><Relationship Id="rId17" Type="http://schemas.openxmlformats.org/officeDocument/2006/relationships/slide" Target="slides/slide28.xml"/><Relationship Id="rId2" Type="http://schemas.openxmlformats.org/officeDocument/2006/relationships/slide" Target="slides/slide3.xml"/><Relationship Id="rId16" Type="http://schemas.openxmlformats.org/officeDocument/2006/relationships/slide" Target="slides/slide27.xml"/><Relationship Id="rId1" Type="http://schemas.openxmlformats.org/officeDocument/2006/relationships/slide" Target="slides/slide2.xml"/><Relationship Id="rId6" Type="http://schemas.openxmlformats.org/officeDocument/2006/relationships/slide" Target="slides/slide14.xml"/><Relationship Id="rId11" Type="http://schemas.openxmlformats.org/officeDocument/2006/relationships/slide" Target="slides/slide20.xml"/><Relationship Id="rId5" Type="http://schemas.openxmlformats.org/officeDocument/2006/relationships/slide" Target="slides/slide8.xml"/><Relationship Id="rId15" Type="http://schemas.openxmlformats.org/officeDocument/2006/relationships/slide" Target="slides/slide26.xml"/><Relationship Id="rId10" Type="http://schemas.openxmlformats.org/officeDocument/2006/relationships/slide" Target="slides/slide18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D13A4A-7100-4C05-866B-4B5246989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043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13A4A-7100-4C05-866B-4B5246989E3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98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13A4A-7100-4C05-866B-4B5246989E3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18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13A4A-7100-4C05-866B-4B5246989E3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6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B560C-EBBD-445E-8C94-1817F44E6CEA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02B2C-84DF-489C-B986-F233EE886E7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13129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CDA0-7199-40B5-A392-0C7C3F5E1AD9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463EF-8760-4C63-827F-A0478981FA9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25174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2B301-9499-480D-8534-853EEDC55934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23F0-1D33-4DB8-94AA-BC101182A3A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8620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7238" y="44450"/>
            <a:ext cx="8382000" cy="1860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4B27A-1740-4C93-90A8-FBF44D809A6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89279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44450"/>
            <a:ext cx="8382000" cy="869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447800"/>
            <a:ext cx="3124200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124200" cy="15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1752600"/>
            <a:ext cx="3124200" cy="15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1BE44-E110-44C6-B723-14A0BFC0FA9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7355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CC974-6FA9-43BC-BE90-BA927BB51D67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2099B-2DC1-40FB-93A9-E435A71C952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14574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34CAE-5B2C-4CA3-B3D8-4D498D9849C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2D49-8C94-42C0-BD5A-FBA9A14F9D7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97461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92C2C-F56C-449F-BA13-467D16B013E5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445-7057-4EF2-84CE-70971F15EAE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1857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689CB-4292-48D0-8238-D61F14AAFF87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7E959-719E-4510-B4F0-73D67C1B3FC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9924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94F7A-5440-418A-8A45-F011E61CEEE4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FFDCC-533E-45F4-A647-8E15E0A468B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3676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8E71F-0192-469F-9376-C5850F5D3C85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81EA-B737-45FE-8B3E-8A24975789E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41712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72ED9-62A7-44F2-AD5D-86D7A1467821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138CC-08CF-4E85-88FD-31D72A1C023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1725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AB94B-BC41-4367-8060-3CC363F58CE1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46144-7E4B-4E73-B3E0-0A535BDFF9A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33981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7D146ED-571E-4A3F-8F55-8EFF452CD155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F428CE-4562-4985-B30E-971BFB1FAE7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  <p:sp>
        <p:nvSpPr>
          <p:cNvPr id="1031" name="Rectangle 31"/>
          <p:cNvSpPr>
            <a:spLocks noChangeArrowheads="1"/>
          </p:cNvSpPr>
          <p:nvPr/>
        </p:nvSpPr>
        <p:spPr bwMode="auto">
          <a:xfrm>
            <a:off x="685800" y="685800"/>
            <a:ext cx="7315200" cy="152400"/>
          </a:xfrm>
          <a:prstGeom prst="rect">
            <a:avLst/>
          </a:prstGeom>
          <a:solidFill>
            <a:srgbClr val="E7E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auto">
          <a:xfrm>
            <a:off x="228600" y="6629400"/>
            <a:ext cx="868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200" b="0">
                <a:solidFill>
                  <a:schemeClr val="bg2"/>
                </a:solidFill>
                <a:latin typeface="Arial" panose="020B0604020202020204" pitchFamily="34" charset="0"/>
              </a:rPr>
              <a:t>© 2007 Prentice Hall Business Publishing   Principles of Economics 8e by Case and Fair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  <p:sldLayoutId id="2147484651" r:id="rId12"/>
    <p:sldLayoutId id="214748465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4.bin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5.bin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Elasticity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 know that a change in price leads to a change in quantity demanded and quantity supplied.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But if price changes, by </a:t>
            </a:r>
            <a:r>
              <a:rPr lang="en-US" dirty="0">
                <a:solidFill>
                  <a:srgbClr val="FF0000"/>
                </a:solidFill>
              </a:rPr>
              <a:t>how much </a:t>
            </a:r>
            <a:r>
              <a:rPr lang="en-US" dirty="0"/>
              <a:t>(in percentage terms) will quantity demanded change?  By </a:t>
            </a:r>
            <a:r>
              <a:rPr lang="en-US" dirty="0">
                <a:solidFill>
                  <a:srgbClr val="FF0000"/>
                </a:solidFill>
              </a:rPr>
              <a:t>how much </a:t>
            </a:r>
            <a:r>
              <a:rPr lang="en-US" dirty="0"/>
              <a:t>will quantity supplied change?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Elasticity tells us this.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But doesn’t the slope of the demand or supply curve tell us this too?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No!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2"/>
              <p:cNvSpPr txBox="1"/>
              <p:nvPr/>
            </p:nvSpPr>
            <p:spPr bwMode="auto">
              <a:xfrm>
                <a:off x="990600" y="1059418"/>
                <a:ext cx="73787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3200" dirty="0">
                    <a:solidFill>
                      <a:srgbClr val="000000"/>
                    </a:solidFill>
                  </a:rPr>
                  <a:t>For each consecutive two points,</a:t>
                </a:r>
              </a:p>
              <a:p>
                <a:pPr algn="r"/>
                <a:r>
                  <a:rPr lang="en-US" altLang="ko-KR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=(−)</m:t>
                    </m:r>
                    <m:r>
                      <a:rPr lang="en-US" altLang="ko-KR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6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059418"/>
                <a:ext cx="7378700" cy="914400"/>
              </a:xfrm>
              <a:prstGeom prst="rect">
                <a:avLst/>
              </a:prstGeom>
              <a:blipFill>
                <a:blip r:embed="rId2"/>
                <a:stretch>
                  <a:fillRect l="-1983" t="-14000" b="-20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Calculating Elasticities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FE61B49-422A-45B3-B454-B16EB6808AC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3250" y="1992313"/>
              <a:ext cx="8153400" cy="4484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9175">
                      <a:extLst>
                        <a:ext uri="{9D8B030D-6E8A-4147-A177-3AD203B41FA5}">
                          <a16:colId xmlns:a16="http://schemas.microsoft.com/office/drawing/2014/main" val="2883090052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3175204492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130719302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1856640785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2540497275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3951253354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201483339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2177217232"/>
                        </a:ext>
                      </a:extLst>
                    </a:gridCol>
                  </a:tblGrid>
                  <a:tr h="9849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9612351"/>
                      </a:ext>
                    </a:extLst>
                  </a:tr>
                  <a:tr h="11665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ko-KR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𝒎𝒊𝒅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960382"/>
                      </a:ext>
                    </a:extLst>
                  </a:tr>
                  <a:tr h="1166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ko-KR" alt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𝒎𝒊𝒅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(−)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(−)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(−)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(−)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(−)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(−)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42287"/>
                      </a:ext>
                    </a:extLst>
                  </a:tr>
                  <a:tr h="11665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𝟐𝟗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439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FE61B49-422A-45B3-B454-B16EB6808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950198"/>
                  </p:ext>
                </p:extLst>
              </p:nvPr>
            </p:nvGraphicFramePr>
            <p:xfrm>
              <a:off x="603250" y="1992313"/>
              <a:ext cx="8153400" cy="4484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9175">
                      <a:extLst>
                        <a:ext uri="{9D8B030D-6E8A-4147-A177-3AD203B41FA5}">
                          <a16:colId xmlns:a16="http://schemas.microsoft.com/office/drawing/2014/main" val="2883090052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3175204492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130719302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1856640785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2540497275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3951253354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4201483339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2177217232"/>
                        </a:ext>
                      </a:extLst>
                    </a:gridCol>
                  </a:tblGrid>
                  <a:tr h="9849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" t="-617" r="-704192" b="-35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617" r="-600000" b="-35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98" t="-617" r="-503593" b="-35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405" t="-617" r="-400595" b="-35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796" t="-617" r="-302994" b="-35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796" t="-617" r="-202994" b="-35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8214" t="-617" r="-101786" b="-35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395" t="-617" r="-2395" b="-35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9612351"/>
                      </a:ext>
                    </a:extLst>
                  </a:tr>
                  <a:tr h="1166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" t="-84896" r="-704192" b="-2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84896" r="-600000" b="-2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98" t="-84896" r="-503593" b="-2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405" t="-84896" r="-400595" b="-2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796" t="-84896" r="-302994" b="-2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796" t="-84896" r="-202994" b="-2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8214" t="-84896" r="-101786" b="-200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395" t="-84896" r="-2395" b="-200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960382"/>
                      </a:ext>
                    </a:extLst>
                  </a:tr>
                  <a:tr h="1166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" t="-185864" r="-704192" b="-1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85864" r="-600000" b="-1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98" t="-185864" r="-503593" b="-1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405" t="-185864" r="-400595" b="-1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796" t="-185864" r="-302994" b="-1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796" t="-185864" r="-202994" b="-1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8214" t="-185864" r="-101786" b="-101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395" t="-185864" r="-2395" b="-101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42287"/>
                      </a:ext>
                    </a:extLst>
                  </a:tr>
                  <a:tr h="1166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" t="-284375" r="-704192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84375" r="-600000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98" t="-284375" r="-503593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405" t="-284375" r="-400595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796" t="-284375" r="-302994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796" t="-284375" r="-202994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8214" t="-284375" r="-101786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395" t="-284375" r="-2395" b="-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439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592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3" name="Rectangle 13"/>
          <p:cNvSpPr>
            <a:spLocks noChangeArrowheads="1"/>
          </p:cNvSpPr>
          <p:nvPr/>
        </p:nvSpPr>
        <p:spPr bwMode="auto">
          <a:xfrm>
            <a:off x="4953000" y="1828800"/>
            <a:ext cx="35052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96975" indent="-1196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1400">
                <a:solidFill>
                  <a:srgbClr val="8C1B54"/>
                </a:solidFill>
                <a:latin typeface="Helvetica" panose="020B0604020202020204" pitchFamily="34" charset="0"/>
              </a:rPr>
              <a:t>Point Elasticity Changes  Along a Demand Curve</a:t>
            </a:r>
          </a:p>
        </p:txBody>
      </p:sp>
      <p:pic>
        <p:nvPicPr>
          <p:cNvPr id="1157138" name="Picture 18" descr="fig5a_2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39" name="Picture 19" descr="fig5a_2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40" name="Picture 20" descr="fig5a_2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41" name="Picture 21" descr="fig5a_2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42" name="Picture 22" descr="fig5a_2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1435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Title 9"/>
          <p:cNvSpPr>
            <a:spLocks noGrp="1"/>
          </p:cNvSpPr>
          <p:nvPr>
            <p:ph type="title"/>
          </p:nvPr>
        </p:nvSpPr>
        <p:spPr>
          <a:xfrm>
            <a:off x="152400" y="44450"/>
            <a:ext cx="8910638" cy="1250950"/>
          </a:xfrm>
        </p:spPr>
        <p:txBody>
          <a:bodyPr/>
          <a:lstStyle/>
          <a:p>
            <a:r>
              <a:rPr lang="en-US" altLang="en-US" dirty="0"/>
              <a:t>Elasticities along a straight line Demand Curve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01BE44-E110-44C6-B723-14A0BFC0FA9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5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5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3429000"/>
            <a:ext cx="1981200" cy="13335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2"/>
              <p:cNvSpPr txBox="1"/>
              <p:nvPr/>
            </p:nvSpPr>
            <p:spPr bwMode="auto">
              <a:xfrm>
                <a:off x="990600" y="1295400"/>
                <a:ext cx="7378700" cy="35814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100%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100%</m:t>
                          </m:r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32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6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295400"/>
                <a:ext cx="7378700" cy="3581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Elasticities on the straight 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8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248A6C-FF86-4B2E-A63C-E9AD612DA68F}"/>
              </a:ext>
            </a:extLst>
          </p:cNvPr>
          <p:cNvSpPr/>
          <p:nvPr/>
        </p:nvSpPr>
        <p:spPr>
          <a:xfrm>
            <a:off x="4343400" y="4419600"/>
            <a:ext cx="990600" cy="1600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2"/>
              <p:cNvSpPr txBox="1"/>
              <p:nvPr/>
            </p:nvSpPr>
            <p:spPr bwMode="auto">
              <a:xfrm>
                <a:off x="990600" y="1295400"/>
                <a:ext cx="7378700" cy="50609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100%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100%</m:t>
                          </m:r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32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ko-KR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ko-KR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86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295400"/>
                <a:ext cx="7378700" cy="50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Elasticities on the straight 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371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35760-78C5-4014-94BD-F98C8F5AC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34"/>
            <a:ext cx="9144000" cy="5368666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1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ABDBE8-187E-47DC-8C8A-FFE3B30F1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34"/>
            <a:ext cx="9144000" cy="5368666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E98267-AD90-4C6F-9D12-3A67D6E5421C}"/>
              </a:ext>
            </a:extLst>
          </p:cNvPr>
          <p:cNvSpPr txBox="1">
            <a:spLocks/>
          </p:cNvSpPr>
          <p:nvPr/>
        </p:nvSpPr>
        <p:spPr>
          <a:xfrm>
            <a:off x="3276600" y="1524000"/>
            <a:ext cx="5410200" cy="60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 dirty="0"/>
              <a:t>Compare</a:t>
            </a:r>
            <a:r>
              <a:rPr lang="ko-KR" altLang="en-US" b="0" dirty="0"/>
              <a:t> </a:t>
            </a:r>
            <a:r>
              <a:rPr lang="en-US" altLang="ko-KR" b="0" dirty="0"/>
              <a:t>“slope” and </a:t>
            </a:r>
            <a:r>
              <a:rPr lang="en-US" altLang="ko-KR" b="0" dirty="0">
                <a:solidFill>
                  <a:srgbClr val="FF0000"/>
                </a:solidFill>
              </a:rPr>
              <a:t>“slope”</a:t>
            </a:r>
            <a:endParaRPr lang="en-US" altLang="en-US" b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8AFE39-D78E-4D81-851E-D7BB107F3FEB}"/>
              </a:ext>
            </a:extLst>
          </p:cNvPr>
          <p:cNvSpPr txBox="1">
            <a:spLocks/>
          </p:cNvSpPr>
          <p:nvPr/>
        </p:nvSpPr>
        <p:spPr>
          <a:xfrm>
            <a:off x="4691848" y="2306582"/>
            <a:ext cx="3722703" cy="60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b="0" dirty="0">
                <a:solidFill>
                  <a:srgbClr val="FF0000"/>
                </a:solidFill>
              </a:rPr>
              <a:t>“slope” is steeper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5BE0620-27AA-435C-AAE2-F33D05452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8299" y="2916329"/>
                <a:ext cx="2209800" cy="21894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en-US" b="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5BE0620-27AA-435C-AAE2-F33D0545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299" y="2916329"/>
                <a:ext cx="2209800" cy="2189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C72D51-FFD2-478C-8A8B-5FF63F23D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34"/>
            <a:ext cx="9144000" cy="5368666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02186B-7C10-44D6-8809-AFBD0D388E03}"/>
              </a:ext>
            </a:extLst>
          </p:cNvPr>
          <p:cNvSpPr txBox="1">
            <a:spLocks/>
          </p:cNvSpPr>
          <p:nvPr/>
        </p:nvSpPr>
        <p:spPr>
          <a:xfrm>
            <a:off x="3276600" y="1524000"/>
            <a:ext cx="5410200" cy="60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 dirty="0"/>
              <a:t>Compare</a:t>
            </a:r>
            <a:r>
              <a:rPr lang="ko-KR" altLang="en-US" b="0" dirty="0"/>
              <a:t> </a:t>
            </a:r>
            <a:r>
              <a:rPr lang="en-US" altLang="ko-KR" b="0" dirty="0"/>
              <a:t>“slope” and </a:t>
            </a:r>
            <a:r>
              <a:rPr lang="en-US" altLang="ko-KR" b="0" dirty="0">
                <a:solidFill>
                  <a:srgbClr val="FF0000"/>
                </a:solidFill>
              </a:rPr>
              <a:t>“slope”</a:t>
            </a:r>
            <a:endParaRPr lang="en-US" altLang="en-US" b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38D4F6-4BBD-413C-B4D5-B6EE9F8AD02E}"/>
              </a:ext>
            </a:extLst>
          </p:cNvPr>
          <p:cNvSpPr txBox="1">
            <a:spLocks/>
          </p:cNvSpPr>
          <p:nvPr/>
        </p:nvSpPr>
        <p:spPr>
          <a:xfrm>
            <a:off x="1834350" y="2579705"/>
            <a:ext cx="3722703" cy="60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b="0" dirty="0">
                <a:solidFill>
                  <a:srgbClr val="FF0000"/>
                </a:solidFill>
              </a:rPr>
              <a:t>“slope” is flatter</a:t>
            </a:r>
            <a:endParaRPr lang="en-US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8B6664A-CD8C-4F90-A580-113C5197D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3116005"/>
                <a:ext cx="2209800" cy="21894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en-US" b="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8B6664A-CD8C-4F90-A580-113C5197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16005"/>
                <a:ext cx="2209800" cy="2189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9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07472-F056-4B6C-A06D-D993ED78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790"/>
            <a:ext cx="9144000" cy="5415760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F38D4F6-4BBD-413C-B4D5-B6EE9F8AD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1848" y="2057400"/>
                <a:ext cx="3722703" cy="12751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b="0" dirty="0"/>
              </a:p>
              <a:p>
                <a:pPr marL="0" indent="0" algn="r" eaLnBrk="1" hangingPunct="1">
                  <a:buNone/>
                </a:pPr>
                <a:r>
                  <a:rPr lang="en-US" altLang="en-US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𝒎𝒊𝒅</m:t>
                        </m:r>
                      </m:sub>
                    </m:sSub>
                  </m:oMath>
                </a14:m>
                <a:r>
                  <a:rPr lang="en-US" altLang="en-US" b="0" dirty="0"/>
                  <a:t>,  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F38D4F6-4BBD-413C-B4D5-B6EE9F8AD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8" y="2057400"/>
                <a:ext cx="3722703" cy="1275107"/>
              </a:xfrm>
              <a:prstGeom prst="rect">
                <a:avLst/>
              </a:prstGeom>
              <a:blipFill>
                <a:blip r:embed="rId3"/>
                <a:stretch>
                  <a:fillRect r="-9016" b="-108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B5C8F-579E-4DDD-BA3F-6E5874A2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122"/>
            <a:ext cx="9144000" cy="5572738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07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248A6C-FF86-4B2E-A63C-E9AD612DA68F}"/>
              </a:ext>
            </a:extLst>
          </p:cNvPr>
          <p:cNvSpPr/>
          <p:nvPr/>
        </p:nvSpPr>
        <p:spPr>
          <a:xfrm>
            <a:off x="4343400" y="2819400"/>
            <a:ext cx="1143000" cy="1828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6D271-9DEE-4C35-B84B-D3D2A897EA75}"/>
              </a:ext>
            </a:extLst>
          </p:cNvPr>
          <p:cNvSpPr/>
          <p:nvPr/>
        </p:nvSpPr>
        <p:spPr>
          <a:xfrm>
            <a:off x="5410200" y="1295399"/>
            <a:ext cx="1981200" cy="119660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2"/>
              <p:cNvSpPr txBox="1"/>
              <p:nvPr/>
            </p:nvSpPr>
            <p:spPr bwMode="auto">
              <a:xfrm>
                <a:off x="990600" y="1295400"/>
                <a:ext cx="7378700" cy="50609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  <m:r>
                        <a:rPr lang="en-US" altLang="ko-KR" sz="3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ko-KR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86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295400"/>
                <a:ext cx="7378700" cy="50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Elasticities on the straight 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78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000" b="0" dirty="0">
                <a:solidFill>
                  <a:schemeClr val="tx1"/>
                </a:solidFill>
                <a:latin typeface="+mj-lt"/>
                <a:cs typeface="+mn-cs"/>
              </a:rPr>
              <a:t>Why Elasticity?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928645-37CD-42B9-8D79-EDDDB58A6C9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/>
              <a:t>Guess who was good at the test.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b="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0" dirty="0"/>
              <a:t>Andy : “I got 100 points!”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/>
              <a:t>				</a:t>
            </a:r>
            <a:r>
              <a:rPr lang="en-US" b="0" u="sng" dirty="0"/>
              <a:t>“</a:t>
            </a:r>
            <a:r>
              <a:rPr lang="en-US" sz="3600" b="0" u="sng" dirty="0"/>
              <a:t>…out of 400 points.”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0" dirty="0"/>
              <a:t>Bob : “I got 10 points.”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/>
              <a:t>				</a:t>
            </a:r>
            <a:r>
              <a:rPr lang="en-US" b="0" u="sng" dirty="0"/>
              <a:t>“</a:t>
            </a:r>
            <a:r>
              <a:rPr lang="en-US" sz="3600" b="0" u="sng" dirty="0"/>
              <a:t>…it is 10/10.”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30670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Supply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A3490-9891-4E52-8D41-80BDAC0BE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3883819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C880C-4C36-4A8A-955C-A81A6F644B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4105751" cy="241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30B4C-1D50-467D-8008-7A372387B9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14800"/>
            <a:ext cx="4105751" cy="241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EDB4B405-2EE8-4804-BECD-7CD38F3E6E86}"/>
                  </a:ext>
                </a:extLst>
              </p:cNvPr>
              <p:cNvSpPr txBox="1"/>
              <p:nvPr/>
            </p:nvSpPr>
            <p:spPr bwMode="auto">
              <a:xfrm>
                <a:off x="5638800" y="5341050"/>
                <a:ext cx="1295400" cy="717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b="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EDB4B405-2EE8-4804-BECD-7CD38F3E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5341050"/>
                <a:ext cx="1295400" cy="717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D7A6778-6C06-46AE-9334-8CAF608BA4F7}"/>
                  </a:ext>
                </a:extLst>
              </p:cNvPr>
              <p:cNvSpPr txBox="1"/>
              <p:nvPr/>
            </p:nvSpPr>
            <p:spPr bwMode="auto">
              <a:xfrm>
                <a:off x="1732360" y="3627437"/>
                <a:ext cx="1295400" cy="717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b="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D7A6778-6C06-46AE-9334-8CAF608B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360" y="3627437"/>
                <a:ext cx="1295400" cy="717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1D44ABFB-20DC-40D2-9869-1881EFFCBF34}"/>
                  </a:ext>
                </a:extLst>
              </p:cNvPr>
              <p:cNvSpPr txBox="1"/>
              <p:nvPr/>
            </p:nvSpPr>
            <p:spPr bwMode="auto">
              <a:xfrm>
                <a:off x="6286500" y="3627437"/>
                <a:ext cx="1295400" cy="717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b="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1D44ABFB-20DC-40D2-9869-1881EFFC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0" y="3627437"/>
                <a:ext cx="1295400" cy="717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2E8FC9-A0B6-4BA4-8CC1-6F85F9CA2EA1}"/>
              </a:ext>
            </a:extLst>
          </p:cNvPr>
          <p:cNvCxnSpPr>
            <a:cxnSpLocks/>
          </p:cNvCxnSpPr>
          <p:nvPr/>
        </p:nvCxnSpPr>
        <p:spPr>
          <a:xfrm flipV="1">
            <a:off x="5737860" y="2609500"/>
            <a:ext cx="279654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66086-089D-4E32-9FF0-BC72E2230557}"/>
              </a:ext>
            </a:extLst>
          </p:cNvPr>
          <p:cNvCxnSpPr>
            <a:cxnSpLocks/>
          </p:cNvCxnSpPr>
          <p:nvPr/>
        </p:nvCxnSpPr>
        <p:spPr>
          <a:xfrm flipV="1">
            <a:off x="1101852" y="1696212"/>
            <a:ext cx="952500" cy="13213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25F3DB-BDE4-43E5-90C3-B1467C283884}"/>
              </a:ext>
            </a:extLst>
          </p:cNvPr>
          <p:cNvCxnSpPr>
            <a:cxnSpLocks/>
          </p:cNvCxnSpPr>
          <p:nvPr/>
        </p:nvCxnSpPr>
        <p:spPr>
          <a:xfrm flipV="1">
            <a:off x="5759863" y="2196115"/>
            <a:ext cx="805529" cy="1325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8FB13A-91BC-4435-AF8C-213B73CF3024}"/>
              </a:ext>
            </a:extLst>
          </p:cNvPr>
          <p:cNvCxnSpPr>
            <a:cxnSpLocks/>
          </p:cNvCxnSpPr>
          <p:nvPr/>
        </p:nvCxnSpPr>
        <p:spPr>
          <a:xfrm flipV="1">
            <a:off x="2955703" y="4780819"/>
            <a:ext cx="805529" cy="1325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0B556D-1486-4454-B23B-B177AFCA3A08}"/>
              </a:ext>
            </a:extLst>
          </p:cNvPr>
          <p:cNvCxnSpPr>
            <a:cxnSpLocks/>
          </p:cNvCxnSpPr>
          <p:nvPr/>
        </p:nvCxnSpPr>
        <p:spPr>
          <a:xfrm flipV="1">
            <a:off x="2976372" y="5194204"/>
            <a:ext cx="279654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95E16C-D0B9-4010-9A4B-3D11E6640D16}"/>
              </a:ext>
            </a:extLst>
          </p:cNvPr>
          <p:cNvCxnSpPr>
            <a:cxnSpLocks/>
          </p:cNvCxnSpPr>
          <p:nvPr/>
        </p:nvCxnSpPr>
        <p:spPr>
          <a:xfrm flipV="1">
            <a:off x="1106932" y="2105564"/>
            <a:ext cx="279654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D9F73-4B47-4664-9A87-0E4A9895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78"/>
            <a:ext cx="9144000" cy="5572738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</a:t>
            </a:r>
            <a:r>
              <a:rPr lang="en-US" altLang="ko-KR" sz="4400" b="0" dirty="0">
                <a:solidFill>
                  <a:schemeClr val="tx1"/>
                </a:solidFill>
              </a:rPr>
              <a:t>Supply</a:t>
            </a:r>
            <a:endParaRPr lang="en-US" sz="4400" b="0" dirty="0">
              <a:solidFill>
                <a:schemeClr val="tx1"/>
              </a:solidFill>
              <a:latin typeface="+mj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14ADE6-49A4-4D6C-B7AA-FDCEC35D5391}"/>
              </a:ext>
            </a:extLst>
          </p:cNvPr>
          <p:cNvSpPr txBox="1">
            <a:spLocks/>
          </p:cNvSpPr>
          <p:nvPr/>
        </p:nvSpPr>
        <p:spPr>
          <a:xfrm>
            <a:off x="5416535" y="1532878"/>
            <a:ext cx="3722703" cy="60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b="0" dirty="0">
                <a:solidFill>
                  <a:srgbClr val="FF0000"/>
                </a:solidFill>
              </a:rPr>
              <a:t>“slope” is steeper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2EC84A5-E8C7-461C-ADF2-1F09405021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986" y="2142625"/>
                <a:ext cx="2209800" cy="21894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2EC84A5-E8C7-461C-ADF2-1F0940502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86" y="2142625"/>
                <a:ext cx="2209800" cy="2189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</a:t>
            </a:r>
            <a:r>
              <a:rPr lang="en-US" altLang="ko-KR" sz="4400" b="0" dirty="0">
                <a:solidFill>
                  <a:schemeClr val="tx1"/>
                </a:solidFill>
              </a:rPr>
              <a:t>Supply</a:t>
            </a:r>
            <a:endParaRPr lang="en-US" sz="4400" b="0" dirty="0">
              <a:solidFill>
                <a:schemeClr val="tx1"/>
              </a:solidFill>
              <a:latin typeface="+mj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48117-8635-407F-B1D5-6438FFD8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302"/>
            <a:ext cx="9144000" cy="55020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85BE8B-8617-4B46-9CA8-4A2913568022}"/>
              </a:ext>
            </a:extLst>
          </p:cNvPr>
          <p:cNvSpPr txBox="1">
            <a:spLocks/>
          </p:cNvSpPr>
          <p:nvPr/>
        </p:nvSpPr>
        <p:spPr>
          <a:xfrm>
            <a:off x="1351625" y="1197006"/>
            <a:ext cx="3722703" cy="60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b="0" dirty="0">
                <a:solidFill>
                  <a:srgbClr val="FF0000"/>
                </a:solidFill>
              </a:rPr>
              <a:t>“slope” is flatter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B1BB91A-AA6D-4D8F-8983-8EC515C49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753" y="1806753"/>
                <a:ext cx="2209800" cy="21894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B1BB91A-AA6D-4D8F-8983-8EC515C4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53" y="1806753"/>
                <a:ext cx="2209800" cy="2189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1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</a:t>
            </a:r>
            <a:r>
              <a:rPr lang="en-US" altLang="ko-KR" sz="4400" b="0" dirty="0">
                <a:solidFill>
                  <a:schemeClr val="tx1"/>
                </a:solidFill>
              </a:rPr>
              <a:t>Supply</a:t>
            </a:r>
            <a:endParaRPr lang="en-US" sz="4400" b="0" dirty="0">
              <a:solidFill>
                <a:schemeClr val="tx1"/>
              </a:solidFill>
              <a:latin typeface="+mj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8F5EB-9D16-40B2-A548-F29D4B3D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667"/>
            <a:ext cx="9144000" cy="53686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7017CC-D6B5-44A6-835B-89510690EDA5}"/>
              </a:ext>
            </a:extLst>
          </p:cNvPr>
          <p:cNvSpPr txBox="1">
            <a:spLocks/>
          </p:cNvSpPr>
          <p:nvPr/>
        </p:nvSpPr>
        <p:spPr>
          <a:xfrm>
            <a:off x="6324600" y="1538796"/>
            <a:ext cx="1746265" cy="6097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b="0" dirty="0"/>
              <a:t>Identical!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C81073E-D834-4AF8-A3A6-641C44033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986" y="2142625"/>
                <a:ext cx="2209800" cy="21894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ko-KR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C81073E-D834-4AF8-A3A6-641C44033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86" y="2142625"/>
                <a:ext cx="2209800" cy="2189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5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3429000"/>
            <a:ext cx="1981200" cy="13335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2"/>
              <p:cNvSpPr txBox="1"/>
              <p:nvPr/>
            </p:nvSpPr>
            <p:spPr bwMode="auto">
              <a:xfrm>
                <a:off x="990600" y="1295400"/>
                <a:ext cx="7378700" cy="35814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en-US" altLang="ko-K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100%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ko-KR" altLang="en-US" sz="3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100%</m:t>
                          </m:r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3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𝒎𝒊𝒅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ko-KR" altLang="en-US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32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ko-KR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𝒎𝒊𝒅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67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295400"/>
                <a:ext cx="7378700" cy="3581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Elasticities on the straight 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2175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Elasticity and Slope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en-US" dirty="0"/>
              <a:t>While elasticity and slope are not the same thing, they are related.</a:t>
            </a:r>
          </a:p>
          <a:p>
            <a:pPr eaLnBrk="1" hangingPunct="1"/>
            <a:r>
              <a:rPr lang="en-US" altLang="en-US" dirty="0"/>
              <a:t>For any given price, a “flatter” demand/supply curve is more elastic than a “steeper” demand/supply curve.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0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1066800" y="1143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400">
                <a:solidFill>
                  <a:srgbClr val="1469B2"/>
                </a:solidFill>
                <a:latin typeface="Helvetica" panose="020B0604020202020204" pitchFamily="34" charset="0"/>
              </a:rPr>
              <a:t>SLOPE AND ELASTICITY</a:t>
            </a:r>
          </a:p>
        </p:txBody>
      </p:sp>
      <p:sp>
        <p:nvSpPr>
          <p:cNvPr id="1098767" name="Rectangle 15"/>
          <p:cNvSpPr>
            <a:spLocks noChangeArrowheads="1"/>
          </p:cNvSpPr>
          <p:nvPr/>
        </p:nvSpPr>
        <p:spPr bwMode="auto">
          <a:xfrm>
            <a:off x="1905000" y="6248400"/>
            <a:ext cx="5486400" cy="304800"/>
          </a:xfrm>
          <a:prstGeom prst="rect">
            <a:avLst/>
          </a:prstGeom>
          <a:solidFill>
            <a:srgbClr val="D3CD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1143000" indent="-10890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1400">
                <a:solidFill>
                  <a:srgbClr val="8C1B54"/>
                </a:solidFill>
                <a:latin typeface="Helvetica" panose="020B0604020202020204" pitchFamily="34" charset="0"/>
              </a:rPr>
              <a:t>Slope Is Not a Useful Measure of Responsiveness</a:t>
            </a:r>
          </a:p>
        </p:txBody>
      </p:sp>
      <p:pic>
        <p:nvPicPr>
          <p:cNvPr id="1098769" name="Picture 17" descr="fig5_1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0" name="Picture 18" descr="fig5_1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1" name="Picture 19" descr="fig5_1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2" name="Picture 20" descr="fig5_1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3" name="Picture 21" descr="fig5_1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4" name="Picture 22" descr="fig5_1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5" name="Picture 23" descr="fig5_1_7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6" name="Picture 24" descr="fig5_1_8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7" name="Picture 25" descr="fig5_1_9pp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8" name="Picture 26" descr="fig5_1_10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49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9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9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9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9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9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9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4" grpId="0"/>
      <p:bldP spid="1098759" grpId="0" build="p" bldLvl="2" autoUpdateAnimBg="0" advAuto="0"/>
      <p:bldP spid="109876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1066800" y="1143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400">
                <a:solidFill>
                  <a:srgbClr val="1469B2"/>
                </a:solidFill>
                <a:latin typeface="Helvetica" panose="020B0604020202020204" pitchFamily="34" charset="0"/>
              </a:rPr>
              <a:t>SLOPE AND ELASTICITY</a:t>
            </a:r>
          </a:p>
        </p:txBody>
      </p:sp>
      <p:pic>
        <p:nvPicPr>
          <p:cNvPr id="1098769" name="Picture 17" descr="fig5_1_1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0" name="Picture 18" descr="fig5_1_2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1" name="Picture 19" descr="fig5_1_3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2" name="Picture 20" descr="fig5_1_4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3" name="Picture 21" descr="fig5_1_5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4" name="Picture 22" descr="fig5_1_6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5" name="Picture 23" descr="fig5_1_7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6" name="Picture 24" descr="fig5_1_8pp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7" name="Picture 25" descr="fig5_1_9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8" name="Picture 26" descr="fig5_1_10pp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1143000" y="4495800"/>
            <a:ext cx="75438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29711" name="Object 2"/>
          <p:cNvGraphicFramePr>
            <a:graphicFrameLocks noChangeAspect="1"/>
          </p:cNvGraphicFramePr>
          <p:nvPr/>
        </p:nvGraphicFramePr>
        <p:xfrm>
          <a:off x="80963" y="4714875"/>
          <a:ext cx="89868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13" imgW="3759200" imgH="812800" progId="Equation.3">
                  <p:embed/>
                </p:oleObj>
              </mc:Choice>
              <mc:Fallback>
                <p:oleObj name="Equation" r:id="rId13" imgW="37592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4714875"/>
                        <a:ext cx="8986837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9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9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9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9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9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9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4" grpId="0"/>
      <p:bldP spid="1098759" grpId="0" build="p" bldLvl="2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1066800" y="1143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400">
                <a:solidFill>
                  <a:srgbClr val="1469B2"/>
                </a:solidFill>
                <a:latin typeface="Helvetica" panose="020B0604020202020204" pitchFamily="34" charset="0"/>
              </a:rPr>
              <a:t>SLOPE AND ELASTICITY</a:t>
            </a:r>
          </a:p>
        </p:txBody>
      </p:sp>
      <p:pic>
        <p:nvPicPr>
          <p:cNvPr id="1098769" name="Picture 17" descr="fig5_1_1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0" name="Picture 18" descr="fig5_1_2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1" name="Picture 19" descr="fig5_1_3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2" name="Picture 20" descr="fig5_1_4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3" name="Picture 21" descr="fig5_1_5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4" name="Picture 22" descr="fig5_1_6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5" name="Picture 23" descr="fig5_1_7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6" name="Picture 24" descr="fig5_1_8pp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7" name="Picture 25" descr="fig5_1_9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78" name="Picture 26" descr="fig5_1_10pp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19250"/>
            <a:ext cx="72485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1143000" y="4495800"/>
            <a:ext cx="75438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30734" name="Object 2"/>
          <p:cNvGraphicFramePr>
            <a:graphicFrameLocks noChangeAspect="1"/>
          </p:cNvGraphicFramePr>
          <p:nvPr/>
        </p:nvGraphicFramePr>
        <p:xfrm>
          <a:off x="198438" y="4597400"/>
          <a:ext cx="89408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Equation" r:id="rId13" imgW="4013200" imgH="812800" progId="Equation.3">
                  <p:embed/>
                </p:oleObj>
              </mc:Choice>
              <mc:Fallback>
                <p:oleObj name="Equation" r:id="rId13" imgW="40132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4597400"/>
                        <a:ext cx="89408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9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9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9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9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9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9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9" grpId="0" build="p" bldLvl="2" autoUpdateAnimBg="0" advAuto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Elasticity and Slope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en-US" dirty="0"/>
              <a:t>While elasticity and slope are not the same thing, they are related.</a:t>
            </a:r>
          </a:p>
          <a:p>
            <a:pPr eaLnBrk="1" hangingPunct="1"/>
            <a:r>
              <a:rPr lang="en-US" altLang="en-US" dirty="0"/>
              <a:t>For any given price, a “flatter” demand/supply curve is more elastic than a “steeper” demand/supply curve, </a:t>
            </a:r>
            <a:r>
              <a:rPr lang="en-US" altLang="en-US" dirty="0">
                <a:solidFill>
                  <a:srgbClr val="FF0000"/>
                </a:solidFill>
              </a:rPr>
              <a:t>if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two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demand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curves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have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the same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midpoint</a:t>
            </a:r>
            <a:r>
              <a:rPr lang="en-US" alt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1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0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928645-37CD-42B9-8D79-EDDDB58A6C98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/>
              <a:t>Can you tell me how sensitive or responsive the good is?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b="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/>
              <a:t>When price decreased by 1 (</a:t>
            </a:r>
            <a:r>
              <a:rPr lang="el-GR" b="0" dirty="0"/>
              <a:t>Δ</a:t>
            </a:r>
            <a:r>
              <a:rPr lang="en-US" b="0" dirty="0"/>
              <a:t>P = -1),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b="0" dirty="0">
                <a:solidFill>
                  <a:srgbClr val="FF0000"/>
                </a:solidFill>
              </a:rPr>
              <a:t>				</a:t>
            </a:r>
            <a:r>
              <a:rPr lang="en-US" altLang="ko-KR" b="0" dirty="0">
                <a:solidFill>
                  <a:srgbClr val="0070C0"/>
                </a:solidFill>
              </a:rPr>
              <a:t>…</a:t>
            </a:r>
            <a:r>
              <a:rPr lang="en-US" altLang="ko-KR" b="0" u="sng" dirty="0">
                <a:solidFill>
                  <a:srgbClr val="0070C0"/>
                </a:solidFill>
              </a:rPr>
              <a:t>changed from 2 to 1</a:t>
            </a:r>
            <a:endParaRPr lang="en-US" b="0" dirty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b="0" dirty="0">
                <a:solidFill>
                  <a:srgbClr val="FF0000"/>
                </a:solidFill>
              </a:rPr>
              <a:t>			…</a:t>
            </a:r>
            <a:r>
              <a:rPr lang="en-US" altLang="ko-KR" b="0" u="sng" dirty="0">
                <a:solidFill>
                  <a:srgbClr val="FF0000"/>
                </a:solidFill>
              </a:rPr>
              <a:t>changed from 1000 to 999</a:t>
            </a:r>
            <a:endParaRPr lang="en-US" b="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/>
              <a:t>quantity demanded increases by 1</a:t>
            </a:r>
            <a:r>
              <a:rPr lang="en-US" altLang="ko-KR" b="0" dirty="0"/>
              <a:t> (</a:t>
            </a:r>
            <a:r>
              <a:rPr lang="el-GR" altLang="ko-KR" b="0" dirty="0"/>
              <a:t>Δ</a:t>
            </a:r>
            <a:r>
              <a:rPr lang="en-US" altLang="ko-KR" b="0" dirty="0"/>
              <a:t>Q = 1)</a:t>
            </a:r>
            <a:endParaRPr lang="en-US" b="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/>
              <a:t> </a:t>
            </a:r>
            <a:r>
              <a:rPr lang="en-US" altLang="ko-KR" b="0" dirty="0"/>
              <a:t>			</a:t>
            </a:r>
            <a:r>
              <a:rPr lang="en-US" altLang="ko-KR" b="0" dirty="0">
                <a:solidFill>
                  <a:srgbClr val="0070C0"/>
                </a:solidFill>
              </a:rPr>
              <a:t>…</a:t>
            </a:r>
            <a:r>
              <a:rPr lang="en-US" altLang="ko-KR" b="0" u="sng" dirty="0">
                <a:solidFill>
                  <a:srgbClr val="0070C0"/>
                </a:solidFill>
              </a:rPr>
              <a:t>changed from 999 to 1000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b="0" dirty="0">
                <a:solidFill>
                  <a:srgbClr val="FF0000"/>
                </a:solidFill>
              </a:rPr>
              <a:t>				  …</a:t>
            </a:r>
            <a:r>
              <a:rPr lang="en-US" altLang="ko-KR" b="0" u="sng" dirty="0">
                <a:solidFill>
                  <a:srgbClr val="FF0000"/>
                </a:solidFill>
              </a:rPr>
              <a:t>changed from 1 to 2</a:t>
            </a:r>
            <a:endParaRPr lang="en-US" altLang="ko-KR" b="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21739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Elasticity and Slope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E3EE2-272C-436D-9EDB-1B0BB1CFE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4438650" cy="2606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56148-BB7B-4415-88BC-286D78CD6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77640"/>
            <a:ext cx="4438650" cy="260604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67C372-65DE-48DE-85B5-9C41BBB944B3}"/>
              </a:ext>
            </a:extLst>
          </p:cNvPr>
          <p:cNvSpPr txBox="1">
            <a:spLocks/>
          </p:cNvSpPr>
          <p:nvPr/>
        </p:nvSpPr>
        <p:spPr>
          <a:xfrm>
            <a:off x="4038600" y="4566547"/>
            <a:ext cx="5176838" cy="6007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b="0" dirty="0">
                <a:solidFill>
                  <a:srgbClr val="0000FF"/>
                </a:solidFill>
              </a:rPr>
              <a:t>“slope” </a:t>
            </a:r>
            <a:r>
              <a:rPr lang="en-US" altLang="ko-KR" b="0" dirty="0"/>
              <a:t>is flatter and it is more elastic than the other</a:t>
            </a:r>
            <a:r>
              <a:rPr lang="en-US" altLang="ko-KR" b="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7CA0DC-4922-484D-B6BA-3A9FBA840309}"/>
              </a:ext>
            </a:extLst>
          </p:cNvPr>
          <p:cNvSpPr txBox="1">
            <a:spLocks/>
          </p:cNvSpPr>
          <p:nvPr/>
        </p:nvSpPr>
        <p:spPr>
          <a:xfrm>
            <a:off x="4038600" y="1600200"/>
            <a:ext cx="5176838" cy="6007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ko-KR" b="0" dirty="0"/>
              <a:t>With two demand/supply curves, when the midpoint of each change in price and quantity demanded/supplied are identical…</a:t>
            </a:r>
          </a:p>
        </p:txBody>
      </p:sp>
    </p:spTree>
    <p:extLst>
      <p:ext uri="{BB962C8B-B14F-4D97-AF65-F5344CB8AC3E}">
        <p14:creationId xmlns:p14="http://schemas.microsoft.com/office/powerpoint/2010/main" val="35021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Elasticity</a:t>
            </a:r>
          </a:p>
        </p:txBody>
      </p:sp>
      <p:sp>
        <p:nvSpPr>
          <p:cNvPr id="977931" name="Rectangle 11"/>
          <p:cNvSpPr>
            <a:spLocks noChangeArrowheads="1"/>
          </p:cNvSpPr>
          <p:nvPr/>
        </p:nvSpPr>
        <p:spPr bwMode="auto">
          <a:xfrm>
            <a:off x="2133600" y="182880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006668"/>
                </a:solidFill>
                <a:latin typeface="+mn-lt"/>
                <a:cs typeface="+mn-cs"/>
              </a:rPr>
              <a:t>elasticity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+mn-cs"/>
              </a:rPr>
              <a:t>  A general concept used to quantify the response in one variable when another variable changes.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43000" y="3810000"/>
            <a:ext cx="6934200" cy="1066800"/>
            <a:chOff x="1104" y="2304"/>
            <a:chExt cx="3552" cy="576"/>
          </a:xfrm>
        </p:grpSpPr>
        <p:sp>
          <p:nvSpPr>
            <p:cNvPr id="20485" name="Text Box 16"/>
            <p:cNvSpPr txBox="1">
              <a:spLocks noChangeArrowheads="1"/>
            </p:cNvSpPr>
            <p:nvPr/>
          </p:nvSpPr>
          <p:spPr bwMode="auto">
            <a:xfrm>
              <a:off x="1104" y="2304"/>
              <a:ext cx="3552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graphicFrame>
          <p:nvGraphicFramePr>
            <p:cNvPr id="20486" name="Object 17"/>
            <p:cNvGraphicFramePr>
              <a:graphicFrameLocks noChangeAspect="1"/>
            </p:cNvGraphicFramePr>
            <p:nvPr/>
          </p:nvGraphicFramePr>
          <p:xfrm>
            <a:off x="1248" y="2304"/>
            <a:ext cx="3216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2" name="Equation" r:id="rId3" imgW="2451100" imgH="393700" progId="Equation.3">
                    <p:embed/>
                  </p:oleObj>
                </mc:Choice>
                <mc:Fallback>
                  <p:oleObj name="Equation" r:id="rId3" imgW="2451100" imgH="393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3216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2" grpId="0"/>
      <p:bldP spid="9779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/>
        </p:nvSpPr>
        <p:spPr bwMode="auto">
          <a:xfrm>
            <a:off x="1828800" y="1752600"/>
            <a:ext cx="617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006668"/>
                </a:solidFill>
                <a:latin typeface="+mn-lt"/>
                <a:cs typeface="+mn-cs"/>
              </a:rPr>
              <a:t>price elasticity of demand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+mn-cs"/>
              </a:rPr>
              <a:t>  The ratio of the percentage of change in quantity demanded to the percentage of change in price; measures the responsiveness </a:t>
            </a:r>
            <a:r>
              <a:rPr lang="en-US" sz="2800" b="0">
                <a:solidFill>
                  <a:schemeClr val="tx1"/>
                </a:solidFill>
                <a:latin typeface="+mn-lt"/>
                <a:cs typeface="+mn-cs"/>
              </a:rPr>
              <a:t>of quantity demanded 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+mn-cs"/>
              </a:rPr>
              <a:t>to changes in price.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4419600"/>
            <a:ext cx="7315200" cy="914400"/>
            <a:chOff x="624" y="3120"/>
            <a:chExt cx="4608" cy="576"/>
          </a:xfrm>
        </p:grpSpPr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624" y="3120"/>
              <a:ext cx="4608" cy="576"/>
            </a:xfrm>
            <a:prstGeom prst="rect">
              <a:avLst/>
            </a:prstGeom>
            <a:solidFill>
              <a:srgbClr val="FFF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graphicFrame>
          <p:nvGraphicFramePr>
            <p:cNvPr id="23558" name="Object 7"/>
            <p:cNvGraphicFramePr>
              <a:graphicFrameLocks noChangeAspect="1"/>
            </p:cNvGraphicFramePr>
            <p:nvPr/>
          </p:nvGraphicFramePr>
          <p:xfrm>
            <a:off x="768" y="3153"/>
            <a:ext cx="436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4" name="Equation" r:id="rId3" imgW="3695700" imgH="419100" progId="Equation.3">
                    <p:embed/>
                  </p:oleObj>
                </mc:Choice>
                <mc:Fallback>
                  <p:oleObj name="Equation" r:id="rId3" imgW="36957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53"/>
                          <a:ext cx="436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000" b="0" dirty="0">
                <a:solidFill>
                  <a:schemeClr val="tx1"/>
                </a:solidFill>
                <a:latin typeface="+mj-lt"/>
                <a:cs typeface="+mn-cs"/>
              </a:rPr>
              <a:t>Price Elasticity Of Demand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Suppose price falls by 20% and as a result, quantity demanded rises by 10%.  What is the price elasticity of demand?</a:t>
            </a:r>
          </a:p>
          <a:p>
            <a:pPr marL="514350" indent="-514350">
              <a:buFont typeface="Arial" charset="0"/>
              <a:buAutoNum type="alphaUcPeriod"/>
              <a:defRPr/>
            </a:pPr>
            <a:r>
              <a:rPr lang="en-US" dirty="0"/>
              <a:t>20</a:t>
            </a:r>
          </a:p>
          <a:p>
            <a:pPr marL="514350" indent="-514350">
              <a:buFont typeface="Arial" charset="0"/>
              <a:buAutoNum type="alphaUcPeriod"/>
              <a:defRPr/>
            </a:pPr>
            <a:r>
              <a:rPr lang="en-US" dirty="0"/>
              <a:t>2</a:t>
            </a:r>
          </a:p>
          <a:p>
            <a:pPr marL="514350" indent="-514350">
              <a:buFont typeface="Arial" charset="0"/>
              <a:buAutoNum type="alphaUcPeriod"/>
              <a:defRPr/>
            </a:pPr>
            <a:r>
              <a:rPr lang="en-US" dirty="0"/>
              <a:t> ½ </a:t>
            </a:r>
          </a:p>
          <a:p>
            <a:pPr marL="514350" indent="-514350">
              <a:buFont typeface="Arial" charset="0"/>
              <a:buAutoNum type="alphaUcPeriod"/>
              <a:defRPr/>
            </a:pPr>
            <a:r>
              <a:rPr lang="en-US" dirty="0"/>
              <a:t>10</a:t>
            </a:r>
          </a:p>
          <a:p>
            <a:pPr marL="514350" indent="-514350">
              <a:buFont typeface="Arial" charset="0"/>
              <a:buAutoNum type="alphaUcPeriod"/>
              <a:defRPr/>
            </a:pPr>
            <a:r>
              <a:rPr lang="en-US" dirty="0"/>
              <a:t>50%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A93A7DE-BF8D-42B2-8C09-07FB7BEBE8B7}" type="slidenum">
              <a:rPr lang="en-US" altLang="en-US" sz="1200" smtClean="0">
                <a:solidFill>
                  <a:srgbClr val="898989"/>
                </a:solidFill>
                <a:latin typeface="Helvetica" panose="020B0604020202020204" pitchFamily="34" charset="0"/>
              </a:rPr>
              <a:t>6</a:t>
            </a:fld>
            <a:endParaRPr lang="en-US" altLang="en-US" sz="1200" dirty="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733800"/>
            <a:ext cx="3581400" cy="228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 simple way to calculate elasticity: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990600" y="1295400"/>
          <a:ext cx="737870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3" imgW="2654300" imgH="1676400" progId="Equation.3">
                  <p:embed/>
                </p:oleObj>
              </mc:Choice>
              <mc:Fallback>
                <p:oleObj name="Equation" r:id="rId3" imgW="2654300" imgH="167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37870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130" name="Group 186"/>
          <p:cNvGraphicFramePr>
            <a:graphicFrameLocks noGrp="1"/>
          </p:cNvGraphicFramePr>
          <p:nvPr>
            <p:ph/>
          </p:nvPr>
        </p:nvGraphicFramePr>
        <p:xfrm>
          <a:off x="914400" y="2286000"/>
          <a:ext cx="3581400" cy="392275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47">
                <a:tc gridSpan="2">
                  <a:txBody>
                    <a:bodyPr/>
                    <a:lstStyle/>
                    <a:p>
                      <a:pPr marL="971550" marR="0" lvl="0" indent="-971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itchFamily="34" charset="0"/>
                        </a:rPr>
                        <a:t>Demand Schedule for Office Dining Room Lunches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PRICE</a:t>
                      </a:r>
                      <a:b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(PER  LUNCH)</a:t>
                      </a:r>
                    </a:p>
                  </a:txBody>
                  <a:tcPr marR="0"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QUANTITY DEMANDED</a:t>
                      </a:r>
                      <a:b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(LUNCHES PER MONTH)</a:t>
                      </a:r>
                    </a:p>
                  </a:txBody>
                  <a:tcPr marR="0"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$11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</a:t>
                      </a:r>
                    </a:p>
                  </a:txBody>
                  <a:tcPr marR="457200" marT="45716" marB="4571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</a:t>
                      </a:r>
                      <a:b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</a:t>
                      </a:r>
                    </a:p>
                  </a:txBody>
                  <a:tcPr marR="1051560" marT="45716" marB="4571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46" name="Rectangle 2"/>
          <p:cNvSpPr>
            <a:spLocks noChangeArrowheads="1"/>
          </p:cNvSpPr>
          <p:nvPr/>
        </p:nvSpPr>
        <p:spPr bwMode="auto">
          <a:xfrm>
            <a:off x="0" y="0"/>
            <a:ext cx="91392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 eaLnBrk="1" hangingPunct="1"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  <a:cs typeface="+mn-cs"/>
              </a:rPr>
              <a:t>Calculating </a:t>
            </a:r>
            <a:r>
              <a:rPr lang="en-US" sz="4400" b="0" dirty="0" err="1">
                <a:solidFill>
                  <a:schemeClr val="tx1"/>
                </a:solidFill>
                <a:latin typeface="+mj-lt"/>
                <a:cs typeface="+mn-cs"/>
              </a:rPr>
              <a:t>Elasticities</a:t>
            </a:r>
            <a:endParaRPr lang="en-US" sz="4400" b="0" dirty="0">
              <a:solidFill>
                <a:schemeClr val="tx1"/>
              </a:solidFill>
              <a:latin typeface="+mj-lt"/>
              <a:cs typeface="+mn-cs"/>
            </a:endParaRPr>
          </a:p>
        </p:txBody>
      </p:sp>
      <p:sp>
        <p:nvSpPr>
          <p:cNvPr id="1107001" name="Rectangle 57"/>
          <p:cNvSpPr>
            <a:spLocks noChangeArrowheads="1"/>
          </p:cNvSpPr>
          <p:nvPr/>
        </p:nvSpPr>
        <p:spPr bwMode="auto">
          <a:xfrm>
            <a:off x="1066800" y="1066800"/>
            <a:ext cx="739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400">
                <a:solidFill>
                  <a:srgbClr val="1469B2"/>
                </a:solidFill>
                <a:latin typeface="Helvetica" panose="020B0604020202020204" pitchFamily="34" charset="0"/>
              </a:rPr>
              <a:t>ELASTICITY CHANGES ALONG A STRAIGHT-LINE DEMAND CURVE</a:t>
            </a:r>
          </a:p>
        </p:txBody>
      </p:sp>
      <p:sp>
        <p:nvSpPr>
          <p:cNvPr id="1107034" name="Rectangle 90"/>
          <p:cNvSpPr>
            <a:spLocks noChangeArrowheads="1"/>
          </p:cNvSpPr>
          <p:nvPr/>
        </p:nvSpPr>
        <p:spPr bwMode="auto">
          <a:xfrm>
            <a:off x="5181600" y="6019800"/>
            <a:ext cx="35814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1143000" indent="-10890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1400">
                <a:solidFill>
                  <a:srgbClr val="8C1B54"/>
                </a:solidFill>
                <a:latin typeface="Helvetica" panose="020B0604020202020204" pitchFamily="34" charset="0"/>
              </a:rPr>
              <a:t>Demand Curve for Lunch at the Office Dining Room</a:t>
            </a:r>
          </a:p>
        </p:txBody>
      </p:sp>
      <p:pic>
        <p:nvPicPr>
          <p:cNvPr id="1107132" name="Picture 188" descr="fig5_3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7133" name="Picture 189" descr="fig5_3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7134" name="Picture 190" descr="fig5_3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7135" name="Picture 191" descr="fig5_3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7136" name="Picture 192" descr="fig5_3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7137" name="Picture 193" descr="fig5_3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4324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4B27A-1740-4C93-90A8-FBF44D809A6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0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0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0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0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001" grpId="0" build="p" bldLvl="2" autoUpdateAnimBg="0" advAuto="0"/>
      <p:bldP spid="110703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Elasticities are different at different points along a straight line</a:t>
            </a:r>
          </a:p>
        </p:txBody>
      </p:sp>
      <p:sp>
        <p:nvSpPr>
          <p:cNvPr id="4096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From A to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4" name="Object 5"/>
              <p:cNvSpPr txBox="1"/>
              <p:nvPr/>
            </p:nvSpPr>
            <p:spPr bwMode="auto">
              <a:xfrm>
                <a:off x="20638" y="4714875"/>
                <a:ext cx="9180512" cy="15652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18−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(16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18)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96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8" y="4714875"/>
                <a:ext cx="9180512" cy="1565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5" name="Object 6"/>
              <p:cNvSpPr txBox="1"/>
              <p:nvPr/>
            </p:nvSpPr>
            <p:spPr bwMode="auto">
              <a:xfrm>
                <a:off x="-112712" y="2209800"/>
                <a:ext cx="9180512" cy="156368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4−2 </m:t>
                              </m:r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9−10</m:t>
                              </m:r>
                            </m:num>
                            <m:den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(10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9)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ko-KR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ko-KR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den>
                          </m:f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−19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  <m:f>
                        <m:fPr>
                          <m:type m:val="skw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96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712" y="2209800"/>
                <a:ext cx="9180512" cy="1563687"/>
              </a:xfrm>
              <a:prstGeom prst="rect">
                <a:avLst/>
              </a:prstGeom>
              <a:blipFill>
                <a:blip r:embed="rId3"/>
                <a:stretch>
                  <a:fillRect b="-2070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381000" y="41148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Char char="•"/>
              <a:defRPr/>
            </a:pPr>
            <a:r>
              <a:rPr lang="en-US" sz="3200" b="0" kern="0" dirty="0">
                <a:solidFill>
                  <a:schemeClr val="tx1"/>
                </a:solidFill>
                <a:latin typeface="+mn-lt"/>
                <a:cs typeface="+mn-cs"/>
              </a:rPr>
              <a:t>From C to 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pPr>
              <a:defRPr/>
            </a:pPr>
            <a:fld id="{4242099B-2DC1-40FB-93A9-E435A71C952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141824</TotalTime>
  <Words>884</Words>
  <Application>Microsoft Office PowerPoint</Application>
  <PresentationFormat>On-screen Show (4:3)</PresentationFormat>
  <Paragraphs>214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Cambria Math</vt:lpstr>
      <vt:lpstr>Helvetica</vt:lpstr>
      <vt:lpstr>Times New Roman</vt:lpstr>
      <vt:lpstr>Office Theme</vt:lpstr>
      <vt:lpstr>Equation</vt:lpstr>
      <vt:lpstr>Elasticity</vt:lpstr>
      <vt:lpstr>PowerPoint Presentation</vt:lpstr>
      <vt:lpstr>PowerPoint Presentation</vt:lpstr>
      <vt:lpstr>PowerPoint Presentation</vt:lpstr>
      <vt:lpstr>PowerPoint Presentation</vt:lpstr>
      <vt:lpstr>EXERCISE</vt:lpstr>
      <vt:lpstr>A simple way to calculate elasticity:</vt:lpstr>
      <vt:lpstr>PowerPoint Presentation</vt:lpstr>
      <vt:lpstr>Elasticities are different at different points along a straight line</vt:lpstr>
      <vt:lpstr>Calculating Elasticities</vt:lpstr>
      <vt:lpstr>Elasticities along a straight line Demand Curve</vt:lpstr>
      <vt:lpstr>Elasticities on the straight line</vt:lpstr>
      <vt:lpstr>Elasticities on the straight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Elasticities on the straight line</vt:lpstr>
      <vt:lpstr>PowerPoint Presentation</vt:lpstr>
      <vt:lpstr>PowerPoint Presentation</vt:lpstr>
      <vt:lpstr>PowerPoint Presentation</vt:lpstr>
      <vt:lpstr>PowerPoint Presentation</vt:lpstr>
      <vt:lpstr>Elasticities on the straight line</vt:lpstr>
      <vt:lpstr>Elasticity and Slope</vt:lpstr>
      <vt:lpstr>PowerPoint Presentation</vt:lpstr>
      <vt:lpstr>PowerPoint Presentation</vt:lpstr>
      <vt:lpstr>PowerPoint Presentation</vt:lpstr>
      <vt:lpstr>Elasticity and Slope</vt:lpstr>
      <vt:lpstr>PowerPoint Presentation</vt:lpstr>
    </vt:vector>
  </TitlesOfParts>
  <Manager>David Alexander</Manager>
  <Company>Prentice Hall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Economics, Case and Fair,8e</dc:title>
  <dc:creator>Fernando and Yvonn Quijano</dc:creator>
  <cp:lastModifiedBy>송 창근</cp:lastModifiedBy>
  <cp:revision>926</cp:revision>
  <dcterms:created xsi:type="dcterms:W3CDTF">2001-01-09T19:01:00Z</dcterms:created>
  <dcterms:modified xsi:type="dcterms:W3CDTF">2020-03-06T10:30:06Z</dcterms:modified>
</cp:coreProperties>
</file>