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49"/>
  </p:notesMasterIdLst>
  <p:handoutMasterIdLst>
    <p:handoutMasterId r:id="rId50"/>
  </p:handoutMasterIdLst>
  <p:sldIdLst>
    <p:sldId id="1309" r:id="rId6"/>
    <p:sldId id="1375" r:id="rId7"/>
    <p:sldId id="1374" r:id="rId8"/>
    <p:sldId id="1334" r:id="rId9"/>
    <p:sldId id="1335" r:id="rId10"/>
    <p:sldId id="1337" r:id="rId11"/>
    <p:sldId id="1338" r:id="rId12"/>
    <p:sldId id="1377" r:id="rId13"/>
    <p:sldId id="1376" r:id="rId14"/>
    <p:sldId id="1369" r:id="rId15"/>
    <p:sldId id="1378" r:id="rId16"/>
    <p:sldId id="1342" r:id="rId17"/>
    <p:sldId id="1340" r:id="rId18"/>
    <p:sldId id="1341" r:id="rId19"/>
    <p:sldId id="1370" r:id="rId20"/>
    <p:sldId id="1343" r:id="rId21"/>
    <p:sldId id="1344" r:id="rId22"/>
    <p:sldId id="1345" r:id="rId23"/>
    <p:sldId id="1346" r:id="rId24"/>
    <p:sldId id="1347" r:id="rId25"/>
    <p:sldId id="1348" r:id="rId26"/>
    <p:sldId id="1372" r:id="rId27"/>
    <p:sldId id="1357" r:id="rId28"/>
    <p:sldId id="1358" r:id="rId29"/>
    <p:sldId id="1382" r:id="rId30"/>
    <p:sldId id="1360" r:id="rId31"/>
    <p:sldId id="1361" r:id="rId32"/>
    <p:sldId id="1383" r:id="rId33"/>
    <p:sldId id="1384" r:id="rId34"/>
    <p:sldId id="1395" r:id="rId35"/>
    <p:sldId id="1388" r:id="rId36"/>
    <p:sldId id="1390" r:id="rId37"/>
    <p:sldId id="1373" r:id="rId38"/>
    <p:sldId id="1363" r:id="rId39"/>
    <p:sldId id="1364" r:id="rId40"/>
    <p:sldId id="1248" r:id="rId41"/>
    <p:sldId id="1380" r:id="rId42"/>
    <p:sldId id="1381" r:id="rId43"/>
    <p:sldId id="1396" r:id="rId44"/>
    <p:sldId id="1391" r:id="rId45"/>
    <p:sldId id="1392" r:id="rId46"/>
    <p:sldId id="1393" r:id="rId47"/>
    <p:sldId id="1394" r:id="rId4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75"/>
            <p14:sldId id="1374"/>
            <p14:sldId id="1334"/>
            <p14:sldId id="1335"/>
            <p14:sldId id="1337"/>
            <p14:sldId id="1338"/>
            <p14:sldId id="1377"/>
            <p14:sldId id="1376"/>
            <p14:sldId id="1369"/>
            <p14:sldId id="1378"/>
            <p14:sldId id="1342"/>
            <p14:sldId id="1340"/>
            <p14:sldId id="1341"/>
            <p14:sldId id="1370"/>
            <p14:sldId id="1343"/>
            <p14:sldId id="1344"/>
            <p14:sldId id="1345"/>
            <p14:sldId id="1346"/>
            <p14:sldId id="1347"/>
            <p14:sldId id="1348"/>
            <p14:sldId id="1372"/>
            <p14:sldId id="1357"/>
            <p14:sldId id="1358"/>
            <p14:sldId id="1382"/>
            <p14:sldId id="1360"/>
            <p14:sldId id="1361"/>
            <p14:sldId id="1383"/>
            <p14:sldId id="1384"/>
            <p14:sldId id="1395"/>
            <p14:sldId id="1388"/>
            <p14:sldId id="1390"/>
            <p14:sldId id="1373"/>
            <p14:sldId id="1363"/>
            <p14:sldId id="1364"/>
            <p14:sldId id="1248"/>
            <p14:sldId id="1380"/>
            <p14:sldId id="1381"/>
            <p14:sldId id="1396"/>
            <p14:sldId id="1391"/>
            <p14:sldId id="1392"/>
            <p14:sldId id="1393"/>
            <p14:sldId id="1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ED7D31"/>
    <a:srgbClr val="FFC000"/>
    <a:srgbClr val="4EB1FF"/>
    <a:srgbClr val="0078D7"/>
    <a:srgbClr val="FF39E7"/>
    <a:srgbClr val="FFFFFF"/>
    <a:srgbClr val="002050"/>
    <a:srgbClr val="FE7F50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2" autoAdjust="0"/>
    <p:restoredTop sz="78416" autoAdjust="0"/>
  </p:normalViewPr>
  <p:slideViewPr>
    <p:cSldViewPr>
      <p:cViewPr varScale="1">
        <p:scale>
          <a:sx n="90" d="100"/>
          <a:sy n="90" d="100"/>
        </p:scale>
        <p:origin x="11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E91C8-01C0-44D0-BA2E-DEB5583E1E22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B946E169-20FF-4183-95F4-FB153FA48ADB}">
      <dgm:prSet phldrT="[Text]"/>
      <dgm:spPr/>
      <dgm:t>
        <a:bodyPr/>
        <a:lstStyle/>
        <a:p>
          <a:r>
            <a:rPr lang="en-US" altLang="zh-TW" dirty="0"/>
            <a:t>Share Library</a:t>
          </a:r>
        </a:p>
      </dgm:t>
    </dgm:pt>
    <dgm:pt modelId="{57D6B6BC-FACF-47CE-B8A8-B1775BE2E64B}" type="parTrans" cxnId="{304D0412-79C4-4E58-A437-D704BD0AE75F}">
      <dgm:prSet/>
      <dgm:spPr/>
      <dgm:t>
        <a:bodyPr/>
        <a:lstStyle/>
        <a:p>
          <a:endParaRPr lang="en-US" altLang="zh-TW"/>
        </a:p>
      </dgm:t>
    </dgm:pt>
    <dgm:pt modelId="{DED5A8A4-8FF8-4E87-929A-1E99BC6B1EDF}" type="sibTrans" cxnId="{304D0412-79C4-4E58-A437-D704BD0AE75F}">
      <dgm:prSet/>
      <dgm:spPr/>
      <dgm:t>
        <a:bodyPr/>
        <a:lstStyle/>
        <a:p>
          <a:endParaRPr lang="en-US" altLang="zh-TW"/>
        </a:p>
      </dgm:t>
    </dgm:pt>
    <dgm:pt modelId="{4DFAA83C-6ABB-40A4-82C1-B949DDD7E4C2}">
      <dgm:prSet phldrT="[Text]"/>
      <dgm:spPr/>
      <dgm:t>
        <a:bodyPr/>
        <a:lstStyle/>
        <a:p>
          <a:r>
            <a:rPr lang="en-US" altLang="zh-TW" dirty="0"/>
            <a:t>Model</a:t>
          </a:r>
        </a:p>
      </dgm:t>
    </dgm:pt>
    <dgm:pt modelId="{707915A9-CF48-4E21-9541-96995714ABA8}" type="parTrans" cxnId="{E7F8CFEC-77F6-4996-A585-5B4C5D8FA313}">
      <dgm:prSet/>
      <dgm:spPr/>
      <dgm:t>
        <a:bodyPr/>
        <a:lstStyle/>
        <a:p>
          <a:endParaRPr lang="en-US" altLang="zh-TW"/>
        </a:p>
      </dgm:t>
    </dgm:pt>
    <dgm:pt modelId="{D2D65903-CE3C-44BA-80C5-3B6B6BE2A065}" type="sibTrans" cxnId="{E7F8CFEC-77F6-4996-A585-5B4C5D8FA313}">
      <dgm:prSet/>
      <dgm:spPr/>
      <dgm:t>
        <a:bodyPr/>
        <a:lstStyle/>
        <a:p>
          <a:endParaRPr lang="en-US" altLang="zh-TW"/>
        </a:p>
      </dgm:t>
    </dgm:pt>
    <dgm:pt modelId="{F26ACE99-E733-4E5B-8DAA-426D41EE023F}">
      <dgm:prSet phldrT="[Text]"/>
      <dgm:spPr/>
      <dgm:t>
        <a:bodyPr/>
        <a:lstStyle/>
        <a:p>
          <a:r>
            <a:rPr lang="en-US" altLang="zh-TW" dirty="0"/>
            <a:t>Controller</a:t>
          </a:r>
        </a:p>
      </dgm:t>
    </dgm:pt>
    <dgm:pt modelId="{803B5A26-FB93-4F63-9A20-FF6414AE78B2}" type="parTrans" cxnId="{37AB41F6-F854-4A65-870A-FB53D1378CA8}">
      <dgm:prSet/>
      <dgm:spPr/>
      <dgm:t>
        <a:bodyPr/>
        <a:lstStyle/>
        <a:p>
          <a:endParaRPr lang="en-US" altLang="zh-TW"/>
        </a:p>
      </dgm:t>
    </dgm:pt>
    <dgm:pt modelId="{63F6EE93-A669-4B16-B50D-634F3E36B3C9}" type="sibTrans" cxnId="{37AB41F6-F854-4A65-870A-FB53D1378CA8}">
      <dgm:prSet/>
      <dgm:spPr/>
      <dgm:t>
        <a:bodyPr/>
        <a:lstStyle/>
        <a:p>
          <a:endParaRPr lang="en-US" altLang="zh-TW"/>
        </a:p>
      </dgm:t>
    </dgm:pt>
    <dgm:pt modelId="{8E410D20-2763-4DEF-BFD6-3FEE7C2226D4}" type="pres">
      <dgm:prSet presAssocID="{7F3E91C8-01C0-44D0-BA2E-DEB5583E1E22}" presName="CompostProcess" presStyleCnt="0">
        <dgm:presLayoutVars>
          <dgm:dir/>
          <dgm:resizeHandles val="exact"/>
        </dgm:presLayoutVars>
      </dgm:prSet>
      <dgm:spPr/>
    </dgm:pt>
    <dgm:pt modelId="{1C7FA3D3-A457-42C3-A30A-B9B3C45D79EE}" type="pres">
      <dgm:prSet presAssocID="{7F3E91C8-01C0-44D0-BA2E-DEB5583E1E22}" presName="arrow" presStyleLbl="bgShp" presStyleIdx="0" presStyleCnt="1" custLinFactNeighborX="0" custLinFactNeighborY="-2971"/>
      <dgm:spPr/>
    </dgm:pt>
    <dgm:pt modelId="{24FDC8A1-6BA4-44C3-95B7-FB692C60F7BA}" type="pres">
      <dgm:prSet presAssocID="{7F3E91C8-01C0-44D0-BA2E-DEB5583E1E22}" presName="linearProcess" presStyleCnt="0"/>
      <dgm:spPr/>
    </dgm:pt>
    <dgm:pt modelId="{CE098EC7-ABAB-4CA3-AEB5-E3DA7F9FD20D}" type="pres">
      <dgm:prSet presAssocID="{B946E169-20FF-4183-95F4-FB153FA48ADB}" presName="textNode" presStyleLbl="node1" presStyleIdx="0" presStyleCnt="3">
        <dgm:presLayoutVars>
          <dgm:bulletEnabled val="1"/>
        </dgm:presLayoutVars>
      </dgm:prSet>
      <dgm:spPr/>
    </dgm:pt>
    <dgm:pt modelId="{79F7C5F5-FCC3-4D3C-B68D-4225EFEFC6C6}" type="pres">
      <dgm:prSet presAssocID="{DED5A8A4-8FF8-4E87-929A-1E99BC6B1EDF}" presName="sibTrans" presStyleCnt="0"/>
      <dgm:spPr/>
    </dgm:pt>
    <dgm:pt modelId="{B3BF511E-C304-4672-8391-FE9CDC395FF2}" type="pres">
      <dgm:prSet presAssocID="{4DFAA83C-6ABB-40A4-82C1-B949DDD7E4C2}" presName="textNode" presStyleLbl="node1" presStyleIdx="1" presStyleCnt="3">
        <dgm:presLayoutVars>
          <dgm:bulletEnabled val="1"/>
        </dgm:presLayoutVars>
      </dgm:prSet>
      <dgm:spPr/>
    </dgm:pt>
    <dgm:pt modelId="{4D724724-B765-460E-8A7D-93BC1911D9A9}" type="pres">
      <dgm:prSet presAssocID="{D2D65903-CE3C-44BA-80C5-3B6B6BE2A065}" presName="sibTrans" presStyleCnt="0"/>
      <dgm:spPr/>
    </dgm:pt>
    <dgm:pt modelId="{19606B7E-B653-4DCB-B2C8-8B9122AB8BF8}" type="pres">
      <dgm:prSet presAssocID="{F26ACE99-E733-4E5B-8DAA-426D41EE023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04D0412-79C4-4E58-A437-D704BD0AE75F}" srcId="{7F3E91C8-01C0-44D0-BA2E-DEB5583E1E22}" destId="{B946E169-20FF-4183-95F4-FB153FA48ADB}" srcOrd="0" destOrd="0" parTransId="{57D6B6BC-FACF-47CE-B8A8-B1775BE2E64B}" sibTransId="{DED5A8A4-8FF8-4E87-929A-1E99BC6B1EDF}"/>
    <dgm:cxn modelId="{A2AFBB26-85D0-4FFB-91F4-76B14CEA22F6}" type="presOf" srcId="{4DFAA83C-6ABB-40A4-82C1-B949DDD7E4C2}" destId="{B3BF511E-C304-4672-8391-FE9CDC395FF2}" srcOrd="0" destOrd="0" presId="urn:microsoft.com/office/officeart/2005/8/layout/hProcess9"/>
    <dgm:cxn modelId="{250367A2-1534-485D-8FF8-F4832CFCBDFF}" type="presOf" srcId="{F26ACE99-E733-4E5B-8DAA-426D41EE023F}" destId="{19606B7E-B653-4DCB-B2C8-8B9122AB8BF8}" srcOrd="0" destOrd="0" presId="urn:microsoft.com/office/officeart/2005/8/layout/hProcess9"/>
    <dgm:cxn modelId="{7C1260BD-1D84-4931-8414-DBECF88F54E3}" type="presOf" srcId="{B946E169-20FF-4183-95F4-FB153FA48ADB}" destId="{CE098EC7-ABAB-4CA3-AEB5-E3DA7F9FD20D}" srcOrd="0" destOrd="0" presId="urn:microsoft.com/office/officeart/2005/8/layout/hProcess9"/>
    <dgm:cxn modelId="{E7F8CFEC-77F6-4996-A585-5B4C5D8FA313}" srcId="{7F3E91C8-01C0-44D0-BA2E-DEB5583E1E22}" destId="{4DFAA83C-6ABB-40A4-82C1-B949DDD7E4C2}" srcOrd="1" destOrd="0" parTransId="{707915A9-CF48-4E21-9541-96995714ABA8}" sibTransId="{D2D65903-CE3C-44BA-80C5-3B6B6BE2A065}"/>
    <dgm:cxn modelId="{37AB41F6-F854-4A65-870A-FB53D1378CA8}" srcId="{7F3E91C8-01C0-44D0-BA2E-DEB5583E1E22}" destId="{F26ACE99-E733-4E5B-8DAA-426D41EE023F}" srcOrd="2" destOrd="0" parTransId="{803B5A26-FB93-4F63-9A20-FF6414AE78B2}" sibTransId="{63F6EE93-A669-4B16-B50D-634F3E36B3C9}"/>
    <dgm:cxn modelId="{ED2879FC-6060-4F82-ACAB-F4611F5DE017}" type="presOf" srcId="{7F3E91C8-01C0-44D0-BA2E-DEB5583E1E22}" destId="{8E410D20-2763-4DEF-BFD6-3FEE7C2226D4}" srcOrd="0" destOrd="0" presId="urn:microsoft.com/office/officeart/2005/8/layout/hProcess9"/>
    <dgm:cxn modelId="{C8022232-8179-43CD-849B-FD203A66C01C}" type="presParOf" srcId="{8E410D20-2763-4DEF-BFD6-3FEE7C2226D4}" destId="{1C7FA3D3-A457-42C3-A30A-B9B3C45D79EE}" srcOrd="0" destOrd="0" presId="urn:microsoft.com/office/officeart/2005/8/layout/hProcess9"/>
    <dgm:cxn modelId="{DDE03A56-F7EF-43C9-83F2-DBF53FBB3056}" type="presParOf" srcId="{8E410D20-2763-4DEF-BFD6-3FEE7C2226D4}" destId="{24FDC8A1-6BA4-44C3-95B7-FB692C60F7BA}" srcOrd="1" destOrd="0" presId="urn:microsoft.com/office/officeart/2005/8/layout/hProcess9"/>
    <dgm:cxn modelId="{574E9638-D2EC-40BB-9AA4-4BDFB803A6ED}" type="presParOf" srcId="{24FDC8A1-6BA4-44C3-95B7-FB692C60F7BA}" destId="{CE098EC7-ABAB-4CA3-AEB5-E3DA7F9FD20D}" srcOrd="0" destOrd="0" presId="urn:microsoft.com/office/officeart/2005/8/layout/hProcess9"/>
    <dgm:cxn modelId="{8B68538E-E13D-454A-94E8-CF3BEF6E18B1}" type="presParOf" srcId="{24FDC8A1-6BA4-44C3-95B7-FB692C60F7BA}" destId="{79F7C5F5-FCC3-4D3C-B68D-4225EFEFC6C6}" srcOrd="1" destOrd="0" presId="urn:microsoft.com/office/officeart/2005/8/layout/hProcess9"/>
    <dgm:cxn modelId="{97B16647-6F01-4E1F-8094-A017BCCEA5B6}" type="presParOf" srcId="{24FDC8A1-6BA4-44C3-95B7-FB692C60F7BA}" destId="{B3BF511E-C304-4672-8391-FE9CDC395FF2}" srcOrd="2" destOrd="0" presId="urn:microsoft.com/office/officeart/2005/8/layout/hProcess9"/>
    <dgm:cxn modelId="{884B6966-7D50-4AF9-9EF7-E3051B6E57AE}" type="presParOf" srcId="{24FDC8A1-6BA4-44C3-95B7-FB692C60F7BA}" destId="{4D724724-B765-460E-8A7D-93BC1911D9A9}" srcOrd="3" destOrd="0" presId="urn:microsoft.com/office/officeart/2005/8/layout/hProcess9"/>
    <dgm:cxn modelId="{3B84872B-2585-434A-BAAD-A1BECA45080C}" type="presParOf" srcId="{24FDC8A1-6BA4-44C3-95B7-FB692C60F7BA}" destId="{19606B7E-B653-4DCB-B2C8-8B9122AB8BF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A3D3-A457-42C3-A30A-B9B3C45D79EE}">
      <dsp:nvSpPr>
        <dsp:cNvPr id="0" name=""/>
        <dsp:cNvSpPr/>
      </dsp:nvSpPr>
      <dsp:spPr>
        <a:xfrm>
          <a:off x="388806" y="0"/>
          <a:ext cx="4406476" cy="25305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98EC7-ABAB-4CA3-AEB5-E3DA7F9FD20D}">
      <dsp:nvSpPr>
        <dsp:cNvPr id="0" name=""/>
        <dsp:cNvSpPr/>
      </dsp:nvSpPr>
      <dsp:spPr>
        <a:xfrm>
          <a:off x="5568" y="759177"/>
          <a:ext cx="1668628" cy="101223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Share Library</a:t>
          </a:r>
        </a:p>
      </dsp:txBody>
      <dsp:txXfrm>
        <a:off x="54981" y="808590"/>
        <a:ext cx="1569802" cy="913411"/>
      </dsp:txXfrm>
    </dsp:sp>
    <dsp:sp modelId="{B3BF511E-C304-4672-8391-FE9CDC395FF2}">
      <dsp:nvSpPr>
        <dsp:cNvPr id="0" name=""/>
        <dsp:cNvSpPr/>
      </dsp:nvSpPr>
      <dsp:spPr>
        <a:xfrm>
          <a:off x="1757730" y="759177"/>
          <a:ext cx="1668628" cy="1012237"/>
        </a:xfrm>
        <a:prstGeom prst="roundRect">
          <a:avLst/>
        </a:prstGeom>
        <a:solidFill>
          <a:schemeClr val="accent1">
            <a:shade val="80000"/>
            <a:hueOff val="393559"/>
            <a:satOff val="-20293"/>
            <a:lumOff val="1786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Model</a:t>
          </a:r>
        </a:p>
      </dsp:txBody>
      <dsp:txXfrm>
        <a:off x="1807143" y="808590"/>
        <a:ext cx="1569802" cy="913411"/>
      </dsp:txXfrm>
    </dsp:sp>
    <dsp:sp modelId="{19606B7E-B653-4DCB-B2C8-8B9122AB8BF8}">
      <dsp:nvSpPr>
        <dsp:cNvPr id="0" name=""/>
        <dsp:cNvSpPr/>
      </dsp:nvSpPr>
      <dsp:spPr>
        <a:xfrm>
          <a:off x="3509892" y="759177"/>
          <a:ext cx="1668628" cy="1012237"/>
        </a:xfrm>
        <a:prstGeom prst="roundRect">
          <a:avLst/>
        </a:prstGeom>
        <a:solidFill>
          <a:schemeClr val="accent1">
            <a:shade val="80000"/>
            <a:hueOff val="787118"/>
            <a:satOff val="-40586"/>
            <a:lumOff val="3572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Controller</a:t>
          </a:r>
        </a:p>
      </dsp:txBody>
      <dsp:txXfrm>
        <a:off x="3559305" y="808590"/>
        <a:ext cx="1569802" cy="913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5F5C-3124-48E9-B6C7-8A079B7D71F5}" type="datetime8">
              <a:rPr lang="en-US" smtClean="0">
                <a:latin typeface="Segoe UI" pitchFamily="34" charset="0"/>
              </a:rPr>
              <a:t>6/13/2017 3:59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79C601B9-5273-467A-8E48-EC9939578C8F}" type="datetime8">
              <a:rPr lang="en-US" smtClean="0"/>
              <a:t>6/13/2017 3:56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F17D303-0DA1-40F0-81F4-4BB426A12498}" type="datetime8">
              <a:rPr lang="en-US" smtClean="0"/>
              <a:t>6/13/2017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給誰用 用意</a:t>
            </a:r>
            <a:endParaRPr lang="en-US" altLang="zh-TW" dirty="0"/>
          </a:p>
          <a:p>
            <a:r>
              <a:rPr lang="en-US" altLang="zh-TW" dirty="0"/>
              <a:t>Device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交代清出點 分兩夜</a:t>
            </a:r>
            <a:endParaRPr lang="en-US" altLang="zh-TW" dirty="0"/>
          </a:p>
          <a:p>
            <a:r>
              <a:rPr lang="zh-TW" altLang="en-US" dirty="0"/>
              <a:t>註解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9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4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need use</a:t>
            </a:r>
          </a:p>
          <a:p>
            <a:r>
              <a:rPr lang="zh-TW" altLang="en-US" baseline="0" dirty="0"/>
              <a:t>每次使用帳密會有安全性問題</a:t>
            </a:r>
            <a:endParaRPr lang="zh-TW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6/13/2017 5:01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2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5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1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Token expire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46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0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76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http://api.iot-smartfactory.net/swagger/ui/index</a:t>
            </a:r>
          </a:p>
          <a:p>
            <a:r>
              <a:rPr lang="en-US" altLang="zh-TW" dirty="0"/>
              <a:t>Heartbeat, </a:t>
            </a:r>
            <a:r>
              <a:rPr lang="en-US" altLang="zh-TW" dirty="0" err="1"/>
              <a:t>RefCultureInfo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1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1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Purge employee cache</a:t>
            </a:r>
          </a:p>
          <a:p>
            <a:r>
              <a:rPr lang="en-US" altLang="zh-TW" dirty="0"/>
              <a:t>Create employee cache</a:t>
            </a:r>
          </a:p>
          <a:p>
            <a:r>
              <a:rPr lang="en-US" altLang="zh-TW" dirty="0"/>
              <a:t>Cache Key</a:t>
            </a:r>
            <a:endParaRPr lang="zh-TW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6/13/2017 5:13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9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5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24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6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to use</a:t>
            </a:r>
          </a:p>
          <a:p>
            <a:r>
              <a:rPr lang="en-US" altLang="zh-TW" dirty="0"/>
              <a:t>Form data </a:t>
            </a:r>
            <a:r>
              <a:rPr lang="zh-TW" altLang="en-US" dirty="0"/>
              <a:t>轉 </a:t>
            </a:r>
            <a:r>
              <a:rPr lang="en-US" altLang="zh-TW" dirty="0"/>
              <a:t>model</a:t>
            </a:r>
          </a:p>
          <a:p>
            <a:r>
              <a:rPr lang="en-US" altLang="zh-TW" dirty="0"/>
              <a:t>Reduce duplicate work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37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重要的</a:t>
            </a:r>
            <a:r>
              <a:rPr lang="en-US" altLang="zh-TW" dirty="0"/>
              <a:t>endpoint</a:t>
            </a:r>
            <a:r>
              <a:rPr lang="zh-TW" altLang="en-US" dirty="0"/>
              <a:t>列出來</a:t>
            </a:r>
            <a:endParaRPr lang="en-US" altLang="zh-TW" dirty="0"/>
          </a:p>
          <a:p>
            <a:r>
              <a:rPr lang="zh-TW" altLang="en-US" dirty="0"/>
              <a:t>你現在有哪些功能</a:t>
            </a:r>
            <a:endParaRPr lang="en-US" altLang="zh-TW" dirty="0"/>
          </a:p>
          <a:p>
            <a:r>
              <a:rPr lang="en-US" altLang="zh-TW" dirty="0"/>
              <a:t>Swagger go</a:t>
            </a:r>
            <a:r>
              <a:rPr lang="en-US" altLang="zh-TW" baseline="0" dirty="0"/>
              <a:t> through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5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2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ORM</a:t>
            </a:r>
          </a:p>
          <a:p>
            <a:r>
              <a:rPr lang="en-US" altLang="zh-TW" dirty="0"/>
              <a:t>Reduce dependency with database</a:t>
            </a:r>
            <a:endParaRPr lang="zh-TW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9C601B9-5273-467A-8E48-EC9939578C8F}" type="datetime8">
              <a:rPr lang="en-US" smtClean="0"/>
              <a:t>6/13/2017 5:04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97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F772B1F-C063-4B08-9427-6EB52423A684}" type="datetime8">
              <a:rPr lang="en-US" smtClean="0"/>
              <a:t>6/13/2017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56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58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0D77EC-7210-4A9C-B813-11969CCBFAFC}" type="datetime8">
              <a:rPr lang="en-US" smtClean="0">
                <a:solidFill>
                  <a:prstClr val="black"/>
                </a:solidFill>
              </a:rPr>
              <a:t>6/13/2017 3:56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9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6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3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3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Sub class parent class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7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9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157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F772B1F-C063-4B08-9427-6EB52423A684}" type="datetime8">
              <a:rPr lang="en-US" smtClean="0"/>
              <a:t>6/13/2017 3:56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1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Performance : lowest network latency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給誰用 用意</a:t>
            </a:r>
            <a:endParaRPr lang="en-US" altLang="zh-TW" dirty="0"/>
          </a:p>
          <a:p>
            <a:r>
              <a:rPr lang="en-US" altLang="zh-TW" dirty="0"/>
              <a:t>Device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交代清出點 分兩夜</a:t>
            </a:r>
            <a:endParaRPr lang="en-US" altLang="zh-TW" dirty="0"/>
          </a:p>
          <a:p>
            <a:r>
              <a:rPr lang="zh-TW" altLang="en-US" dirty="0"/>
              <a:t>註解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206E8-6CA3-4263-A951-AE50919553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5663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4443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-1" y="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2124972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124972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953752"/>
            <a:ext cx="6402388" cy="182562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3" name="Group 12"/>
          <p:cNvGrpSpPr>
            <a:grpSpLocks noChangeAspect="1"/>
          </p:cNvGrpSpPr>
          <p:nvPr userDrawn="1"/>
        </p:nvGrpSpPr>
        <p:grpSpPr bwMode="gray">
          <a:xfrm>
            <a:off x="457518" y="479425"/>
            <a:ext cx="1681413" cy="360979"/>
            <a:chOff x="457200" y="1643393"/>
            <a:chExt cx="4492753" cy="96454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200" y="6162520"/>
            <a:ext cx="1645920" cy="3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microsoft.com/office/2007/relationships/hdphoto" Target="../media/hdphoto1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microsoft.com/office/2007/relationships/hdphoto" Target="../media/hdphoto1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8.emf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1.emf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1.emf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1.emf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1.emf"/><Relationship Id="rId15" Type="http://schemas.openxmlformats.org/officeDocument/2006/relationships/image" Target="../media/image12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10.png"/><Relationship Id="rId9" Type="http://schemas.openxmlformats.org/officeDocument/2006/relationships/diagramData" Target="../diagrams/data1.xml"/><Relationship Id="rId1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Device Studio Skill </a:t>
            </a:r>
            <a:r>
              <a:rPr lang="en-US" altLang="zh-TW" dirty="0"/>
              <a:t>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3943101"/>
            <a:ext cx="6403976" cy="1825625"/>
          </a:xfrm>
        </p:spPr>
        <p:txBody>
          <a:bodyPr/>
          <a:lstStyle/>
          <a:p>
            <a:pPr lvl="0"/>
            <a:r>
              <a:rPr lang="en-US" sz="2800" b="1" dirty="0"/>
              <a:t>API Service</a:t>
            </a:r>
          </a:p>
          <a:p>
            <a:pPr lvl="0"/>
            <a:endParaRPr lang="en-US" sz="18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Andy Li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68255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Two Path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BaseUri</a:t>
            </a:r>
            <a:r>
              <a:rPr lang="en-US" altLang="zh-TW" sz="3200" dirty="0"/>
              <a:t>/device-</a:t>
            </a:r>
            <a:r>
              <a:rPr lang="en-US" altLang="zh-TW" sz="3200" dirty="0" err="1"/>
              <a:t>api</a:t>
            </a:r>
            <a:r>
              <a:rPr lang="en-US" altLang="zh-TW" sz="3200" dirty="0"/>
              <a:t>/~</a:t>
            </a:r>
            <a:endParaRPr lang="zh-TW" alt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42221" y="2273126"/>
            <a:ext cx="7216576" cy="4354787"/>
            <a:chOff x="3657332" y="1671087"/>
            <a:chExt cx="7953374" cy="4893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332" y="1671087"/>
              <a:ext cx="7953374" cy="4893125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6178730" y="4524105"/>
              <a:ext cx="2016036" cy="43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13404" y="2273126"/>
            <a:ext cx="2466958" cy="4354787"/>
            <a:chOff x="648249" y="1671087"/>
            <a:chExt cx="2529833" cy="48931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249" y="1671087"/>
              <a:ext cx="2529833" cy="489312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52757" y="3979405"/>
              <a:ext cx="1520185" cy="14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856951" y="1408817"/>
            <a:ext cx="10724938" cy="720293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/>
              <a:t>For Connected Device Studio Device SDK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7108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en-US" altLang="zh-TW" sz="3600" dirty="0"/>
              <a:t> – </a:t>
            </a:r>
            <a:r>
              <a:rPr lang="en-US" altLang="zh-TW" sz="3600" dirty="0" err="1"/>
              <a:t>BaseUri</a:t>
            </a:r>
            <a:r>
              <a:rPr lang="en-US" altLang="zh-TW" sz="3600" dirty="0"/>
              <a:t>/device-</a:t>
            </a:r>
            <a:r>
              <a:rPr lang="en-US" altLang="zh-TW" sz="3600" dirty="0" err="1"/>
              <a:t>api</a:t>
            </a:r>
            <a:r>
              <a:rPr lang="en-US" altLang="zh-TW" sz="3600" dirty="0"/>
              <a:t>/~</a:t>
            </a:r>
            <a:endParaRPr lang="zh-TW" altLang="en-US" sz="3264" dirty="0"/>
          </a:p>
        </p:txBody>
      </p:sp>
      <p:grpSp>
        <p:nvGrpSpPr>
          <p:cNvPr id="15" name="Group 14"/>
          <p:cNvGrpSpPr/>
          <p:nvPr/>
        </p:nvGrpSpPr>
        <p:grpSpPr>
          <a:xfrm>
            <a:off x="960130" y="1597032"/>
            <a:ext cx="2634308" cy="5193350"/>
            <a:chOff x="940525" y="1565860"/>
            <a:chExt cx="2582889" cy="50919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525" y="1565860"/>
              <a:ext cx="2582889" cy="509198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210947" y="3692425"/>
              <a:ext cx="1758676" cy="156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243" y="1933209"/>
            <a:ext cx="8245929" cy="448028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35267" y="2708990"/>
            <a:ext cx="21849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396" y="3327820"/>
            <a:ext cx="1518811" cy="31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28" b="1" dirty="0">
                <a:solidFill>
                  <a:srgbClr val="FF0000"/>
                </a:solidFill>
              </a:rPr>
              <a:t>device-</a:t>
            </a:r>
            <a:r>
              <a:rPr lang="en-US" altLang="zh-TW" sz="1428" b="1" dirty="0" err="1">
                <a:solidFill>
                  <a:srgbClr val="FF0000"/>
                </a:solidFill>
              </a:rPr>
              <a:t>api</a:t>
            </a:r>
            <a:r>
              <a:rPr lang="en-US" altLang="zh-TW" sz="1428" b="1" dirty="0">
                <a:solidFill>
                  <a:srgbClr val="FF0000"/>
                </a:solidFill>
              </a:rPr>
              <a:t>/{id}</a:t>
            </a:r>
            <a:endParaRPr lang="zh-TW" altLang="en-US" sz="1428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45295" y="4193707"/>
            <a:ext cx="1871065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28" b="1" dirty="0">
                <a:solidFill>
                  <a:srgbClr val="FF0000"/>
                </a:solidFill>
              </a:rPr>
              <a:t>device-</a:t>
            </a:r>
            <a:r>
              <a:rPr lang="en-US" altLang="zh-TW" sz="1428" b="1" dirty="0" err="1">
                <a:solidFill>
                  <a:srgbClr val="FF0000"/>
                </a:solidFill>
              </a:rPr>
              <a:t>api</a:t>
            </a:r>
            <a:r>
              <a:rPr lang="en-US" altLang="zh-TW" sz="1428" b="1" dirty="0">
                <a:solidFill>
                  <a:srgbClr val="FF0000"/>
                </a:solidFill>
              </a:rPr>
              <a:t>/{id}/Log</a:t>
            </a:r>
            <a:endParaRPr lang="zh-TW" altLang="en-US" sz="1428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0827" y="5081452"/>
            <a:ext cx="3073914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28" b="1" dirty="0">
                <a:solidFill>
                  <a:srgbClr val="FF0000"/>
                </a:solidFill>
              </a:rPr>
              <a:t>device-</a:t>
            </a:r>
            <a:r>
              <a:rPr lang="en-US" altLang="zh-TW" sz="1428" b="1" dirty="0" err="1">
                <a:solidFill>
                  <a:srgbClr val="FF0000"/>
                </a:solidFill>
              </a:rPr>
              <a:t>api</a:t>
            </a:r>
            <a:r>
              <a:rPr lang="en-US" altLang="zh-TW" sz="1428" b="1" dirty="0">
                <a:solidFill>
                  <a:srgbClr val="FF0000"/>
                </a:solidFill>
              </a:rPr>
              <a:t>/{id}/</a:t>
            </a:r>
            <a:r>
              <a:rPr lang="en-US" altLang="zh-TW" sz="1428" b="1" dirty="0" err="1">
                <a:solidFill>
                  <a:srgbClr val="FF0000"/>
                </a:solidFill>
              </a:rPr>
              <a:t>MessageSchema</a:t>
            </a:r>
            <a:endParaRPr lang="zh-TW" altLang="en-US" sz="1428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811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Two Path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BaseUri</a:t>
            </a:r>
            <a:r>
              <a:rPr lang="en-US" altLang="zh-TW" sz="3200" dirty="0"/>
              <a:t>/admin-</a:t>
            </a:r>
            <a:r>
              <a:rPr lang="en-US" altLang="zh-TW" sz="3200" dirty="0" err="1"/>
              <a:t>api</a:t>
            </a:r>
            <a:r>
              <a:rPr lang="en-US" altLang="zh-TW" sz="3200" dirty="0"/>
              <a:t>/~</a:t>
            </a:r>
            <a:endParaRPr lang="zh-TW" alt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68812" y="2484301"/>
            <a:ext cx="7216576" cy="4354787"/>
            <a:chOff x="3657332" y="1671087"/>
            <a:chExt cx="7953374" cy="4893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332" y="1671087"/>
              <a:ext cx="7953374" cy="489312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178730" y="5617029"/>
              <a:ext cx="2164081" cy="43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139995" y="2484301"/>
            <a:ext cx="2466958" cy="4354787"/>
            <a:chOff x="648249" y="1671087"/>
            <a:chExt cx="2529833" cy="48931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249" y="1671087"/>
              <a:ext cx="2529833" cy="489312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52757" y="3979405"/>
              <a:ext cx="1520185" cy="14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856951" y="1408817"/>
            <a:ext cx="10724938" cy="576277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>
                <a:solidFill>
                  <a:srgbClr val="505050"/>
                </a:solidFill>
              </a:rPr>
              <a:t>For web service : both of Admin and </a:t>
            </a:r>
            <a:r>
              <a:rPr lang="en-US" altLang="zh-TW" sz="2800" dirty="0" err="1">
                <a:solidFill>
                  <a:srgbClr val="505050"/>
                </a:solidFill>
              </a:rPr>
              <a:t>SuperAdmin</a:t>
            </a:r>
            <a:endParaRPr lang="en-US" altLang="zh-TW" sz="2800" dirty="0">
              <a:solidFill>
                <a:srgbClr val="505050"/>
              </a:solidFill>
            </a:endParaRPr>
          </a:p>
          <a:p>
            <a:pPr marL="524586" indent="-524586">
              <a:buFont typeface="Wingdings" panose="05000000000000000000" pitchFamily="2" charset="2"/>
              <a:buAutoNum type="arabicPeriod"/>
            </a:pPr>
            <a:endParaRPr lang="en-US" altLang="zh-TW" sz="2800" dirty="0">
              <a:solidFill>
                <a:srgbClr val="505050"/>
              </a:solidFill>
            </a:endParaRPr>
          </a:p>
          <a:p>
            <a:pPr marL="524586" indent="-524586">
              <a:buFont typeface="Wingdings" panose="05000000000000000000" pitchFamily="2" charset="2"/>
              <a:buAutoNum type="arabicPeriod"/>
            </a:pPr>
            <a:endParaRPr lang="en-US" altLang="zh-TW" sz="2800" dirty="0">
              <a:solidFill>
                <a:srgbClr val="505050"/>
              </a:solidFill>
            </a:endParaRPr>
          </a:p>
          <a:p>
            <a:pPr marL="524586" indent="-524586">
              <a:buFont typeface="Wingdings" panose="05000000000000000000" pitchFamily="2" charset="2"/>
              <a:buAutoNum type="arabicPeriod"/>
            </a:pPr>
            <a:endParaRPr lang="en-US" altLang="zh-TW" sz="2800" dirty="0">
              <a:solidFill>
                <a:srgbClr val="505050"/>
              </a:solidFill>
            </a:endParaRPr>
          </a:p>
          <a:p>
            <a:pPr marL="524586" indent="-524586">
              <a:buFont typeface="Wingdings" panose="05000000000000000000" pitchFamily="2" charset="2"/>
              <a:buAutoNum type="arabicPeriod"/>
            </a:pPr>
            <a:endParaRPr lang="en-US" altLang="zh-TW" sz="2800" dirty="0">
              <a:solidFill>
                <a:srgbClr val="505050"/>
              </a:solidFill>
            </a:endParaRPr>
          </a:p>
          <a:p>
            <a:endParaRPr lang="zh-TW" altLang="en-US" sz="28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063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r>
              <a:rPr lang="en-US" altLang="zh-TW" sz="3600" dirty="0"/>
              <a:t>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BaseUri</a:t>
            </a:r>
            <a:r>
              <a:rPr lang="en-US" altLang="zh-TW" sz="3200" dirty="0"/>
              <a:t>/admin-</a:t>
            </a:r>
            <a:r>
              <a:rPr lang="en-US" altLang="zh-TW" sz="3200" dirty="0" err="1"/>
              <a:t>api</a:t>
            </a:r>
            <a:r>
              <a:rPr lang="en-US" altLang="zh-TW" sz="3200" dirty="0"/>
              <a:t>/~</a:t>
            </a:r>
            <a:endParaRPr lang="zh-TW" alt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60130" y="1597032"/>
            <a:ext cx="2634308" cy="5193350"/>
            <a:chOff x="940525" y="1565860"/>
            <a:chExt cx="2582889" cy="50919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525" y="1565860"/>
              <a:ext cx="2582889" cy="509198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210947" y="6331132"/>
              <a:ext cx="1758676" cy="156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58344" y="1591322"/>
            <a:ext cx="7436540" cy="5199061"/>
            <a:chOff x="3880217" y="1560261"/>
            <a:chExt cx="7291387" cy="50975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0217" y="1560261"/>
              <a:ext cx="7291387" cy="509758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3914501" y="5869577"/>
              <a:ext cx="1571899" cy="43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17921" y="1849577"/>
              <a:ext cx="3291840" cy="31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28" b="1" dirty="0">
                  <a:solidFill>
                    <a:srgbClr val="FF0000"/>
                  </a:solidFill>
                </a:rPr>
                <a:t>admin-</a:t>
              </a:r>
              <a:r>
                <a:rPr lang="en-US" altLang="zh-TW" sz="1428" b="1" dirty="0" err="1">
                  <a:solidFill>
                    <a:srgbClr val="FF0000"/>
                  </a:solidFill>
                </a:rPr>
                <a:t>api</a:t>
              </a:r>
              <a:r>
                <a:rPr lang="en-US" altLang="zh-TW" sz="1428" b="1" dirty="0">
                  <a:solidFill>
                    <a:srgbClr val="FF0000"/>
                  </a:solidFill>
                </a:rPr>
                <a:t>/</a:t>
              </a:r>
              <a:r>
                <a:rPr lang="en-US" altLang="zh-TW" sz="1428" b="1" dirty="0" err="1">
                  <a:solidFill>
                    <a:srgbClr val="FF0000"/>
                  </a:solidFill>
                </a:rPr>
                <a:t>RefCultureInfo</a:t>
              </a:r>
              <a:endParaRPr lang="zh-TW" altLang="en-US" sz="1428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9166" y="5416731"/>
              <a:ext cx="3291840" cy="31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28" b="1" dirty="0">
                  <a:solidFill>
                    <a:srgbClr val="FF0000"/>
                  </a:solidFill>
                </a:rPr>
                <a:t>admin-</a:t>
              </a:r>
              <a:r>
                <a:rPr lang="en-US" altLang="zh-TW" sz="1428" b="1" dirty="0" err="1">
                  <a:solidFill>
                    <a:srgbClr val="FF0000"/>
                  </a:solidFill>
                </a:rPr>
                <a:t>api</a:t>
              </a:r>
              <a:r>
                <a:rPr lang="en-US" altLang="zh-TW" sz="1428" b="1" dirty="0">
                  <a:solidFill>
                    <a:srgbClr val="FF0000"/>
                  </a:solidFill>
                </a:rPr>
                <a:t>/Heartbeat</a:t>
              </a:r>
              <a:endParaRPr lang="zh-TW" altLang="en-US" sz="1428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4532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Authentication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1264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OAuth 2.0 </a:t>
            </a:r>
            <a:r>
              <a:rPr lang="en-US" altLang="zh-TW" sz="3264" dirty="0"/>
              <a:t>- Resource Owner Password Credentials Grant</a:t>
            </a:r>
            <a:endParaRPr lang="zh-TW" altLang="en-US" sz="3264" dirty="0"/>
          </a:p>
        </p:txBody>
      </p:sp>
      <p:sp>
        <p:nvSpPr>
          <p:cNvPr id="7" name="Rectangle 6"/>
          <p:cNvSpPr/>
          <p:nvPr/>
        </p:nvSpPr>
        <p:spPr>
          <a:xfrm>
            <a:off x="1108904" y="1973042"/>
            <a:ext cx="1414447" cy="45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6" dirty="0"/>
              <a:t>Client</a:t>
            </a:r>
            <a:endParaRPr lang="zh-TW" altLang="en-US" sz="1836" dirty="0"/>
          </a:p>
        </p:txBody>
      </p:sp>
      <p:sp>
        <p:nvSpPr>
          <p:cNvPr id="8" name="Rectangle 7"/>
          <p:cNvSpPr/>
          <p:nvPr/>
        </p:nvSpPr>
        <p:spPr>
          <a:xfrm>
            <a:off x="9122629" y="2039253"/>
            <a:ext cx="1640938" cy="86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6" dirty="0"/>
              <a:t>Resource Owner</a:t>
            </a:r>
            <a:endParaRPr lang="zh-TW" altLang="en-US" sz="1836" dirty="0"/>
          </a:p>
        </p:txBody>
      </p:sp>
      <p:sp>
        <p:nvSpPr>
          <p:cNvPr id="9" name="Rectangle 8"/>
          <p:cNvSpPr/>
          <p:nvPr/>
        </p:nvSpPr>
        <p:spPr>
          <a:xfrm>
            <a:off x="9122626" y="3304618"/>
            <a:ext cx="1640938" cy="1268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6" dirty="0"/>
              <a:t>Authorization</a:t>
            </a:r>
          </a:p>
          <a:p>
            <a:pPr algn="ctr"/>
            <a:r>
              <a:rPr lang="en-US" altLang="zh-TW" sz="1836" dirty="0"/>
              <a:t>Server</a:t>
            </a:r>
            <a:endParaRPr lang="zh-TW" altLang="en-US" sz="1836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523352" y="2473444"/>
            <a:ext cx="65992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5439" y="2129110"/>
            <a:ext cx="3945797" cy="67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36" dirty="0"/>
              <a:t>Resource Owner Password Credentials</a:t>
            </a:r>
            <a:endParaRPr lang="zh-TW" altLang="en-US" sz="1836" dirty="0"/>
          </a:p>
        </p:txBody>
      </p:sp>
      <p:sp>
        <p:nvSpPr>
          <p:cNvPr id="23" name="Rectangle 22"/>
          <p:cNvSpPr/>
          <p:nvPr/>
        </p:nvSpPr>
        <p:spPr>
          <a:xfrm>
            <a:off x="9122627" y="4970413"/>
            <a:ext cx="1640938" cy="158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36" dirty="0"/>
              <a:t>Resource </a:t>
            </a:r>
          </a:p>
          <a:p>
            <a:pPr algn="ctr"/>
            <a:r>
              <a:rPr lang="en-US" altLang="zh-TW" sz="1836" dirty="0"/>
              <a:t>Server</a:t>
            </a:r>
            <a:endParaRPr lang="zh-TW" altLang="en-US" sz="1836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523351" y="4350480"/>
            <a:ext cx="65992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523351" y="3543895"/>
            <a:ext cx="6599275" cy="8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15439" y="3200721"/>
            <a:ext cx="3945797" cy="67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36" dirty="0"/>
              <a:t>Resource Owner Password Credentials</a:t>
            </a:r>
            <a:endParaRPr lang="zh-TW" altLang="en-US" sz="1836" dirty="0"/>
          </a:p>
        </p:txBody>
      </p:sp>
      <p:sp>
        <p:nvSpPr>
          <p:cNvPr id="28" name="TextBox 27"/>
          <p:cNvSpPr txBox="1"/>
          <p:nvPr/>
        </p:nvSpPr>
        <p:spPr>
          <a:xfrm>
            <a:off x="4115439" y="4002121"/>
            <a:ext cx="3945797" cy="38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36" dirty="0"/>
              <a:t>Access Token (Bearer Token)</a:t>
            </a:r>
            <a:endParaRPr lang="zh-TW" altLang="en-US" sz="1836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523351" y="5298998"/>
            <a:ext cx="6599275" cy="8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5439" y="5773527"/>
            <a:ext cx="3945797" cy="38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36" dirty="0"/>
              <a:t>Protected Resource</a:t>
            </a:r>
            <a:endParaRPr lang="zh-TW" altLang="en-US" sz="1836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2523349" y="6138734"/>
            <a:ext cx="65992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439" y="4970412"/>
            <a:ext cx="3945797" cy="38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36" dirty="0"/>
              <a:t>Access Token (Bearer Token)</a:t>
            </a:r>
            <a:endParaRPr lang="zh-TW" altLang="en-US" sz="1836" dirty="0"/>
          </a:p>
        </p:txBody>
      </p:sp>
    </p:spTree>
    <p:extLst>
      <p:ext uri="{BB962C8B-B14F-4D97-AF65-F5344CB8AC3E}">
        <p14:creationId xmlns:p14="http://schemas.microsoft.com/office/powerpoint/2010/main" val="39696893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OAuth 2.0 </a:t>
            </a:r>
            <a:r>
              <a:rPr lang="en-US" altLang="zh-TW" sz="3264" dirty="0"/>
              <a:t>– Get Token</a:t>
            </a:r>
            <a:endParaRPr lang="zh-TW" altLang="en-US" sz="3264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5768" y="1622156"/>
            <a:ext cx="10724938" cy="4437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+mn-lt"/>
              </a:rPr>
              <a:t>URL : </a:t>
            </a:r>
            <a:r>
              <a:rPr lang="en-US" altLang="zh-TW" sz="2000" dirty="0" err="1">
                <a:latin typeface="+mn-lt"/>
              </a:rPr>
              <a:t>basrURI</a:t>
            </a:r>
            <a:r>
              <a:rPr lang="en-US" altLang="zh-TW" sz="2000" dirty="0">
                <a:latin typeface="+mn-lt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token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>
                <a:latin typeface="+mn-lt"/>
              </a:rPr>
              <a:t>Role : Admin, </a:t>
            </a:r>
            <a:r>
              <a:rPr lang="en-US" altLang="zh-TW" sz="2000" dirty="0" err="1">
                <a:latin typeface="+mn-lt"/>
              </a:rPr>
              <a:t>SuperAdmin</a:t>
            </a:r>
            <a:r>
              <a:rPr lang="en-US" altLang="zh-TW" sz="2000" dirty="0">
                <a:latin typeface="+mn-lt"/>
              </a:rPr>
              <a:t>, Device</a:t>
            </a:r>
            <a:endParaRPr lang="zh-TW" altLang="en-US" sz="20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13" y="2489150"/>
            <a:ext cx="7999808" cy="42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85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OAuth 2.0 </a:t>
            </a:r>
            <a:r>
              <a:rPr lang="en-US" altLang="zh-TW" sz="3200" dirty="0"/>
              <a:t>– Get Protected Resource</a:t>
            </a:r>
            <a:endParaRPr lang="zh-TW" alt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5518"/>
          <a:stretch/>
        </p:blipFill>
        <p:spPr>
          <a:xfrm>
            <a:off x="1599943" y="2174082"/>
            <a:ext cx="9701191" cy="4419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4101" y="3137222"/>
            <a:ext cx="2975448" cy="2042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55768" y="1622156"/>
            <a:ext cx="10724938" cy="4437962"/>
          </a:xfrm>
          <a:prstGeom prst="rect">
            <a:avLst/>
          </a:prstGeom>
        </p:spPr>
        <p:txBody>
          <a:bodyPr vert="horz" lIns="93260" tIns="46630" rIns="93260" bIns="4663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/>
              <a:t>Authorization : “</a:t>
            </a:r>
            <a:r>
              <a:rPr lang="en-US" altLang="zh-TW" sz="2000" dirty="0">
                <a:solidFill>
                  <a:srgbClr val="FF0000"/>
                </a:solidFill>
              </a:rPr>
              <a:t>bearer</a:t>
            </a:r>
            <a:r>
              <a:rPr lang="en-US" altLang="zh-TW" sz="2000" dirty="0"/>
              <a:t>”</a:t>
            </a:r>
            <a:r>
              <a:rPr lang="en-US" altLang="zh-TW" sz="2000" dirty="0">
                <a:solidFill>
                  <a:srgbClr val="FF0000"/>
                </a:solidFill>
              </a:rPr>
              <a:t> + token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341897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 </a:t>
            </a:r>
            <a:r>
              <a:rPr lang="en-US" altLang="zh-TW" sz="3264" dirty="0"/>
              <a:t>– Authorization Server</a:t>
            </a:r>
            <a:endParaRPr lang="zh-TW" altLang="en-US" sz="3264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972" y="1625054"/>
            <a:ext cx="2742350" cy="498683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43941" y="1625054"/>
            <a:ext cx="8279358" cy="4988637"/>
            <a:chOff x="3473902" y="1804809"/>
            <a:chExt cx="8117755" cy="489126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3902" y="1804809"/>
              <a:ext cx="8117755" cy="489126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3923210" y="2747554"/>
              <a:ext cx="16894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93128" y="5451566"/>
              <a:ext cx="866505" cy="43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673621" y="5462107"/>
            <a:ext cx="1891421" cy="1953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22293" y="5559804"/>
            <a:ext cx="17230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282133" y="5729510"/>
            <a:ext cx="17230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7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8821" y="1212849"/>
            <a:ext cx="10801200" cy="59277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Overview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 Manager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Route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Authentication</a:t>
            </a: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OAuth2.0</a:t>
            </a: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Implement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Controller</a:t>
            </a: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Call Flow</a:t>
            </a: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RedisCache</a:t>
            </a:r>
            <a:endParaRPr lang="en-US" altLang="zh-TW" sz="2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Model</a:t>
            </a: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SQLDatabase</a:t>
            </a: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</a:t>
            </a: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IoTDevice</a:t>
            </a: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</a:t>
            </a: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DocumentDB</a:t>
            </a:r>
            <a:endParaRPr lang="en-US" altLang="zh-TW" sz="2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Model Binding &amp; </a:t>
            </a: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Vaildation</a:t>
            </a:r>
            <a:endParaRPr lang="en-US" altLang="zh-TW" sz="2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IOT Device</a:t>
            </a:r>
          </a:p>
          <a:p>
            <a:pPr marL="752121" lvl="1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DocumentDB</a:t>
            </a:r>
            <a:endParaRPr lang="en-US" altLang="zh-TW" sz="2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endParaRPr lang="en-US" sz="2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2445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4847" y="1697062"/>
            <a:ext cx="8511183" cy="4889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 </a:t>
            </a:r>
            <a:r>
              <a:rPr lang="en-US" altLang="zh-TW" sz="3264" dirty="0"/>
              <a:t>– Authorization Server</a:t>
            </a:r>
            <a:endParaRPr lang="zh-TW" altLang="en-US" sz="3264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135111" y="4145334"/>
            <a:ext cx="2731198" cy="4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154341" y="4721398"/>
            <a:ext cx="2056207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49054" y="1625054"/>
            <a:ext cx="2785446" cy="4904072"/>
            <a:chOff x="537473" y="1858334"/>
            <a:chExt cx="2731077" cy="48083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473" y="1858334"/>
              <a:ext cx="2731077" cy="48083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75063" y="4572008"/>
              <a:ext cx="1602377" cy="2089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31404936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 </a:t>
            </a:r>
            <a:r>
              <a:rPr lang="en-US" altLang="zh-TW" sz="3200" dirty="0"/>
              <a:t>– Resource Server</a:t>
            </a:r>
            <a:endParaRPr lang="zh-TW" alt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527010" y="1567869"/>
            <a:ext cx="8164012" cy="5197040"/>
            <a:chOff x="3457303" y="1537266"/>
            <a:chExt cx="8004660" cy="5095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15400"/>
            <a:stretch/>
          </p:blipFill>
          <p:spPr>
            <a:xfrm>
              <a:off x="3457303" y="1537266"/>
              <a:ext cx="8004660" cy="509560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862249" y="2207624"/>
              <a:ext cx="1066802" cy="43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4615" y="1588339"/>
            <a:ext cx="2749237" cy="5176570"/>
            <a:chOff x="542925" y="1557337"/>
            <a:chExt cx="2695575" cy="50755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925" y="1557337"/>
              <a:ext cx="2695575" cy="50755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38201" y="4171415"/>
              <a:ext cx="1687286" cy="1915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24100715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8164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</a:t>
            </a:r>
            <a:endParaRPr lang="zh-TW" altLang="en-US" sz="3264" dirty="0"/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855768" y="1533336"/>
            <a:ext cx="10724938" cy="4437962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/>
              <a:t>Swagger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/>
              <a:t>Return data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/>
              <a:t>Record log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/>
              <a:t>Upload Image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/>
              <a:t>Edit </a:t>
            </a:r>
            <a:r>
              <a:rPr lang="en-US" altLang="zh-TW" sz="2800" dirty="0" err="1"/>
              <a:t>RedisCache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n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76061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Flow </a:t>
            </a:r>
            <a:r>
              <a:rPr lang="en-US" altLang="zh-TW" sz="2800" dirty="0">
                <a:solidFill>
                  <a:srgbClr val="505050"/>
                </a:solidFill>
              </a:rPr>
              <a:t>- [POST] admin-</a:t>
            </a:r>
            <a:r>
              <a:rPr lang="en-US" altLang="zh-TW" sz="2800" dirty="0" err="1">
                <a:solidFill>
                  <a:srgbClr val="505050"/>
                </a:solidFill>
              </a:rPr>
              <a:t>api</a:t>
            </a:r>
            <a:r>
              <a:rPr lang="en-US" altLang="zh-TW" sz="2800" dirty="0">
                <a:solidFill>
                  <a:srgbClr val="505050"/>
                </a:solidFill>
              </a:rPr>
              <a:t>/Employee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0552" y="2982302"/>
            <a:ext cx="11155370" cy="632575"/>
            <a:chOff x="609600" y="4126523"/>
            <a:chExt cx="10937630" cy="1207477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609600" y="4126523"/>
              <a:ext cx="10937630" cy="1207477"/>
            </a:xfrm>
            <a:prstGeom prst="roundRect">
              <a:avLst/>
            </a:prstGeom>
            <a:solidFill>
              <a:srgbClr val="4EB1FF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7293" y="4379845"/>
              <a:ext cx="1916723" cy="763741"/>
            </a:xfrm>
            <a:prstGeom prst="rect">
              <a:avLst/>
            </a:prstGeom>
            <a:noFill/>
            <a:ln>
              <a:solidFill>
                <a:srgbClr val="4EB1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Models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571818" y="4343398"/>
              <a:ext cx="2737338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DocDB_AlarmMessage.cs</a:t>
              </a:r>
              <a:endParaRPr lang="zh-TW" altLang="en-US" sz="1600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554303" y="4343392"/>
              <a:ext cx="2740910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Others(Employee)</a:t>
              </a:r>
              <a:endParaRPr lang="zh-TW" altLang="en-US" sz="1600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8602804" y="4343392"/>
              <a:ext cx="2740910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Device.cs</a:t>
              </a:r>
              <a:endParaRPr lang="zh-TW" altLang="en-US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83401" y="5117335"/>
            <a:ext cx="2821723" cy="734956"/>
            <a:chOff x="627185" y="4730062"/>
            <a:chExt cx="2766646" cy="720611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27185" y="4896546"/>
              <a:ext cx="2766646" cy="55412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   Entity Framework </a:t>
              </a:r>
              <a:r>
                <a:rPr lang="en-US" altLang="zh-TW" sz="1200" dirty="0"/>
                <a:t>(</a:t>
              </a:r>
              <a:r>
                <a:rPr lang="en-US" altLang="zh-TW" sz="1200" dirty="0" err="1"/>
                <a:t>sfShareLib</a:t>
              </a:r>
              <a:r>
                <a:rPr lang="en-US" altLang="zh-TW" sz="1200" dirty="0"/>
                <a:t> / </a:t>
              </a:r>
              <a:r>
                <a:rPr lang="en-US" altLang="zh-TW" sz="1200" dirty="0" err="1"/>
                <a:t>SFDatabaseEntities.edmx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pic>
          <p:nvPicPr>
            <p:cNvPr id="35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94" y="4730062"/>
              <a:ext cx="534984" cy="53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5" name="Group 23554"/>
          <p:cNvGrpSpPr/>
          <p:nvPr/>
        </p:nvGrpSpPr>
        <p:grpSpPr>
          <a:xfrm>
            <a:off x="2756581" y="6083204"/>
            <a:ext cx="2446318" cy="737328"/>
            <a:chOff x="620552" y="5894796"/>
            <a:chExt cx="2398569" cy="722936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635894" y="6063605"/>
              <a:ext cx="2342811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SQL Database</a:t>
              </a:r>
              <a:endParaRPr lang="zh-TW" altLang="en-US" sz="16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688" y="6093800"/>
              <a:ext cx="481433" cy="493724"/>
            </a:xfrm>
            <a:prstGeom prst="rect">
              <a:avLst/>
            </a:prstGeom>
          </p:spPr>
        </p:pic>
        <p:pic>
          <p:nvPicPr>
            <p:cNvPr id="38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52" y="5894796"/>
              <a:ext cx="550326" cy="55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444618" y="6255373"/>
            <a:ext cx="1989333" cy="565158"/>
            <a:chOff x="3639298" y="6063603"/>
            <a:chExt cx="1950504" cy="554127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3639298" y="6063603"/>
              <a:ext cx="1950504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err="1"/>
                <a:t>Redis</a:t>
              </a:r>
              <a:r>
                <a:rPr lang="en-US" altLang="zh-TW" sz="1600" dirty="0"/>
                <a:t> Cache</a:t>
              </a:r>
              <a:endParaRPr lang="zh-TW" altLang="en-US" sz="16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66" y="6131327"/>
              <a:ext cx="553824" cy="47177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669153" y="6255373"/>
            <a:ext cx="1812607" cy="565158"/>
            <a:chOff x="7187665" y="6063603"/>
            <a:chExt cx="1777227" cy="55412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7187665" y="6063603"/>
              <a:ext cx="1777227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IoT</a:t>
              </a:r>
              <a:r>
                <a:rPr lang="en-US" altLang="zh-TW" sz="1600" dirty="0"/>
                <a:t> Hub</a:t>
              </a:r>
              <a:endParaRPr lang="zh-TW" altLang="en-US" sz="1600" dirty="0"/>
            </a:p>
          </p:txBody>
        </p:sp>
        <p:pic>
          <p:nvPicPr>
            <p:cNvPr id="24578" name="Picture 2" descr="「IoT Hub」的圖片搜尋結果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64067" l="38245" r="72727">
                          <a14:foregroundMark x1="41693" y1="58496" x2="41693" y2="58496"/>
                          <a14:foregroundMark x1="57680" y1="27855" x2="57680" y2="278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8" t="22304" r="37702" b="36184"/>
            <a:stretch/>
          </p:blipFill>
          <p:spPr bwMode="auto">
            <a:xfrm>
              <a:off x="8428018" y="6102081"/>
              <a:ext cx="536874" cy="50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6" name="Group 23555"/>
          <p:cNvGrpSpPr/>
          <p:nvPr/>
        </p:nvGrpSpPr>
        <p:grpSpPr>
          <a:xfrm>
            <a:off x="503418" y="6267535"/>
            <a:ext cx="1989333" cy="565158"/>
            <a:chOff x="623358" y="6075528"/>
            <a:chExt cx="1950504" cy="554127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623358" y="6075528"/>
              <a:ext cx="1950504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Document DB</a:t>
              </a:r>
              <a:endParaRPr lang="zh-TW" altLang="en-US" sz="16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42" y="6111006"/>
              <a:ext cx="459312" cy="459312"/>
            </a:xfrm>
            <a:prstGeom prst="rect">
              <a:avLst/>
            </a:prstGeom>
          </p:spPr>
        </p:pic>
      </p:grpSp>
      <p:grpSp>
        <p:nvGrpSpPr>
          <p:cNvPr id="23564" name="Group 23563"/>
          <p:cNvGrpSpPr/>
          <p:nvPr/>
        </p:nvGrpSpPr>
        <p:grpSpPr>
          <a:xfrm>
            <a:off x="640552" y="3979112"/>
            <a:ext cx="11155370" cy="854200"/>
            <a:chOff x="627185" y="3386564"/>
            <a:chExt cx="10937630" cy="960517"/>
          </a:xfrm>
        </p:grpSpPr>
        <p:grpSp>
          <p:nvGrpSpPr>
            <p:cNvPr id="7" name="Group 6"/>
            <p:cNvGrpSpPr/>
            <p:nvPr/>
          </p:nvGrpSpPr>
          <p:grpSpPr>
            <a:xfrm>
              <a:off x="627185" y="3386564"/>
              <a:ext cx="10937630" cy="960517"/>
              <a:chOff x="609600" y="4126523"/>
              <a:chExt cx="10937630" cy="1207477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609600" y="4126523"/>
                <a:ext cx="10937630" cy="1207477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04561" y="4447485"/>
                <a:ext cx="1916723" cy="5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Share Library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4245346" y="4343392"/>
                <a:ext cx="132686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DB</a:t>
                </a:r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7196635" y="4343393"/>
                <a:ext cx="13159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Device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8662189" y="4343393"/>
                <a:ext cx="1308967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File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0093070" y="4343392"/>
                <a:ext cx="1241378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Log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5687547" y="4343393"/>
                <a:ext cx="13612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RedisCache</a:t>
                </a:r>
                <a:endParaRPr lang="en-US" altLang="zh-TW" sz="1600" dirty="0"/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</p:grpSp>
        <p:sp>
          <p:nvSpPr>
            <p:cNvPr id="63" name="Rectangle: Rounded Corners 62"/>
            <p:cNvSpPr/>
            <p:nvPr/>
          </p:nvSpPr>
          <p:spPr>
            <a:xfrm>
              <a:off x="2584939" y="3561805"/>
              <a:ext cx="1573488" cy="615477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DocumentDB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Helper</a:t>
              </a:r>
              <a:endParaRPr lang="zh-TW" alt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76953" y="6255371"/>
            <a:ext cx="2343685" cy="565158"/>
            <a:chOff x="9617836" y="6063601"/>
            <a:chExt cx="2297939" cy="554127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9617836" y="6063601"/>
              <a:ext cx="2297939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Azure Storage</a:t>
              </a:r>
            </a:p>
            <a:p>
              <a:r>
                <a:rPr lang="en-US" altLang="zh-TW" sz="1200" dirty="0"/>
                <a:t>(Container: log-</a:t>
              </a:r>
              <a:r>
                <a:rPr lang="en-US" altLang="zh-TW" sz="1200" dirty="0" err="1"/>
                <a:t>apiservice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715" y="6128633"/>
              <a:ext cx="447915" cy="44791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40552" y="1982100"/>
            <a:ext cx="11155370" cy="632575"/>
            <a:chOff x="627185" y="1699570"/>
            <a:chExt cx="10937630" cy="620228"/>
          </a:xfrm>
        </p:grpSpPr>
        <p:grpSp>
          <p:nvGrpSpPr>
            <p:cNvPr id="41" name="Group 40"/>
            <p:cNvGrpSpPr/>
            <p:nvPr/>
          </p:nvGrpSpPr>
          <p:grpSpPr>
            <a:xfrm>
              <a:off x="627185" y="1699570"/>
              <a:ext cx="10937630" cy="620228"/>
              <a:chOff x="609600" y="4126528"/>
              <a:chExt cx="10937630" cy="1207478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609600" y="4126528"/>
                <a:ext cx="10937630" cy="1207478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11857" y="4363710"/>
                <a:ext cx="1916723" cy="763742"/>
              </a:xfrm>
              <a:prstGeom prst="rect">
                <a:avLst/>
              </a:prstGeom>
              <a:noFill/>
              <a:ln>
                <a:solidFill>
                  <a:srgbClr val="4EB1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Controller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2567354" y="4343398"/>
                <a:ext cx="1499381" cy="773724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Employee</a:t>
                </a:r>
                <a:endParaRPr lang="zh-TW" altLang="en-US" sz="1600" dirty="0"/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4447721" y="4343392"/>
                <a:ext cx="1447814" cy="773724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Company</a:t>
                </a:r>
                <a:endParaRPr lang="zh-TW" altLang="en-US" sz="1600" dirty="0"/>
              </a:p>
            </p:txBody>
          </p:sp>
        </p:grpSp>
        <p:sp>
          <p:nvSpPr>
            <p:cNvPr id="52" name="Rectangle: Rounded Corners 51"/>
            <p:cNvSpPr/>
            <p:nvPr/>
          </p:nvSpPr>
          <p:spPr>
            <a:xfrm>
              <a:off x="6224409" y="1810966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IoTDevice</a:t>
              </a:r>
              <a:endParaRPr lang="zh-TW" altLang="en-US" sz="1600" dirty="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7983512" y="1789293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IoTHub</a:t>
              </a:r>
              <a:endParaRPr lang="zh-TW" altLang="en-US" sz="1600" dirty="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9742615" y="1786067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…</a:t>
              </a:r>
              <a:endParaRPr lang="zh-TW" altLang="en-US" sz="1600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162081" y="1579017"/>
            <a:ext cx="1" cy="516698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6886" y="1643588"/>
            <a:ext cx="2296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ED7D31"/>
                </a:solidFill>
              </a:rPr>
              <a:t>[POST] admin-</a:t>
            </a:r>
            <a:r>
              <a:rPr lang="en-US" altLang="zh-TW" sz="1200" dirty="0" err="1">
                <a:solidFill>
                  <a:srgbClr val="ED7D31"/>
                </a:solidFill>
              </a:rPr>
              <a:t>api</a:t>
            </a:r>
            <a:r>
              <a:rPr lang="en-US" altLang="zh-TW" sz="1200" dirty="0">
                <a:solidFill>
                  <a:srgbClr val="ED7D31"/>
                </a:solidFill>
              </a:rPr>
              <a:t>/Employee</a:t>
            </a:r>
            <a:endParaRPr lang="zh-TW" altLang="en-US" sz="1200" dirty="0">
              <a:solidFill>
                <a:srgbClr val="ED7D31"/>
              </a:solidFill>
            </a:endParaRPr>
          </a:p>
        </p:txBody>
      </p:sp>
      <p:cxnSp>
        <p:nvCxnSpPr>
          <p:cNvPr id="57" name="Connector: Elbow 56"/>
          <p:cNvCxnSpPr/>
          <p:nvPr/>
        </p:nvCxnSpPr>
        <p:spPr>
          <a:xfrm rot="16200000" flipH="1">
            <a:off x="3655969" y="3341855"/>
            <a:ext cx="631276" cy="10036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/>
          <p:nvPr/>
        </p:nvCxnSpPr>
        <p:spPr>
          <a:xfrm rot="5400000">
            <a:off x="3900888" y="4517980"/>
            <a:ext cx="607250" cy="931056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7" name="Straight Arrow Connector 23576"/>
          <p:cNvCxnSpPr/>
          <p:nvPr/>
        </p:nvCxnSpPr>
        <p:spPr>
          <a:xfrm>
            <a:off x="3133860" y="2501050"/>
            <a:ext cx="0" cy="59486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738985" y="5852291"/>
            <a:ext cx="3284" cy="41524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>
            <a:stCxn id="13" idx="2"/>
          </p:cNvCxnSpPr>
          <p:nvPr/>
        </p:nvCxnSpPr>
        <p:spPr>
          <a:xfrm rot="16200000" flipH="1">
            <a:off x="10362938" y="5262803"/>
            <a:ext cx="1554215" cy="38837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414636" y="892150"/>
            <a:ext cx="4652473" cy="905678"/>
            <a:chOff x="9315890" y="475781"/>
            <a:chExt cx="4561662" cy="8880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9315890" y="475781"/>
              <a:ext cx="4561662" cy="598857"/>
              <a:chOff x="9858104" y="358988"/>
              <a:chExt cx="4561662" cy="598857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H="1">
                <a:off x="9858104" y="531219"/>
                <a:ext cx="118436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10998755" y="358988"/>
                <a:ext cx="3421011" cy="30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39E7"/>
                    </a:solidFill>
                  </a:rPr>
                  <a:t>Insert employee data</a:t>
                </a:r>
                <a:endParaRPr lang="zh-TW" altLang="en-US" sz="1400" dirty="0">
                  <a:solidFill>
                    <a:srgbClr val="FF39E7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1005283" y="656076"/>
                <a:ext cx="2979051" cy="30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Return employee Id</a:t>
                </a:r>
                <a:endParaRPr lang="zh-TW" altLang="en-US" sz="1400" dirty="0"/>
              </a:p>
            </p:txBody>
          </p:sp>
        </p:grpSp>
        <p:cxnSp>
          <p:nvCxnSpPr>
            <p:cNvPr id="147" name="Straight Arrow Connector 146"/>
            <p:cNvCxnSpPr/>
            <p:nvPr/>
          </p:nvCxnSpPr>
          <p:spPr>
            <a:xfrm flipH="1">
              <a:off x="9334257" y="940117"/>
              <a:ext cx="11843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9351675" y="1225976"/>
              <a:ext cx="118436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10486034" y="1062012"/>
              <a:ext cx="1641841" cy="30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Exception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8" name="Oval Callout 94"/>
          <p:cNvSpPr/>
          <p:nvPr/>
        </p:nvSpPr>
        <p:spPr bwMode="auto">
          <a:xfrm>
            <a:off x="809880" y="1520998"/>
            <a:ext cx="238761" cy="215783"/>
          </a:xfrm>
          <a:prstGeom prst="wedgeEllipseCallout">
            <a:avLst>
              <a:gd name="adj1" fmla="val 42407"/>
              <a:gd name="adj2" fmla="val 58383"/>
            </a:avLst>
          </a:prstGeom>
          <a:solidFill>
            <a:srgbClr val="ED7D3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73" name="Oval Callout 94"/>
          <p:cNvSpPr/>
          <p:nvPr/>
        </p:nvSpPr>
        <p:spPr bwMode="auto">
          <a:xfrm>
            <a:off x="3176584" y="2630043"/>
            <a:ext cx="238761" cy="215783"/>
          </a:xfrm>
          <a:prstGeom prst="wedgeEllipseCallout">
            <a:avLst/>
          </a:prstGeom>
          <a:solidFill>
            <a:srgbClr val="00B0F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</a:p>
        </p:txBody>
      </p:sp>
      <p:sp>
        <p:nvSpPr>
          <p:cNvPr id="174" name="Oval Callout 94"/>
          <p:cNvSpPr/>
          <p:nvPr/>
        </p:nvSpPr>
        <p:spPr bwMode="auto">
          <a:xfrm>
            <a:off x="3642471" y="2625498"/>
            <a:ext cx="238761" cy="215783"/>
          </a:xfrm>
          <a:prstGeom prst="wedgeEllipseCallout">
            <a:avLst/>
          </a:prstGeom>
          <a:solidFill>
            <a:srgbClr val="000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97303" y="2501054"/>
            <a:ext cx="1" cy="594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942706" y="3499565"/>
            <a:ext cx="1" cy="646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47278" y="4682498"/>
            <a:ext cx="1457" cy="604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481113" y="5852291"/>
            <a:ext cx="18543" cy="405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/>
          <p:nvPr/>
        </p:nvCxnSpPr>
        <p:spPr>
          <a:xfrm>
            <a:off x="4000957" y="2706184"/>
            <a:ext cx="7577948" cy="1700022"/>
          </a:xfrm>
          <a:prstGeom prst="bentConnector3">
            <a:avLst>
              <a:gd name="adj1" fmla="val 1051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000956" y="2516520"/>
            <a:ext cx="0" cy="189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724505" y="1586670"/>
            <a:ext cx="7870" cy="511649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778264" y="1634611"/>
            <a:ext cx="178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ED7D31"/>
                </a:solidFill>
              </a:rPr>
              <a:t>Return employee Id</a:t>
            </a:r>
            <a:endParaRPr lang="zh-TW" altLang="en-US" sz="1200" dirty="0">
              <a:solidFill>
                <a:srgbClr val="ED7D31"/>
              </a:solidFill>
            </a:endParaRPr>
          </a:p>
        </p:txBody>
      </p:sp>
      <p:sp>
        <p:nvSpPr>
          <p:cNvPr id="92" name="Oval Callout 94"/>
          <p:cNvSpPr/>
          <p:nvPr/>
        </p:nvSpPr>
        <p:spPr bwMode="auto">
          <a:xfrm>
            <a:off x="5212931" y="1497075"/>
            <a:ext cx="238761" cy="215783"/>
          </a:xfrm>
          <a:prstGeom prst="wedgeEllipseCallout">
            <a:avLst>
              <a:gd name="adj1" fmla="val -43153"/>
              <a:gd name="adj2" fmla="val 54267"/>
            </a:avLst>
          </a:prstGeom>
          <a:solidFill>
            <a:srgbClr val="ED7D3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284" y="1127831"/>
            <a:ext cx="457187" cy="4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54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2562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Implement in </a:t>
            </a:r>
            <a:r>
              <a:rPr lang="en-US" altLang="zh-TW" dirty="0" err="1"/>
              <a:t>sfShareLib</a:t>
            </a:r>
            <a:r>
              <a:rPr lang="en-US" altLang="zh-TW" dirty="0"/>
              <a:t>/</a:t>
            </a:r>
            <a:r>
              <a:rPr lang="en-US" altLang="zh-TW" dirty="0" err="1"/>
              <a:t>RedisCacheHelper.cs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Apply to controller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Design Pattern</a:t>
            </a:r>
          </a:p>
          <a:p>
            <a:pPr marL="552045" lvl="2" indent="-336145" defTabSz="914367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j-lt"/>
              </a:rPr>
              <a:t>[POST] : do nothing</a:t>
            </a:r>
          </a:p>
          <a:p>
            <a:pPr marL="552045" lvl="2" indent="-336145" defTabSz="914367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j-lt"/>
              </a:rPr>
              <a:t>[PUT] : purge employee cache</a:t>
            </a:r>
          </a:p>
          <a:p>
            <a:pPr marL="552045" lvl="2" indent="-336145" defTabSz="914367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j-lt"/>
              </a:rPr>
              <a:t>[GET] : create employee cache</a:t>
            </a:r>
          </a:p>
          <a:p>
            <a:pPr marL="552045" lvl="2" indent="-336145" defTabSz="914367">
              <a:buFont typeface="Wingdings" panose="05000000000000000000" pitchFamily="2" charset="2"/>
              <a:buChar char="n"/>
            </a:pPr>
            <a:r>
              <a:rPr lang="en-US" altLang="zh-TW" dirty="0">
                <a:latin typeface="+mj-lt"/>
              </a:rPr>
              <a:t>[DELETE] : </a:t>
            </a:r>
            <a:r>
              <a:rPr lang="en-US" altLang="zh-TW" sz="1200" dirty="0"/>
              <a:t>purge employee cache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RedisCache</a:t>
            </a:r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37717" y="4721398"/>
            <a:ext cx="10513168" cy="1944216"/>
            <a:chOff x="1321693" y="4793406"/>
            <a:chExt cx="10513168" cy="1944216"/>
          </a:xfrm>
        </p:grpSpPr>
        <p:sp>
          <p:nvSpPr>
            <p:cNvPr id="4" name="Rectangle: Rounded Corners 3"/>
            <p:cNvSpPr/>
            <p:nvPr/>
          </p:nvSpPr>
          <p:spPr bwMode="auto">
            <a:xfrm>
              <a:off x="5642173" y="4793406"/>
              <a:ext cx="1800200" cy="648072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Employee</a:t>
              </a:r>
              <a:endParaRPr lang="zh-TW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: Rounded Corners 4"/>
            <p:cNvSpPr/>
            <p:nvPr/>
          </p:nvSpPr>
          <p:spPr bwMode="auto">
            <a:xfrm>
              <a:off x="1321693" y="6142484"/>
              <a:ext cx="2520280" cy="595138"/>
            </a:xfrm>
            <a:prstGeom prst="roundRect">
              <a:avLst/>
            </a:prstGeom>
            <a:solidFill>
              <a:srgbClr val="ED7D3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Basic Information</a:t>
              </a:r>
              <a:endParaRPr lang="zh-TW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/>
            <p:cNvSpPr/>
            <p:nvPr/>
          </p:nvSpPr>
          <p:spPr bwMode="auto">
            <a:xfrm>
              <a:off x="6326250" y="6142484"/>
              <a:ext cx="1584176" cy="595138"/>
            </a:xfrm>
            <a:prstGeom prst="roundRect">
              <a:avLst/>
            </a:prstGeom>
            <a:solidFill>
              <a:srgbClr val="ED7D3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Role</a:t>
              </a:r>
              <a:endParaRPr lang="zh-TW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10268426" y="6142484"/>
              <a:ext cx="1566435" cy="595138"/>
            </a:xfrm>
            <a:prstGeom prst="roundRect">
              <a:avLst/>
            </a:prstGeom>
            <a:solidFill>
              <a:srgbClr val="ED7D3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Permission</a:t>
              </a:r>
              <a:endParaRPr lang="zh-TW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" name="Connector: Elbow 8"/>
            <p:cNvCxnSpPr>
              <a:stCxn id="4" idx="2"/>
              <a:endCxn id="5" idx="0"/>
            </p:cNvCxnSpPr>
            <p:nvPr/>
          </p:nvCxnSpPr>
          <p:spPr>
            <a:xfrm rot="5400000">
              <a:off x="4211550" y="3811761"/>
              <a:ext cx="701006" cy="39604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/>
            <p:cNvCxnSpPr>
              <a:stCxn id="4" idx="2"/>
              <a:endCxn id="6" idx="0"/>
            </p:cNvCxnSpPr>
            <p:nvPr/>
          </p:nvCxnSpPr>
          <p:spPr>
            <a:xfrm rot="16200000" flipH="1">
              <a:off x="6479802" y="5503948"/>
              <a:ext cx="701006" cy="5760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/>
            <p:cNvCxnSpPr>
              <a:stCxn id="4" idx="2"/>
              <a:endCxn id="7" idx="0"/>
            </p:cNvCxnSpPr>
            <p:nvPr/>
          </p:nvCxnSpPr>
          <p:spPr>
            <a:xfrm rot="16200000" flipH="1">
              <a:off x="8446455" y="3537295"/>
              <a:ext cx="701006" cy="45093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51301" y="5646059"/>
            <a:ext cx="275456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Cache Key </a:t>
            </a:r>
            <a:r>
              <a:rPr lang="en-US" altLang="zh-TW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“employee_” + id</a:t>
            </a:r>
            <a:endParaRPr lang="zh-TW" alt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90859" y="5665976"/>
            <a:ext cx="353487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“employee_” + id + “_role”</a:t>
            </a:r>
            <a:endParaRPr lang="zh-TW" alt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25664" y="5645068"/>
            <a:ext cx="353487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“employee_” + id + “_permission”</a:t>
            </a:r>
            <a:endParaRPr lang="zh-TW" altLang="en-US" sz="1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253615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Flow </a:t>
            </a:r>
            <a:r>
              <a:rPr lang="en-US" altLang="zh-TW" sz="2800" dirty="0">
                <a:solidFill>
                  <a:srgbClr val="505050"/>
                </a:solidFill>
              </a:rPr>
              <a:t>– [PUT] admin-</a:t>
            </a:r>
            <a:r>
              <a:rPr lang="en-US" altLang="zh-TW" sz="2800" dirty="0" err="1">
                <a:solidFill>
                  <a:srgbClr val="505050"/>
                </a:solidFill>
              </a:rPr>
              <a:t>api</a:t>
            </a:r>
            <a:r>
              <a:rPr lang="en-US" altLang="zh-TW" sz="2800" dirty="0">
                <a:solidFill>
                  <a:srgbClr val="505050"/>
                </a:solidFill>
              </a:rPr>
              <a:t>/Company/{Id}/Image</a:t>
            </a:r>
            <a:endParaRPr lang="zh-TW" altLang="en-US" sz="3200" dirty="0">
              <a:solidFill>
                <a:srgbClr val="5050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0552" y="2982302"/>
            <a:ext cx="11155370" cy="632575"/>
            <a:chOff x="609600" y="4126523"/>
            <a:chExt cx="10937630" cy="1207477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609600" y="4126523"/>
              <a:ext cx="10937630" cy="1207477"/>
            </a:xfrm>
            <a:prstGeom prst="roundRect">
              <a:avLst/>
            </a:prstGeom>
            <a:solidFill>
              <a:srgbClr val="4EB1FF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30" y="4353885"/>
              <a:ext cx="1916723" cy="76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Models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571818" y="4343398"/>
              <a:ext cx="2737338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DocDB_AlarmMessage.cs</a:t>
              </a:r>
              <a:endParaRPr lang="zh-TW" altLang="en-US" sz="1600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554303" y="4343392"/>
              <a:ext cx="2740910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Others(company)</a:t>
              </a:r>
              <a:endParaRPr lang="zh-TW" altLang="en-US" sz="1600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8602804" y="4343392"/>
              <a:ext cx="2740910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Device.cs</a:t>
              </a:r>
              <a:endParaRPr lang="zh-TW" altLang="en-US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83401" y="5117335"/>
            <a:ext cx="2821723" cy="734956"/>
            <a:chOff x="627185" y="4730062"/>
            <a:chExt cx="2766646" cy="720611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27185" y="4896546"/>
              <a:ext cx="2766646" cy="55412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   Entity Framework </a:t>
              </a:r>
              <a:r>
                <a:rPr lang="en-US" altLang="zh-TW" sz="1200" dirty="0"/>
                <a:t>(</a:t>
              </a:r>
              <a:r>
                <a:rPr lang="en-US" altLang="zh-TW" sz="1200" dirty="0" err="1"/>
                <a:t>sfShareLib</a:t>
              </a:r>
              <a:r>
                <a:rPr lang="en-US" altLang="zh-TW" sz="1200" dirty="0"/>
                <a:t> / </a:t>
              </a:r>
              <a:r>
                <a:rPr lang="en-US" altLang="zh-TW" sz="1200" dirty="0" err="1"/>
                <a:t>SFDatabaseEntities.edmx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pic>
          <p:nvPicPr>
            <p:cNvPr id="35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94" y="4730062"/>
              <a:ext cx="534984" cy="53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5" name="Group 23554"/>
          <p:cNvGrpSpPr/>
          <p:nvPr/>
        </p:nvGrpSpPr>
        <p:grpSpPr>
          <a:xfrm>
            <a:off x="2756581" y="6083204"/>
            <a:ext cx="2446318" cy="737328"/>
            <a:chOff x="620552" y="5894796"/>
            <a:chExt cx="2398569" cy="722936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635894" y="6063605"/>
              <a:ext cx="2342811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SQL Database</a:t>
              </a:r>
              <a:endParaRPr lang="zh-TW" altLang="en-US" sz="16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688" y="6093800"/>
              <a:ext cx="481433" cy="493724"/>
            </a:xfrm>
            <a:prstGeom prst="rect">
              <a:avLst/>
            </a:prstGeom>
          </p:spPr>
        </p:pic>
        <p:pic>
          <p:nvPicPr>
            <p:cNvPr id="38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52" y="5894796"/>
              <a:ext cx="550326" cy="55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444618" y="6255373"/>
            <a:ext cx="1989333" cy="565158"/>
            <a:chOff x="3639298" y="6063603"/>
            <a:chExt cx="1950504" cy="554127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3639298" y="6063603"/>
              <a:ext cx="1950504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err="1"/>
                <a:t>Redis</a:t>
              </a:r>
              <a:r>
                <a:rPr lang="en-US" altLang="zh-TW" sz="1600" dirty="0"/>
                <a:t> Cache</a:t>
              </a:r>
              <a:endParaRPr lang="zh-TW" altLang="en-US" sz="16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66" y="6131327"/>
              <a:ext cx="553824" cy="47177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669153" y="6255373"/>
            <a:ext cx="1812607" cy="565158"/>
            <a:chOff x="7187665" y="6063603"/>
            <a:chExt cx="1777227" cy="55412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7187665" y="6063603"/>
              <a:ext cx="1777227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IoT</a:t>
              </a:r>
              <a:r>
                <a:rPr lang="en-US" altLang="zh-TW" sz="1600" dirty="0"/>
                <a:t> Hub</a:t>
              </a:r>
              <a:endParaRPr lang="zh-TW" altLang="en-US" sz="1600" dirty="0"/>
            </a:p>
          </p:txBody>
        </p:sp>
        <p:pic>
          <p:nvPicPr>
            <p:cNvPr id="24578" name="Picture 2" descr="「IoT Hub」的圖片搜尋結果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64067" l="38245" r="72727">
                          <a14:foregroundMark x1="41693" y1="58496" x2="41693" y2="58496"/>
                          <a14:foregroundMark x1="57680" y1="27855" x2="57680" y2="278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8" t="22304" r="37702" b="36184"/>
            <a:stretch/>
          </p:blipFill>
          <p:spPr bwMode="auto">
            <a:xfrm>
              <a:off x="8428018" y="6102081"/>
              <a:ext cx="536874" cy="50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6" name="Group 23555"/>
          <p:cNvGrpSpPr/>
          <p:nvPr/>
        </p:nvGrpSpPr>
        <p:grpSpPr>
          <a:xfrm>
            <a:off x="503418" y="6267535"/>
            <a:ext cx="1989333" cy="565158"/>
            <a:chOff x="623358" y="6075528"/>
            <a:chExt cx="1950504" cy="554127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623358" y="6075528"/>
              <a:ext cx="1950504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Document DB</a:t>
              </a:r>
              <a:endParaRPr lang="zh-TW" altLang="en-US" sz="16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42" y="6111006"/>
              <a:ext cx="459312" cy="459312"/>
            </a:xfrm>
            <a:prstGeom prst="rect">
              <a:avLst/>
            </a:prstGeom>
          </p:spPr>
        </p:pic>
      </p:grpSp>
      <p:grpSp>
        <p:nvGrpSpPr>
          <p:cNvPr id="23564" name="Group 23563"/>
          <p:cNvGrpSpPr/>
          <p:nvPr/>
        </p:nvGrpSpPr>
        <p:grpSpPr>
          <a:xfrm>
            <a:off x="640552" y="3979112"/>
            <a:ext cx="11155370" cy="854200"/>
            <a:chOff x="627185" y="3386564"/>
            <a:chExt cx="10937630" cy="960517"/>
          </a:xfrm>
        </p:grpSpPr>
        <p:grpSp>
          <p:nvGrpSpPr>
            <p:cNvPr id="7" name="Group 6"/>
            <p:cNvGrpSpPr/>
            <p:nvPr/>
          </p:nvGrpSpPr>
          <p:grpSpPr>
            <a:xfrm>
              <a:off x="627185" y="3386564"/>
              <a:ext cx="10937630" cy="960517"/>
              <a:chOff x="609600" y="4126523"/>
              <a:chExt cx="10937630" cy="1207477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609600" y="4126523"/>
                <a:ext cx="10937630" cy="1207477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50631" y="4447460"/>
                <a:ext cx="1916723" cy="5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Share Library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4245346" y="4343392"/>
                <a:ext cx="132686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DB</a:t>
                </a:r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7196635" y="4343393"/>
                <a:ext cx="13159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Device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8662189" y="4343393"/>
                <a:ext cx="1308967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File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0093070" y="4343392"/>
                <a:ext cx="1241378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Log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5687547" y="4343393"/>
                <a:ext cx="13612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RedisCache</a:t>
                </a:r>
                <a:endParaRPr lang="en-US" altLang="zh-TW" sz="1600" dirty="0"/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</p:grpSp>
        <p:sp>
          <p:nvSpPr>
            <p:cNvPr id="63" name="Rectangle: Rounded Corners 62"/>
            <p:cNvSpPr/>
            <p:nvPr/>
          </p:nvSpPr>
          <p:spPr>
            <a:xfrm>
              <a:off x="2584939" y="3561805"/>
              <a:ext cx="1573488" cy="615477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DocumentDB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Helper</a:t>
              </a:r>
              <a:endParaRPr lang="zh-TW" alt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76953" y="6255371"/>
            <a:ext cx="2343685" cy="565158"/>
            <a:chOff x="9617836" y="6063601"/>
            <a:chExt cx="2297939" cy="554127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9617836" y="6063601"/>
              <a:ext cx="2297939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Azure Storage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1715" y="6128633"/>
              <a:ext cx="447915" cy="44791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40552" y="1982100"/>
            <a:ext cx="11155370" cy="632575"/>
            <a:chOff x="627185" y="1699570"/>
            <a:chExt cx="10937630" cy="620228"/>
          </a:xfrm>
        </p:grpSpPr>
        <p:grpSp>
          <p:nvGrpSpPr>
            <p:cNvPr id="41" name="Group 40"/>
            <p:cNvGrpSpPr/>
            <p:nvPr/>
          </p:nvGrpSpPr>
          <p:grpSpPr>
            <a:xfrm>
              <a:off x="627185" y="1699570"/>
              <a:ext cx="10937630" cy="620228"/>
              <a:chOff x="609600" y="4126528"/>
              <a:chExt cx="10937630" cy="1207478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609600" y="4126528"/>
                <a:ext cx="10937630" cy="1207478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5460" y="4353373"/>
                <a:ext cx="1916723" cy="763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Controller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2567354" y="4343398"/>
                <a:ext cx="1499381" cy="773724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Company</a:t>
                </a:r>
                <a:endParaRPr lang="zh-TW" altLang="en-US" sz="1600" dirty="0"/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4447721" y="4343392"/>
                <a:ext cx="1447814" cy="773724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002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Employee</a:t>
                </a:r>
                <a:endParaRPr lang="zh-TW" altLang="en-US" sz="1600" dirty="0"/>
              </a:p>
            </p:txBody>
          </p:sp>
        </p:grpSp>
        <p:sp>
          <p:nvSpPr>
            <p:cNvPr id="52" name="Rectangle: Rounded Corners 51"/>
            <p:cNvSpPr/>
            <p:nvPr/>
          </p:nvSpPr>
          <p:spPr>
            <a:xfrm>
              <a:off x="6224409" y="1810966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IoTDevice</a:t>
              </a:r>
              <a:endParaRPr lang="zh-TW" altLang="en-US" sz="1600" dirty="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7983512" y="1789293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IoTHub</a:t>
              </a:r>
              <a:endParaRPr lang="zh-TW" altLang="en-US" sz="1600" dirty="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9742615" y="1786067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002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…</a:t>
              </a:r>
              <a:endParaRPr lang="zh-TW" altLang="en-US" sz="1600" dirty="0"/>
            </a:p>
          </p:txBody>
        </p:sp>
      </p:grpSp>
      <p:cxnSp>
        <p:nvCxnSpPr>
          <p:cNvPr id="15" name="Straight Arrow Connector 14"/>
          <p:cNvCxnSpPr>
            <a:stCxn id="79" idx="2"/>
            <a:endCxn id="49" idx="0"/>
          </p:cNvCxnSpPr>
          <p:nvPr/>
        </p:nvCxnSpPr>
        <p:spPr>
          <a:xfrm>
            <a:off x="3401257" y="1696795"/>
            <a:ext cx="638" cy="398919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81933" y="1697062"/>
            <a:ext cx="315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ED7D31"/>
                </a:solidFill>
              </a:rPr>
              <a:t>[PUT] admin-</a:t>
            </a:r>
            <a:r>
              <a:rPr lang="en-US" altLang="zh-TW" sz="1200" dirty="0" err="1">
                <a:solidFill>
                  <a:srgbClr val="ED7D31"/>
                </a:solidFill>
              </a:rPr>
              <a:t>api</a:t>
            </a:r>
            <a:r>
              <a:rPr lang="en-US" altLang="zh-TW" sz="1200" dirty="0">
                <a:solidFill>
                  <a:srgbClr val="ED7D31"/>
                </a:solidFill>
              </a:rPr>
              <a:t>/Company/{Id}/Image</a:t>
            </a:r>
            <a:endParaRPr lang="zh-TW" altLang="en-US" sz="1200" dirty="0">
              <a:solidFill>
                <a:srgbClr val="ED7D31"/>
              </a:solidFill>
            </a:endParaRPr>
          </a:p>
        </p:txBody>
      </p:sp>
      <p:cxnSp>
        <p:nvCxnSpPr>
          <p:cNvPr id="57" name="Connector: Elbow 56"/>
          <p:cNvCxnSpPr/>
          <p:nvPr/>
        </p:nvCxnSpPr>
        <p:spPr>
          <a:xfrm rot="16200000" flipH="1">
            <a:off x="3701600" y="3315087"/>
            <a:ext cx="631276" cy="10036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/>
          <p:nvPr/>
        </p:nvCxnSpPr>
        <p:spPr>
          <a:xfrm rot="5400000">
            <a:off x="3900888" y="4517980"/>
            <a:ext cx="607250" cy="931056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77" name="Straight Arrow Connector 23576"/>
          <p:cNvCxnSpPr/>
          <p:nvPr/>
        </p:nvCxnSpPr>
        <p:spPr>
          <a:xfrm>
            <a:off x="2965101" y="2501050"/>
            <a:ext cx="0" cy="59486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3738985" y="5852291"/>
            <a:ext cx="3284" cy="41524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endCxn id="13" idx="3"/>
          </p:cNvCxnSpPr>
          <p:nvPr/>
        </p:nvCxnSpPr>
        <p:spPr>
          <a:xfrm>
            <a:off x="4000957" y="2706184"/>
            <a:ext cx="7577948" cy="1700022"/>
          </a:xfrm>
          <a:prstGeom prst="bentConnector3">
            <a:avLst>
              <a:gd name="adj1" fmla="val 1051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000956" y="2516520"/>
            <a:ext cx="0" cy="189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792880" y="659981"/>
            <a:ext cx="4643588" cy="1191488"/>
            <a:chOff x="9315890" y="204259"/>
            <a:chExt cx="4552951" cy="1168231"/>
          </a:xfrm>
        </p:grpSpPr>
        <p:grpSp>
          <p:nvGrpSpPr>
            <p:cNvPr id="142" name="Group 141"/>
            <p:cNvGrpSpPr/>
            <p:nvPr/>
          </p:nvGrpSpPr>
          <p:grpSpPr>
            <a:xfrm>
              <a:off x="9315890" y="475781"/>
              <a:ext cx="4552951" cy="607566"/>
              <a:chOff x="9858104" y="358988"/>
              <a:chExt cx="4552951" cy="607566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H="1">
                <a:off x="9858104" y="531219"/>
                <a:ext cx="118436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10990044" y="358988"/>
                <a:ext cx="3421011" cy="30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39E7"/>
                    </a:solidFill>
                  </a:rPr>
                  <a:t>Update company photo URL</a:t>
                </a:r>
                <a:endParaRPr lang="zh-TW" altLang="en-US" sz="1400" dirty="0">
                  <a:solidFill>
                    <a:srgbClr val="FF39E7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1005286" y="664785"/>
                <a:ext cx="2979051" cy="30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Delete employee Cache</a:t>
                </a:r>
                <a:endParaRPr lang="zh-TW" altLang="en-US" sz="1400" dirty="0"/>
              </a:p>
            </p:txBody>
          </p:sp>
        </p:grpSp>
        <p:cxnSp>
          <p:nvCxnSpPr>
            <p:cNvPr id="147" name="Straight Arrow Connector 146"/>
            <p:cNvCxnSpPr/>
            <p:nvPr/>
          </p:nvCxnSpPr>
          <p:spPr>
            <a:xfrm flipH="1">
              <a:off x="9334257" y="940117"/>
              <a:ext cx="11843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>
              <a:off x="9334257" y="360629"/>
              <a:ext cx="1184366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9351675" y="1225976"/>
              <a:ext cx="118436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0454361" y="204259"/>
              <a:ext cx="1641841" cy="30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C000"/>
                  </a:solidFill>
                </a:rPr>
                <a:t>Upload image</a:t>
              </a:r>
              <a:endParaRPr lang="zh-TW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486034" y="1070721"/>
              <a:ext cx="1641841" cy="30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Exception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3" name="Connector: Elbow 152"/>
          <p:cNvCxnSpPr/>
          <p:nvPr/>
        </p:nvCxnSpPr>
        <p:spPr>
          <a:xfrm rot="16200000" flipH="1">
            <a:off x="8462207" y="3073779"/>
            <a:ext cx="1219703" cy="897803"/>
          </a:xfrm>
          <a:prstGeom prst="bentConnector3">
            <a:avLst>
              <a:gd name="adj1" fmla="val 7039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/>
          <p:cNvCxnSpPr/>
          <p:nvPr/>
        </p:nvCxnSpPr>
        <p:spPr>
          <a:xfrm>
            <a:off x="3598066" y="2501050"/>
            <a:ext cx="5025091" cy="411777"/>
          </a:xfrm>
          <a:prstGeom prst="bentConnector3">
            <a:avLst>
              <a:gd name="adj1" fmla="val 156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/>
          <p:cNvCxnSpPr/>
          <p:nvPr/>
        </p:nvCxnSpPr>
        <p:spPr>
          <a:xfrm rot="16200000" flipH="1">
            <a:off x="8961650" y="5239192"/>
            <a:ext cx="1575488" cy="456868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/>
          <p:cNvCxnSpPr>
            <a:endCxn id="14" idx="0"/>
          </p:cNvCxnSpPr>
          <p:nvPr/>
        </p:nvCxnSpPr>
        <p:spPr>
          <a:xfrm>
            <a:off x="4625629" y="3695091"/>
            <a:ext cx="1888159" cy="4374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4625629" y="3496088"/>
            <a:ext cx="7117" cy="199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Callout 94"/>
          <p:cNvSpPr/>
          <p:nvPr/>
        </p:nvSpPr>
        <p:spPr bwMode="auto">
          <a:xfrm>
            <a:off x="6234892" y="1398691"/>
            <a:ext cx="238761" cy="215783"/>
          </a:xfrm>
          <a:prstGeom prst="wedgeEllipseCallout">
            <a:avLst/>
          </a:prstGeom>
          <a:solidFill>
            <a:srgbClr val="ED7D3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1</a:t>
            </a:r>
          </a:p>
        </p:txBody>
      </p:sp>
      <p:sp>
        <p:nvSpPr>
          <p:cNvPr id="169" name="Oval Callout 94"/>
          <p:cNvSpPr/>
          <p:nvPr/>
        </p:nvSpPr>
        <p:spPr bwMode="auto">
          <a:xfrm>
            <a:off x="3633594" y="2617425"/>
            <a:ext cx="238761" cy="215783"/>
          </a:xfrm>
          <a:prstGeom prst="wedgeEllipseCallout">
            <a:avLst/>
          </a:prstGeom>
          <a:solidFill>
            <a:srgbClr val="FFC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2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3291626" y="2501050"/>
            <a:ext cx="1806" cy="59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Callout 94"/>
          <p:cNvSpPr/>
          <p:nvPr/>
        </p:nvSpPr>
        <p:spPr bwMode="auto">
          <a:xfrm>
            <a:off x="2972296" y="2621161"/>
            <a:ext cx="238761" cy="215783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3</a:t>
            </a:r>
          </a:p>
        </p:txBody>
      </p:sp>
      <p:sp>
        <p:nvSpPr>
          <p:cNvPr id="174" name="Oval Callout 94"/>
          <p:cNvSpPr/>
          <p:nvPr/>
        </p:nvSpPr>
        <p:spPr bwMode="auto">
          <a:xfrm>
            <a:off x="3304961" y="2625498"/>
            <a:ext cx="238761" cy="215783"/>
          </a:xfrm>
          <a:prstGeom prst="wedgeEllipseCallout">
            <a:avLst/>
          </a:prstGeom>
          <a:solidFill>
            <a:srgbClr val="000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4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658019" y="5157540"/>
            <a:ext cx="1899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Container: log-</a:t>
            </a:r>
            <a:r>
              <a:rPr lang="en-US" altLang="zh-TW" sz="1200" dirty="0" err="1">
                <a:solidFill>
                  <a:srgbClr val="FF0000"/>
                </a:solidFill>
              </a:rPr>
              <a:t>apiservice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0721383" y="4692268"/>
            <a:ext cx="0" cy="1563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8616693" y="5434539"/>
            <a:ext cx="1440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FFC000"/>
                </a:solidFill>
              </a:rPr>
              <a:t>Container: images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cxnSp>
        <p:nvCxnSpPr>
          <p:cNvPr id="82" name="Connector: Elbow 81"/>
          <p:cNvCxnSpPr>
            <a:stCxn id="14" idx="2"/>
            <a:endCxn id="43" idx="0"/>
          </p:cNvCxnSpPr>
          <p:nvPr/>
        </p:nvCxnSpPr>
        <p:spPr>
          <a:xfrm rot="5400000">
            <a:off x="5688792" y="5430376"/>
            <a:ext cx="1575491" cy="74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1057" y="1311169"/>
            <a:ext cx="380400" cy="3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251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Flow </a:t>
            </a:r>
            <a:r>
              <a:rPr lang="en-US" altLang="zh-TW" sz="2800" dirty="0"/>
              <a:t>– </a:t>
            </a:r>
            <a:r>
              <a:rPr lang="en-US" altLang="zh-TW" sz="2800" dirty="0">
                <a:solidFill>
                  <a:srgbClr val="505050"/>
                </a:solidFill>
              </a:rPr>
              <a:t>[GET] admin-</a:t>
            </a:r>
            <a:r>
              <a:rPr lang="en-US" altLang="zh-TW" sz="2800" dirty="0" err="1">
                <a:solidFill>
                  <a:srgbClr val="505050"/>
                </a:solidFill>
              </a:rPr>
              <a:t>api</a:t>
            </a:r>
            <a:r>
              <a:rPr lang="en-US" altLang="zh-TW" sz="2800" dirty="0">
                <a:solidFill>
                  <a:srgbClr val="505050"/>
                </a:solidFill>
              </a:rPr>
              <a:t>/Employee/{Id}</a:t>
            </a:r>
            <a:endParaRPr lang="zh-TW" altLang="en-US" sz="2040" dirty="0">
              <a:solidFill>
                <a:srgbClr val="5050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0552" y="2982302"/>
            <a:ext cx="11155370" cy="632575"/>
            <a:chOff x="609600" y="4126523"/>
            <a:chExt cx="10937630" cy="1207477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609600" y="4126523"/>
              <a:ext cx="10937630" cy="1207477"/>
            </a:xfrm>
            <a:prstGeom prst="roundRect">
              <a:avLst/>
            </a:prstGeom>
            <a:solidFill>
              <a:srgbClr val="4EB1FF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4415" y="4369080"/>
              <a:ext cx="1916723" cy="763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Models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571818" y="4343398"/>
              <a:ext cx="2737338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DocDB_AlarmMessage.cs</a:t>
              </a:r>
              <a:endParaRPr lang="zh-TW" altLang="en-US" sz="1600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554303" y="4343392"/>
              <a:ext cx="2740910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Others(Employee)</a:t>
              </a:r>
              <a:endParaRPr lang="zh-TW" altLang="en-US" sz="1600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8602804" y="4343392"/>
              <a:ext cx="2740910" cy="773724"/>
            </a:xfrm>
            <a:prstGeom prst="roundRect">
              <a:avLst/>
            </a:prstGeom>
            <a:solidFill>
              <a:srgbClr val="0078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Device.cs</a:t>
              </a:r>
              <a:endParaRPr lang="zh-TW" altLang="en-US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83401" y="5117335"/>
            <a:ext cx="2821723" cy="734956"/>
            <a:chOff x="627185" y="4730062"/>
            <a:chExt cx="2766646" cy="720611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27185" y="4896546"/>
              <a:ext cx="2766646" cy="55412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   Entity Framework </a:t>
              </a:r>
              <a:r>
                <a:rPr lang="en-US" altLang="zh-TW" sz="1200" dirty="0"/>
                <a:t>(</a:t>
              </a:r>
              <a:r>
                <a:rPr lang="en-US" altLang="zh-TW" sz="1200" dirty="0" err="1"/>
                <a:t>sfShareLib</a:t>
              </a:r>
              <a:r>
                <a:rPr lang="en-US" altLang="zh-TW" sz="1200" dirty="0"/>
                <a:t> / </a:t>
              </a:r>
              <a:r>
                <a:rPr lang="en-US" altLang="zh-TW" sz="1200" dirty="0" err="1"/>
                <a:t>SFDatabaseEntities.edmx</a:t>
              </a:r>
              <a:r>
                <a:rPr lang="en-US" altLang="zh-TW" sz="1200" dirty="0"/>
                <a:t>)</a:t>
              </a:r>
              <a:endParaRPr lang="zh-TW" altLang="en-US" sz="1600" dirty="0"/>
            </a:p>
          </p:txBody>
        </p:sp>
        <p:pic>
          <p:nvPicPr>
            <p:cNvPr id="35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94" y="4730062"/>
              <a:ext cx="534984" cy="53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5" name="Group 23554"/>
          <p:cNvGrpSpPr/>
          <p:nvPr/>
        </p:nvGrpSpPr>
        <p:grpSpPr>
          <a:xfrm>
            <a:off x="2756581" y="6083204"/>
            <a:ext cx="2446318" cy="737328"/>
            <a:chOff x="620552" y="5894796"/>
            <a:chExt cx="2398569" cy="722936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635894" y="6063605"/>
              <a:ext cx="2342811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SQL Database</a:t>
              </a:r>
              <a:endParaRPr lang="zh-TW" altLang="en-US" sz="16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688" y="6093800"/>
              <a:ext cx="481433" cy="493724"/>
            </a:xfrm>
            <a:prstGeom prst="rect">
              <a:avLst/>
            </a:prstGeom>
          </p:spPr>
        </p:pic>
        <p:pic>
          <p:nvPicPr>
            <p:cNvPr id="38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52" y="5894796"/>
              <a:ext cx="550326" cy="55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444618" y="6255373"/>
            <a:ext cx="1989333" cy="565158"/>
            <a:chOff x="3639298" y="6063603"/>
            <a:chExt cx="1950504" cy="554127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3639298" y="6063603"/>
              <a:ext cx="1950504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err="1"/>
                <a:t>Redis</a:t>
              </a:r>
              <a:r>
                <a:rPr lang="en-US" altLang="zh-TW" sz="1600" dirty="0"/>
                <a:t> Cache</a:t>
              </a:r>
              <a:endParaRPr lang="zh-TW" altLang="en-US" sz="16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66" y="6131327"/>
              <a:ext cx="553824" cy="471777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669153" y="6255373"/>
            <a:ext cx="1812607" cy="565158"/>
            <a:chOff x="7187665" y="6063603"/>
            <a:chExt cx="1777227" cy="55412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7187665" y="6063603"/>
              <a:ext cx="1777227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IoT</a:t>
              </a:r>
              <a:r>
                <a:rPr lang="en-US" altLang="zh-TW" sz="1600" dirty="0"/>
                <a:t> Hub</a:t>
              </a:r>
              <a:endParaRPr lang="zh-TW" altLang="en-US" sz="1600" dirty="0"/>
            </a:p>
          </p:txBody>
        </p:sp>
        <p:pic>
          <p:nvPicPr>
            <p:cNvPr id="24578" name="Picture 2" descr="「IoT Hub」的圖片搜尋結果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3120" b="64067" l="38245" r="72727">
                          <a14:foregroundMark x1="41693" y1="58496" x2="41693" y2="58496"/>
                          <a14:foregroundMark x1="57680" y1="27855" x2="57680" y2="278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8" t="22304" r="37702" b="36184"/>
            <a:stretch/>
          </p:blipFill>
          <p:spPr bwMode="auto">
            <a:xfrm>
              <a:off x="8428018" y="6102081"/>
              <a:ext cx="536874" cy="50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6" name="Group 23555"/>
          <p:cNvGrpSpPr/>
          <p:nvPr/>
        </p:nvGrpSpPr>
        <p:grpSpPr>
          <a:xfrm>
            <a:off x="503418" y="6267535"/>
            <a:ext cx="1989333" cy="565158"/>
            <a:chOff x="623358" y="6075528"/>
            <a:chExt cx="1950504" cy="554127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623358" y="6075528"/>
              <a:ext cx="1950504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Document DB</a:t>
              </a:r>
              <a:endParaRPr lang="zh-TW" altLang="en-US" sz="16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42" y="6111006"/>
              <a:ext cx="459312" cy="459312"/>
            </a:xfrm>
            <a:prstGeom prst="rect">
              <a:avLst/>
            </a:prstGeom>
          </p:spPr>
        </p:pic>
      </p:grpSp>
      <p:grpSp>
        <p:nvGrpSpPr>
          <p:cNvPr id="23564" name="Group 23563"/>
          <p:cNvGrpSpPr/>
          <p:nvPr/>
        </p:nvGrpSpPr>
        <p:grpSpPr>
          <a:xfrm>
            <a:off x="640552" y="3979112"/>
            <a:ext cx="11155370" cy="854200"/>
            <a:chOff x="627185" y="3386564"/>
            <a:chExt cx="10937630" cy="960517"/>
          </a:xfrm>
        </p:grpSpPr>
        <p:grpSp>
          <p:nvGrpSpPr>
            <p:cNvPr id="7" name="Group 6"/>
            <p:cNvGrpSpPr/>
            <p:nvPr/>
          </p:nvGrpSpPr>
          <p:grpSpPr>
            <a:xfrm>
              <a:off x="627185" y="3386564"/>
              <a:ext cx="10937630" cy="960517"/>
              <a:chOff x="609600" y="4126523"/>
              <a:chExt cx="10937630" cy="1207477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609600" y="4126523"/>
                <a:ext cx="10937630" cy="1207477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50631" y="4447460"/>
                <a:ext cx="1916723" cy="5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Share Library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4245346" y="4343392"/>
                <a:ext cx="132686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DB</a:t>
                </a:r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7196635" y="4343393"/>
                <a:ext cx="13159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Device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8662189" y="4343393"/>
                <a:ext cx="1308967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File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0093070" y="4343392"/>
                <a:ext cx="1241378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Log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5687547" y="4343393"/>
                <a:ext cx="13612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RedisCache</a:t>
                </a:r>
                <a:endParaRPr lang="en-US" altLang="zh-TW" sz="1600" dirty="0"/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</p:grpSp>
        <p:sp>
          <p:nvSpPr>
            <p:cNvPr id="63" name="Rectangle: Rounded Corners 62"/>
            <p:cNvSpPr/>
            <p:nvPr/>
          </p:nvSpPr>
          <p:spPr>
            <a:xfrm>
              <a:off x="2584939" y="3561805"/>
              <a:ext cx="1573488" cy="615477"/>
            </a:xfrm>
            <a:prstGeom prst="roundRect">
              <a:avLst/>
            </a:prstGeom>
            <a:solidFill>
              <a:srgbClr val="0078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DocumentDB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Helper</a:t>
              </a:r>
              <a:endParaRPr lang="zh-TW" alt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676953" y="6255371"/>
            <a:ext cx="2343685" cy="565158"/>
            <a:chOff x="9617836" y="6063601"/>
            <a:chExt cx="2297939" cy="554127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9617836" y="6063601"/>
              <a:ext cx="2297939" cy="554127"/>
            </a:xfrm>
            <a:prstGeom prst="roundRect">
              <a:avLst/>
            </a:prstGeom>
            <a:solidFill>
              <a:srgbClr val="ED7D31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Azure Storage</a:t>
              </a:r>
            </a:p>
            <a:p>
              <a:r>
                <a:rPr lang="en-US" altLang="zh-TW" sz="1200" dirty="0">
                  <a:solidFill>
                    <a:schemeClr val="bg1"/>
                  </a:solidFill>
                </a:rPr>
                <a:t>(Container: log-</a:t>
              </a:r>
              <a:r>
                <a:rPr lang="en-US" altLang="zh-TW" sz="1200" dirty="0" err="1">
                  <a:solidFill>
                    <a:schemeClr val="bg1"/>
                  </a:solidFill>
                </a:rPr>
                <a:t>apiservice</a:t>
              </a:r>
              <a:r>
                <a:rPr lang="en-US" altLang="zh-TW" sz="1200" dirty="0">
                  <a:solidFill>
                    <a:schemeClr val="bg1"/>
                  </a:solidFill>
                </a:rPr>
                <a:t>)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1216" y="6128633"/>
              <a:ext cx="447915" cy="44791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40552" y="1982100"/>
            <a:ext cx="11155370" cy="632575"/>
            <a:chOff x="627185" y="1699570"/>
            <a:chExt cx="10937630" cy="620228"/>
          </a:xfrm>
        </p:grpSpPr>
        <p:grpSp>
          <p:nvGrpSpPr>
            <p:cNvPr id="41" name="Group 40"/>
            <p:cNvGrpSpPr/>
            <p:nvPr/>
          </p:nvGrpSpPr>
          <p:grpSpPr>
            <a:xfrm>
              <a:off x="627185" y="1699570"/>
              <a:ext cx="10937630" cy="620228"/>
              <a:chOff x="609600" y="4126528"/>
              <a:chExt cx="10937630" cy="1207478"/>
            </a:xfrm>
          </p:grpSpPr>
          <p:sp>
            <p:nvSpPr>
              <p:cNvPr id="42" name="Rectangle: Rounded Corners 41"/>
              <p:cNvSpPr/>
              <p:nvPr/>
            </p:nvSpPr>
            <p:spPr>
              <a:xfrm>
                <a:off x="609600" y="4126528"/>
                <a:ext cx="10937630" cy="1207478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44415" y="4354362"/>
                <a:ext cx="1916723" cy="763742"/>
              </a:xfrm>
              <a:prstGeom prst="rect">
                <a:avLst/>
              </a:prstGeom>
              <a:noFill/>
              <a:ln>
                <a:solidFill>
                  <a:srgbClr val="4EB1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Controller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ectangle: Rounded Corners 48"/>
              <p:cNvSpPr/>
              <p:nvPr/>
            </p:nvSpPr>
            <p:spPr>
              <a:xfrm>
                <a:off x="2567354" y="4343398"/>
                <a:ext cx="1499381" cy="773724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Employee</a:t>
                </a:r>
                <a:endParaRPr lang="zh-TW" altLang="en-US" sz="1600" dirty="0"/>
              </a:p>
            </p:txBody>
          </p:sp>
          <p:sp>
            <p:nvSpPr>
              <p:cNvPr id="51" name="Rectangle: Rounded Corners 50"/>
              <p:cNvSpPr/>
              <p:nvPr/>
            </p:nvSpPr>
            <p:spPr>
              <a:xfrm>
                <a:off x="4447721" y="4343392"/>
                <a:ext cx="1447814" cy="773724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Company</a:t>
                </a:r>
                <a:endParaRPr lang="zh-TW" altLang="en-US" sz="1600" dirty="0"/>
              </a:p>
            </p:txBody>
          </p:sp>
        </p:grpSp>
        <p:sp>
          <p:nvSpPr>
            <p:cNvPr id="52" name="Rectangle: Rounded Corners 51"/>
            <p:cNvSpPr/>
            <p:nvPr/>
          </p:nvSpPr>
          <p:spPr>
            <a:xfrm>
              <a:off x="6224409" y="1810966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IoTDevice</a:t>
              </a:r>
              <a:endParaRPr lang="zh-TW" altLang="en-US" sz="1600" dirty="0"/>
            </a:p>
          </p:txBody>
        </p:sp>
        <p:sp>
          <p:nvSpPr>
            <p:cNvPr id="54" name="Rectangle: Rounded Corners 53"/>
            <p:cNvSpPr/>
            <p:nvPr/>
          </p:nvSpPr>
          <p:spPr>
            <a:xfrm>
              <a:off x="7983512" y="1789293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IoTHub</a:t>
              </a:r>
              <a:endParaRPr lang="zh-TW" altLang="en-US" sz="1600" dirty="0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9742615" y="1786067"/>
              <a:ext cx="1447814" cy="397428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…</a:t>
              </a:r>
              <a:endParaRPr lang="zh-TW" altLang="en-US" sz="1600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3126553" y="1579017"/>
            <a:ext cx="1" cy="516698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6274" y="1554575"/>
            <a:ext cx="250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ED7D31"/>
                </a:solidFill>
              </a:rPr>
              <a:t>[GET] admin-</a:t>
            </a:r>
            <a:r>
              <a:rPr lang="en-US" altLang="zh-TW" sz="1200" dirty="0" err="1">
                <a:solidFill>
                  <a:srgbClr val="ED7D31"/>
                </a:solidFill>
              </a:rPr>
              <a:t>api</a:t>
            </a:r>
            <a:r>
              <a:rPr lang="en-US" altLang="zh-TW" sz="1200" dirty="0">
                <a:solidFill>
                  <a:srgbClr val="ED7D31"/>
                </a:solidFill>
              </a:rPr>
              <a:t>/Employee/{Id}</a:t>
            </a:r>
            <a:endParaRPr lang="zh-TW" altLang="en-US" sz="1200" dirty="0">
              <a:solidFill>
                <a:srgbClr val="ED7D31"/>
              </a:solidFill>
            </a:endParaRPr>
          </a:p>
        </p:txBody>
      </p:sp>
      <p:cxnSp>
        <p:nvCxnSpPr>
          <p:cNvPr id="65" name="Connector: Elbow 64"/>
          <p:cNvCxnSpPr>
            <a:endCxn id="13" idx="3"/>
          </p:cNvCxnSpPr>
          <p:nvPr/>
        </p:nvCxnSpPr>
        <p:spPr>
          <a:xfrm>
            <a:off x="4000957" y="2706184"/>
            <a:ext cx="7577948" cy="1700022"/>
          </a:xfrm>
          <a:prstGeom prst="bentConnector3">
            <a:avLst>
              <a:gd name="adj1" fmla="val 1051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000956" y="2516520"/>
            <a:ext cx="0" cy="1896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811265" y="668661"/>
            <a:ext cx="4661352" cy="1201997"/>
            <a:chOff x="9315890" y="204259"/>
            <a:chExt cx="4570368" cy="1178535"/>
          </a:xfrm>
        </p:grpSpPr>
        <p:grpSp>
          <p:nvGrpSpPr>
            <p:cNvPr id="142" name="Group 141"/>
            <p:cNvGrpSpPr/>
            <p:nvPr/>
          </p:nvGrpSpPr>
          <p:grpSpPr>
            <a:xfrm>
              <a:off x="9315890" y="475781"/>
              <a:ext cx="4570368" cy="617870"/>
              <a:chOff x="9858104" y="358988"/>
              <a:chExt cx="4570368" cy="617870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H="1">
                <a:off x="9858104" y="531219"/>
                <a:ext cx="118436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11007461" y="358988"/>
                <a:ext cx="3421011" cy="31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Get data from SQL Database</a:t>
                </a:r>
                <a:endParaRPr lang="zh-TW" alt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1013994" y="664785"/>
                <a:ext cx="2979051" cy="31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/>
                  <a:t>Insert data to </a:t>
                </a:r>
                <a:r>
                  <a:rPr lang="en-US" altLang="zh-TW" sz="1400" dirty="0" err="1"/>
                  <a:t>RedisCache</a:t>
                </a:r>
                <a:endParaRPr lang="zh-TW" altLang="en-US" sz="1400" dirty="0"/>
              </a:p>
            </p:txBody>
          </p:sp>
        </p:grpSp>
        <p:cxnSp>
          <p:nvCxnSpPr>
            <p:cNvPr id="147" name="Straight Arrow Connector 146"/>
            <p:cNvCxnSpPr/>
            <p:nvPr/>
          </p:nvCxnSpPr>
          <p:spPr>
            <a:xfrm flipH="1">
              <a:off x="9334257" y="940117"/>
              <a:ext cx="11843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H="1">
              <a:off x="9334257" y="360629"/>
              <a:ext cx="1184366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9351675" y="1225976"/>
              <a:ext cx="118436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0471778" y="204259"/>
              <a:ext cx="2758372" cy="31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C000"/>
                  </a:solidFill>
                </a:rPr>
                <a:t>Get data from </a:t>
              </a:r>
              <a:r>
                <a:rPr lang="en-US" altLang="zh-TW" sz="1400" dirty="0" err="1">
                  <a:solidFill>
                    <a:srgbClr val="FFC000"/>
                  </a:solidFill>
                </a:rPr>
                <a:t>RedisCache</a:t>
              </a:r>
              <a:endParaRPr lang="zh-TW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486035" y="1070721"/>
              <a:ext cx="1641841" cy="312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Exception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Connector: Elbow 155"/>
          <p:cNvCxnSpPr/>
          <p:nvPr/>
        </p:nvCxnSpPr>
        <p:spPr>
          <a:xfrm>
            <a:off x="4678665" y="3898899"/>
            <a:ext cx="1371015" cy="240373"/>
          </a:xfrm>
          <a:prstGeom prst="bentConnector3">
            <a:avLst>
              <a:gd name="adj1" fmla="val 998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4680431" y="3504971"/>
            <a:ext cx="7117" cy="392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Callout 94"/>
          <p:cNvSpPr/>
          <p:nvPr/>
        </p:nvSpPr>
        <p:spPr bwMode="auto">
          <a:xfrm>
            <a:off x="4786557" y="1554575"/>
            <a:ext cx="238761" cy="215783"/>
          </a:xfrm>
          <a:prstGeom prst="wedgeEllipseCallout">
            <a:avLst/>
          </a:prstGeom>
          <a:solidFill>
            <a:srgbClr val="ED7D3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7</a:t>
            </a:r>
          </a:p>
        </p:txBody>
      </p:sp>
      <p:sp>
        <p:nvSpPr>
          <p:cNvPr id="169" name="Oval Callout 94"/>
          <p:cNvSpPr/>
          <p:nvPr/>
        </p:nvSpPr>
        <p:spPr bwMode="auto">
          <a:xfrm>
            <a:off x="5073839" y="3353876"/>
            <a:ext cx="238761" cy="215783"/>
          </a:xfrm>
          <a:prstGeom prst="wedgeEllipseCallout">
            <a:avLst/>
          </a:prstGeom>
          <a:solidFill>
            <a:srgbClr val="FFC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3</a:t>
            </a:r>
          </a:p>
        </p:txBody>
      </p:sp>
      <p:sp>
        <p:nvSpPr>
          <p:cNvPr id="173" name="Oval Callout 94"/>
          <p:cNvSpPr/>
          <p:nvPr/>
        </p:nvSpPr>
        <p:spPr bwMode="auto">
          <a:xfrm>
            <a:off x="3585372" y="3377768"/>
            <a:ext cx="238761" cy="215783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4</a:t>
            </a:r>
          </a:p>
        </p:txBody>
      </p:sp>
      <p:sp>
        <p:nvSpPr>
          <p:cNvPr id="174" name="Oval Callout 94"/>
          <p:cNvSpPr/>
          <p:nvPr/>
        </p:nvSpPr>
        <p:spPr bwMode="auto">
          <a:xfrm>
            <a:off x="4681506" y="3353877"/>
            <a:ext cx="238761" cy="215783"/>
          </a:xfrm>
          <a:prstGeom prst="wedgeEllipseCallout">
            <a:avLst/>
          </a:prstGeom>
          <a:solidFill>
            <a:srgbClr val="00000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5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0721383" y="4692268"/>
            <a:ext cx="0" cy="1563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</p:cNvCxnSpPr>
          <p:nvPr/>
        </p:nvCxnSpPr>
        <p:spPr>
          <a:xfrm flipH="1" flipV="1">
            <a:off x="3966953" y="5852290"/>
            <a:ext cx="1" cy="40308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8" idx="0"/>
            <a:endCxn id="5" idx="2"/>
          </p:cNvCxnSpPr>
          <p:nvPr/>
        </p:nvCxnSpPr>
        <p:spPr>
          <a:xfrm rot="5400000" flipH="1" flipV="1">
            <a:off x="4256166" y="4517981"/>
            <a:ext cx="607250" cy="931056"/>
          </a:xfrm>
          <a:prstGeom prst="bentConnector3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 rot="16200000" flipV="1">
            <a:off x="3710490" y="3315087"/>
            <a:ext cx="631276" cy="100361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089451" y="4679883"/>
            <a:ext cx="4440" cy="1606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2" name="Straight Arrow Connector 23561"/>
          <p:cNvCxnSpPr/>
          <p:nvPr/>
        </p:nvCxnSpPr>
        <p:spPr>
          <a:xfrm flipH="1" flipV="1">
            <a:off x="6872361" y="4679882"/>
            <a:ext cx="24688" cy="15754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8" name="Connector: Elbow 23567"/>
          <p:cNvCxnSpPr/>
          <p:nvPr/>
        </p:nvCxnSpPr>
        <p:spPr>
          <a:xfrm rot="10800000">
            <a:off x="5025320" y="3496090"/>
            <a:ext cx="1488467" cy="259810"/>
          </a:xfrm>
          <a:prstGeom prst="bentConnector3">
            <a:avLst>
              <a:gd name="adj1" fmla="val 99527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4" idx="0"/>
          </p:cNvCxnSpPr>
          <p:nvPr/>
        </p:nvCxnSpPr>
        <p:spPr>
          <a:xfrm flipH="1" flipV="1">
            <a:off x="6513787" y="3752154"/>
            <a:ext cx="1" cy="3803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031115" y="2516520"/>
            <a:ext cx="1" cy="575680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Callout 94"/>
          <p:cNvSpPr/>
          <p:nvPr/>
        </p:nvSpPr>
        <p:spPr bwMode="auto">
          <a:xfrm>
            <a:off x="3075132" y="2570695"/>
            <a:ext cx="238761" cy="215783"/>
          </a:xfrm>
          <a:prstGeom prst="wedgeEllipseCallout">
            <a:avLst/>
          </a:prstGeom>
          <a:solidFill>
            <a:srgbClr val="ED7D3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2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3573027" y="2501050"/>
            <a:ext cx="12344" cy="604234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Callout 94"/>
          <p:cNvSpPr/>
          <p:nvPr/>
        </p:nvSpPr>
        <p:spPr bwMode="auto">
          <a:xfrm>
            <a:off x="3643259" y="2571222"/>
            <a:ext cx="238761" cy="215783"/>
          </a:xfrm>
          <a:prstGeom prst="wedgeEllipseCallout">
            <a:avLst/>
          </a:prstGeom>
          <a:solidFill>
            <a:srgbClr val="ED7D3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6</a:t>
            </a:r>
          </a:p>
        </p:txBody>
      </p:sp>
      <p:sp>
        <p:nvSpPr>
          <p:cNvPr id="126" name="Oval Callout 94"/>
          <p:cNvSpPr/>
          <p:nvPr/>
        </p:nvSpPr>
        <p:spPr bwMode="auto">
          <a:xfrm>
            <a:off x="516447" y="1544526"/>
            <a:ext cx="238761" cy="215783"/>
          </a:xfrm>
          <a:prstGeom prst="wedgeEllipseCallout">
            <a:avLst>
              <a:gd name="adj1" fmla="val 34967"/>
              <a:gd name="adj2" fmla="val 54267"/>
            </a:avLst>
          </a:prstGeom>
          <a:solidFill>
            <a:srgbClr val="ED7D3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1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3724505" y="1586670"/>
            <a:ext cx="7870" cy="511649"/>
          </a:xfrm>
          <a:prstGeom prst="straightConnector1">
            <a:avLst/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97875" y="1589383"/>
            <a:ext cx="1238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ED7D31"/>
                </a:solidFill>
              </a:rPr>
              <a:t>Return data</a:t>
            </a:r>
            <a:endParaRPr lang="zh-TW" altLang="en-US" sz="1200" dirty="0">
              <a:solidFill>
                <a:srgbClr val="ED7D31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6689" y="1148634"/>
            <a:ext cx="380400" cy="3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80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4129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40552" y="3453984"/>
            <a:ext cx="11155370" cy="979639"/>
            <a:chOff x="627185" y="3386564"/>
            <a:chExt cx="10937630" cy="960517"/>
          </a:xfrm>
        </p:grpSpPr>
        <p:grpSp>
          <p:nvGrpSpPr>
            <p:cNvPr id="56" name="Group 55"/>
            <p:cNvGrpSpPr/>
            <p:nvPr/>
          </p:nvGrpSpPr>
          <p:grpSpPr>
            <a:xfrm>
              <a:off x="627185" y="3386564"/>
              <a:ext cx="10937630" cy="960517"/>
              <a:chOff x="609600" y="4126523"/>
              <a:chExt cx="10937630" cy="1207477"/>
            </a:xfrm>
          </p:grpSpPr>
          <p:sp>
            <p:nvSpPr>
              <p:cNvPr id="58" name="Rectangle: Rounded Corners 57"/>
              <p:cNvSpPr/>
              <p:nvPr/>
            </p:nvSpPr>
            <p:spPr>
              <a:xfrm>
                <a:off x="609600" y="4126523"/>
                <a:ext cx="10937630" cy="1207477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4415" y="4499428"/>
                <a:ext cx="1916723" cy="49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Share Library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: Rounded Corners 59"/>
              <p:cNvSpPr/>
              <p:nvPr/>
            </p:nvSpPr>
            <p:spPr>
              <a:xfrm>
                <a:off x="4245346" y="4343392"/>
                <a:ext cx="1326869" cy="773723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DB</a:t>
                </a:r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7196635" y="4343393"/>
                <a:ext cx="1315999" cy="773723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Device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62" name="Rectangle: Rounded Corners 61"/>
              <p:cNvSpPr/>
              <p:nvPr/>
            </p:nvSpPr>
            <p:spPr>
              <a:xfrm>
                <a:off x="8662189" y="4343393"/>
                <a:ext cx="1308967" cy="773723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File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63" name="Rectangle: Rounded Corners 62"/>
              <p:cNvSpPr/>
              <p:nvPr/>
            </p:nvSpPr>
            <p:spPr>
              <a:xfrm>
                <a:off x="10093070" y="4343392"/>
                <a:ext cx="1241378" cy="77372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Log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64" name="Rectangle: Rounded Corners 63"/>
              <p:cNvSpPr/>
              <p:nvPr/>
            </p:nvSpPr>
            <p:spPr>
              <a:xfrm>
                <a:off x="5687547" y="4343393"/>
                <a:ext cx="1361299" cy="773723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RedisCache</a:t>
                </a:r>
                <a:endParaRPr lang="en-US" altLang="zh-TW" sz="1600" dirty="0"/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</p:grpSp>
        <p:sp>
          <p:nvSpPr>
            <p:cNvPr id="57" name="Rectangle: Rounded Corners 56"/>
            <p:cNvSpPr/>
            <p:nvPr/>
          </p:nvSpPr>
          <p:spPr>
            <a:xfrm>
              <a:off x="2584939" y="3561805"/>
              <a:ext cx="1573488" cy="61547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DocumentDB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Helper</a:t>
              </a:r>
              <a:endParaRPr lang="zh-TW" alt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1600" dirty="0"/>
              <a:t>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SQLDatabase</a:t>
            </a:r>
            <a:endParaRPr lang="zh-TW" alt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0552" y="1709366"/>
            <a:ext cx="11155370" cy="1088444"/>
            <a:chOff x="609600" y="4126523"/>
            <a:chExt cx="10937630" cy="1207477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609600" y="4126523"/>
              <a:ext cx="10937630" cy="120747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4415" y="4499428"/>
              <a:ext cx="1916723" cy="44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Models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567354" y="4343398"/>
              <a:ext cx="2737338" cy="7737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DocDB_AlarmMessage.cs</a:t>
              </a:r>
              <a:endParaRPr lang="zh-TW" altLang="en-US" sz="1600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8580651" y="4343392"/>
              <a:ext cx="2740910" cy="7737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Others</a:t>
              </a:r>
              <a:endParaRPr lang="zh-TW" altLang="en-US" sz="1600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5572216" y="4343391"/>
              <a:ext cx="2740910" cy="7737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Device.cs</a:t>
              </a:r>
              <a:endParaRPr lang="zh-TW" altLang="en-US" sz="1600" dirty="0"/>
            </a:p>
          </p:txBody>
        </p:sp>
      </p:grpSp>
      <p:cxnSp>
        <p:nvCxnSpPr>
          <p:cNvPr id="23572" name="Connector: Elbow 23571"/>
          <p:cNvCxnSpPr>
            <a:stCxn id="60" idx="0"/>
            <a:endCxn id="22" idx="2"/>
          </p:cNvCxnSpPr>
          <p:nvPr/>
        </p:nvCxnSpPr>
        <p:spPr>
          <a:xfrm rot="5400000" flipH="1" flipV="1">
            <a:off x="7082859" y="544766"/>
            <a:ext cx="1027625" cy="514270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60" idx="2"/>
            <a:endCxn id="8" idx="0"/>
          </p:cNvCxnSpPr>
          <p:nvPr/>
        </p:nvCxnSpPr>
        <p:spPr>
          <a:xfrm rot="5400000">
            <a:off x="4169403" y="4182520"/>
            <a:ext cx="780776" cy="931056"/>
          </a:xfrm>
          <a:prstGeom prst="bentConnector3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8" idx="2"/>
          </p:cNvCxnSpPr>
          <p:nvPr/>
        </p:nvCxnSpPr>
        <p:spPr>
          <a:xfrm flipH="1" flipV="1">
            <a:off x="4094263" y="5603594"/>
            <a:ext cx="5923" cy="58072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83401" y="4877519"/>
            <a:ext cx="2821723" cy="726074"/>
            <a:chOff x="627185" y="4738771"/>
            <a:chExt cx="2766646" cy="71190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27185" y="4896546"/>
              <a:ext cx="2766646" cy="55412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   Entity Framework </a:t>
              </a:r>
              <a:r>
                <a:rPr lang="en-US" altLang="zh-TW" sz="1200" dirty="0"/>
                <a:t>(</a:t>
              </a:r>
              <a:r>
                <a:rPr lang="en-US" altLang="zh-TW" sz="1200" dirty="0" err="1"/>
                <a:t>sfShareLib</a:t>
              </a:r>
              <a:r>
                <a:rPr lang="en-US" altLang="zh-TW" sz="1200" dirty="0"/>
                <a:t>/</a:t>
              </a:r>
              <a:r>
                <a:rPr lang="en-US" altLang="zh-TW" sz="1200" dirty="0" err="1"/>
                <a:t>SFDatabaseEntities.edmx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pic>
          <p:nvPicPr>
            <p:cNvPr id="35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94" y="4738771"/>
              <a:ext cx="534984" cy="53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5" name="Group 23554"/>
          <p:cNvGrpSpPr/>
          <p:nvPr/>
        </p:nvGrpSpPr>
        <p:grpSpPr>
          <a:xfrm>
            <a:off x="2889813" y="6038793"/>
            <a:ext cx="2446318" cy="710681"/>
            <a:chOff x="620552" y="5920923"/>
            <a:chExt cx="2398569" cy="696809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635894" y="6063605"/>
              <a:ext cx="2342811" cy="5541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SQL Database</a:t>
              </a:r>
              <a:endParaRPr lang="zh-TW" altLang="en-US" sz="16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688" y="6093800"/>
              <a:ext cx="481433" cy="493724"/>
            </a:xfrm>
            <a:prstGeom prst="rect">
              <a:avLst/>
            </a:prstGeom>
          </p:spPr>
        </p:pic>
        <p:pic>
          <p:nvPicPr>
            <p:cNvPr id="38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52" y="5920923"/>
              <a:ext cx="550326" cy="55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77850" y="6184314"/>
            <a:ext cx="1989333" cy="565158"/>
            <a:chOff x="3639298" y="6063603"/>
            <a:chExt cx="1950504" cy="554127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3639298" y="6063603"/>
              <a:ext cx="1950504" cy="5541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err="1"/>
                <a:t>Redis</a:t>
              </a:r>
              <a:r>
                <a:rPr lang="en-US" altLang="zh-TW" sz="1600" dirty="0"/>
                <a:t> Cache</a:t>
              </a:r>
              <a:endParaRPr lang="zh-TW" altLang="en-US" sz="16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66" y="6131327"/>
              <a:ext cx="553824" cy="47177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810184" y="6184312"/>
            <a:ext cx="2092493" cy="565158"/>
            <a:chOff x="9617836" y="6063601"/>
            <a:chExt cx="1946979" cy="554127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9617836" y="6063601"/>
              <a:ext cx="1946979" cy="5541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Azure Storage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2064" y="6116705"/>
              <a:ext cx="447915" cy="44791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802384" y="6184314"/>
            <a:ext cx="1812607" cy="565158"/>
            <a:chOff x="7187665" y="6063603"/>
            <a:chExt cx="1777227" cy="55412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7187665" y="6063603"/>
              <a:ext cx="1777227" cy="5541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IoT</a:t>
              </a:r>
              <a:r>
                <a:rPr lang="en-US" altLang="zh-TW" sz="1600" dirty="0"/>
                <a:t> Hub</a:t>
              </a:r>
              <a:endParaRPr lang="zh-TW" altLang="en-US" sz="1600" dirty="0"/>
            </a:p>
          </p:txBody>
        </p:sp>
        <p:pic>
          <p:nvPicPr>
            <p:cNvPr id="24578" name="Picture 2" descr="「IoT Hub」的圖片搜尋結果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120" b="64067" l="38245" r="72727">
                          <a14:foregroundMark x1="41693" y1="58496" x2="41693" y2="58496"/>
                          <a14:foregroundMark x1="57680" y1="27855" x2="57680" y2="278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8" t="22304" r="37702" b="36184"/>
            <a:stretch/>
          </p:blipFill>
          <p:spPr bwMode="auto">
            <a:xfrm>
              <a:off x="8428018" y="6102081"/>
              <a:ext cx="536874" cy="50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6" name="Group 23555"/>
          <p:cNvGrpSpPr/>
          <p:nvPr/>
        </p:nvGrpSpPr>
        <p:grpSpPr>
          <a:xfrm>
            <a:off x="636649" y="6196476"/>
            <a:ext cx="1989333" cy="565158"/>
            <a:chOff x="623358" y="6075528"/>
            <a:chExt cx="1950504" cy="554127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623358" y="6075528"/>
              <a:ext cx="1950504" cy="55412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Document DB</a:t>
              </a:r>
              <a:endParaRPr lang="zh-TW" altLang="en-US" sz="16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42" y="6111006"/>
              <a:ext cx="459312" cy="459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4762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20528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3264" dirty="0"/>
              <a:t> – Model Binding &amp; Validation</a:t>
            </a:r>
            <a:endParaRPr lang="zh-TW" altLang="en-US" sz="3264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2753" y="1372041"/>
            <a:ext cx="4112630" cy="5509597"/>
            <a:chOff x="521432" y="1372041"/>
            <a:chExt cx="4112630" cy="5509597"/>
          </a:xfrm>
        </p:grpSpPr>
        <p:grpSp>
          <p:nvGrpSpPr>
            <p:cNvPr id="44" name="Group 43"/>
            <p:cNvGrpSpPr/>
            <p:nvPr/>
          </p:nvGrpSpPr>
          <p:grpSpPr>
            <a:xfrm>
              <a:off x="521432" y="1372041"/>
              <a:ext cx="4112630" cy="5509597"/>
              <a:chOff x="1554692" y="4705347"/>
              <a:chExt cx="4871571" cy="1131011"/>
            </a:xfrm>
          </p:grpSpPr>
          <p:sp>
            <p:nvSpPr>
              <p:cNvPr id="45" name="Rectangle: Rounded Corners 44"/>
              <p:cNvSpPr/>
              <p:nvPr/>
            </p:nvSpPr>
            <p:spPr>
              <a:xfrm>
                <a:off x="1554692" y="4712940"/>
                <a:ext cx="4871571" cy="1123418"/>
              </a:xfrm>
              <a:prstGeom prst="roundRect">
                <a:avLst>
                  <a:gd name="adj" fmla="val 8222"/>
                </a:avLst>
              </a:prstGeom>
              <a:solidFill>
                <a:srgbClr val="4EB1FF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36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12270" y="4705347"/>
                <a:ext cx="1963955" cy="9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48" dirty="0">
                    <a:solidFill>
                      <a:schemeClr val="bg1"/>
                    </a:solidFill>
                  </a:rPr>
                  <a:t>Models</a:t>
                </a:r>
                <a:endParaRPr lang="zh-TW" altLang="en-US" sz="2448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610" y="1796070"/>
              <a:ext cx="3530697" cy="4627261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281602" y="6481528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rgbClr val="505050"/>
                  </a:solidFill>
                </a:rPr>
                <a:t>Models/</a:t>
              </a:r>
              <a:r>
                <a:rPr lang="en-US" altLang="zh-TW" sz="2000" dirty="0" err="1">
                  <a:solidFill>
                    <a:srgbClr val="505050"/>
                  </a:solidFill>
                </a:rPr>
                <a:t>Compnay.cs</a:t>
              </a:r>
              <a:endParaRPr lang="zh-TW" altLang="en-US" sz="2000" dirty="0">
                <a:solidFill>
                  <a:srgbClr val="50505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77014" y="1372041"/>
            <a:ext cx="7265410" cy="5509597"/>
            <a:chOff x="4877014" y="1372041"/>
            <a:chExt cx="7265410" cy="5509597"/>
          </a:xfrm>
        </p:grpSpPr>
        <p:grpSp>
          <p:nvGrpSpPr>
            <p:cNvPr id="13" name="Group 12"/>
            <p:cNvGrpSpPr/>
            <p:nvPr/>
          </p:nvGrpSpPr>
          <p:grpSpPr>
            <a:xfrm>
              <a:off x="4877014" y="1372041"/>
              <a:ext cx="7265410" cy="5509597"/>
              <a:chOff x="5210125" y="1346629"/>
              <a:chExt cx="7265410" cy="550959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210125" y="1346629"/>
                <a:ext cx="7265410" cy="5509597"/>
                <a:chOff x="1505317" y="4705347"/>
                <a:chExt cx="4947544" cy="1131011"/>
              </a:xfrm>
            </p:grpSpPr>
            <p:sp>
              <p:nvSpPr>
                <p:cNvPr id="41" name="Rectangle: Rounded Corners 40"/>
                <p:cNvSpPr/>
                <p:nvPr/>
              </p:nvSpPr>
              <p:spPr>
                <a:xfrm>
                  <a:off x="1505317" y="4712940"/>
                  <a:ext cx="4947544" cy="1123418"/>
                </a:xfrm>
                <a:prstGeom prst="roundRect">
                  <a:avLst>
                    <a:gd name="adj" fmla="val 8222"/>
                  </a:avLst>
                </a:prstGeom>
                <a:solidFill>
                  <a:srgbClr val="4EB1FF"/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836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012270" y="4705347"/>
                  <a:ext cx="1963955" cy="962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48" dirty="0">
                      <a:solidFill>
                        <a:schemeClr val="bg1"/>
                      </a:solidFill>
                    </a:rPr>
                    <a:t>Controllers</a:t>
                  </a:r>
                  <a:endParaRPr lang="zh-TW" altLang="en-US" sz="2448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761210" y="6424178"/>
                <a:ext cx="4149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solidFill>
                      <a:srgbClr val="505050"/>
                    </a:solidFill>
                  </a:rPr>
                  <a:t>Controllers/</a:t>
                </a:r>
                <a:r>
                  <a:rPr lang="en-US" altLang="zh-TW" sz="2000" dirty="0" err="1">
                    <a:solidFill>
                      <a:srgbClr val="505050"/>
                    </a:solidFill>
                  </a:rPr>
                  <a:t>CompnayController.cs</a:t>
                </a:r>
                <a:endParaRPr lang="zh-TW" altLang="en-US" sz="2000" dirty="0">
                  <a:solidFill>
                    <a:srgbClr val="505050"/>
                  </a:solidFill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109" y="1816889"/>
              <a:ext cx="6830629" cy="462865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/>
        </p:nvCxnSpPr>
        <p:spPr>
          <a:xfrm>
            <a:off x="1465709" y="3497262"/>
            <a:ext cx="648072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65709" y="3857302"/>
            <a:ext cx="936104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450485" y="2273126"/>
            <a:ext cx="1224136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28687" y="3137222"/>
            <a:ext cx="1461270" cy="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8472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640552" y="3453984"/>
            <a:ext cx="11155370" cy="979639"/>
            <a:chOff x="627185" y="3386564"/>
            <a:chExt cx="10937630" cy="960517"/>
          </a:xfrm>
        </p:grpSpPr>
        <p:grpSp>
          <p:nvGrpSpPr>
            <p:cNvPr id="54" name="Group 53"/>
            <p:cNvGrpSpPr/>
            <p:nvPr/>
          </p:nvGrpSpPr>
          <p:grpSpPr>
            <a:xfrm>
              <a:off x="627185" y="3386564"/>
              <a:ext cx="10937630" cy="960517"/>
              <a:chOff x="609600" y="4126523"/>
              <a:chExt cx="10937630" cy="1207477"/>
            </a:xfrm>
          </p:grpSpPr>
          <p:sp>
            <p:nvSpPr>
              <p:cNvPr id="56" name="Rectangle: Rounded Corners 55"/>
              <p:cNvSpPr/>
              <p:nvPr/>
            </p:nvSpPr>
            <p:spPr>
              <a:xfrm>
                <a:off x="609600" y="4126523"/>
                <a:ext cx="10937630" cy="1207477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44415" y="4499428"/>
                <a:ext cx="1916723" cy="49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Share Library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ectangle: Rounded Corners 57"/>
              <p:cNvSpPr/>
              <p:nvPr/>
            </p:nvSpPr>
            <p:spPr>
              <a:xfrm>
                <a:off x="4245346" y="4343392"/>
                <a:ext cx="132686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DB</a:t>
                </a:r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  <p:sp>
            <p:nvSpPr>
              <p:cNvPr id="59" name="Rectangle: Rounded Corners 58"/>
              <p:cNvSpPr/>
              <p:nvPr/>
            </p:nvSpPr>
            <p:spPr>
              <a:xfrm>
                <a:off x="7196635" y="4343393"/>
                <a:ext cx="13159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Device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60" name="Rectangle: Rounded Corners 59"/>
              <p:cNvSpPr/>
              <p:nvPr/>
            </p:nvSpPr>
            <p:spPr>
              <a:xfrm>
                <a:off x="8662189" y="4343393"/>
                <a:ext cx="1308967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File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10093070" y="4343392"/>
                <a:ext cx="1241378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Log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62" name="Rectangle: Rounded Corners 61"/>
              <p:cNvSpPr/>
              <p:nvPr/>
            </p:nvSpPr>
            <p:spPr>
              <a:xfrm>
                <a:off x="5687547" y="4343393"/>
                <a:ext cx="13612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RedisCache</a:t>
                </a:r>
                <a:endParaRPr lang="en-US" altLang="zh-TW" sz="1600" dirty="0"/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</p:grpSp>
        <p:sp>
          <p:nvSpPr>
            <p:cNvPr id="55" name="Rectangle: Rounded Corners 54"/>
            <p:cNvSpPr/>
            <p:nvPr/>
          </p:nvSpPr>
          <p:spPr>
            <a:xfrm>
              <a:off x="2584939" y="3561805"/>
              <a:ext cx="1573488" cy="615477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DocumentDB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Helper</a:t>
              </a:r>
              <a:endParaRPr lang="zh-TW" alt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3264" dirty="0"/>
              <a:t> – </a:t>
            </a:r>
            <a:r>
              <a:rPr lang="en-US" altLang="zh-TW" sz="3264" dirty="0" err="1"/>
              <a:t>IoT</a:t>
            </a:r>
            <a:r>
              <a:rPr lang="en-US" altLang="zh-TW" sz="3264" dirty="0"/>
              <a:t> Device</a:t>
            </a:r>
            <a:endParaRPr lang="zh-TW" altLang="en-US" sz="3264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0552" y="1709366"/>
            <a:ext cx="11155370" cy="1088444"/>
            <a:chOff x="609600" y="4126523"/>
            <a:chExt cx="10937630" cy="1207477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609600" y="4126523"/>
              <a:ext cx="10937630" cy="1207477"/>
            </a:xfrm>
            <a:prstGeom prst="roundRect">
              <a:avLst/>
            </a:prstGeom>
            <a:solidFill>
              <a:srgbClr val="4EB1FF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4415" y="4499428"/>
              <a:ext cx="1916723" cy="44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Models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567354" y="4343398"/>
              <a:ext cx="2737338" cy="773723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DocDB_AlarmMessage.cs</a:t>
              </a:r>
              <a:endParaRPr lang="zh-TW" altLang="en-US" sz="1600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8580651" y="4343392"/>
              <a:ext cx="2740910" cy="773723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Others</a:t>
              </a:r>
              <a:endParaRPr lang="zh-TW" altLang="en-US" sz="1600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5572216" y="4343391"/>
              <a:ext cx="2740910" cy="773723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Device.cs</a:t>
              </a:r>
              <a:endParaRPr lang="zh-TW" altLang="en-US" sz="1600" dirty="0"/>
            </a:p>
          </p:txBody>
        </p:sp>
      </p:grpSp>
      <p:cxnSp>
        <p:nvCxnSpPr>
          <p:cNvPr id="23572" name="Connector: Elbow 23571"/>
          <p:cNvCxnSpPr>
            <a:stCxn id="58" idx="0"/>
            <a:endCxn id="23" idx="2"/>
          </p:cNvCxnSpPr>
          <p:nvPr/>
        </p:nvCxnSpPr>
        <p:spPr>
          <a:xfrm rot="5400000" flipH="1" flipV="1">
            <a:off x="5548695" y="2078927"/>
            <a:ext cx="1027626" cy="20743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58" idx="2"/>
            <a:endCxn id="8" idx="0"/>
          </p:cNvCxnSpPr>
          <p:nvPr/>
        </p:nvCxnSpPr>
        <p:spPr>
          <a:xfrm rot="5400000">
            <a:off x="4169403" y="4182520"/>
            <a:ext cx="780776" cy="931056"/>
          </a:xfrm>
          <a:prstGeom prst="bentConnector3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8" idx="2"/>
          </p:cNvCxnSpPr>
          <p:nvPr/>
        </p:nvCxnSpPr>
        <p:spPr>
          <a:xfrm flipH="1" flipV="1">
            <a:off x="4094263" y="5603594"/>
            <a:ext cx="5923" cy="58072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83401" y="4877519"/>
            <a:ext cx="2821723" cy="726074"/>
            <a:chOff x="627185" y="4738771"/>
            <a:chExt cx="2766646" cy="71190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27185" y="4896546"/>
              <a:ext cx="2766646" cy="55412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   Entity Framework </a:t>
              </a:r>
              <a:r>
                <a:rPr lang="en-US" altLang="zh-TW" sz="1200" dirty="0"/>
                <a:t>(</a:t>
              </a:r>
              <a:r>
                <a:rPr lang="en-US" altLang="zh-TW" sz="1200" dirty="0" err="1"/>
                <a:t>sfShareLib</a:t>
              </a:r>
              <a:r>
                <a:rPr lang="en-US" altLang="zh-TW" sz="1200" dirty="0"/>
                <a:t>/</a:t>
              </a:r>
              <a:r>
                <a:rPr lang="en-US" altLang="zh-TW" sz="1200" dirty="0" err="1"/>
                <a:t>SFDatabaseEntities.edmx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pic>
          <p:nvPicPr>
            <p:cNvPr id="35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94" y="4738771"/>
              <a:ext cx="534984" cy="53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5" name="Group 23554"/>
          <p:cNvGrpSpPr/>
          <p:nvPr/>
        </p:nvGrpSpPr>
        <p:grpSpPr>
          <a:xfrm>
            <a:off x="2889813" y="6038793"/>
            <a:ext cx="2446318" cy="710681"/>
            <a:chOff x="620552" y="5920923"/>
            <a:chExt cx="2398569" cy="696809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635894" y="6063605"/>
              <a:ext cx="2342811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SQL Database</a:t>
              </a:r>
              <a:endParaRPr lang="zh-TW" altLang="en-US" sz="16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688" y="6093800"/>
              <a:ext cx="481433" cy="493724"/>
            </a:xfrm>
            <a:prstGeom prst="rect">
              <a:avLst/>
            </a:prstGeom>
          </p:spPr>
        </p:pic>
        <p:pic>
          <p:nvPicPr>
            <p:cNvPr id="38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52" y="5920923"/>
              <a:ext cx="550326" cy="55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77850" y="6184314"/>
            <a:ext cx="1989333" cy="565158"/>
            <a:chOff x="3639298" y="6063603"/>
            <a:chExt cx="1950504" cy="554127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3639298" y="6063603"/>
              <a:ext cx="1950504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err="1"/>
                <a:t>Redis</a:t>
              </a:r>
              <a:r>
                <a:rPr lang="en-US" altLang="zh-TW" sz="1600" dirty="0"/>
                <a:t> Cache</a:t>
              </a:r>
              <a:endParaRPr lang="zh-TW" altLang="en-US" sz="16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66" y="6131327"/>
              <a:ext cx="553824" cy="47177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810184" y="6184312"/>
            <a:ext cx="2216840" cy="565158"/>
            <a:chOff x="9617836" y="6063601"/>
            <a:chExt cx="1946979" cy="554127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9617836" y="6063601"/>
              <a:ext cx="1946979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Azure Storage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2064" y="6116705"/>
              <a:ext cx="447915" cy="44791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802384" y="6184314"/>
            <a:ext cx="1812607" cy="565158"/>
            <a:chOff x="7187665" y="6063603"/>
            <a:chExt cx="1777227" cy="55412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7187665" y="6063603"/>
              <a:ext cx="1777227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IoT</a:t>
              </a:r>
              <a:r>
                <a:rPr lang="en-US" altLang="zh-TW" sz="1600" dirty="0"/>
                <a:t> Hub</a:t>
              </a:r>
              <a:endParaRPr lang="zh-TW" altLang="en-US" sz="1600" dirty="0"/>
            </a:p>
          </p:txBody>
        </p:sp>
        <p:pic>
          <p:nvPicPr>
            <p:cNvPr id="24578" name="Picture 2" descr="「IoT Hub」的圖片搜尋結果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120" b="64067" l="38245" r="72727">
                          <a14:foregroundMark x1="41693" y1="58496" x2="41693" y2="58496"/>
                          <a14:foregroundMark x1="57680" y1="27855" x2="57680" y2="278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8" t="22304" r="37702" b="36184"/>
            <a:stretch/>
          </p:blipFill>
          <p:spPr bwMode="auto">
            <a:xfrm>
              <a:off x="8428018" y="6102081"/>
              <a:ext cx="536874" cy="50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6" name="Group 23555"/>
          <p:cNvGrpSpPr/>
          <p:nvPr/>
        </p:nvGrpSpPr>
        <p:grpSpPr>
          <a:xfrm>
            <a:off x="636649" y="6196476"/>
            <a:ext cx="1989333" cy="565158"/>
            <a:chOff x="623358" y="6075528"/>
            <a:chExt cx="1950504" cy="554127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623358" y="6075528"/>
              <a:ext cx="1950504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Document DB</a:t>
              </a:r>
              <a:endParaRPr lang="zh-TW" altLang="en-US" sz="16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42" y="6111006"/>
              <a:ext cx="459312" cy="459312"/>
            </a:xfrm>
            <a:prstGeom prst="rect">
              <a:avLst/>
            </a:prstGeom>
          </p:spPr>
        </p:pic>
      </p:grpSp>
      <p:cxnSp>
        <p:nvCxnSpPr>
          <p:cNvPr id="49" name="Connector: Elbow 48"/>
          <p:cNvCxnSpPr>
            <a:stCxn id="59" idx="0"/>
            <a:endCxn id="23" idx="2"/>
          </p:cNvCxnSpPr>
          <p:nvPr/>
        </p:nvCxnSpPr>
        <p:spPr>
          <a:xfrm rot="16200000" flipV="1">
            <a:off x="7050945" y="2651058"/>
            <a:ext cx="1027627" cy="93011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/>
          <p:cNvCxnSpPr>
            <a:stCxn id="59" idx="2"/>
            <a:endCxn id="44" idx="0"/>
          </p:cNvCxnSpPr>
          <p:nvPr/>
        </p:nvCxnSpPr>
        <p:spPr>
          <a:xfrm rot="16200000" flipH="1">
            <a:off x="7405927" y="4881551"/>
            <a:ext cx="1926653" cy="678871"/>
          </a:xfrm>
          <a:prstGeom prst="bentConnector3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0405" y="5443921"/>
            <a:ext cx="3007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Verify the device is existing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135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3264" dirty="0"/>
              <a:t> – Document DB</a:t>
            </a:r>
            <a:endParaRPr lang="zh-TW" altLang="en-US" sz="3264" dirty="0"/>
          </a:p>
        </p:txBody>
      </p:sp>
      <p:grpSp>
        <p:nvGrpSpPr>
          <p:cNvPr id="16" name="Group 15"/>
          <p:cNvGrpSpPr/>
          <p:nvPr/>
        </p:nvGrpSpPr>
        <p:grpSpPr>
          <a:xfrm>
            <a:off x="640552" y="1709366"/>
            <a:ext cx="11155370" cy="1088444"/>
            <a:chOff x="609600" y="4126523"/>
            <a:chExt cx="10937630" cy="1207477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609600" y="4126523"/>
              <a:ext cx="10937630" cy="1207477"/>
            </a:xfrm>
            <a:prstGeom prst="roundRect">
              <a:avLst/>
            </a:prstGeom>
            <a:solidFill>
              <a:srgbClr val="4EB1FF"/>
            </a:solidFill>
            <a:ln>
              <a:solidFill>
                <a:srgbClr val="4E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4415" y="4499428"/>
              <a:ext cx="1916723" cy="44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Models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2567354" y="4343398"/>
              <a:ext cx="2737338" cy="773723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DocDB_AlarmMessage.cs</a:t>
              </a:r>
              <a:endParaRPr lang="zh-TW" altLang="en-US" sz="1600" dirty="0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8580651" y="4343392"/>
              <a:ext cx="2740910" cy="773723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Others</a:t>
              </a:r>
              <a:endParaRPr lang="zh-TW" altLang="en-US" sz="1600" dirty="0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5572216" y="4343391"/>
              <a:ext cx="2740910" cy="773723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Device.cs</a:t>
              </a:r>
              <a:endParaRPr lang="zh-TW" altLang="en-US" sz="16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83401" y="4877519"/>
            <a:ext cx="2821723" cy="726074"/>
            <a:chOff x="627185" y="4738771"/>
            <a:chExt cx="2766646" cy="711902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627185" y="4896546"/>
              <a:ext cx="2766646" cy="554127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   Entity Framework </a:t>
              </a:r>
              <a:r>
                <a:rPr lang="en-US" altLang="zh-TW" sz="1200" dirty="0"/>
                <a:t>(</a:t>
              </a:r>
              <a:r>
                <a:rPr lang="en-US" altLang="zh-TW" sz="1200" dirty="0" err="1"/>
                <a:t>sfShareLib</a:t>
              </a:r>
              <a:r>
                <a:rPr lang="en-US" altLang="zh-TW" sz="1200" dirty="0"/>
                <a:t>/</a:t>
              </a:r>
              <a:r>
                <a:rPr lang="en-US" altLang="zh-TW" sz="1200" dirty="0" err="1"/>
                <a:t>SFDatabaseEntities.edmx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pic>
          <p:nvPicPr>
            <p:cNvPr id="35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94" y="4738771"/>
              <a:ext cx="534984" cy="53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5" name="Group 23554"/>
          <p:cNvGrpSpPr/>
          <p:nvPr/>
        </p:nvGrpSpPr>
        <p:grpSpPr>
          <a:xfrm>
            <a:off x="2889813" y="6038793"/>
            <a:ext cx="2446318" cy="710681"/>
            <a:chOff x="620552" y="5920923"/>
            <a:chExt cx="2398569" cy="696809"/>
          </a:xfrm>
        </p:grpSpPr>
        <p:sp>
          <p:nvSpPr>
            <p:cNvPr id="28" name="Rectangle: Rounded Corners 27"/>
            <p:cNvSpPr/>
            <p:nvPr/>
          </p:nvSpPr>
          <p:spPr>
            <a:xfrm>
              <a:off x="635894" y="6063605"/>
              <a:ext cx="2342811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   SQL Database</a:t>
              </a:r>
              <a:endParaRPr lang="zh-TW" altLang="en-US" sz="16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7688" y="6093800"/>
              <a:ext cx="481433" cy="493724"/>
            </a:xfrm>
            <a:prstGeom prst="rect">
              <a:avLst/>
            </a:prstGeom>
          </p:spPr>
        </p:pic>
        <p:pic>
          <p:nvPicPr>
            <p:cNvPr id="38" name="Picture 4" descr="「db tables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52" y="5920923"/>
              <a:ext cx="550326" cy="550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77850" y="6184314"/>
            <a:ext cx="1989333" cy="565158"/>
            <a:chOff x="3639298" y="6063603"/>
            <a:chExt cx="1950504" cy="554127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3639298" y="6063603"/>
              <a:ext cx="1950504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err="1"/>
                <a:t>Redis</a:t>
              </a:r>
              <a:r>
                <a:rPr lang="en-US" altLang="zh-TW" sz="1600" dirty="0"/>
                <a:t> Cache</a:t>
              </a:r>
              <a:endParaRPr lang="zh-TW" altLang="en-US" sz="16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966" y="6131327"/>
              <a:ext cx="553824" cy="47177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810184" y="6184312"/>
            <a:ext cx="1985738" cy="565158"/>
            <a:chOff x="9617836" y="6063601"/>
            <a:chExt cx="1946979" cy="554127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9617836" y="6063601"/>
              <a:ext cx="1946979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Azure Storage</a:t>
              </a:r>
              <a:endParaRPr lang="zh-TW" altLang="en-US" sz="16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2064" y="6116705"/>
              <a:ext cx="447915" cy="44791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7802384" y="6184314"/>
            <a:ext cx="1812607" cy="565158"/>
            <a:chOff x="7187665" y="6063603"/>
            <a:chExt cx="1777227" cy="55412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7187665" y="6063603"/>
              <a:ext cx="1777227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IoT</a:t>
              </a:r>
              <a:r>
                <a:rPr lang="en-US" altLang="zh-TW" sz="1600" dirty="0"/>
                <a:t> Hub</a:t>
              </a:r>
              <a:endParaRPr lang="zh-TW" altLang="en-US" sz="1600" dirty="0"/>
            </a:p>
          </p:txBody>
        </p:sp>
        <p:pic>
          <p:nvPicPr>
            <p:cNvPr id="24578" name="Picture 2" descr="「IoT Hub」的圖片搜尋結果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120" b="64067" l="38245" r="72727">
                          <a14:foregroundMark x1="41693" y1="58496" x2="41693" y2="58496"/>
                          <a14:foregroundMark x1="57680" y1="27855" x2="57680" y2="278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8" t="22304" r="37702" b="36184"/>
            <a:stretch/>
          </p:blipFill>
          <p:spPr bwMode="auto">
            <a:xfrm>
              <a:off x="8428018" y="6102081"/>
              <a:ext cx="536874" cy="501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556" name="Group 23555"/>
          <p:cNvGrpSpPr/>
          <p:nvPr/>
        </p:nvGrpSpPr>
        <p:grpSpPr>
          <a:xfrm>
            <a:off x="636649" y="6196476"/>
            <a:ext cx="1989333" cy="565158"/>
            <a:chOff x="623358" y="6075528"/>
            <a:chExt cx="1950504" cy="554127"/>
          </a:xfrm>
        </p:grpSpPr>
        <p:sp>
          <p:nvSpPr>
            <p:cNvPr id="48" name="Rectangle: Rounded Corners 47"/>
            <p:cNvSpPr/>
            <p:nvPr/>
          </p:nvSpPr>
          <p:spPr>
            <a:xfrm>
              <a:off x="623358" y="6075528"/>
              <a:ext cx="1950504" cy="554127"/>
            </a:xfrm>
            <a:prstGeom prst="roundRect">
              <a:avLst/>
            </a:prstGeom>
            <a:solidFill>
              <a:srgbClr val="FE7F50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/>
                <a:t>Document DB</a:t>
              </a:r>
              <a:endParaRPr lang="zh-TW" altLang="en-US" sz="1600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42" y="6111006"/>
              <a:ext cx="459312" cy="459312"/>
            </a:xfrm>
            <a:prstGeom prst="rect">
              <a:avLst/>
            </a:prstGeom>
          </p:spPr>
        </p:pic>
      </p:grpSp>
      <p:cxnSp>
        <p:nvCxnSpPr>
          <p:cNvPr id="23557" name="Connector: Elbow 23556"/>
          <p:cNvCxnSpPr>
            <a:endCxn id="19" idx="2"/>
          </p:cNvCxnSpPr>
          <p:nvPr/>
        </p:nvCxnSpPr>
        <p:spPr>
          <a:xfrm flipV="1">
            <a:off x="356160" y="2602311"/>
            <a:ext cx="3677036" cy="53164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64" name="Group 23563"/>
          <p:cNvGrpSpPr/>
          <p:nvPr/>
        </p:nvGrpSpPr>
        <p:grpSpPr>
          <a:xfrm>
            <a:off x="640552" y="3453984"/>
            <a:ext cx="11155370" cy="979639"/>
            <a:chOff x="627185" y="3386564"/>
            <a:chExt cx="10937630" cy="960517"/>
          </a:xfrm>
        </p:grpSpPr>
        <p:grpSp>
          <p:nvGrpSpPr>
            <p:cNvPr id="7" name="Group 6"/>
            <p:cNvGrpSpPr/>
            <p:nvPr/>
          </p:nvGrpSpPr>
          <p:grpSpPr>
            <a:xfrm>
              <a:off x="627185" y="3386564"/>
              <a:ext cx="10937630" cy="960517"/>
              <a:chOff x="609600" y="4126523"/>
              <a:chExt cx="10937630" cy="1207477"/>
            </a:xfrm>
          </p:grpSpPr>
          <p:sp>
            <p:nvSpPr>
              <p:cNvPr id="3" name="Rectangle: Rounded Corners 2"/>
              <p:cNvSpPr/>
              <p:nvPr/>
            </p:nvSpPr>
            <p:spPr>
              <a:xfrm>
                <a:off x="609600" y="4126523"/>
                <a:ext cx="10937630" cy="1207477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rgbClr val="4EB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44415" y="4499428"/>
                <a:ext cx="1916723" cy="49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bg1"/>
                    </a:solidFill>
                  </a:rPr>
                  <a:t>Share Library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angle: Rounded Corners 4"/>
              <p:cNvSpPr/>
              <p:nvPr/>
            </p:nvSpPr>
            <p:spPr>
              <a:xfrm>
                <a:off x="4245346" y="4343392"/>
                <a:ext cx="132686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DB</a:t>
                </a:r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  <p:sp>
            <p:nvSpPr>
              <p:cNvPr id="10" name="Rectangle: Rounded Corners 9"/>
              <p:cNvSpPr/>
              <p:nvPr/>
            </p:nvSpPr>
            <p:spPr>
              <a:xfrm>
                <a:off x="7196635" y="4343393"/>
                <a:ext cx="13159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Device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8662189" y="4343393"/>
                <a:ext cx="1308967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File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10093070" y="4343392"/>
                <a:ext cx="1241378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Log</a:t>
                </a:r>
              </a:p>
              <a:p>
                <a:pPr algn="ctr"/>
                <a:r>
                  <a:rPr lang="en-US" altLang="zh-TW" sz="1600" dirty="0"/>
                  <a:t>Utility</a:t>
                </a:r>
                <a:endParaRPr lang="zh-TW" altLang="en-US" sz="1600" dirty="0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5687547" y="4343393"/>
                <a:ext cx="1361299" cy="773723"/>
              </a:xfrm>
              <a:prstGeom prst="roundRect">
                <a:avLst/>
              </a:prstGeom>
              <a:solidFill>
                <a:srgbClr val="0078D7"/>
              </a:solidFill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/>
                  <a:t>RedisCache</a:t>
                </a:r>
                <a:endParaRPr lang="en-US" altLang="zh-TW" sz="1600" dirty="0"/>
              </a:p>
              <a:p>
                <a:pPr algn="ctr"/>
                <a:r>
                  <a:rPr lang="en-US" altLang="zh-TW" sz="1600" dirty="0"/>
                  <a:t>Helper</a:t>
                </a:r>
                <a:endParaRPr lang="zh-TW" altLang="en-US" sz="1600" dirty="0"/>
              </a:p>
            </p:txBody>
          </p:sp>
        </p:grpSp>
        <p:sp>
          <p:nvSpPr>
            <p:cNvPr id="63" name="Rectangle: Rounded Corners 62"/>
            <p:cNvSpPr/>
            <p:nvPr/>
          </p:nvSpPr>
          <p:spPr>
            <a:xfrm>
              <a:off x="2584939" y="3561805"/>
              <a:ext cx="1573488" cy="615477"/>
            </a:xfrm>
            <a:prstGeom prst="roundRect">
              <a:avLst/>
            </a:prstGeom>
            <a:solidFill>
              <a:srgbClr val="0078D7"/>
            </a:solidFill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/>
                <a:t>DocumentDB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Helper</a:t>
              </a:r>
              <a:endParaRPr lang="zh-TW" altLang="en-US" sz="1600" dirty="0"/>
            </a:p>
          </p:txBody>
        </p:sp>
      </p:grpSp>
      <p:cxnSp>
        <p:nvCxnSpPr>
          <p:cNvPr id="23577" name="Connector: Elbow 23576"/>
          <p:cNvCxnSpPr>
            <a:endCxn id="48" idx="0"/>
          </p:cNvCxnSpPr>
          <p:nvPr/>
        </p:nvCxnSpPr>
        <p:spPr>
          <a:xfrm rot="16200000" flipH="1">
            <a:off x="-538748" y="4026411"/>
            <a:ext cx="3062522" cy="1277606"/>
          </a:xfrm>
          <a:prstGeom prst="bentConnector3">
            <a:avLst>
              <a:gd name="adj1" fmla="val 703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81" name="Connector: Elbow 23580"/>
          <p:cNvCxnSpPr>
            <a:stCxn id="63" idx="0"/>
          </p:cNvCxnSpPr>
          <p:nvPr/>
        </p:nvCxnSpPr>
        <p:spPr>
          <a:xfrm rot="5400000" flipH="1" flipV="1">
            <a:off x="3399551" y="2657426"/>
            <a:ext cx="1015421" cy="935149"/>
          </a:xfrm>
          <a:prstGeom prst="bentConnector3">
            <a:avLst>
              <a:gd name="adj1" fmla="val 36879"/>
            </a:avLst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/>
          <p:cNvCxnSpPr>
            <a:endCxn id="63" idx="2"/>
          </p:cNvCxnSpPr>
          <p:nvPr/>
        </p:nvCxnSpPr>
        <p:spPr>
          <a:xfrm rot="5400000" flipH="1" flipV="1">
            <a:off x="1663165" y="4407791"/>
            <a:ext cx="1923871" cy="1629173"/>
          </a:xfrm>
          <a:prstGeom prst="bentConnector3">
            <a:avLst>
              <a:gd name="adj1" fmla="val 79085"/>
            </a:avLst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0188475" y="877695"/>
            <a:ext cx="2232815" cy="586795"/>
            <a:chOff x="9831977" y="531912"/>
            <a:chExt cx="2189233" cy="575342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9831977" y="687977"/>
              <a:ext cx="118436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9831977" y="953588"/>
              <a:ext cx="11843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072770" y="531912"/>
              <a:ext cx="670560" cy="30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Now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076330" y="805485"/>
              <a:ext cx="944880" cy="301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Future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50802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76810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Framework </a:t>
            </a:r>
            <a:r>
              <a:rPr lang="en-US" altLang="zh-TW" sz="3200" dirty="0"/>
              <a:t>– How to refresh</a:t>
            </a:r>
            <a:endParaRPr lang="zh-TW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09" y="2874309"/>
            <a:ext cx="6086209" cy="3731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879" y="2858787"/>
            <a:ext cx="5375987" cy="37467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89890" y="6605516"/>
            <a:ext cx="3000526" cy="382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36" dirty="0"/>
              <a:t>Name : </a:t>
            </a:r>
            <a:r>
              <a:rPr lang="en-US" altLang="zh-TW" sz="1836" dirty="0" err="1">
                <a:solidFill>
                  <a:srgbClr val="FF0000"/>
                </a:solidFill>
              </a:rPr>
              <a:t>SFDatabaseEntities</a:t>
            </a:r>
            <a:endParaRPr lang="zh-TW" altLang="en-US" sz="1836" dirty="0"/>
          </a:p>
        </p:txBody>
      </p:sp>
      <p:sp>
        <p:nvSpPr>
          <p:cNvPr id="14" name="Rectangle 13"/>
          <p:cNvSpPr/>
          <p:nvPr/>
        </p:nvSpPr>
        <p:spPr>
          <a:xfrm>
            <a:off x="6720291" y="6190710"/>
            <a:ext cx="3858978" cy="239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29605" y="1577208"/>
            <a:ext cx="10724938" cy="4437962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4586" indent="-524586">
              <a:buFont typeface="+mj-lt"/>
              <a:buAutoNum type="arabicPeriod"/>
            </a:pPr>
            <a:r>
              <a:rPr lang="en-US" altLang="zh-TW" sz="2800" dirty="0"/>
              <a:t>Delete existing data model(</a:t>
            </a:r>
            <a:r>
              <a:rPr lang="en-US" altLang="zh-TW" sz="2800" dirty="0" err="1">
                <a:solidFill>
                  <a:srgbClr val="FF0000"/>
                </a:solidFill>
              </a:rPr>
              <a:t>SFDatabaseEntities.edmx</a:t>
            </a:r>
            <a:r>
              <a:rPr lang="en-US" altLang="zh-TW" sz="2800" dirty="0"/>
              <a:t>) in </a:t>
            </a:r>
            <a:r>
              <a:rPr lang="en-US" altLang="zh-TW" sz="2800" dirty="0" err="1"/>
              <a:t>SfShareLib</a:t>
            </a:r>
            <a:endParaRPr lang="en-US" altLang="zh-TW" sz="2800" dirty="0"/>
          </a:p>
          <a:p>
            <a:pPr marL="524586" indent="-524586">
              <a:buFont typeface="+mj-lt"/>
              <a:buAutoNum type="arabicPeriod"/>
            </a:pPr>
            <a:r>
              <a:rPr lang="en-US" altLang="zh-TW" sz="2800" dirty="0"/>
              <a:t>Add </a:t>
            </a:r>
            <a:r>
              <a:rPr lang="en-US" altLang="zh-TW" sz="2800" dirty="0">
                <a:solidFill>
                  <a:srgbClr val="FF0000"/>
                </a:solidFill>
              </a:rPr>
              <a:t>ADO.NET Entity Data Model </a:t>
            </a:r>
            <a:r>
              <a:rPr lang="en-US" altLang="zh-TW" sz="2800" dirty="0"/>
              <a:t>into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/>
              <a:t>SfShareLib</a:t>
            </a:r>
            <a:endParaRPr lang="zh-TW" altLang="en-US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719653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64" y="2368373"/>
            <a:ext cx="4546441" cy="41189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Entity Framework </a:t>
            </a:r>
            <a:r>
              <a:rPr lang="en-US" altLang="zh-TW" sz="3200" dirty="0"/>
              <a:t>– How to refresh</a:t>
            </a:r>
            <a:endParaRPr lang="zh-TW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2251" y="6480497"/>
            <a:ext cx="4229941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36" dirty="0">
                <a:latin typeface="+mj-lt"/>
              </a:rPr>
              <a:t>4. Fill in database connection information</a:t>
            </a:r>
            <a:endParaRPr lang="zh-TW" altLang="en-US" sz="1836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06" y="2419220"/>
            <a:ext cx="4459010" cy="40503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30225" y="6480497"/>
            <a:ext cx="4942379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36" dirty="0">
                <a:latin typeface="+mj-lt"/>
              </a:rPr>
              <a:t>5. Model </a:t>
            </a:r>
            <a:r>
              <a:rPr lang="en-US" altLang="zh-TW" sz="1836" dirty="0" err="1">
                <a:latin typeface="+mj-lt"/>
              </a:rPr>
              <a:t>NameSpace</a:t>
            </a:r>
            <a:r>
              <a:rPr lang="en-US" altLang="zh-TW" sz="1836" dirty="0">
                <a:latin typeface="+mj-lt"/>
              </a:rPr>
              <a:t> : </a:t>
            </a:r>
            <a:r>
              <a:rPr lang="en-US" altLang="zh-TW" sz="1836" dirty="0" err="1">
                <a:solidFill>
                  <a:srgbClr val="FF0000"/>
                </a:solidFill>
                <a:latin typeface="+mj-lt"/>
              </a:rPr>
              <a:t>SFDatabaseEntitiesModel</a:t>
            </a:r>
            <a:endParaRPr lang="zh-TW" altLang="en-US" sz="1836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9976" y="5604503"/>
            <a:ext cx="2877744" cy="301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13" name="Rectangle 12"/>
          <p:cNvSpPr/>
          <p:nvPr/>
        </p:nvSpPr>
        <p:spPr>
          <a:xfrm>
            <a:off x="7106754" y="4054823"/>
            <a:ext cx="1109919" cy="155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14" name="Rectangle 13"/>
          <p:cNvSpPr/>
          <p:nvPr/>
        </p:nvSpPr>
        <p:spPr>
          <a:xfrm>
            <a:off x="7115637" y="4716444"/>
            <a:ext cx="1109919" cy="1552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29605" y="1577208"/>
            <a:ext cx="10724938" cy="4437962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4586" indent="-524586">
              <a:buFont typeface="+mj-lt"/>
              <a:buAutoNum type="arabicPeriod" startAt="3"/>
            </a:pPr>
            <a:r>
              <a:rPr lang="en-US" altLang="zh-TW" sz="2800" dirty="0"/>
              <a:t>Choose </a:t>
            </a:r>
            <a:r>
              <a:rPr lang="en-US" altLang="zh-TW" sz="2800" dirty="0">
                <a:solidFill>
                  <a:srgbClr val="FF0000"/>
                </a:solidFill>
              </a:rPr>
              <a:t>EF Designer from database</a:t>
            </a:r>
            <a:endParaRPr lang="zh-TW" altLang="en-US" sz="2800" dirty="0">
              <a:solidFill>
                <a:srgbClr val="FF0000"/>
              </a:solidFill>
            </a:endParaRPr>
          </a:p>
          <a:p>
            <a:pPr marL="524586" indent="-524586">
              <a:buFont typeface="+mj-lt"/>
              <a:buAutoNum type="arabicPeriod" startAt="3"/>
            </a:pPr>
            <a:endParaRPr lang="zh-TW" altLang="en-US" sz="2800" dirty="0"/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32818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3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 </a:t>
            </a:r>
            <a:r>
              <a:rPr lang="en-US" altLang="zh-TW" sz="3264" dirty="0"/>
              <a:t>– example(1)</a:t>
            </a:r>
            <a:endParaRPr lang="zh-TW" altLang="en-US" sz="3264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478" y="1724345"/>
            <a:ext cx="2708713" cy="501341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0069" y="5400217"/>
            <a:ext cx="1909616" cy="168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grpSp>
        <p:nvGrpSpPr>
          <p:cNvPr id="14" name="Group 13"/>
          <p:cNvGrpSpPr/>
          <p:nvPr/>
        </p:nvGrpSpPr>
        <p:grpSpPr>
          <a:xfrm>
            <a:off x="3809010" y="1724345"/>
            <a:ext cx="8182485" cy="5013416"/>
            <a:chOff x="3733799" y="1690688"/>
            <a:chExt cx="7820025" cy="47133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3799" y="1690688"/>
              <a:ext cx="7820025" cy="4713327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5529941" y="4519749"/>
              <a:ext cx="2525486" cy="87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833257" y="4693920"/>
              <a:ext cx="2133600" cy="43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41222" y="5677988"/>
              <a:ext cx="3409407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08141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 </a:t>
            </a:r>
            <a:r>
              <a:rPr lang="en-US" altLang="zh-TW" sz="3264" dirty="0"/>
              <a:t>– example(3)</a:t>
            </a:r>
            <a:endParaRPr lang="zh-TW" altLang="en-US" sz="3264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9478" y="1724344"/>
            <a:ext cx="2735359" cy="506273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657186" y="1724345"/>
            <a:ext cx="8316545" cy="5062733"/>
            <a:chOff x="3584938" y="1690688"/>
            <a:chExt cx="7886701" cy="47063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r="10872"/>
            <a:stretch/>
          </p:blipFill>
          <p:spPr>
            <a:xfrm>
              <a:off x="3584938" y="1690688"/>
              <a:ext cx="7886701" cy="4706394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5468983" y="2769324"/>
              <a:ext cx="310025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602480" y="4214949"/>
              <a:ext cx="6535783" cy="43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88871" y="4022118"/>
              <a:ext cx="2558144" cy="12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040069" y="5435746"/>
            <a:ext cx="1909616" cy="168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</p:spTree>
    <p:extLst>
      <p:ext uri="{BB962C8B-B14F-4D97-AF65-F5344CB8AC3E}">
        <p14:creationId xmlns:p14="http://schemas.microsoft.com/office/powerpoint/2010/main" val="46758962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3264" dirty="0"/>
              <a:t> – Model Binding &amp; Validation</a:t>
            </a:r>
            <a:endParaRPr lang="zh-TW" altLang="en-US" sz="3264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56951" y="1408818"/>
            <a:ext cx="10724938" cy="5274550"/>
          </a:xfrm>
          <a:prstGeom prst="rect">
            <a:avLst/>
          </a:prstGeom>
        </p:spPr>
        <p:txBody>
          <a:bodyPr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856" dirty="0"/>
          </a:p>
        </p:txBody>
      </p:sp>
      <p:grpSp>
        <p:nvGrpSpPr>
          <p:cNvPr id="48" name="Group 47"/>
          <p:cNvGrpSpPr/>
          <p:nvPr/>
        </p:nvGrpSpPr>
        <p:grpSpPr>
          <a:xfrm>
            <a:off x="573753" y="1513745"/>
            <a:ext cx="11453271" cy="2918961"/>
            <a:chOff x="561690" y="1353570"/>
            <a:chExt cx="11229716" cy="2861986"/>
          </a:xfrm>
        </p:grpSpPr>
        <p:grpSp>
          <p:nvGrpSpPr>
            <p:cNvPr id="38" name="Group 37"/>
            <p:cNvGrpSpPr/>
            <p:nvPr/>
          </p:nvGrpSpPr>
          <p:grpSpPr>
            <a:xfrm>
              <a:off x="561690" y="1353570"/>
              <a:ext cx="11229716" cy="2861986"/>
              <a:chOff x="552813" y="4191409"/>
              <a:chExt cx="11229716" cy="1163690"/>
            </a:xfrm>
          </p:grpSpPr>
          <p:sp>
            <p:nvSpPr>
              <p:cNvPr id="39" name="Rectangle: Rounded Corners 38"/>
              <p:cNvSpPr/>
              <p:nvPr/>
            </p:nvSpPr>
            <p:spPr>
              <a:xfrm>
                <a:off x="552813" y="4191409"/>
                <a:ext cx="11229716" cy="1163690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36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6336" y="4685400"/>
                <a:ext cx="1916723" cy="19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48" dirty="0">
                    <a:solidFill>
                      <a:schemeClr val="bg1"/>
                    </a:solidFill>
                  </a:rPr>
                  <a:t>Controller</a:t>
                </a:r>
                <a:endParaRPr lang="zh-TW" altLang="en-US" sz="2448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307110" y="1502597"/>
              <a:ext cx="2508077" cy="2543912"/>
              <a:chOff x="920717" y="3514288"/>
              <a:chExt cx="2948905" cy="3223222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717" y="3514288"/>
                <a:ext cx="2948905" cy="3223222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1219200" y="6374673"/>
                <a:ext cx="1898469" cy="15674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36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024868" y="1502597"/>
              <a:ext cx="6266884" cy="2543912"/>
              <a:chOff x="4030823" y="1502597"/>
              <a:chExt cx="6903878" cy="29193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030823" y="1502597"/>
                <a:ext cx="6903878" cy="2919302"/>
                <a:chOff x="4030823" y="1502597"/>
                <a:chExt cx="6903878" cy="2919302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4919"/>
                <a:stretch/>
              </p:blipFill>
              <p:spPr>
                <a:xfrm>
                  <a:off x="4030823" y="1502597"/>
                  <a:ext cx="6903878" cy="2919302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371703" y="2725783"/>
                  <a:ext cx="275190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 flipV="1">
                <a:off x="6466115" y="1959429"/>
                <a:ext cx="2495005" cy="435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/>
          <p:cNvGrpSpPr/>
          <p:nvPr/>
        </p:nvGrpSpPr>
        <p:grpSpPr>
          <a:xfrm>
            <a:off x="573753" y="4610033"/>
            <a:ext cx="11453271" cy="2267190"/>
            <a:chOff x="561690" y="4389422"/>
            <a:chExt cx="11229716" cy="2222937"/>
          </a:xfrm>
        </p:grpSpPr>
        <p:grpSp>
          <p:nvGrpSpPr>
            <p:cNvPr id="44" name="Group 43"/>
            <p:cNvGrpSpPr/>
            <p:nvPr/>
          </p:nvGrpSpPr>
          <p:grpSpPr>
            <a:xfrm>
              <a:off x="561690" y="4389422"/>
              <a:ext cx="11229716" cy="2222937"/>
              <a:chOff x="552813" y="4191409"/>
              <a:chExt cx="11229716" cy="1163690"/>
            </a:xfrm>
          </p:grpSpPr>
          <p:sp>
            <p:nvSpPr>
              <p:cNvPr id="45" name="Rectangle: Rounded Corners 44"/>
              <p:cNvSpPr/>
              <p:nvPr/>
            </p:nvSpPr>
            <p:spPr>
              <a:xfrm>
                <a:off x="552813" y="4191409"/>
                <a:ext cx="11229716" cy="1163690"/>
              </a:xfrm>
              <a:prstGeom prst="roundRect">
                <a:avLst/>
              </a:prstGeom>
              <a:solidFill>
                <a:srgbClr val="4EB1FF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36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96336" y="4685400"/>
                <a:ext cx="1916723" cy="24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48" dirty="0">
                    <a:solidFill>
                      <a:schemeClr val="bg1"/>
                    </a:solidFill>
                  </a:rPr>
                  <a:t>Models</a:t>
                </a:r>
                <a:endParaRPr lang="zh-TW" altLang="en-US" sz="2448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368073" y="4521236"/>
              <a:ext cx="2508077" cy="1975249"/>
              <a:chOff x="920717" y="1531650"/>
              <a:chExt cx="2419168" cy="188619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/>
              <a:srcRect r="17964" b="63518"/>
              <a:stretch/>
            </p:blipFill>
            <p:spPr>
              <a:xfrm>
                <a:off x="920717" y="1531650"/>
                <a:ext cx="2419168" cy="1886193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1158240" y="3239589"/>
                <a:ext cx="1471749" cy="16546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836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68415" y="4530056"/>
              <a:ext cx="6266885" cy="1964103"/>
              <a:chOff x="4030824" y="4477802"/>
              <a:chExt cx="6903878" cy="225393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4030824" y="4477802"/>
                <a:ext cx="6903878" cy="2253934"/>
                <a:chOff x="4030824" y="4477802"/>
                <a:chExt cx="6903878" cy="2253934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4030824" y="4477802"/>
                  <a:ext cx="6903878" cy="2253934"/>
                  <a:chOff x="4030824" y="4477802"/>
                  <a:chExt cx="6903878" cy="2253934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r="11261"/>
                  <a:stretch/>
                </p:blipFill>
                <p:spPr>
                  <a:xfrm>
                    <a:off x="4030824" y="4477802"/>
                    <a:ext cx="6903878" cy="2253934"/>
                  </a:xfrm>
                  <a:prstGeom prst="rect">
                    <a:avLst/>
                  </a:prstGeom>
                </p:spPr>
              </p:pic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4837611" y="5982789"/>
                    <a:ext cx="735875" cy="435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434147" y="5651862"/>
                  <a:ext cx="287383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/>
              <p:cNvCxnSpPr/>
              <p:nvPr/>
            </p:nvCxnSpPr>
            <p:spPr>
              <a:xfrm flipV="1">
                <a:off x="4454436" y="4624251"/>
                <a:ext cx="2564673" cy="435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07857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Whole View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00792" y="1193006"/>
            <a:ext cx="10680810" cy="5712414"/>
            <a:chOff x="433187" y="751309"/>
            <a:chExt cx="11528077" cy="6047385"/>
          </a:xfrm>
        </p:grpSpPr>
        <p:grpSp>
          <p:nvGrpSpPr>
            <p:cNvPr id="10" name="Group 9"/>
            <p:cNvGrpSpPr/>
            <p:nvPr/>
          </p:nvGrpSpPr>
          <p:grpSpPr>
            <a:xfrm>
              <a:off x="433187" y="751309"/>
              <a:ext cx="11528077" cy="6047385"/>
              <a:chOff x="433187" y="751309"/>
              <a:chExt cx="11528077" cy="604738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85251" y="3459649"/>
                <a:ext cx="1254082" cy="601829"/>
                <a:chOff x="3364614" y="3177490"/>
                <a:chExt cx="1445791" cy="1001104"/>
              </a:xfrm>
            </p:grpSpPr>
            <p:sp>
              <p:nvSpPr>
                <p:cNvPr id="140" name="Can 4"/>
                <p:cNvSpPr/>
                <p:nvPr/>
              </p:nvSpPr>
              <p:spPr>
                <a:xfrm>
                  <a:off x="3364614" y="3177490"/>
                  <a:ext cx="1445791" cy="1001104"/>
                </a:xfrm>
                <a:prstGeom prst="can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3474568" y="3538653"/>
                  <a:ext cx="1251045" cy="54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Azure SQL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607386" y="1917095"/>
                <a:ext cx="1254082" cy="679319"/>
                <a:chOff x="3364614" y="3176491"/>
                <a:chExt cx="1445791" cy="1108695"/>
              </a:xfrm>
            </p:grpSpPr>
            <p:sp>
              <p:nvSpPr>
                <p:cNvPr id="138" name="Can 7"/>
                <p:cNvSpPr/>
                <p:nvPr/>
              </p:nvSpPr>
              <p:spPr>
                <a:xfrm>
                  <a:off x="3364614" y="3176491"/>
                  <a:ext cx="1445791" cy="1002102"/>
                </a:xfrm>
                <a:prstGeom prst="can">
                  <a:avLst/>
                </a:prstGeom>
                <a:solidFill>
                  <a:srgbClr val="FFC000">
                    <a:lumMod val="75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3588648" y="3381182"/>
                  <a:ext cx="997725" cy="9040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Azure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Storage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13807" y="2660572"/>
                <a:ext cx="1254082" cy="613720"/>
                <a:chOff x="706685" y="1462204"/>
                <a:chExt cx="1254082" cy="613720"/>
              </a:xfrm>
            </p:grpSpPr>
            <p:sp>
              <p:nvSpPr>
                <p:cNvPr id="136" name="Can 9"/>
                <p:cNvSpPr/>
                <p:nvPr/>
              </p:nvSpPr>
              <p:spPr>
                <a:xfrm>
                  <a:off x="706685" y="1462204"/>
                  <a:ext cx="1254082" cy="613720"/>
                </a:xfrm>
                <a:prstGeom prst="can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713977" y="1675077"/>
                  <a:ext cx="1233953" cy="3258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Redis Cache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147328" y="4606441"/>
                <a:ext cx="1074407" cy="505254"/>
                <a:chOff x="5749507" y="2182783"/>
                <a:chExt cx="1012686" cy="580398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5749507" y="2182783"/>
                  <a:ext cx="1012686" cy="555000"/>
                </a:xfrm>
                <a:prstGeom prst="rect">
                  <a:avLst/>
                </a:prstGeom>
                <a:solidFill>
                  <a:srgbClr val="70AD47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5799075" y="2201756"/>
                  <a:ext cx="913559" cy="561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SB Client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Alarm Ops</a:t>
                  </a:r>
                  <a:endParaRPr kumimoji="0" lang="zh-TW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436549" y="4606441"/>
                <a:ext cx="1074407" cy="505254"/>
                <a:chOff x="5749507" y="2182783"/>
                <a:chExt cx="1012686" cy="580398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5749507" y="2182783"/>
                  <a:ext cx="1012686" cy="555000"/>
                </a:xfrm>
                <a:prstGeom prst="rect">
                  <a:avLst/>
                </a:prstGeom>
                <a:solidFill>
                  <a:srgbClr val="70AD47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5846370" y="2201756"/>
                  <a:ext cx="818974" cy="561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SB Client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Infra Ops</a:t>
                  </a:r>
                  <a:endParaRPr kumimoji="0" lang="zh-TW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992617" y="4601478"/>
                <a:ext cx="1074407" cy="505254"/>
                <a:chOff x="5749507" y="2182783"/>
                <a:chExt cx="1012686" cy="58039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5749507" y="2182783"/>
                  <a:ext cx="1012686" cy="555000"/>
                </a:xfrm>
                <a:prstGeom prst="rect">
                  <a:avLst/>
                </a:prstGeom>
                <a:solidFill>
                  <a:srgbClr val="70AD47">
                    <a:lumMod val="50000"/>
                  </a:srgbClr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5874095" y="2201756"/>
                  <a:ext cx="763527" cy="561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IoT</a:t>
                  </a:r>
                  <a:r>
                    <a:rPr kumimoji="0" lang="en-US" altLang="zh-TW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 Hub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TW" sz="1200" kern="0" dirty="0">
                      <a:solidFill>
                        <a:prstClr val="white"/>
                      </a:solidFill>
                      <a:ea typeface="新細明體" panose="02020500000000000000" pitchFamily="18" charset="-120"/>
                    </a:rPr>
                    <a:t>Receiver</a:t>
                  </a:r>
                  <a:endParaRPr kumimoji="0" lang="zh-TW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8861018" y="2917597"/>
                <a:ext cx="1131814" cy="2169227"/>
                <a:chOff x="7065888" y="2647058"/>
                <a:chExt cx="1131814" cy="1829249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065888" y="2647058"/>
                  <a:ext cx="1131814" cy="1829249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7117551" y="3865748"/>
                  <a:ext cx="1071317" cy="3297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IoT Hub</a:t>
                  </a:r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7171357" y="2943673"/>
                  <a:ext cx="683760" cy="715796"/>
                  <a:chOff x="7882316" y="5302231"/>
                  <a:chExt cx="683760" cy="715796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7938476" y="5302231"/>
                    <a:ext cx="553782" cy="715796"/>
                  </a:xfrm>
                  <a:prstGeom prst="rect">
                    <a:avLst/>
                  </a:prstGeom>
                  <a:solidFill>
                    <a:sysClr val="window" lastClr="FFFFFF">
                      <a:lumMod val="85000"/>
                    </a:sysClr>
                  </a:solidFill>
                  <a:ln w="12700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7882316" y="5461634"/>
                    <a:ext cx="683760" cy="4121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ea typeface="新細明體" panose="02020500000000000000" pitchFamily="18" charset="-120"/>
                      </a:rPr>
                      <a:t>Device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ea typeface="新細明體" panose="02020500000000000000" pitchFamily="18" charset="-120"/>
                      </a:rPr>
                      <a:t>Mgt</a:t>
                    </a:r>
                  </a:p>
                </p:txBody>
              </p:sp>
            </p:grpSp>
          </p:grpSp>
          <p:sp>
            <p:nvSpPr>
              <p:cNvPr id="26" name="Rectangle 25"/>
              <p:cNvSpPr/>
              <p:nvPr/>
            </p:nvSpPr>
            <p:spPr>
              <a:xfrm>
                <a:off x="3147328" y="3312802"/>
                <a:ext cx="3457472" cy="883920"/>
              </a:xfrm>
              <a:prstGeom prst="rect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85723"/>
                  </a:solidFill>
                  <a:effectLst/>
                  <a:uLnTx/>
                  <a:uFillTx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532221" y="3392465"/>
                <a:ext cx="1012686" cy="588797"/>
                <a:chOff x="5749507" y="2182783"/>
                <a:chExt cx="1012686" cy="588797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5749507" y="2182783"/>
                  <a:ext cx="1012686" cy="555000"/>
                </a:xfrm>
                <a:prstGeom prst="rect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855325" y="2217678"/>
                  <a:ext cx="770268" cy="553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Device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API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3234187" y="3392465"/>
                <a:ext cx="2180236" cy="555000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77594" y="3415317"/>
                <a:ext cx="759888" cy="553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Admin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API</a:t>
                </a: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87542" y="3897572"/>
                <a:ext cx="1381016" cy="390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Restful API</a:t>
                </a: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147328" y="2199913"/>
                <a:ext cx="1656941" cy="883920"/>
                <a:chOff x="4629889" y="1382195"/>
                <a:chExt cx="1696720" cy="883920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4629889" y="1382195"/>
                  <a:ext cx="1696720" cy="8839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831903" y="1585096"/>
                  <a:ext cx="1341532" cy="553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新細明體" panose="02020500000000000000" pitchFamily="18" charset="-120"/>
                    </a:rPr>
                    <a:t>Super Admin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新細明體" panose="02020500000000000000" pitchFamily="18" charset="-120"/>
                    </a:rPr>
                    <a:t>Web MVC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053328" y="2199913"/>
                <a:ext cx="1551471" cy="883920"/>
                <a:chOff x="6390641" y="1382195"/>
                <a:chExt cx="1696720" cy="883920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6390641" y="1382195"/>
                  <a:ext cx="1696720" cy="8839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638799" y="1576660"/>
                  <a:ext cx="1165938" cy="5539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新細明體" panose="02020500000000000000" pitchFamily="18" charset="-120"/>
                    </a:rPr>
                    <a:t>Admin 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新細明體" panose="02020500000000000000" pitchFamily="18" charset="-120"/>
                    </a:rPr>
                    <a:t>Web MVC</a:t>
                  </a: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10628143" y="2343309"/>
                <a:ext cx="1265274" cy="2734694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556026" y="4361712"/>
                <a:ext cx="1405238" cy="684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IoT Device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/ GW SDK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0841703" y="3629464"/>
                <a:ext cx="833884" cy="604652"/>
                <a:chOff x="7938476" y="5178056"/>
                <a:chExt cx="833884" cy="839972"/>
              </a:xfrm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7938476" y="5178056"/>
                  <a:ext cx="833884" cy="839972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8137245" y="5280999"/>
                  <a:ext cx="436348" cy="543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….</a:t>
                  </a: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0841703" y="2442240"/>
                <a:ext cx="833884" cy="520680"/>
                <a:chOff x="9669306" y="2265850"/>
                <a:chExt cx="833884" cy="52068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669306" y="2265850"/>
                  <a:ext cx="833884" cy="52068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687272" y="2341524"/>
                  <a:ext cx="797952" cy="390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新細明體" panose="02020500000000000000" pitchFamily="18" charset="-120"/>
                    </a:rPr>
                    <a:t>Initial</a:t>
                  </a: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0837424" y="3034666"/>
                <a:ext cx="833884" cy="520680"/>
                <a:chOff x="9669306" y="2265850"/>
                <a:chExt cx="833884" cy="52068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669306" y="2265850"/>
                  <a:ext cx="833884" cy="52068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9869805" y="2341524"/>
                  <a:ext cx="432887" cy="390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新細明體" panose="02020500000000000000" pitchFamily="18" charset="-120"/>
                    </a:rPr>
                    <a:t>….</a:t>
                  </a: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33187" y="5271793"/>
                <a:ext cx="1602478" cy="401297"/>
                <a:chOff x="4525091" y="1382195"/>
                <a:chExt cx="1897672" cy="883920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4629889" y="1382195"/>
                  <a:ext cx="1696720" cy="88392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4525091" y="1555323"/>
                  <a:ext cx="1897672" cy="61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1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新細明體" panose="02020500000000000000" pitchFamily="18" charset="-120"/>
                    </a:rPr>
                    <a:t>External Applications</a:t>
                  </a:r>
                </a:p>
              </p:txBody>
            </p:sp>
          </p:grpSp>
          <p:cxnSp>
            <p:nvCxnSpPr>
              <p:cNvPr id="40" name="Straight Arrow Connector 39"/>
              <p:cNvCxnSpPr>
                <a:stCxn id="140" idx="4"/>
                <a:endCxn id="26" idx="1"/>
              </p:cNvCxnSpPr>
              <p:nvPr/>
            </p:nvCxnSpPr>
            <p:spPr>
              <a:xfrm flipV="1">
                <a:off x="1839333" y="3754762"/>
                <a:ext cx="1307995" cy="580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41" name="TextBox 40"/>
              <p:cNvSpPr txBox="1"/>
              <p:nvPr/>
            </p:nvSpPr>
            <p:spPr>
              <a:xfrm>
                <a:off x="1824842" y="3764386"/>
                <a:ext cx="1278937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1. Entity Framework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42" name="Elbow Connector 76"/>
              <p:cNvCxnSpPr>
                <a:stCxn id="26" idx="1"/>
                <a:endCxn id="136" idx="4"/>
              </p:cNvCxnSpPr>
              <p:nvPr/>
            </p:nvCxnSpPr>
            <p:spPr>
              <a:xfrm rot="10800000">
                <a:off x="1867890" y="2967432"/>
                <a:ext cx="1279439" cy="787330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 rot="5400000">
                <a:off x="1947598" y="3223747"/>
                <a:ext cx="937085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2. Data Cache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44" name="Elbow Connector 85"/>
              <p:cNvCxnSpPr>
                <a:stCxn id="121" idx="1"/>
                <a:endCxn id="138" idx="4"/>
              </p:cNvCxnSpPr>
              <p:nvPr/>
            </p:nvCxnSpPr>
            <p:spPr>
              <a:xfrm rot="10800000">
                <a:off x="1861468" y="2224101"/>
                <a:ext cx="1285860" cy="417772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cxnSp>
            <p:nvCxnSpPr>
              <p:cNvPr id="45" name="Elbow Connector 88"/>
              <p:cNvCxnSpPr>
                <a:stCxn id="119" idx="0"/>
                <a:endCxn id="138" idx="1"/>
              </p:cNvCxnSpPr>
              <p:nvPr/>
            </p:nvCxnSpPr>
            <p:spPr>
              <a:xfrm rot="16200000" flipV="1">
                <a:off x="3390338" y="-238814"/>
                <a:ext cx="282817" cy="4594637"/>
              </a:xfrm>
              <a:prstGeom prst="bentConnector3">
                <a:avLst>
                  <a:gd name="adj1" fmla="val 180830"/>
                </a:avLst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46" name="TextBox 45"/>
              <p:cNvSpPr txBox="1"/>
              <p:nvPr/>
            </p:nvSpPr>
            <p:spPr>
              <a:xfrm rot="5400000">
                <a:off x="3385620" y="1714167"/>
                <a:ext cx="977813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7. Submit Task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585989" y="4183308"/>
                <a:ext cx="1254082" cy="679319"/>
                <a:chOff x="3364614" y="3176491"/>
                <a:chExt cx="1445791" cy="1108695"/>
              </a:xfrm>
            </p:grpSpPr>
            <p:sp>
              <p:nvSpPr>
                <p:cNvPr id="109" name="Can 97"/>
                <p:cNvSpPr/>
                <p:nvPr/>
              </p:nvSpPr>
              <p:spPr>
                <a:xfrm>
                  <a:off x="3364614" y="3176491"/>
                  <a:ext cx="1445791" cy="1002102"/>
                </a:xfrm>
                <a:prstGeom prst="can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3588648" y="3381182"/>
                  <a:ext cx="997725" cy="9040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Azure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Storage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48" name="Elbow Connector 99"/>
              <p:cNvCxnSpPr>
                <a:endCxn id="109" idx="4"/>
              </p:cNvCxnSpPr>
              <p:nvPr/>
            </p:nvCxnSpPr>
            <p:spPr>
              <a:xfrm rot="10800000" flipV="1">
                <a:off x="1840072" y="4073158"/>
                <a:ext cx="1306519" cy="41715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49" name="TextBox 48"/>
              <p:cNvSpPr txBox="1"/>
              <p:nvPr/>
            </p:nvSpPr>
            <p:spPr>
              <a:xfrm>
                <a:off x="1899092" y="4120981"/>
                <a:ext cx="891380" cy="390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5. Log data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6. Image File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3146591" y="751309"/>
                <a:ext cx="3458209" cy="484577"/>
                <a:chOff x="3239469" y="755671"/>
                <a:chExt cx="3458209" cy="484577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3239469" y="755671"/>
                  <a:ext cx="3458209" cy="484577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285361" y="822700"/>
                  <a:ext cx="1431192" cy="390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Service Bus</a:t>
                  </a:r>
                </a:p>
              </p:txBody>
            </p:sp>
          </p:grpSp>
          <p:cxnSp>
            <p:nvCxnSpPr>
              <p:cNvPr id="51" name="Straight Arrow Connector 50"/>
              <p:cNvCxnSpPr>
                <a:stCxn id="121" idx="0"/>
              </p:cNvCxnSpPr>
              <p:nvPr/>
            </p:nvCxnSpPr>
            <p:spPr>
              <a:xfrm flipV="1">
                <a:off x="3975799" y="1235887"/>
                <a:ext cx="19889" cy="9640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6042593" y="1232873"/>
                <a:ext cx="0" cy="964027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53" name="TextBox 52"/>
              <p:cNvSpPr txBox="1"/>
              <p:nvPr/>
            </p:nvSpPr>
            <p:spPr>
              <a:xfrm>
                <a:off x="2776902" y="1628521"/>
                <a:ext cx="810062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3. Log data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5433222" y="1706880"/>
                <a:ext cx="977813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8. Submit Task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457293" y="5892139"/>
                <a:ext cx="4267538" cy="484577"/>
                <a:chOff x="3239469" y="755671"/>
                <a:chExt cx="3458209" cy="484577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3239469" y="755671"/>
                  <a:ext cx="3458209" cy="484577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421073" y="822700"/>
                  <a:ext cx="1159769" cy="390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Service Bus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3684531" y="5078004"/>
                <a:ext cx="0" cy="814135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4965875" y="5087017"/>
                <a:ext cx="7877" cy="80512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7529820" y="5087017"/>
                <a:ext cx="0" cy="80512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59" name="TextBox 58"/>
              <p:cNvSpPr txBox="1"/>
              <p:nvPr/>
            </p:nvSpPr>
            <p:spPr>
              <a:xfrm rot="5400000">
                <a:off x="3005875" y="5485709"/>
                <a:ext cx="1106785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9. Consume Task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5400000">
                <a:off x="4227698" y="5452618"/>
                <a:ext cx="1172968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10. Consume Task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5400000">
                <a:off x="6771320" y="5405898"/>
                <a:ext cx="1172968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12. Consume Task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88883" y="4492708"/>
                <a:ext cx="5236824" cy="1024351"/>
              </a:xfrm>
              <a:prstGeom prst="rect">
                <a:avLst/>
              </a:prstGeom>
              <a:noFill/>
              <a:ln w="12700" cap="flat" cmpd="sng" algn="ctr">
                <a:solidFill>
                  <a:srgbClr val="38572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76870" y="5188310"/>
                <a:ext cx="3739228" cy="390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5723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Backend Process</a:t>
                </a:r>
                <a:r>
                  <a: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5723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 </a:t>
                </a:r>
                <a:r>
                  <a:rPr kumimoji="0" lang="en-US" altLang="zh-TW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85723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(Service Fabric)</a:t>
                </a: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85723"/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 rot="5400000">
                <a:off x="2237673" y="4213015"/>
                <a:ext cx="925205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13. Heartbeat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1988904" y="6157176"/>
                <a:ext cx="1254082" cy="601829"/>
                <a:chOff x="3364614" y="3177490"/>
                <a:chExt cx="1445791" cy="1001104"/>
              </a:xfrm>
            </p:grpSpPr>
            <p:sp>
              <p:nvSpPr>
                <p:cNvPr id="103" name="Can 151"/>
                <p:cNvSpPr/>
                <p:nvPr/>
              </p:nvSpPr>
              <p:spPr>
                <a:xfrm>
                  <a:off x="3364614" y="3177490"/>
                  <a:ext cx="1445791" cy="1001104"/>
                </a:xfrm>
                <a:prstGeom prst="can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474568" y="3538653"/>
                  <a:ext cx="1251045" cy="54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Azure SQL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66" name="Elbow Connector 153"/>
              <p:cNvCxnSpPr>
                <a:endCxn id="103" idx="1"/>
              </p:cNvCxnSpPr>
              <p:nvPr/>
            </p:nvCxnSpPr>
            <p:spPr>
              <a:xfrm rot="5400000">
                <a:off x="2526579" y="5605934"/>
                <a:ext cx="640608" cy="461876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67" name="TextBox 66"/>
              <p:cNvSpPr txBox="1"/>
              <p:nvPr/>
            </p:nvSpPr>
            <p:spPr>
              <a:xfrm>
                <a:off x="2457689" y="5827817"/>
                <a:ext cx="1078238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14. Task Update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7867513" y="6115188"/>
                <a:ext cx="1254082" cy="683506"/>
                <a:chOff x="3364614" y="3125942"/>
                <a:chExt cx="1445791" cy="1117544"/>
              </a:xfrm>
            </p:grpSpPr>
            <p:sp>
              <p:nvSpPr>
                <p:cNvPr id="101" name="Can 158"/>
                <p:cNvSpPr/>
                <p:nvPr/>
              </p:nvSpPr>
              <p:spPr>
                <a:xfrm>
                  <a:off x="3364614" y="3125942"/>
                  <a:ext cx="1445791" cy="1052652"/>
                </a:xfrm>
                <a:prstGeom prst="can">
                  <a:avLst/>
                </a:prstGeom>
                <a:solidFill>
                  <a:srgbClr val="00B050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468924" y="3337848"/>
                  <a:ext cx="1259022" cy="905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Document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新細明體" panose="02020500000000000000" pitchFamily="18" charset="-120"/>
                    </a:rPr>
                    <a:t>DB</a:t>
                  </a:r>
                  <a:endParaRPr kumimoji="0" lang="zh-TW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69" name="Elbow Connector 160"/>
              <p:cNvCxnSpPr>
                <a:endCxn id="101" idx="1"/>
              </p:cNvCxnSpPr>
              <p:nvPr/>
            </p:nvCxnSpPr>
            <p:spPr>
              <a:xfrm rot="16200000" flipH="1">
                <a:off x="7934070" y="5554704"/>
                <a:ext cx="601016" cy="519951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70" name="TextBox 69"/>
              <p:cNvSpPr txBox="1"/>
              <p:nvPr/>
            </p:nvSpPr>
            <p:spPr>
              <a:xfrm>
                <a:off x="7967953" y="5497407"/>
                <a:ext cx="1208000" cy="390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15. Create DB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16. Store Message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71" name="Elbow Connector 164"/>
              <p:cNvCxnSpPr>
                <a:endCxn id="125" idx="2"/>
              </p:cNvCxnSpPr>
              <p:nvPr/>
            </p:nvCxnSpPr>
            <p:spPr>
              <a:xfrm flipV="1">
                <a:off x="8225709" y="5086824"/>
                <a:ext cx="1201216" cy="184969"/>
              </a:xfrm>
              <a:prstGeom prst="bentConnector2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72" name="TextBox 71"/>
              <p:cNvSpPr txBox="1"/>
              <p:nvPr/>
            </p:nvSpPr>
            <p:spPr>
              <a:xfrm>
                <a:off x="8182679" y="5089244"/>
                <a:ext cx="1529811" cy="390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18. C2D Message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19. Device Management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8067024" y="4704549"/>
                <a:ext cx="793994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>
                <a:off x="7928578" y="4476046"/>
                <a:ext cx="1150905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17. D2C Message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75" name="Elbow Connector 177"/>
              <p:cNvCxnSpPr>
                <a:endCxn id="119" idx="3"/>
              </p:cNvCxnSpPr>
              <p:nvPr/>
            </p:nvCxnSpPr>
            <p:spPr>
              <a:xfrm rot="16200000" flipV="1">
                <a:off x="6150224" y="3096449"/>
                <a:ext cx="1834173" cy="925021"/>
              </a:xfrm>
              <a:prstGeom prst="bentConnector2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cxnSp>
            <p:nvCxnSpPr>
              <p:cNvPr id="76" name="Elbow Connector 180"/>
              <p:cNvCxnSpPr>
                <a:stCxn id="130" idx="0"/>
                <a:endCxn id="121" idx="3"/>
              </p:cNvCxnSpPr>
              <p:nvPr/>
            </p:nvCxnSpPr>
            <p:spPr>
              <a:xfrm rot="16200000" flipV="1">
                <a:off x="5187243" y="2258899"/>
                <a:ext cx="1959604" cy="2725552"/>
              </a:xfrm>
              <a:prstGeom prst="bentConnector2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5400000">
                <a:off x="6913298" y="3004557"/>
                <a:ext cx="1038905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20. RT Message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78" name="Elbow Connector 184"/>
              <p:cNvCxnSpPr>
                <a:endCxn id="107" idx="3"/>
              </p:cNvCxnSpPr>
              <p:nvPr/>
            </p:nvCxnSpPr>
            <p:spPr>
              <a:xfrm rot="16200000" flipV="1">
                <a:off x="5397550" y="2200849"/>
                <a:ext cx="3607879" cy="1193377"/>
              </a:xfrm>
              <a:prstGeom prst="bentConnector2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79" name="TextBox 78"/>
              <p:cNvSpPr txBox="1"/>
              <p:nvPr/>
            </p:nvSpPr>
            <p:spPr>
              <a:xfrm rot="5400000">
                <a:off x="6858106" y="1600165"/>
                <a:ext cx="1632856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21. Submit Alarm Message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3989943" y="3044062"/>
                <a:ext cx="0" cy="27432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5221500" y="3044062"/>
                <a:ext cx="0" cy="27432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82" name="Elbow Connector 192"/>
              <p:cNvCxnSpPr>
                <a:stCxn id="115" idx="1"/>
                <a:endCxn id="123" idx="3"/>
              </p:cNvCxnSpPr>
              <p:nvPr/>
            </p:nvCxnSpPr>
            <p:spPr>
              <a:xfrm rot="10800000" flipV="1">
                <a:off x="6544907" y="2702579"/>
                <a:ext cx="4296796" cy="967385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83" name="TextBox 82"/>
              <p:cNvSpPr txBox="1"/>
              <p:nvPr/>
            </p:nvSpPr>
            <p:spPr>
              <a:xfrm>
                <a:off x="8562447" y="2506548"/>
                <a:ext cx="1301429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22. Initial / HA / Log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>
                <a:off x="9856530" y="3244163"/>
                <a:ext cx="980894" cy="351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85" name="TextBox 84"/>
              <p:cNvSpPr txBox="1"/>
              <p:nvPr/>
            </p:nvSpPr>
            <p:spPr>
              <a:xfrm>
                <a:off x="9897814" y="3044062"/>
                <a:ext cx="659539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23. </a:t>
                </a:r>
                <a:r>
                  <a:rPr kumimoji="0" lang="en-US" altLang="zh-TW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Auth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9857900" y="4304671"/>
                <a:ext cx="977105" cy="97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9821143" y="3445192"/>
                <a:ext cx="1150905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24. D2C Message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9589536" y="3958619"/>
                <a:ext cx="1252231" cy="414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89" name="TextBox 88"/>
              <p:cNvSpPr txBox="1"/>
              <p:nvPr/>
            </p:nvSpPr>
            <p:spPr>
              <a:xfrm>
                <a:off x="9904191" y="3776988"/>
                <a:ext cx="595522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25. DM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9849339" y="3637388"/>
                <a:ext cx="930534" cy="593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91" name="TextBox 90"/>
              <p:cNvSpPr txBox="1"/>
              <p:nvPr/>
            </p:nvSpPr>
            <p:spPr>
              <a:xfrm>
                <a:off x="9836202" y="4118172"/>
                <a:ext cx="1150905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26. C2D Message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3684537" y="2917597"/>
                <a:ext cx="3436187" cy="1705363"/>
                <a:chOff x="3684537" y="2917597"/>
                <a:chExt cx="3436187" cy="1705363"/>
              </a:xfrm>
            </p:grpSpPr>
            <p:cxnSp>
              <p:nvCxnSpPr>
                <p:cNvPr id="99" name="Elbow Connector 180"/>
                <p:cNvCxnSpPr>
                  <a:stCxn id="135" idx="0"/>
                </p:cNvCxnSpPr>
                <p:nvPr/>
              </p:nvCxnSpPr>
              <p:spPr>
                <a:xfrm rot="5400000" flipH="1" flipV="1">
                  <a:off x="5265653" y="2767890"/>
                  <a:ext cx="273954" cy="3436185"/>
                </a:xfrm>
                <a:prstGeom prst="bentConnector2">
                  <a:avLst/>
                </a:prstGeom>
                <a:noFill/>
                <a:ln w="6350" cap="flat" cmpd="sng" algn="ctr">
                  <a:solidFill>
                    <a:srgbClr val="002060"/>
                  </a:solidFill>
                  <a:prstDash val="solid"/>
                  <a:miter lim="800000"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00" name="Elbow Connector 180"/>
                <p:cNvCxnSpPr/>
                <p:nvPr/>
              </p:nvCxnSpPr>
              <p:spPr>
                <a:xfrm rot="16200000" flipV="1">
                  <a:off x="6147057" y="3375340"/>
                  <a:ext cx="1431409" cy="515924"/>
                </a:xfrm>
                <a:prstGeom prst="bentConnector3">
                  <a:avLst>
                    <a:gd name="adj1" fmla="val 99818"/>
                  </a:avLst>
                </a:prstGeom>
                <a:noFill/>
                <a:ln w="6350" cap="flat" cmpd="sng" algn="ctr">
                  <a:solidFill>
                    <a:srgbClr val="002060"/>
                  </a:solidFill>
                  <a:prstDash val="solid"/>
                  <a:miter lim="800000"/>
                  <a:headEnd type="none" w="lg" len="med"/>
                  <a:tailEnd type="triangle" w="lg" len="med"/>
                </a:ln>
                <a:effectLst/>
              </p:spPr>
            </p:cxnSp>
          </p:grpSp>
          <p:sp>
            <p:nvSpPr>
              <p:cNvPr id="93" name="TextBox 92"/>
              <p:cNvSpPr txBox="1"/>
              <p:nvPr/>
            </p:nvSpPr>
            <p:spPr>
              <a:xfrm rot="5400000">
                <a:off x="6434636" y="3888553"/>
                <a:ext cx="1218787" cy="249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27. Alarm Message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2773370" y="2922773"/>
                <a:ext cx="380379" cy="1724591"/>
                <a:chOff x="2773370" y="2922773"/>
                <a:chExt cx="380379" cy="2082111"/>
              </a:xfrm>
            </p:grpSpPr>
            <p:cxnSp>
              <p:nvCxnSpPr>
                <p:cNvPr id="97" name="Elbow Connector 146"/>
                <p:cNvCxnSpPr>
                  <a:stCxn id="62" idx="1"/>
                </p:cNvCxnSpPr>
                <p:nvPr/>
              </p:nvCxnSpPr>
              <p:spPr>
                <a:xfrm rot="10800000">
                  <a:off x="2774931" y="2922774"/>
                  <a:ext cx="213953" cy="2082110"/>
                </a:xfrm>
                <a:prstGeom prst="bentConnector2">
                  <a:avLst/>
                </a:prstGeom>
                <a:noFill/>
                <a:ln w="6350" cap="flat" cmpd="sng" algn="ctr">
                  <a:solidFill>
                    <a:srgbClr val="002060"/>
                  </a:solidFill>
                  <a:prstDash val="solid"/>
                  <a:miter lim="800000"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2773370" y="2922773"/>
                  <a:ext cx="380379" cy="659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002060"/>
                  </a:solidFill>
                  <a:prstDash val="solid"/>
                  <a:miter lim="800000"/>
                  <a:headEnd type="none" w="lg" len="med"/>
                  <a:tailEnd type="triangle" w="lg" len="med"/>
                </a:ln>
                <a:effectLst/>
              </p:spPr>
            </p:cxnSp>
          </p:grpSp>
          <p:cxnSp>
            <p:nvCxnSpPr>
              <p:cNvPr id="95" name="Elbow Connector 153"/>
              <p:cNvCxnSpPr>
                <a:stCxn id="134" idx="1"/>
                <a:endCxn id="111" idx="3"/>
              </p:cNvCxnSpPr>
              <p:nvPr/>
            </p:nvCxnSpPr>
            <p:spPr>
              <a:xfrm rot="10800000" flipV="1">
                <a:off x="1954468" y="4848012"/>
                <a:ext cx="1192860" cy="624430"/>
              </a:xfrm>
              <a:prstGeom prst="bentConnector3">
                <a:avLst>
                  <a:gd name="adj1" fmla="val 50000"/>
                </a:avLst>
              </a:prstGeom>
              <a:noFill/>
              <a:ln w="6350" cap="flat" cmpd="sng" algn="ctr">
                <a:solidFill>
                  <a:srgbClr val="002060"/>
                </a:solidFill>
                <a:prstDash val="solid"/>
                <a:miter lim="800000"/>
                <a:headEnd type="none" w="lg" len="med"/>
                <a:tailEnd type="triangle" w="lg" len="med"/>
              </a:ln>
              <a:effectLst/>
            </p:spPr>
          </p:cxnSp>
          <p:sp>
            <p:nvSpPr>
              <p:cNvPr id="96" name="TextBox 95"/>
              <p:cNvSpPr txBox="1"/>
              <p:nvPr/>
            </p:nvSpPr>
            <p:spPr>
              <a:xfrm>
                <a:off x="1921226" y="4856764"/>
                <a:ext cx="1079968" cy="24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ea typeface="新細明體" panose="02020500000000000000" pitchFamily="18" charset="-120"/>
                  </a:rPr>
                  <a:t>28. Call Ext App.</a:t>
                </a:r>
                <a:endParaRPr kumimoji="0" lang="zh-TW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05899" y="4615092"/>
              <a:ext cx="1074407" cy="483144"/>
            </a:xfrm>
            <a:prstGeom prst="rect">
              <a:avLst/>
            </a:prstGeom>
            <a:solidFill>
              <a:srgbClr val="70AD47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75446" y="4716575"/>
              <a:ext cx="1135333" cy="29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新細明體" panose="02020500000000000000" pitchFamily="18" charset="-120"/>
                </a:rPr>
                <a:t>Routine Task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新細明體" panose="02020500000000000000" pitchFamily="18" charset="-120"/>
              </a:endParaRPr>
            </a:p>
          </p:txBody>
        </p:sp>
        <p:cxnSp>
          <p:nvCxnSpPr>
            <p:cNvPr id="16" name="Elbow Connector 153"/>
            <p:cNvCxnSpPr>
              <a:endCxn id="11" idx="2"/>
            </p:cNvCxnSpPr>
            <p:nvPr/>
          </p:nvCxnSpPr>
          <p:spPr>
            <a:xfrm rot="10800000">
              <a:off x="6243104" y="5098236"/>
              <a:ext cx="687149" cy="630664"/>
            </a:xfrm>
            <a:prstGeom prst="bentConnector2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  <a:miter lim="800000"/>
              <a:headEnd type="none" w="lg" len="med"/>
              <a:tailEnd type="triangle" w="lg" len="med"/>
            </a:ln>
            <a:effectLst/>
          </p:spPr>
        </p:cxnSp>
        <p:cxnSp>
          <p:nvCxnSpPr>
            <p:cNvPr id="17" name="Elbow Connector 153"/>
            <p:cNvCxnSpPr/>
            <p:nvPr/>
          </p:nvCxnSpPr>
          <p:spPr>
            <a:xfrm rot="10800000">
              <a:off x="6928615" y="5728900"/>
              <a:ext cx="1175689" cy="386288"/>
            </a:xfrm>
            <a:prstGeom prst="bentConnector3">
              <a:avLst>
                <a:gd name="adj1" fmla="val 23699"/>
              </a:avLst>
            </a:prstGeom>
            <a:noFill/>
            <a:ln w="6350" cap="flat" cmpd="sng" algn="ctr">
              <a:solidFill>
                <a:srgbClr val="002060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046609" y="5548173"/>
              <a:ext cx="1242603" cy="244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ea typeface="新細明體" panose="02020500000000000000" pitchFamily="18" charset="-120"/>
                </a:rPr>
                <a:t>11. Get Doc Usage.</a:t>
              </a:r>
              <a:endParaRPr kumimoji="0" lang="zh-TW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92284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3264" dirty="0"/>
              <a:t>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SQLDatabase</a:t>
            </a:r>
            <a:r>
              <a:rPr lang="en-US" altLang="zh-TW" sz="3200" dirty="0"/>
              <a:t> (example)</a:t>
            </a:r>
            <a:endParaRPr lang="zh-TW" alt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28" y="1534662"/>
            <a:ext cx="3007610" cy="527308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82179" y="3286316"/>
            <a:ext cx="1501048" cy="168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grpSp>
        <p:nvGrpSpPr>
          <p:cNvPr id="22" name="Group 21"/>
          <p:cNvGrpSpPr/>
          <p:nvPr/>
        </p:nvGrpSpPr>
        <p:grpSpPr>
          <a:xfrm>
            <a:off x="4412536" y="1534662"/>
            <a:ext cx="7074720" cy="5273083"/>
            <a:chOff x="4325544" y="1504707"/>
            <a:chExt cx="6936630" cy="517015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5544" y="1504707"/>
              <a:ext cx="6936630" cy="5170159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616387" y="4687409"/>
              <a:ext cx="4403325" cy="16778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16386" y="1991330"/>
              <a:ext cx="3844033" cy="1328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970" y="2489419"/>
            <a:ext cx="7074720" cy="27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5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sz="3264" dirty="0"/>
              <a:t>– </a:t>
            </a:r>
            <a:r>
              <a:rPr lang="en-US" altLang="zh-TW" sz="3264" dirty="0" err="1"/>
              <a:t>SQLDatabase</a:t>
            </a:r>
            <a:r>
              <a:rPr lang="en-US" altLang="zh-TW" sz="3264" dirty="0"/>
              <a:t> (</a:t>
            </a:r>
            <a:r>
              <a:rPr lang="en-US" altLang="zh-TW" sz="3264" dirty="0" err="1"/>
              <a:t>DBHelper.cs</a:t>
            </a:r>
            <a:r>
              <a:rPr lang="en-US" altLang="zh-TW" sz="3264" dirty="0"/>
              <a:t>)</a:t>
            </a:r>
            <a:endParaRPr lang="zh-TW" altLang="en-US" sz="3264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722" y="1747324"/>
            <a:ext cx="2890499" cy="4800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0006" y="3836984"/>
            <a:ext cx="1509929" cy="1776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5228"/>
          <a:stretch/>
        </p:blipFill>
        <p:spPr>
          <a:xfrm>
            <a:off x="4147135" y="1747324"/>
            <a:ext cx="7428304" cy="48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437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3264" dirty="0"/>
              <a:t> – </a:t>
            </a:r>
            <a:r>
              <a:rPr lang="en-US" altLang="zh-TW" sz="3264" dirty="0" err="1"/>
              <a:t>IoT</a:t>
            </a:r>
            <a:r>
              <a:rPr lang="en-US" altLang="zh-TW" sz="3264" dirty="0"/>
              <a:t> Device (example) </a:t>
            </a:r>
            <a:endParaRPr lang="zh-TW" altLang="en-US" sz="3264" dirty="0"/>
          </a:p>
        </p:txBody>
      </p:sp>
      <p:grpSp>
        <p:nvGrpSpPr>
          <p:cNvPr id="18" name="Group 17"/>
          <p:cNvGrpSpPr/>
          <p:nvPr/>
        </p:nvGrpSpPr>
        <p:grpSpPr>
          <a:xfrm>
            <a:off x="589842" y="1534663"/>
            <a:ext cx="3007610" cy="5273083"/>
            <a:chOff x="666672" y="1504708"/>
            <a:chExt cx="2948905" cy="51701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672" y="1504708"/>
              <a:ext cx="2948905" cy="517015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54442" y="2851308"/>
              <a:ext cx="1844514" cy="1929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951" y="2502796"/>
            <a:ext cx="7892271" cy="31864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67951" y="1719715"/>
            <a:ext cx="7892271" cy="4861386"/>
            <a:chOff x="3899325" y="1947410"/>
            <a:chExt cx="7728534" cy="47664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9325" y="1947410"/>
              <a:ext cx="7728534" cy="476649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137102" y="4181707"/>
              <a:ext cx="7490757" cy="8474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251189" y="2592982"/>
            <a:ext cx="2801950" cy="5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02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r>
              <a:rPr lang="en-US" altLang="zh-TW" sz="3264" dirty="0"/>
              <a:t> – </a:t>
            </a:r>
            <a:r>
              <a:rPr lang="en-US" altLang="zh-TW" sz="3264" dirty="0" err="1"/>
              <a:t>DocumentDB</a:t>
            </a:r>
            <a:r>
              <a:rPr lang="en-US" altLang="zh-TW" sz="3264" dirty="0"/>
              <a:t> (example)</a:t>
            </a:r>
            <a:endParaRPr lang="zh-TW" altLang="en-US" sz="3264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0826" y="1534663"/>
            <a:ext cx="3007610" cy="5273083"/>
            <a:chOff x="666672" y="1504708"/>
            <a:chExt cx="2948905" cy="517015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672" y="1504708"/>
              <a:ext cx="2948905" cy="517015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54442" y="3375421"/>
              <a:ext cx="1844514" cy="1929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54362" y="1721189"/>
            <a:ext cx="7916233" cy="4905252"/>
            <a:chOff x="3876313" y="1504708"/>
            <a:chExt cx="7761717" cy="480950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6313" y="1504708"/>
              <a:ext cx="7761717" cy="4809507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337824" y="4089787"/>
              <a:ext cx="5174166" cy="1273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54361" y="2317525"/>
            <a:ext cx="7938980" cy="3440769"/>
            <a:chOff x="3854010" y="3299903"/>
            <a:chExt cx="7784020" cy="337360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4010" y="3299903"/>
              <a:ext cx="7761717" cy="3373609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4337824" y="4749064"/>
              <a:ext cx="730020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918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 Architecture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52281" y="1637130"/>
            <a:ext cx="6984776" cy="469667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 S</a:t>
            </a:r>
            <a:r>
              <a:rPr lang="en-US" altLang="zh-TW" sz="2200" dirty="0">
                <a:solidFill>
                  <a:srgbClr val="505050"/>
                </a:solidFill>
              </a:rPr>
              <a:t>e</a:t>
            </a: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rvices : geo-redundancy (HK, SG …), and offer single access point by Traffic Manager (DNS)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Serve: Admin Web, </a:t>
            </a: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SuperAdmin</a:t>
            </a: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Web and </a:t>
            </a: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IoT</a:t>
            </a: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Device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Blob Storage: API service stores image/photo of company, factory, equipment which upload from Admin/Super Admin.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SQL: API service access company, factory, equipment, employee, device and other business entities.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RedisCach</a:t>
            </a: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as data cache layer of Azure SQL.</a:t>
            </a:r>
          </a:p>
          <a:p>
            <a:pPr marL="285750" lvl="0" indent="-285750" defTabSz="914400">
              <a:buFont typeface="Wingdings" panose="05000000000000000000" pitchFamily="2" charset="2"/>
              <a:buChar char="§"/>
              <a:defRPr/>
            </a:pPr>
            <a:r>
              <a:rPr lang="en-US" altLang="zh-TW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Document DB: API service read telemetry message.</a:t>
            </a:r>
          </a:p>
          <a:p>
            <a:pPr>
              <a:spcAft>
                <a:spcPts val="600"/>
              </a:spcAft>
            </a:pPr>
            <a:endParaRPr lang="en-US" sz="2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43" name="Elbow Connector 5"/>
          <p:cNvCxnSpPr>
            <a:cxnSpLocks/>
            <a:stCxn id="146" idx="3"/>
            <a:endCxn id="152" idx="1"/>
          </p:cNvCxnSpPr>
          <p:nvPr/>
        </p:nvCxnSpPr>
        <p:spPr>
          <a:xfrm>
            <a:off x="1417299" y="2447277"/>
            <a:ext cx="596085" cy="15381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9"/>
          <p:cNvCxnSpPr>
            <a:cxnSpLocks/>
            <a:stCxn id="149" idx="3"/>
            <a:endCxn id="152" idx="1"/>
          </p:cNvCxnSpPr>
          <p:nvPr/>
        </p:nvCxnSpPr>
        <p:spPr>
          <a:xfrm flipV="1">
            <a:off x="1412156" y="3985466"/>
            <a:ext cx="6012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623018" y="1815219"/>
            <a:ext cx="984116" cy="978043"/>
            <a:chOff x="1292164" y="1903475"/>
            <a:chExt cx="984116" cy="978043"/>
          </a:xfrm>
        </p:grpSpPr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852" y="2189547"/>
              <a:ext cx="682593" cy="691971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1292164" y="1903475"/>
              <a:ext cx="984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Admin Web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94455" y="3360688"/>
            <a:ext cx="1064715" cy="970764"/>
            <a:chOff x="1268743" y="3177112"/>
            <a:chExt cx="1064715" cy="970764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851" y="3455905"/>
              <a:ext cx="682593" cy="69197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268743" y="3177112"/>
              <a:ext cx="1064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Super Admin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51" name="Elbow Connector 39"/>
          <p:cNvCxnSpPr>
            <a:cxnSpLocks/>
            <a:stCxn id="170" idx="3"/>
            <a:endCxn id="157" idx="1"/>
          </p:cNvCxnSpPr>
          <p:nvPr/>
        </p:nvCxnSpPr>
        <p:spPr>
          <a:xfrm flipV="1">
            <a:off x="3792889" y="4320223"/>
            <a:ext cx="671062" cy="4131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84" y="3717911"/>
            <a:ext cx="535109" cy="535109"/>
          </a:xfrm>
          <a:prstGeom prst="rect">
            <a:avLst/>
          </a:prstGeom>
        </p:spPr>
      </p:pic>
      <p:grpSp>
        <p:nvGrpSpPr>
          <p:cNvPr id="153" name="Group 152"/>
          <p:cNvGrpSpPr/>
          <p:nvPr/>
        </p:nvGrpSpPr>
        <p:grpSpPr>
          <a:xfrm>
            <a:off x="4284305" y="3054207"/>
            <a:ext cx="1002197" cy="737693"/>
            <a:chOff x="4261925" y="1755204"/>
            <a:chExt cx="1002197" cy="737693"/>
          </a:xfrm>
        </p:grpSpPr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182" y="1997260"/>
              <a:ext cx="581834" cy="495637"/>
            </a:xfrm>
            <a:prstGeom prst="rect">
              <a:avLst/>
            </a:prstGeom>
          </p:spPr>
        </p:pic>
        <p:sp>
          <p:nvSpPr>
            <p:cNvPr id="155" name="TextBox 154"/>
            <p:cNvSpPr txBox="1"/>
            <p:nvPr/>
          </p:nvSpPr>
          <p:spPr>
            <a:xfrm>
              <a:off x="4261925" y="1755204"/>
              <a:ext cx="1002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Redis</a:t>
              </a: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Cache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393885" y="3991767"/>
            <a:ext cx="883575" cy="872678"/>
            <a:chOff x="4392316" y="2867628"/>
            <a:chExt cx="883575" cy="872678"/>
          </a:xfrm>
        </p:grpSpPr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2382" y="2867628"/>
              <a:ext cx="640559" cy="656912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4392316" y="3463307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SQL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65362" y="4845278"/>
            <a:ext cx="886781" cy="945438"/>
            <a:chOff x="812707" y="4680600"/>
            <a:chExt cx="886781" cy="945438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266" y="4957599"/>
              <a:ext cx="668439" cy="668439"/>
            </a:xfrm>
            <a:prstGeom prst="rect">
              <a:avLst/>
            </a:prstGeom>
          </p:spPr>
        </p:pic>
        <p:sp>
          <p:nvSpPr>
            <p:cNvPr id="161" name="TextBox 160"/>
            <p:cNvSpPr txBox="1"/>
            <p:nvPr/>
          </p:nvSpPr>
          <p:spPr>
            <a:xfrm>
              <a:off x="812707" y="4680600"/>
              <a:ext cx="88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IoT Device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62" name="Elbow Connector 19"/>
          <p:cNvCxnSpPr>
            <a:cxnSpLocks/>
            <a:stCxn id="160" idx="3"/>
            <a:endCxn id="152" idx="1"/>
          </p:cNvCxnSpPr>
          <p:nvPr/>
        </p:nvCxnSpPr>
        <p:spPr>
          <a:xfrm flipV="1">
            <a:off x="1423360" y="3985466"/>
            <a:ext cx="590024" cy="147103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915457" y="420202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Traffic</a:t>
            </a:r>
          </a:p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Manager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2980372" y="2532508"/>
            <a:ext cx="930063" cy="1105179"/>
            <a:chOff x="2867694" y="2367830"/>
            <a:chExt cx="930063" cy="1105179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8088" y="2781038"/>
              <a:ext cx="682593" cy="691971"/>
            </a:xfrm>
            <a:prstGeom prst="rect">
              <a:avLst/>
            </a:prstGeom>
          </p:spPr>
        </p:pic>
        <p:sp>
          <p:nvSpPr>
            <p:cNvPr id="166" name="TextBox 165"/>
            <p:cNvSpPr txBox="1"/>
            <p:nvPr/>
          </p:nvSpPr>
          <p:spPr>
            <a:xfrm>
              <a:off x="2867694" y="2367830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API Service</a:t>
              </a:r>
            </a:p>
            <a:p>
              <a:pPr algn="ctr" defTabSz="914400">
                <a:defRPr/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HK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999821" y="4387397"/>
            <a:ext cx="930063" cy="1102368"/>
            <a:chOff x="2891476" y="4222719"/>
            <a:chExt cx="930063" cy="1102368"/>
          </a:xfrm>
        </p:grpSpPr>
        <p:grpSp>
          <p:nvGrpSpPr>
            <p:cNvPr id="168" name="Group 167"/>
            <p:cNvGrpSpPr/>
            <p:nvPr/>
          </p:nvGrpSpPr>
          <p:grpSpPr>
            <a:xfrm>
              <a:off x="3001951" y="4222719"/>
              <a:ext cx="763662" cy="691971"/>
              <a:chOff x="3931106" y="2734008"/>
              <a:chExt cx="734485" cy="655100"/>
            </a:xfrm>
          </p:grpSpPr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1106" y="2734008"/>
                <a:ext cx="656513" cy="655100"/>
              </a:xfrm>
              <a:prstGeom prst="rect">
                <a:avLst/>
              </a:prstGeom>
            </p:spPr>
          </p:pic>
          <p:sp>
            <p:nvSpPr>
              <p:cNvPr id="171" name="Rectangle 170"/>
              <p:cNvSpPr/>
              <p:nvPr/>
            </p:nvSpPr>
            <p:spPr>
              <a:xfrm>
                <a:off x="4509647" y="3091157"/>
                <a:ext cx="155944" cy="1488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2891476" y="4863422"/>
              <a:ext cx="930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API Service</a:t>
              </a:r>
            </a:p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SG</a:t>
              </a:r>
            </a:p>
          </p:txBody>
        </p:sp>
      </p:grpSp>
      <p:cxnSp>
        <p:nvCxnSpPr>
          <p:cNvPr id="172" name="Elbow Connector 5"/>
          <p:cNvCxnSpPr>
            <a:cxnSpLocks/>
            <a:stCxn id="152" idx="3"/>
            <a:endCxn id="165" idx="1"/>
          </p:cNvCxnSpPr>
          <p:nvPr/>
        </p:nvCxnSpPr>
        <p:spPr>
          <a:xfrm flipV="1">
            <a:off x="2548493" y="3291702"/>
            <a:ext cx="562273" cy="69376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5"/>
          <p:cNvCxnSpPr>
            <a:cxnSpLocks/>
            <a:stCxn id="152" idx="3"/>
            <a:endCxn id="170" idx="1"/>
          </p:cNvCxnSpPr>
          <p:nvPr/>
        </p:nvCxnSpPr>
        <p:spPr>
          <a:xfrm>
            <a:off x="2548493" y="3985466"/>
            <a:ext cx="561803" cy="7479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9"/>
          <p:cNvCxnSpPr>
            <a:cxnSpLocks/>
            <a:stCxn id="165" idx="3"/>
            <a:endCxn id="157" idx="1"/>
          </p:cNvCxnSpPr>
          <p:nvPr/>
        </p:nvCxnSpPr>
        <p:spPr>
          <a:xfrm>
            <a:off x="3793359" y="3291702"/>
            <a:ext cx="670592" cy="10285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/>
          </p:cNvCxnSpPr>
          <p:nvPr/>
        </p:nvCxnSpPr>
        <p:spPr>
          <a:xfrm flipV="1">
            <a:off x="3715982" y="3753003"/>
            <a:ext cx="773706" cy="73446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3765971" y="3471668"/>
            <a:ext cx="632604" cy="2112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4279495" y="5061839"/>
            <a:ext cx="1128835" cy="794820"/>
            <a:chOff x="4228483" y="5134395"/>
            <a:chExt cx="1128835" cy="794820"/>
          </a:xfrm>
        </p:grpSpPr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187" y="5134395"/>
              <a:ext cx="559209" cy="559209"/>
            </a:xfrm>
            <a:prstGeom prst="rect">
              <a:avLst/>
            </a:prstGeom>
          </p:spPr>
        </p:pic>
        <p:sp>
          <p:nvSpPr>
            <p:cNvPr id="179" name="TextBox 178"/>
            <p:cNvSpPr txBox="1"/>
            <p:nvPr/>
          </p:nvSpPr>
          <p:spPr>
            <a:xfrm>
              <a:off x="4228483" y="5652216"/>
              <a:ext cx="1128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Document DB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224328" y="2059086"/>
            <a:ext cx="1058303" cy="895188"/>
            <a:chOff x="4248815" y="1920672"/>
            <a:chExt cx="1058303" cy="895188"/>
          </a:xfrm>
        </p:grpSpPr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53" y="2161705"/>
              <a:ext cx="654155" cy="654155"/>
            </a:xfrm>
            <a:prstGeom prst="rect">
              <a:avLst/>
            </a:prstGeom>
          </p:spPr>
        </p:pic>
        <p:sp>
          <p:nvSpPr>
            <p:cNvPr id="182" name="TextBox 181"/>
            <p:cNvSpPr txBox="1"/>
            <p:nvPr/>
          </p:nvSpPr>
          <p:spPr>
            <a:xfrm>
              <a:off x="4248815" y="1920672"/>
              <a:ext cx="1058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en-US" altLang="zh-TW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Blob Storage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83" name="Straight Arrow Connector 182"/>
          <p:cNvCxnSpPr>
            <a:cxnSpLocks/>
          </p:cNvCxnSpPr>
          <p:nvPr/>
        </p:nvCxnSpPr>
        <p:spPr>
          <a:xfrm flipV="1">
            <a:off x="3765971" y="2777869"/>
            <a:ext cx="598014" cy="26792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cxnSpLocks/>
            <a:stCxn id="178" idx="1"/>
          </p:cNvCxnSpPr>
          <p:nvPr/>
        </p:nvCxnSpPr>
        <p:spPr>
          <a:xfrm flipH="1" flipV="1">
            <a:off x="3815539" y="4983778"/>
            <a:ext cx="720660" cy="3576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82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Pattern</a:t>
            </a:r>
            <a:endParaRPr lang="zh-TW" altLang="en-US" sz="3264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994" y="2367782"/>
            <a:ext cx="2336319" cy="3295199"/>
            <a:chOff x="547735" y="2264225"/>
            <a:chExt cx="2290716" cy="3230880"/>
          </a:xfrm>
        </p:grpSpPr>
        <p:sp>
          <p:nvSpPr>
            <p:cNvPr id="8" name="Rectangle 7"/>
            <p:cNvSpPr/>
            <p:nvPr/>
          </p:nvSpPr>
          <p:spPr>
            <a:xfrm>
              <a:off x="635727" y="2264225"/>
              <a:ext cx="2202724" cy="3230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35" y="3153002"/>
              <a:ext cx="654155" cy="65415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720" y="4005093"/>
              <a:ext cx="644649" cy="54914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832" y="4698101"/>
              <a:ext cx="640559" cy="65691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74" y="3151624"/>
              <a:ext cx="656912" cy="656912"/>
            </a:xfrm>
            <a:prstGeom prst="rect">
              <a:avLst/>
            </a:prstGeom>
          </p:spPr>
        </p:pic>
        <p:pic>
          <p:nvPicPr>
            <p:cNvPr id="16" name="Picture 2" descr="「IoT Hub」的圖片搜尋結果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120" b="64067" l="38245" r="72727">
                          <a14:foregroundMark x1="41693" y1="58496" x2="41693" y2="58496"/>
                          <a14:foregroundMark x1="57680" y1="27855" x2="57680" y2="278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8" t="22304" r="37702" b="36184"/>
            <a:stretch/>
          </p:blipFill>
          <p:spPr bwMode="auto">
            <a:xfrm>
              <a:off x="1988473" y="4707341"/>
              <a:ext cx="703918" cy="656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84626" y="2468072"/>
              <a:ext cx="1304925" cy="39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Resources</a:t>
              </a:r>
              <a:endParaRPr lang="zh-TW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705144894"/>
              </p:ext>
            </p:extLst>
          </p:nvPr>
        </p:nvGraphicFramePr>
        <p:xfrm>
          <a:off x="3913981" y="3059120"/>
          <a:ext cx="5184090" cy="253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23435" y="3309636"/>
            <a:ext cx="696182" cy="7057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35" y="4324416"/>
            <a:ext cx="681746" cy="68174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691455" y="2573881"/>
            <a:ext cx="1629140" cy="4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 Service</a:t>
            </a:r>
            <a:endParaRPr lang="zh-TW" alt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2905869" y="3713286"/>
            <a:ext cx="417450" cy="2965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30" name="Arrow: Right 29"/>
          <p:cNvSpPr/>
          <p:nvPr/>
        </p:nvSpPr>
        <p:spPr>
          <a:xfrm>
            <a:off x="9689219" y="3604328"/>
            <a:ext cx="417450" cy="2965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31" name="TextBox 30"/>
          <p:cNvSpPr txBox="1"/>
          <p:nvPr/>
        </p:nvSpPr>
        <p:spPr>
          <a:xfrm>
            <a:off x="10349737" y="2573555"/>
            <a:ext cx="1629140" cy="4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Client</a:t>
            </a:r>
            <a:endParaRPr lang="zh-TW" alt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Arrow: Left 31"/>
          <p:cNvSpPr/>
          <p:nvPr/>
        </p:nvSpPr>
        <p:spPr>
          <a:xfrm>
            <a:off x="2905869" y="4356013"/>
            <a:ext cx="417450" cy="329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  <p:sp>
        <p:nvSpPr>
          <p:cNvPr id="33" name="Arrow: Left 32"/>
          <p:cNvSpPr/>
          <p:nvPr/>
        </p:nvSpPr>
        <p:spPr>
          <a:xfrm>
            <a:off x="9662081" y="4247053"/>
            <a:ext cx="417450" cy="329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36"/>
          </a:p>
        </p:txBody>
      </p:sp>
    </p:spTree>
    <p:extLst>
      <p:ext uri="{BB962C8B-B14F-4D97-AF65-F5344CB8AC3E}">
        <p14:creationId xmlns:p14="http://schemas.microsoft.com/office/powerpoint/2010/main" val="38386877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Structure</a:t>
            </a:r>
            <a:endParaRPr lang="zh-TW" altLang="en-US" sz="3264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83003" y="2100049"/>
            <a:ext cx="4919516" cy="4125688"/>
            <a:chOff x="594455" y="1815219"/>
            <a:chExt cx="4823493" cy="4045159"/>
          </a:xfrm>
        </p:grpSpPr>
        <p:cxnSp>
          <p:nvCxnSpPr>
            <p:cNvPr id="4" name="Elbow Connector 5"/>
            <p:cNvCxnSpPr>
              <a:cxnSpLocks/>
              <a:stCxn id="7" idx="3"/>
              <a:endCxn id="13" idx="1"/>
            </p:cNvCxnSpPr>
            <p:nvPr/>
          </p:nvCxnSpPr>
          <p:spPr>
            <a:xfrm>
              <a:off x="1417299" y="2447277"/>
              <a:ext cx="596085" cy="153818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19"/>
            <p:cNvCxnSpPr>
              <a:cxnSpLocks/>
              <a:stCxn id="10" idx="3"/>
              <a:endCxn id="13" idx="1"/>
            </p:cNvCxnSpPr>
            <p:nvPr/>
          </p:nvCxnSpPr>
          <p:spPr>
            <a:xfrm flipV="1">
              <a:off x="1412156" y="3985466"/>
              <a:ext cx="601228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623018" y="1815219"/>
              <a:ext cx="1003801" cy="978043"/>
              <a:chOff x="1292164" y="1903475"/>
              <a:chExt cx="1003801" cy="9780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852" y="2189547"/>
                <a:ext cx="682593" cy="69197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92164" y="1903475"/>
                <a:ext cx="1003801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>
                  <a:defRPr/>
                </a:pPr>
                <a:r>
                  <a:rPr lang="en-US" altLang="zh-TW" sz="1224" kern="0" dirty="0">
                    <a:solidFill>
                      <a:srgbClr val="505050"/>
                    </a:solidFill>
                  </a:rPr>
                  <a:t>Admin Web</a:t>
                </a:r>
                <a:endParaRPr lang="en-US" sz="1224" kern="0" dirty="0">
                  <a:solidFill>
                    <a:srgbClr val="50505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94455" y="3360688"/>
              <a:ext cx="1083951" cy="970764"/>
              <a:chOff x="1268743" y="3177112"/>
              <a:chExt cx="1083951" cy="97076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3851" y="3455905"/>
                <a:ext cx="682593" cy="691971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268743" y="3177112"/>
                <a:ext cx="1083951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>
                  <a:defRPr/>
                </a:pPr>
                <a:r>
                  <a:rPr lang="en-US" altLang="zh-TW" sz="1224" kern="0" dirty="0">
                    <a:solidFill>
                      <a:srgbClr val="505050"/>
                    </a:solidFill>
                  </a:rPr>
                  <a:t>Super Admin</a:t>
                </a:r>
                <a:endParaRPr lang="en-US" sz="1224" kern="0" dirty="0">
                  <a:solidFill>
                    <a:srgbClr val="505050"/>
                  </a:solidFill>
                </a:endParaRPr>
              </a:p>
            </p:txBody>
          </p:sp>
        </p:grpSp>
        <p:cxnSp>
          <p:nvCxnSpPr>
            <p:cNvPr id="12" name="Elbow Connector 39"/>
            <p:cNvCxnSpPr>
              <a:cxnSpLocks/>
              <a:stCxn id="31" idx="3"/>
              <a:endCxn id="18" idx="1"/>
            </p:cNvCxnSpPr>
            <p:nvPr/>
          </p:nvCxnSpPr>
          <p:spPr>
            <a:xfrm flipV="1">
              <a:off x="3792889" y="4320223"/>
              <a:ext cx="671062" cy="41316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384" y="3717911"/>
              <a:ext cx="535109" cy="535109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4273885" y="3054207"/>
              <a:ext cx="1023037" cy="737693"/>
              <a:chOff x="4251505" y="1755204"/>
              <a:chExt cx="1023037" cy="737693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0182" y="1997260"/>
                <a:ext cx="581834" cy="49563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251505" y="1755204"/>
                <a:ext cx="1023037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32597">
                  <a:defRPr/>
                </a:pPr>
                <a:r>
                  <a:rPr lang="en-US" altLang="zh-TW" sz="1224" kern="0" dirty="0" err="1">
                    <a:solidFill>
                      <a:srgbClr val="505050"/>
                    </a:solidFill>
                  </a:rPr>
                  <a:t>Redis</a:t>
                </a:r>
                <a:r>
                  <a:rPr lang="en-US" altLang="zh-TW" sz="1224" kern="0" dirty="0">
                    <a:solidFill>
                      <a:srgbClr val="505050"/>
                    </a:solidFill>
                  </a:rPr>
                  <a:t> Cache</a:t>
                </a:r>
                <a:endParaRPr lang="en-US" sz="1224" kern="0" dirty="0">
                  <a:solidFill>
                    <a:srgbClr val="50505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385870" y="3991767"/>
              <a:ext cx="899606" cy="876397"/>
              <a:chOff x="4384301" y="2867628"/>
              <a:chExt cx="899606" cy="876397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2382" y="2867628"/>
                <a:ext cx="640559" cy="656912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384301" y="3463307"/>
                <a:ext cx="899606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32597">
                  <a:defRPr/>
                </a:pPr>
                <a:r>
                  <a:rPr lang="en-US" altLang="zh-TW" sz="1224" kern="0" dirty="0">
                    <a:solidFill>
                      <a:srgbClr val="505050"/>
                    </a:solidFill>
                  </a:rPr>
                  <a:t>Azure SQL</a:t>
                </a:r>
                <a:endParaRPr lang="en-US" sz="1224" kern="0" dirty="0">
                  <a:solidFill>
                    <a:srgbClr val="50505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98" y="4845278"/>
              <a:ext cx="902812" cy="945438"/>
              <a:chOff x="778243" y="4680600"/>
              <a:chExt cx="902812" cy="94543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266" y="4957599"/>
                <a:ext cx="668439" cy="668439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778243" y="4680600"/>
                <a:ext cx="902812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32597">
                  <a:defRPr/>
                </a:pPr>
                <a:r>
                  <a:rPr lang="en-US" altLang="zh-TW" sz="1224" kern="0" dirty="0">
                    <a:solidFill>
                      <a:srgbClr val="505050"/>
                    </a:solidFill>
                  </a:rPr>
                  <a:t>IoT Device</a:t>
                </a:r>
                <a:endParaRPr lang="en-US" sz="1224" kern="0" dirty="0">
                  <a:solidFill>
                    <a:srgbClr val="505050"/>
                  </a:solidFill>
                </a:endParaRPr>
              </a:p>
            </p:txBody>
          </p:sp>
        </p:grpSp>
        <p:cxnSp>
          <p:nvCxnSpPr>
            <p:cNvPr id="23" name="Elbow Connector 19"/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1423360" y="3985466"/>
              <a:ext cx="590024" cy="1471031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86603" y="4202025"/>
              <a:ext cx="803425" cy="46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597">
                <a:defRPr/>
              </a:pPr>
              <a:r>
                <a:rPr lang="en-US" altLang="zh-TW" sz="1224" kern="0" dirty="0">
                  <a:solidFill>
                    <a:srgbClr val="505050"/>
                  </a:solidFill>
                </a:rPr>
                <a:t>Traffic</a:t>
              </a:r>
            </a:p>
            <a:p>
              <a:pPr algn="ctr" defTabSz="932597">
                <a:defRPr/>
              </a:pPr>
              <a:r>
                <a:rPr lang="en-US" sz="1224" kern="0" dirty="0">
                  <a:solidFill>
                    <a:srgbClr val="505050"/>
                  </a:solidFill>
                </a:rPr>
                <a:t>Manager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972357" y="2532508"/>
              <a:ext cx="946093" cy="1105179"/>
              <a:chOff x="2859679" y="2367830"/>
              <a:chExt cx="946093" cy="1105179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8088" y="2781038"/>
                <a:ext cx="682593" cy="691971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859679" y="2367830"/>
                <a:ext cx="946093" cy="469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32597">
                  <a:defRPr/>
                </a:pPr>
                <a:r>
                  <a:rPr lang="en-US" altLang="zh-TW" sz="1224" kern="0" dirty="0">
                    <a:solidFill>
                      <a:srgbClr val="505050"/>
                    </a:solidFill>
                  </a:rPr>
                  <a:t>API Service</a:t>
                </a:r>
              </a:p>
              <a:p>
                <a:pPr algn="ctr" defTabSz="932597">
                  <a:defRPr/>
                </a:pPr>
                <a:r>
                  <a:rPr lang="en-US" sz="1224" kern="0" dirty="0">
                    <a:solidFill>
                      <a:srgbClr val="505050"/>
                    </a:solidFill>
                  </a:rPr>
                  <a:t>HK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991806" y="4387397"/>
              <a:ext cx="946093" cy="1109806"/>
              <a:chOff x="2883461" y="4222719"/>
              <a:chExt cx="946093" cy="110980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001951" y="4222719"/>
                <a:ext cx="763662" cy="691971"/>
                <a:chOff x="3931106" y="2734008"/>
                <a:chExt cx="734485" cy="655100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1106" y="2734008"/>
                  <a:ext cx="656513" cy="655100"/>
                </a:xfrm>
                <a:prstGeom prst="rect">
                  <a:avLst/>
                </a:prstGeom>
              </p:spPr>
            </p:pic>
            <p:sp>
              <p:nvSpPr>
                <p:cNvPr id="32" name="Rectangle 31"/>
                <p:cNvSpPr/>
                <p:nvPr/>
              </p:nvSpPr>
              <p:spPr>
                <a:xfrm>
                  <a:off x="4509647" y="3091157"/>
                  <a:ext cx="155944" cy="1488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>
                    <a:defRPr/>
                  </a:pPr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2883461" y="4863422"/>
                <a:ext cx="946093" cy="469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32597">
                  <a:defRPr/>
                </a:pPr>
                <a:r>
                  <a:rPr lang="en-US" altLang="zh-TW" sz="1224" kern="0" dirty="0">
                    <a:solidFill>
                      <a:srgbClr val="505050"/>
                    </a:solidFill>
                  </a:rPr>
                  <a:t>API Service</a:t>
                </a:r>
              </a:p>
              <a:p>
                <a:pPr algn="ctr" defTabSz="932597">
                  <a:defRPr/>
                </a:pPr>
                <a:r>
                  <a:rPr lang="en-US" sz="1224" kern="0" dirty="0">
                    <a:solidFill>
                      <a:srgbClr val="505050"/>
                    </a:solidFill>
                  </a:rPr>
                  <a:t>SG</a:t>
                </a:r>
              </a:p>
            </p:txBody>
          </p:sp>
        </p:grpSp>
        <p:cxnSp>
          <p:nvCxnSpPr>
            <p:cNvPr id="33" name="Elbow Connector 5"/>
            <p:cNvCxnSpPr>
              <a:cxnSpLocks/>
              <a:stCxn id="13" idx="3"/>
              <a:endCxn id="26" idx="1"/>
            </p:cNvCxnSpPr>
            <p:nvPr/>
          </p:nvCxnSpPr>
          <p:spPr>
            <a:xfrm flipV="1">
              <a:off x="2548493" y="3291702"/>
              <a:ext cx="562273" cy="69376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5"/>
            <p:cNvCxnSpPr>
              <a:cxnSpLocks/>
              <a:stCxn id="13" idx="3"/>
              <a:endCxn id="31" idx="1"/>
            </p:cNvCxnSpPr>
            <p:nvPr/>
          </p:nvCxnSpPr>
          <p:spPr>
            <a:xfrm>
              <a:off x="2548493" y="3985466"/>
              <a:ext cx="561803" cy="747917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9"/>
            <p:cNvCxnSpPr>
              <a:cxnSpLocks/>
              <a:stCxn id="26" idx="3"/>
              <a:endCxn id="18" idx="1"/>
            </p:cNvCxnSpPr>
            <p:nvPr/>
          </p:nvCxnSpPr>
          <p:spPr>
            <a:xfrm>
              <a:off x="3793359" y="3291702"/>
              <a:ext cx="670592" cy="1028521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V="1">
              <a:off x="3715982" y="3753003"/>
              <a:ext cx="773706" cy="73446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3765971" y="3471668"/>
              <a:ext cx="632604" cy="21124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269877" y="5061839"/>
              <a:ext cx="1148071" cy="798539"/>
              <a:chOff x="4218865" y="5134395"/>
              <a:chExt cx="1148071" cy="798539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5187" y="5134395"/>
                <a:ext cx="559209" cy="559209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218865" y="5652216"/>
                <a:ext cx="1148071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32597">
                  <a:defRPr/>
                </a:pPr>
                <a:r>
                  <a:rPr lang="en-US" sz="1224" kern="0" dirty="0">
                    <a:solidFill>
                      <a:srgbClr val="505050"/>
                    </a:solidFill>
                  </a:rPr>
                  <a:t>Document DB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214710" y="2059086"/>
              <a:ext cx="1077539" cy="895188"/>
              <a:chOff x="4239197" y="1920672"/>
              <a:chExt cx="1077539" cy="895188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1253" y="2161705"/>
                <a:ext cx="654155" cy="654155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4239197" y="1920672"/>
                <a:ext cx="1077539" cy="280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32597">
                  <a:defRPr/>
                </a:pPr>
                <a:r>
                  <a:rPr lang="en-US" altLang="zh-TW" sz="1224" kern="0" dirty="0">
                    <a:solidFill>
                      <a:srgbClr val="505050"/>
                    </a:solidFill>
                  </a:rPr>
                  <a:t>Blob Storage</a:t>
                </a:r>
                <a:endParaRPr lang="en-US" sz="1224" kern="0" dirty="0">
                  <a:solidFill>
                    <a:srgbClr val="505050"/>
                  </a:solidFill>
                </a:endParaRPr>
              </a:p>
            </p:txBody>
          </p:sp>
        </p:grp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3765971" y="2777869"/>
              <a:ext cx="598014" cy="26792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  <a:stCxn id="39" idx="1"/>
            </p:cNvCxnSpPr>
            <p:nvPr/>
          </p:nvCxnSpPr>
          <p:spPr>
            <a:xfrm flipH="1" flipV="1">
              <a:off x="3815539" y="4983778"/>
              <a:ext cx="720660" cy="35766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8265" y="2121982"/>
            <a:ext cx="2583937" cy="431377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740" y="2121982"/>
            <a:ext cx="2583937" cy="4313770"/>
          </a:xfrm>
          <a:prstGeom prst="rect">
            <a:avLst/>
          </a:prstGeom>
        </p:spPr>
      </p:pic>
      <p:cxnSp>
        <p:nvCxnSpPr>
          <p:cNvPr id="64" name="Connector: Elbow 63"/>
          <p:cNvCxnSpPr/>
          <p:nvPr/>
        </p:nvCxnSpPr>
        <p:spPr>
          <a:xfrm rot="10800000" flipV="1">
            <a:off x="1363369" y="2744689"/>
            <a:ext cx="2448767" cy="473801"/>
          </a:xfrm>
          <a:prstGeom prst="bentConnector3">
            <a:avLst>
              <a:gd name="adj1" fmla="val 282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/>
          <p:nvPr/>
        </p:nvCxnSpPr>
        <p:spPr>
          <a:xfrm rot="10800000" flipV="1">
            <a:off x="1628110" y="4278866"/>
            <a:ext cx="2155884" cy="1875821"/>
          </a:xfrm>
          <a:prstGeom prst="bentConnector3">
            <a:avLst>
              <a:gd name="adj1" fmla="val 3187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/>
          <p:cNvCxnSpPr/>
          <p:nvPr/>
        </p:nvCxnSpPr>
        <p:spPr>
          <a:xfrm>
            <a:off x="6687098" y="2082453"/>
            <a:ext cx="2948220" cy="1338947"/>
          </a:xfrm>
          <a:prstGeom prst="bentConnector3">
            <a:avLst>
              <a:gd name="adj1" fmla="val 9458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7" idx="0"/>
          </p:cNvCxnSpPr>
          <p:nvPr/>
        </p:nvCxnSpPr>
        <p:spPr>
          <a:xfrm flipV="1">
            <a:off x="6690706" y="2072733"/>
            <a:ext cx="0" cy="7588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 rot="16200000" flipH="1">
            <a:off x="8684596" y="4387793"/>
            <a:ext cx="1689458" cy="640528"/>
          </a:xfrm>
          <a:prstGeom prst="bentConnector3">
            <a:avLst>
              <a:gd name="adj1" fmla="val 100470"/>
            </a:avLst>
          </a:prstGeom>
          <a:ln w="19050">
            <a:solidFill>
              <a:srgbClr val="BA14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8382841" y="3861670"/>
            <a:ext cx="826220" cy="0"/>
          </a:xfrm>
          <a:prstGeom prst="line">
            <a:avLst/>
          </a:prstGeom>
          <a:ln w="19050">
            <a:solidFill>
              <a:srgbClr val="BA14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/>
          <p:cNvCxnSpPr>
            <a:stCxn id="18" idx="3"/>
          </p:cNvCxnSpPr>
          <p:nvPr/>
        </p:nvCxnSpPr>
        <p:spPr>
          <a:xfrm flipV="1">
            <a:off x="8382841" y="4396560"/>
            <a:ext cx="1466748" cy="258362"/>
          </a:xfrm>
          <a:prstGeom prst="bentConnector3">
            <a:avLst>
              <a:gd name="adj1" fmla="val 23356"/>
            </a:avLst>
          </a:prstGeom>
          <a:ln w="19050">
            <a:solidFill>
              <a:srgbClr val="0079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/>
          <p:cNvCxnSpPr/>
          <p:nvPr/>
        </p:nvCxnSpPr>
        <p:spPr>
          <a:xfrm rot="16200000" flipH="1">
            <a:off x="8573837" y="3710342"/>
            <a:ext cx="2045069" cy="491400"/>
          </a:xfrm>
          <a:prstGeom prst="bentConnector3">
            <a:avLst>
              <a:gd name="adj1" fmla="val 99511"/>
            </a:avLst>
          </a:prstGeom>
          <a:ln w="19050">
            <a:solidFill>
              <a:srgbClr val="0079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8382841" y="2933507"/>
            <a:ext cx="967832" cy="0"/>
          </a:xfrm>
          <a:prstGeom prst="line">
            <a:avLst/>
          </a:prstGeom>
          <a:ln w="19050">
            <a:solidFill>
              <a:srgbClr val="007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/>
          <p:cNvCxnSpPr/>
          <p:nvPr/>
        </p:nvCxnSpPr>
        <p:spPr>
          <a:xfrm rot="5400000" flipH="1" flipV="1">
            <a:off x="8231429" y="4195285"/>
            <a:ext cx="2188105" cy="760975"/>
          </a:xfrm>
          <a:prstGeom prst="bentConnector3">
            <a:avLst>
              <a:gd name="adj1" fmla="val 99928"/>
            </a:avLst>
          </a:prstGeom>
          <a:ln w="19050">
            <a:solidFill>
              <a:srgbClr val="BAD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8524451" y="5669825"/>
            <a:ext cx="420543" cy="0"/>
          </a:xfrm>
          <a:prstGeom prst="line">
            <a:avLst/>
          </a:prstGeom>
          <a:ln w="19050">
            <a:solidFill>
              <a:srgbClr val="BAD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045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Manager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52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Manager</a:t>
            </a:r>
            <a:endParaRPr lang="zh-TW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855768" y="1577066"/>
            <a:ext cx="10557393" cy="3098138"/>
            <a:chOff x="920337" y="3764296"/>
            <a:chExt cx="10351325" cy="30376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337" y="3764296"/>
              <a:ext cx="10351325" cy="303766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055433" y="6408370"/>
              <a:ext cx="802889" cy="3935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36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68" y="4846038"/>
            <a:ext cx="10557393" cy="1983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7345" y="6181643"/>
            <a:ext cx="6698820" cy="67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36" dirty="0">
                <a:solidFill>
                  <a:srgbClr val="FF0000"/>
                </a:solidFill>
              </a:rPr>
              <a:t>API File Path : </a:t>
            </a:r>
            <a:r>
              <a:rPr lang="en-US" altLang="zh-TW" sz="1836" dirty="0" err="1">
                <a:solidFill>
                  <a:srgbClr val="FF0000"/>
                </a:solidFill>
              </a:rPr>
              <a:t>sfAPIService</a:t>
            </a:r>
            <a:r>
              <a:rPr lang="en-US" altLang="zh-TW" sz="1836" dirty="0">
                <a:solidFill>
                  <a:srgbClr val="FF0000"/>
                </a:solidFill>
              </a:rPr>
              <a:t>/Controllers/</a:t>
            </a:r>
            <a:r>
              <a:rPr lang="en-US" altLang="zh-TW" sz="1836" dirty="0" err="1">
                <a:solidFill>
                  <a:srgbClr val="FF0000"/>
                </a:solidFill>
              </a:rPr>
              <a:t>RefCultureInfoController.cs</a:t>
            </a:r>
            <a:endParaRPr lang="zh-TW" altLang="en-US" sz="1836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694" y="192610"/>
            <a:ext cx="769137" cy="7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162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BD0412F3-0F64-434F-968B-D425D17D0172}"/>
    </a:ext>
  </a:extLst>
</a:theme>
</file>

<file path=ppt/theme/theme2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4.potx" id="{280B0584-D3E0-4FDF-AF7B-DC9201B1C6A4}" vid="{72066CE1-B97F-4770-BA79-1EC902D820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CEFB3E0A9A4BBFD2DD37E9D0963B" ma:contentTypeVersion="8" ma:contentTypeDescription="Create a new document." ma:contentTypeScope="" ma:versionID="ada085ff8c29ea326a596c64ec16e7d2">
  <xsd:schema xmlns:xsd="http://www.w3.org/2001/XMLSchema" xmlns:xs="http://www.w3.org/2001/XMLSchema" xmlns:p="http://schemas.microsoft.com/office/2006/metadata/properties" xmlns:ns1="http://schemas.microsoft.com/sharepoint/v3" xmlns:ns2="60a3e4eb-c306-4fe6-aff7-b046eed05823" xmlns:ns3="abddecb2-b6dc-4f3e-b78b-6cc368085734" targetNamespace="http://schemas.microsoft.com/office/2006/metadata/properties" ma:root="true" ma:fieldsID="dffe67dfe7b6d0053ffb1de659975ff7" ns1:_="" ns2:_="" ns3:_="">
    <xsd:import namespace="http://schemas.microsoft.com/sharepoint/v3"/>
    <xsd:import namespace="60a3e4eb-c306-4fe6-aff7-b046eed05823"/>
    <xsd:import namespace="abddecb2-b6dc-4f3e-b78b-6cc36808573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a3e4eb-c306-4fe6-aff7-b046eed058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decb2-b6dc-4f3e-b78b-6cc3680857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FB7A90-149E-4C5C-97D6-A42D8642178A}"/>
</file>

<file path=docProps/app.xml><?xml version="1.0" encoding="utf-8"?>
<Properties xmlns="http://schemas.openxmlformats.org/officeDocument/2006/extended-properties" xmlns:vt="http://schemas.openxmlformats.org/officeDocument/2006/docPropsVTypes">
  <Template>API%20Service</Template>
  <TotalTime>1713</TotalTime>
  <Words>1389</Words>
  <Application>Microsoft Office PowerPoint</Application>
  <PresentationFormat>Custom</PresentationFormat>
  <Paragraphs>487</Paragraphs>
  <Slides>43</Slides>
  <Notes>38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新細明體</vt:lpstr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Connected Device Studio Skill Transfer</vt:lpstr>
      <vt:lpstr>Outline</vt:lpstr>
      <vt:lpstr>Overview</vt:lpstr>
      <vt:lpstr>Whole View</vt:lpstr>
      <vt:lpstr>Service Architecture</vt:lpstr>
      <vt:lpstr>Design Pattern</vt:lpstr>
      <vt:lpstr>File Structure</vt:lpstr>
      <vt:lpstr>Traffic Manager</vt:lpstr>
      <vt:lpstr>Traffic Manager</vt:lpstr>
      <vt:lpstr>Route</vt:lpstr>
      <vt:lpstr>Two Path – BaseUri/device-api/~</vt:lpstr>
      <vt:lpstr>Example – BaseUri/device-api/~</vt:lpstr>
      <vt:lpstr>Two Path – BaseUri/admin-api/~</vt:lpstr>
      <vt:lpstr>Example – BaseUri/admin-api/~</vt:lpstr>
      <vt:lpstr>Authentication</vt:lpstr>
      <vt:lpstr>OAuth 2.0 - Resource Owner Password Credentials Grant</vt:lpstr>
      <vt:lpstr>OAuth 2.0 – Get Token</vt:lpstr>
      <vt:lpstr>OAuth 2.0 – Get Protected Resource</vt:lpstr>
      <vt:lpstr>Implement – Authorization Server</vt:lpstr>
      <vt:lpstr>Implement – Authorization Server</vt:lpstr>
      <vt:lpstr>Implement – Resource Server</vt:lpstr>
      <vt:lpstr>Controller</vt:lpstr>
      <vt:lpstr>Controller</vt:lpstr>
      <vt:lpstr>Call Flow - [POST] admin-api/Employee </vt:lpstr>
      <vt:lpstr>RedisCache</vt:lpstr>
      <vt:lpstr>Call Flow – [PUT] admin-api/Company/{Id}/Image</vt:lpstr>
      <vt:lpstr>Call Flow – [GET] admin-api/Employee/{Id}</vt:lpstr>
      <vt:lpstr>Model</vt:lpstr>
      <vt:lpstr>Model – SQLDatabase</vt:lpstr>
      <vt:lpstr>Model – Model Binding &amp; Validation</vt:lpstr>
      <vt:lpstr>Model – IoT Device</vt:lpstr>
      <vt:lpstr>Model – Document DB</vt:lpstr>
      <vt:lpstr>Entity Framework</vt:lpstr>
      <vt:lpstr>Entity Framework – How to refresh</vt:lpstr>
      <vt:lpstr>Entity Framework – How to refresh</vt:lpstr>
      <vt:lpstr>PowerPoint Presentation</vt:lpstr>
      <vt:lpstr>Controller – example(1)</vt:lpstr>
      <vt:lpstr>Controller – example(3)</vt:lpstr>
      <vt:lpstr>Model – Model Binding &amp; Validation</vt:lpstr>
      <vt:lpstr>Model – SQLDatabase (example)</vt:lpstr>
      <vt:lpstr>Model – SQLDatabase (DBHelper.cs)</vt:lpstr>
      <vt:lpstr>Model – IoT Device (example) </vt:lpstr>
      <vt:lpstr>Model – DocumentDB (example)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Device Studio Skill Transfer</dc:title>
  <dc:subject>&lt;Speech title here&gt;</dc:subject>
  <dc:creator>Andy Li (ManpowerGroup Taiwan)</dc:creator>
  <cp:keywords/>
  <dc:description>Template: Maryfj_x000d_
Formatting:_x000d_
Audience Type:</dc:description>
  <cp:lastModifiedBy>Andy Li (ManpowerGroup Taiwan)</cp:lastModifiedBy>
  <cp:revision>41</cp:revision>
  <dcterms:created xsi:type="dcterms:W3CDTF">2017-06-07T11:15:56Z</dcterms:created>
  <dcterms:modified xsi:type="dcterms:W3CDTF">2017-06-13T09:20:36Z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0x010100A0CECEFB3E0A9A4BBFD2DD37E9D0963B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  <property fmtid="{D5CDD505-2E9C-101B-9397-08002B2CF9AE}" pid="14" name="MSIP_Label_f42aa342-8706-4288-bd11-ebb85995028c_Enabled">
    <vt:lpwstr>True</vt:lpwstr>
  </property>
  <property fmtid="{D5CDD505-2E9C-101B-9397-08002B2CF9AE}" pid="15" name="MSIP_Label_f42aa342-8706-4288-bd11-ebb85995028c_SiteId">
    <vt:lpwstr>72f988bf-86f1-41af-91ab-2d7cd011db47</vt:lpwstr>
  </property>
  <property fmtid="{D5CDD505-2E9C-101B-9397-08002B2CF9AE}" pid="16" name="MSIP_Label_f42aa342-8706-4288-bd11-ebb85995028c_Ref">
    <vt:lpwstr>https://api.informationprotection.azure.com/api/72f988bf-86f1-41af-91ab-2d7cd011db47</vt:lpwstr>
  </property>
  <property fmtid="{D5CDD505-2E9C-101B-9397-08002B2CF9AE}" pid="17" name="MSIP_Label_f42aa342-8706-4288-bd11-ebb85995028c_SetBy">
    <vt:lpwstr>a-andli@microsoft.com</vt:lpwstr>
  </property>
  <property fmtid="{D5CDD505-2E9C-101B-9397-08002B2CF9AE}" pid="18" name="MSIP_Label_f42aa342-8706-4288-bd11-ebb85995028c_SetDate">
    <vt:lpwstr>2017-06-07T19:24:21.8980199+08:00</vt:lpwstr>
  </property>
  <property fmtid="{D5CDD505-2E9C-101B-9397-08002B2CF9AE}" pid="19" name="MSIP_Label_f42aa342-8706-4288-bd11-ebb85995028c_Name">
    <vt:lpwstr>General</vt:lpwstr>
  </property>
  <property fmtid="{D5CDD505-2E9C-101B-9397-08002B2CF9AE}" pid="20" name="MSIP_Label_f42aa342-8706-4288-bd11-ebb85995028c_Application">
    <vt:lpwstr>Microsoft Azure Information Protection</vt:lpwstr>
  </property>
  <property fmtid="{D5CDD505-2E9C-101B-9397-08002B2CF9AE}" pid="21" name="MSIP_Label_f42aa342-8706-4288-bd11-ebb85995028c_Extended_MSFT_Method">
    <vt:lpwstr>Automatic</vt:lpwstr>
  </property>
  <property fmtid="{D5CDD505-2E9C-101B-9397-08002B2CF9AE}" pid="22" name="Sensitivity">
    <vt:lpwstr>General</vt:lpwstr>
  </property>
</Properties>
</file>