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3.xml" ContentType="application/vnd.openxmlformats-officedocument.presentationml.notesSlide+xml"/>
  <Override PartName="/ppt/tags/tag40.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41"/>
  </p:notesMasterIdLst>
  <p:handoutMasterIdLst>
    <p:handoutMasterId r:id="rId42"/>
  </p:handoutMasterIdLst>
  <p:sldIdLst>
    <p:sldId id="1309" r:id="rId6"/>
    <p:sldId id="1375" r:id="rId7"/>
    <p:sldId id="1374" r:id="rId8"/>
    <p:sldId id="1378" r:id="rId9"/>
    <p:sldId id="1379" r:id="rId10"/>
    <p:sldId id="1377" r:id="rId11"/>
    <p:sldId id="1415" r:id="rId12"/>
    <p:sldId id="1408" r:id="rId13"/>
    <p:sldId id="1409" r:id="rId14"/>
    <p:sldId id="1369" r:id="rId15"/>
    <p:sldId id="1383" r:id="rId16"/>
    <p:sldId id="1384" r:id="rId17"/>
    <p:sldId id="1385" r:id="rId18"/>
    <p:sldId id="1397" r:id="rId19"/>
    <p:sldId id="1399" r:id="rId20"/>
    <p:sldId id="1400" r:id="rId21"/>
    <p:sldId id="1370" r:id="rId22"/>
    <p:sldId id="1388" r:id="rId23"/>
    <p:sldId id="1390" r:id="rId24"/>
    <p:sldId id="1404" r:id="rId25"/>
    <p:sldId id="1406" r:id="rId26"/>
    <p:sldId id="1248" r:id="rId27"/>
    <p:sldId id="1394" r:id="rId28"/>
    <p:sldId id="1395" r:id="rId29"/>
    <p:sldId id="1396" r:id="rId30"/>
    <p:sldId id="1410" r:id="rId31"/>
    <p:sldId id="1411" r:id="rId32"/>
    <p:sldId id="1412" r:id="rId33"/>
    <p:sldId id="1413" r:id="rId34"/>
    <p:sldId id="1414" r:id="rId35"/>
    <p:sldId id="1401" r:id="rId36"/>
    <p:sldId id="1405" r:id="rId37"/>
    <p:sldId id="1402" r:id="rId38"/>
    <p:sldId id="1398" r:id="rId39"/>
    <p:sldId id="1393"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ldId id="1309"/>
            <p14:sldId id="1375"/>
            <p14:sldId id="1374"/>
            <p14:sldId id="1378"/>
            <p14:sldId id="1379"/>
            <p14:sldId id="1377"/>
            <p14:sldId id="1415"/>
            <p14:sldId id="1408"/>
            <p14:sldId id="1409"/>
            <p14:sldId id="1369"/>
            <p14:sldId id="1383"/>
            <p14:sldId id="1384"/>
            <p14:sldId id="1385"/>
            <p14:sldId id="1397"/>
            <p14:sldId id="1399"/>
            <p14:sldId id="1400"/>
            <p14:sldId id="1370"/>
            <p14:sldId id="1388"/>
            <p14:sldId id="1390"/>
            <p14:sldId id="1404"/>
            <p14:sldId id="1406"/>
            <p14:sldId id="1248"/>
            <p14:sldId id="1394"/>
            <p14:sldId id="1395"/>
            <p14:sldId id="1396"/>
            <p14:sldId id="1410"/>
            <p14:sldId id="1411"/>
            <p14:sldId id="1412"/>
            <p14:sldId id="1413"/>
            <p14:sldId id="1414"/>
            <p14:sldId id="1401"/>
            <p14:sldId id="1405"/>
            <p14:sldId id="1402"/>
            <p14:sldId id="1398"/>
            <p14:sldId id="139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7BEF"/>
    <a:srgbClr val="FFC000"/>
    <a:srgbClr val="00B050"/>
    <a:srgbClr val="92D050"/>
    <a:srgbClr val="FE7F50"/>
    <a:srgbClr val="0078D7"/>
    <a:srgbClr val="BD9DE1"/>
    <a:srgbClr val="1BFFE3"/>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9" autoAdjust="0"/>
  </p:normalViewPr>
  <p:slideViewPr>
    <p:cSldViewPr>
      <p:cViewPr varScale="1">
        <p:scale>
          <a:sx n="54" d="100"/>
          <a:sy n="54" d="100"/>
        </p:scale>
        <p:origin x="1072" y="5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F5F5C-3124-48E9-B6C7-8A079B7D71F5}" type="datetime8">
              <a:rPr lang="en-US" smtClean="0">
                <a:latin typeface="Segoe UI" pitchFamily="34" charset="0"/>
              </a:rPr>
              <a:t>6/14/2017 7:44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6/14/2017 7:44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F17D303-0DA1-40F0-81F4-4BB426A12498}"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82735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57190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Left</a:t>
            </a:r>
            <a:r>
              <a:rPr lang="en-US" altLang="zh-TW" baseline="0" dirty="0"/>
              <a:t> down super admin</a:t>
            </a:r>
          </a:p>
          <a:p>
            <a:r>
              <a:rPr lang="en-US" altLang="zh-TW" baseline="0" dirty="0" err="1"/>
              <a:t>IoTDevice</a:t>
            </a:r>
            <a:r>
              <a:rPr lang="en-US" altLang="zh-TW" baseline="0" dirty="0"/>
              <a:t> -&gt; </a:t>
            </a:r>
            <a:r>
              <a:rPr lang="en-US" altLang="zh-TW" baseline="0" dirty="0" err="1"/>
              <a:t>IoTHub</a:t>
            </a:r>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01617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65911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016145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591270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fld id="{27B206E8-6CA3-4263-A951-AE509195533D}" type="slidenum">
              <a:rPr lang="en-US" smtClean="0"/>
              <a:t>18</a:t>
            </a:fld>
            <a:endParaRPr lang="en-US"/>
          </a:p>
        </p:txBody>
      </p:sp>
    </p:spTree>
    <p:extLst>
      <p:ext uri="{BB962C8B-B14F-4D97-AF65-F5344CB8AC3E}">
        <p14:creationId xmlns:p14="http://schemas.microsoft.com/office/powerpoint/2010/main" val="694080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2164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61548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Queue</a:t>
            </a:r>
            <a:r>
              <a:rPr lang="en-US" altLang="zh-TW" baseline="0" dirty="0"/>
              <a:t> Name</a:t>
            </a:r>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724262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fld id="{27B206E8-6CA3-4263-A951-AE509195533D}" type="slidenum">
              <a:rPr lang="en-US" smtClean="0"/>
              <a:t>2</a:t>
            </a:fld>
            <a:endParaRPr lang="en-US"/>
          </a:p>
        </p:txBody>
      </p:sp>
    </p:spTree>
    <p:extLst>
      <p:ext uri="{BB962C8B-B14F-4D97-AF65-F5344CB8AC3E}">
        <p14:creationId xmlns:p14="http://schemas.microsoft.com/office/powerpoint/2010/main" val="1138021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330D77EC-7210-4A9C-B813-11969CCBFAFC}" type="datetime8">
              <a:rPr lang="en-US" smtClean="0">
                <a:solidFill>
                  <a:prstClr val="black"/>
                </a:solidFill>
              </a:rPr>
              <a:t>6/14/2017 7:44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99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zh-TW" dirty="0"/>
              <a:t>使您能夠將公司企業網絡內的服務安全地公開到公有云，而無需打開防火牆連接，或需要對公司網絡基礎架構進行內部更改，從而便於混合應用程序。</a:t>
            </a:r>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943678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231737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348255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Delete first row</a:t>
            </a:r>
          </a:p>
          <a:p>
            <a:r>
              <a:rPr lang="en-US" altLang="zh-TW" dirty="0"/>
              <a:t>Opaque</a:t>
            </a:r>
          </a:p>
          <a:p>
            <a:endParaRPr lang="zh-TW" altLang="en-US" dirty="0"/>
          </a:p>
        </p:txBody>
      </p:sp>
      <p:sp>
        <p:nvSpPr>
          <p:cNvPr id="4" name="Slide Number Placeholder 3"/>
          <p:cNvSpPr>
            <a:spLocks noGrp="1"/>
          </p:cNvSpPr>
          <p:nvPr>
            <p:ph type="sldNum" sz="quarter" idx="10"/>
          </p:nvPr>
        </p:nvSpPr>
        <p:spPr/>
        <p:txBody>
          <a:bodyPr/>
          <a:lstStyle/>
          <a:p>
            <a:fld id="{27B206E8-6CA3-4263-A951-AE509195533D}" type="slidenum">
              <a:rPr lang="en-US" smtClean="0"/>
              <a:t>26</a:t>
            </a:fld>
            <a:endParaRPr lang="en-US"/>
          </a:p>
        </p:txBody>
      </p:sp>
    </p:spTree>
    <p:extLst>
      <p:ext uri="{BB962C8B-B14F-4D97-AF65-F5344CB8AC3E}">
        <p14:creationId xmlns:p14="http://schemas.microsoft.com/office/powerpoint/2010/main" val="2156738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665554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485984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973547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3157993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082771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2264828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355777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fld id="{27B206E8-6CA3-4263-A951-AE509195533D}" type="slidenum">
              <a:rPr lang="en-US" smtClean="0"/>
              <a:t>33</a:t>
            </a:fld>
            <a:endParaRPr lang="en-US"/>
          </a:p>
        </p:txBody>
      </p:sp>
    </p:spTree>
    <p:extLst>
      <p:ext uri="{BB962C8B-B14F-4D97-AF65-F5344CB8AC3E}">
        <p14:creationId xmlns:p14="http://schemas.microsoft.com/office/powerpoint/2010/main" val="38818776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fld id="{27B206E8-6CA3-4263-A951-AE509195533D}" type="slidenum">
              <a:rPr lang="en-US" smtClean="0"/>
              <a:t>34</a:t>
            </a:fld>
            <a:endParaRPr lang="en-US"/>
          </a:p>
        </p:txBody>
      </p:sp>
    </p:spTree>
    <p:extLst>
      <p:ext uri="{BB962C8B-B14F-4D97-AF65-F5344CB8AC3E}">
        <p14:creationId xmlns:p14="http://schemas.microsoft.com/office/powerpoint/2010/main" val="3896402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775358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BB4D6D4-DB79-4544-9D37-3CEC6558577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785316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27B206E8-6CA3-4263-A951-AE509195533D}" type="slidenum">
              <a:rPr lang="en-US" smtClean="0"/>
              <a:t>5</a:t>
            </a:fld>
            <a:endParaRPr lang="en-US"/>
          </a:p>
        </p:txBody>
      </p:sp>
    </p:spTree>
    <p:extLst>
      <p:ext uri="{BB962C8B-B14F-4D97-AF65-F5344CB8AC3E}">
        <p14:creationId xmlns:p14="http://schemas.microsoft.com/office/powerpoint/2010/main" val="3725859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26624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900" b="0" i="0" kern="1200" dirty="0">
                <a:solidFill>
                  <a:schemeClr val="tx1"/>
                </a:solidFill>
                <a:effectLst/>
                <a:latin typeface="Segoe UI Light" pitchFamily="34" charset="0"/>
                <a:ea typeface="+mn-ea"/>
                <a:cs typeface="+mn-cs"/>
              </a:rPr>
              <a:t>The subscriptions can use additional filters to restrict the messages that they want to receive</a:t>
            </a:r>
            <a:br>
              <a:rPr lang="zh-TW" altLang="en-US" dirty="0"/>
            </a:br>
            <a:r>
              <a:rPr lang="en-US" altLang="zh-TW" sz="900" b="0" i="0" kern="1200" dirty="0">
                <a:solidFill>
                  <a:schemeClr val="tx1"/>
                </a:solidFill>
                <a:effectLst/>
                <a:latin typeface="Segoe UI Light" pitchFamily="34" charset="0"/>
                <a:ea typeface="+mn-ea"/>
                <a:cs typeface="+mn-cs"/>
              </a:rPr>
              <a:t>Azure</a:t>
            </a:r>
            <a:r>
              <a:rPr lang="zh-TW" altLang="en-US" sz="900" b="0" i="0" kern="1200" dirty="0">
                <a:solidFill>
                  <a:schemeClr val="tx1"/>
                </a:solidFill>
                <a:effectLst/>
                <a:latin typeface="Segoe UI Light" pitchFamily="34" charset="0"/>
                <a:ea typeface="+mn-ea"/>
                <a:cs typeface="+mn-cs"/>
              </a:rPr>
              <a:t>中繼服務通過使您能夠將公司企業網絡內的服務安全地公開到公有云，而無需打開防火牆連接，或需要對公司網絡基礎架構進行內部更改，從而便於混合應用程序</a:t>
            </a:r>
            <a:endParaRPr lang="zh-TW"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54851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6/14/2017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6948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fld id="{27B206E8-6CA3-4263-A951-AE509195533D}" type="slidenum">
              <a:rPr lang="en-US" smtClean="0"/>
              <a:t>11</a:t>
            </a:fld>
            <a:endParaRPr lang="en-US"/>
          </a:p>
        </p:txBody>
      </p:sp>
    </p:spTree>
    <p:extLst>
      <p:ext uri="{BB962C8B-B14F-4D97-AF65-F5344CB8AC3E}">
        <p14:creationId xmlns:p14="http://schemas.microsoft.com/office/powerpoint/2010/main" val="2481018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t="7813" b="7813"/>
          <a:stretch/>
        </p:blipFill>
        <p:spPr bwMode="ltGray">
          <a:xfrm>
            <a:off x="-1" y="0"/>
            <a:ext cx="12436475" cy="6995517"/>
          </a:xfrm>
          <a:prstGeom prst="rect">
            <a:avLst/>
          </a:prstGeom>
        </p:spPr>
      </p:pic>
      <p:sp>
        <p:nvSpPr>
          <p:cNvPr id="4" name="Rectangle 3"/>
          <p:cNvSpPr/>
          <p:nvPr userDrawn="1"/>
        </p:nvSpPr>
        <p:spPr bwMode="auto">
          <a:xfrm>
            <a:off x="272986" y="2125663"/>
            <a:ext cx="6402452"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638" y="2125663"/>
            <a:ext cx="6402388"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2986" y="3954443"/>
            <a:ext cx="6402388"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57518" y="479425"/>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6161442"/>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ltLang="zh-TW"/>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t="7813" b="7813"/>
          <a:stretch/>
        </p:blipFill>
        <p:spPr bwMode="ltGray">
          <a:xfrm>
            <a:off x="-1" y="0"/>
            <a:ext cx="12436475" cy="6995517"/>
          </a:xfrm>
          <a:prstGeom prst="rect">
            <a:avLst/>
          </a:prstGeom>
        </p:spPr>
      </p:pic>
      <p:sp>
        <p:nvSpPr>
          <p:cNvPr id="4" name="Rectangle 3"/>
          <p:cNvSpPr/>
          <p:nvPr userDrawn="1"/>
        </p:nvSpPr>
        <p:spPr bwMode="auto">
          <a:xfrm>
            <a:off x="272986" y="2124972"/>
            <a:ext cx="6402452"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638" y="2124972"/>
            <a:ext cx="6402388"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2986" y="3953752"/>
            <a:ext cx="6402388"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grpSp>
        <p:nvGrpSpPr>
          <p:cNvPr id="13" name="Group 12"/>
          <p:cNvGrpSpPr>
            <a:grpSpLocks noChangeAspect="1"/>
          </p:cNvGrpSpPr>
          <p:nvPr userDrawn="1"/>
        </p:nvGrpSpPr>
        <p:grpSpPr bwMode="gray">
          <a:xfrm>
            <a:off x="457518" y="479425"/>
            <a:ext cx="1681413" cy="360979"/>
            <a:chOff x="457200" y="1643393"/>
            <a:chExt cx="4492753" cy="964540"/>
          </a:xfrm>
        </p:grpSpPr>
        <p:pic>
          <p:nvPicPr>
            <p:cNvPr id="14" name="Picture 13"/>
            <p:cNvPicPr>
              <a:picLocks noChangeAspect="1"/>
            </p:cNvPicPr>
            <p:nvPr/>
          </p:nvPicPr>
          <p:blipFill>
            <a:blip r:embed="rId3"/>
            <a:stretch>
              <a:fillRect/>
            </a:stretch>
          </p:blipFill>
          <p:spPr bwMode="gray">
            <a:xfrm>
              <a:off x="457200" y="1643393"/>
              <a:ext cx="964540" cy="964540"/>
            </a:xfrm>
            <a:prstGeom prst="rect">
              <a:avLst/>
            </a:prstGeom>
          </p:spPr>
        </p:pic>
        <p:sp>
          <p:nvSpPr>
            <p:cNvPr id="15"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499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6" name="Title 5"/>
          <p:cNvSpPr>
            <a:spLocks noGrp="1"/>
          </p:cNvSpPr>
          <p:nvPr>
            <p:ph type="title"/>
          </p:nvPr>
        </p:nvSpPr>
        <p:spPr/>
        <p:txBody>
          <a:bodyPr/>
          <a:lstStyle/>
          <a:p>
            <a:r>
              <a:rPr lang="en-US" altLang="zh-TW"/>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6" name="Title 5"/>
          <p:cNvSpPr>
            <a:spLocks noGrp="1"/>
          </p:cNvSpPr>
          <p:nvPr>
            <p:ph type="title"/>
          </p:nvPr>
        </p:nvSpPr>
        <p:spPr/>
        <p:txBody>
          <a:bodyPr/>
          <a:lstStyle/>
          <a:p>
            <a:r>
              <a:rPr lang="en-US" altLang="zh-TW"/>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ltLang="zh-TW"/>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67"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8.emf"/><Relationship Id="rId12"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20.png"/><Relationship Id="rId5" Type="http://schemas.openxmlformats.org/officeDocument/2006/relationships/image" Target="../media/image14.png"/><Relationship Id="rId10" Type="http://schemas.microsoft.com/office/2007/relationships/hdphoto" Target="../media/hdphoto1.wdp"/><Relationship Id="rId4" Type="http://schemas.openxmlformats.org/officeDocument/2006/relationships/image" Target="../media/image13.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18.png"/><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1.png"/><Relationship Id="rId7" Type="http://schemas.openxmlformats.org/officeDocument/2006/relationships/image" Target="../media/image19.png"/><Relationship Id="rId12"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8.emf"/><Relationship Id="rId5" Type="http://schemas.openxmlformats.org/officeDocument/2006/relationships/image" Target="../media/image10.png"/><Relationship Id="rId10" Type="http://schemas.openxmlformats.org/officeDocument/2006/relationships/image" Target="../media/image9.emf"/><Relationship Id="rId4" Type="http://schemas.openxmlformats.org/officeDocument/2006/relationships/image" Target="../media/image13.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emf"/><Relationship Id="rId10" Type="http://schemas.openxmlformats.org/officeDocument/2006/relationships/image" Target="../media/image11.png"/><Relationship Id="rId4" Type="http://schemas.openxmlformats.org/officeDocument/2006/relationships/image" Target="../media/image8.emf"/><Relationship Id="rId9"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notesSlide" Target="../notesSlides/notesSlide2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4.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slideLayout" Target="../slideLayouts/slideLayout4.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5.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notesSlide" Target="../notesSlides/notesSlide23.xml"/><Relationship Id="rId5" Type="http://schemas.openxmlformats.org/officeDocument/2006/relationships/tags" Target="../tags/tag35.xml"/><Relationship Id="rId10" Type="http://schemas.openxmlformats.org/officeDocument/2006/relationships/slideLayout" Target="../slideLayouts/slideLayout4.xml"/><Relationship Id="rId4" Type="http://schemas.openxmlformats.org/officeDocument/2006/relationships/tags" Target="../tags/tag34.xml"/><Relationship Id="rId9" Type="http://schemas.openxmlformats.org/officeDocument/2006/relationships/tags" Target="../tags/tag3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8.emf"/><Relationship Id="rId12" Type="http://schemas.openxmlformats.org/officeDocument/2006/relationships/image" Target="../media/image9.emf"/><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20.png"/><Relationship Id="rId5" Type="http://schemas.openxmlformats.org/officeDocument/2006/relationships/image" Target="../media/image10.png"/><Relationship Id="rId10" Type="http://schemas.microsoft.com/office/2007/relationships/hdphoto" Target="../media/hdphoto1.wdp"/><Relationship Id="rId4" Type="http://schemas.openxmlformats.org/officeDocument/2006/relationships/image" Target="../media/image13.png"/><Relationship Id="rId9" Type="http://schemas.openxmlformats.org/officeDocument/2006/relationships/image" Target="../media/image19.png"/></Relationships>
</file>

<file path=ppt/slides/_rels/slide3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8.emf"/><Relationship Id="rId12" Type="http://schemas.openxmlformats.org/officeDocument/2006/relationships/image" Target="../media/image9.emf"/><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20.png"/><Relationship Id="rId5" Type="http://schemas.openxmlformats.org/officeDocument/2006/relationships/image" Target="../media/image14.png"/><Relationship Id="rId10" Type="http://schemas.microsoft.com/office/2007/relationships/hdphoto" Target="../media/hdphoto1.wdp"/><Relationship Id="rId4" Type="http://schemas.openxmlformats.org/officeDocument/2006/relationships/image" Target="../media/image13.png"/><Relationship Id="rId9"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emf"/><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emf"/><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code.msdn.microsoft.com/Service-Bus-Explorer-f2abca5a" TargetMode="External"/><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Device Studio Skill </a:t>
            </a:r>
            <a:r>
              <a:rPr lang="en-US" altLang="zh-TW" dirty="0"/>
              <a:t>Transfer</a:t>
            </a:r>
            <a:endParaRPr lang="en-US" dirty="0"/>
          </a:p>
        </p:txBody>
      </p:sp>
      <p:sp>
        <p:nvSpPr>
          <p:cNvPr id="3" name="Text Placeholder 2"/>
          <p:cNvSpPr>
            <a:spLocks noGrp="1"/>
          </p:cNvSpPr>
          <p:nvPr>
            <p:ph type="body" sz="quarter" idx="14"/>
          </p:nvPr>
        </p:nvSpPr>
        <p:spPr>
          <a:xfrm>
            <a:off x="273050" y="3943101"/>
            <a:ext cx="6403976" cy="1825625"/>
          </a:xfrm>
        </p:spPr>
        <p:txBody>
          <a:bodyPr/>
          <a:lstStyle/>
          <a:p>
            <a:pPr lvl="0"/>
            <a:r>
              <a:rPr lang="en-US" sz="2800" b="1" dirty="0"/>
              <a:t>Service Bus, </a:t>
            </a:r>
            <a:r>
              <a:rPr lang="en-US" sz="2800" b="1" dirty="0" err="1"/>
              <a:t>OpsInfra</a:t>
            </a:r>
            <a:r>
              <a:rPr lang="en-US" sz="2800" b="1" dirty="0"/>
              <a:t>, </a:t>
            </a:r>
            <a:r>
              <a:rPr lang="en-US" sz="2800" b="1" dirty="0" err="1"/>
              <a:t>OpsAlarm</a:t>
            </a:r>
            <a:endParaRPr lang="en-US" sz="2800" b="1" dirty="0"/>
          </a:p>
          <a:p>
            <a:pPr lvl="0"/>
            <a:endParaRPr lang="en-US" sz="1800" dirty="0">
              <a:latin typeface="Segoe UI"/>
            </a:endParaRPr>
          </a:p>
          <a:p>
            <a:pPr lvl="0"/>
            <a:r>
              <a:rPr lang="en-US" sz="1800" dirty="0">
                <a:latin typeface="Segoe UI"/>
              </a:rPr>
              <a:t>Andy Li</a:t>
            </a: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err="1"/>
              <a:t>OpsAlarm</a:t>
            </a:r>
            <a:endParaRPr lang="zh-TW" altLang="en-US" dirty="0"/>
          </a:p>
        </p:txBody>
      </p:sp>
    </p:spTree>
    <p:extLst>
      <p:ext uri="{BB962C8B-B14F-4D97-AF65-F5344CB8AC3E}">
        <p14:creationId xmlns:p14="http://schemas.microsoft.com/office/powerpoint/2010/main" val="42168255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Code Architecture</a:t>
            </a:r>
            <a:endParaRPr lang="zh-TW" altLang="en-US" sz="3264" dirty="0"/>
          </a:p>
        </p:txBody>
      </p:sp>
      <p:grpSp>
        <p:nvGrpSpPr>
          <p:cNvPr id="30" name="Group 29"/>
          <p:cNvGrpSpPr/>
          <p:nvPr/>
        </p:nvGrpSpPr>
        <p:grpSpPr>
          <a:xfrm>
            <a:off x="8234461" y="6323017"/>
            <a:ext cx="2211182" cy="565158"/>
            <a:chOff x="9528521" y="6063601"/>
            <a:chExt cx="1942008" cy="554127"/>
          </a:xfrm>
        </p:grpSpPr>
        <p:sp>
          <p:nvSpPr>
            <p:cNvPr id="45" name="Rectangle: Rounded Corners 44"/>
            <p:cNvSpPr/>
            <p:nvPr/>
          </p:nvSpPr>
          <p:spPr>
            <a:xfrm>
              <a:off x="9528521" y="6063601"/>
              <a:ext cx="1942008" cy="55412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Azure Storage</a:t>
              </a:r>
              <a:endParaRPr lang="en-US" altLang="zh-TW" sz="1600" dirty="0">
                <a:solidFill>
                  <a:schemeClr val="bg1"/>
                </a:solidFill>
              </a:endParaRPr>
            </a:p>
            <a:p>
              <a:r>
                <a:rPr lang="en-US" altLang="zh-TW" sz="1200" dirty="0">
                  <a:solidFill>
                    <a:schemeClr val="bg1"/>
                  </a:solidFill>
                </a:rPr>
                <a:t>log-backend-</a:t>
              </a:r>
              <a:r>
                <a:rPr lang="en-US" altLang="zh-TW" sz="1200" dirty="0" err="1">
                  <a:solidFill>
                    <a:schemeClr val="bg1"/>
                  </a:solidFill>
                </a:rPr>
                <a:t>opsalarm</a:t>
              </a:r>
              <a:endParaRPr lang="zh-TW" altLang="en-US" sz="1200" dirty="0">
                <a:solidFill>
                  <a:schemeClr val="bg1"/>
                </a:solidFill>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4417" y="6163239"/>
              <a:ext cx="377477" cy="377478"/>
            </a:xfrm>
            <a:prstGeom prst="rect">
              <a:avLst/>
            </a:prstGeom>
          </p:spPr>
        </p:pic>
      </p:grpSp>
      <p:grpSp>
        <p:nvGrpSpPr>
          <p:cNvPr id="5" name="Group 4"/>
          <p:cNvGrpSpPr/>
          <p:nvPr/>
        </p:nvGrpSpPr>
        <p:grpSpPr>
          <a:xfrm>
            <a:off x="620867" y="1609980"/>
            <a:ext cx="11194740" cy="729207"/>
            <a:chOff x="588583" y="1676001"/>
            <a:chExt cx="10976232" cy="1067199"/>
          </a:xfrm>
        </p:grpSpPr>
        <p:grpSp>
          <p:nvGrpSpPr>
            <p:cNvPr id="4" name="Group 3"/>
            <p:cNvGrpSpPr/>
            <p:nvPr/>
          </p:nvGrpSpPr>
          <p:grpSpPr>
            <a:xfrm>
              <a:off x="627185" y="1676001"/>
              <a:ext cx="10937630" cy="1067199"/>
              <a:chOff x="627185" y="1676001"/>
              <a:chExt cx="10937630" cy="1067199"/>
            </a:xfrm>
          </p:grpSpPr>
          <p:sp>
            <p:nvSpPr>
              <p:cNvPr id="17" name="Rectangle: Rounded Corners 16"/>
              <p:cNvSpPr/>
              <p:nvPr/>
            </p:nvSpPr>
            <p:spPr>
              <a:xfrm>
                <a:off x="627185" y="1676001"/>
                <a:ext cx="10937630" cy="1067199"/>
              </a:xfrm>
              <a:prstGeom prst="roundRect">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19" name="Rectangle: Rounded Corners 18"/>
              <p:cNvSpPr/>
              <p:nvPr/>
            </p:nvSpPr>
            <p:spPr>
              <a:xfrm>
                <a:off x="2339617" y="1867681"/>
                <a:ext cx="2737338" cy="683836"/>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alarmops</a:t>
                </a:r>
                <a:r>
                  <a:rPr lang="en-US" altLang="zh-TW" sz="1600" dirty="0"/>
                  <a:t> (Queue)</a:t>
                </a:r>
                <a:endParaRPr lang="zh-TW" altLang="en-US" sz="1600" dirty="0"/>
              </a:p>
            </p:txBody>
          </p:sp>
          <p:sp>
            <p:nvSpPr>
              <p:cNvPr id="22" name="Rectangle: Rounded Corners 21"/>
              <p:cNvSpPr/>
              <p:nvPr/>
            </p:nvSpPr>
            <p:spPr>
              <a:xfrm>
                <a:off x="8598236" y="1867675"/>
                <a:ext cx="2740910" cy="683836"/>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processcommand</a:t>
                </a:r>
                <a:r>
                  <a:rPr lang="en-US" altLang="zh-TW" sz="1600" dirty="0"/>
                  <a:t> (Topic)</a:t>
                </a:r>
                <a:endParaRPr lang="zh-TW" altLang="en-US" sz="1600" dirty="0"/>
              </a:p>
            </p:txBody>
          </p:sp>
          <p:sp>
            <p:nvSpPr>
              <p:cNvPr id="23" name="Rectangle: Rounded Corners 22"/>
              <p:cNvSpPr/>
              <p:nvPr/>
            </p:nvSpPr>
            <p:spPr>
              <a:xfrm>
                <a:off x="5444836" y="1867674"/>
                <a:ext cx="2740910" cy="683836"/>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Infraops</a:t>
                </a:r>
                <a:r>
                  <a:rPr lang="en-US" altLang="zh-TW" sz="1600" dirty="0"/>
                  <a:t> (Queue)</a:t>
                </a:r>
                <a:endParaRPr lang="zh-TW" altLang="en-US" sz="1600" dirty="0"/>
              </a:p>
            </p:txBody>
          </p:sp>
        </p:grpSp>
        <p:sp>
          <p:nvSpPr>
            <p:cNvPr id="63" name="TextBox 62"/>
            <p:cNvSpPr txBox="1"/>
            <p:nvPr/>
          </p:nvSpPr>
          <p:spPr>
            <a:xfrm>
              <a:off x="588583" y="1916809"/>
              <a:ext cx="1524227" cy="585564"/>
            </a:xfrm>
            <a:prstGeom prst="rect">
              <a:avLst/>
            </a:prstGeom>
            <a:noFill/>
          </p:spPr>
          <p:txBody>
            <a:bodyPr wrap="square" rtlCol="0">
              <a:spAutoFit/>
            </a:bodyPr>
            <a:lstStyle/>
            <a:p>
              <a:pPr algn="ctr"/>
              <a:r>
                <a:rPr lang="en-US" altLang="zh-TW" sz="2000" dirty="0">
                  <a:solidFill>
                    <a:schemeClr val="bg1"/>
                  </a:solidFill>
                </a:rPr>
                <a:t>Service Bus</a:t>
              </a:r>
              <a:endParaRPr lang="zh-TW" altLang="en-US" sz="2000" dirty="0">
                <a:solidFill>
                  <a:schemeClr val="bg1"/>
                </a:solidFill>
              </a:endParaRPr>
            </a:p>
          </p:txBody>
        </p:sp>
      </p:grpSp>
      <p:pic>
        <p:nvPicPr>
          <p:cNvPr id="51" name="Picture 2" descr="「azure service bus」的圖片搜尋結果"/>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02958" y="1333521"/>
            <a:ext cx="714558" cy="37514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251536" y="2806431"/>
            <a:ext cx="11564071" cy="1108744"/>
            <a:chOff x="245762" y="3420346"/>
            <a:chExt cx="11338354" cy="1087102"/>
          </a:xfrm>
        </p:grpSpPr>
        <p:sp>
          <p:nvSpPr>
            <p:cNvPr id="66" name="Rectangle: Rounded Corners 65"/>
            <p:cNvSpPr/>
            <p:nvPr/>
          </p:nvSpPr>
          <p:spPr>
            <a:xfrm>
              <a:off x="646486" y="3669394"/>
              <a:ext cx="10937630" cy="838054"/>
            </a:xfrm>
            <a:prstGeom prst="roundRect">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pic>
          <p:nvPicPr>
            <p:cNvPr id="39940" name="Picture 4" descr="「service fabric」的圖片搜尋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762" y="3420346"/>
              <a:ext cx="858208" cy="450559"/>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594339" y="3899554"/>
              <a:ext cx="1723748" cy="392300"/>
            </a:xfrm>
            <a:prstGeom prst="rect">
              <a:avLst/>
            </a:prstGeom>
            <a:noFill/>
          </p:spPr>
          <p:txBody>
            <a:bodyPr wrap="square" rtlCol="0">
              <a:spAutoFit/>
            </a:bodyPr>
            <a:lstStyle/>
            <a:p>
              <a:pPr algn="ctr"/>
              <a:r>
                <a:rPr lang="en-US" altLang="zh-TW" sz="2000" dirty="0">
                  <a:solidFill>
                    <a:schemeClr val="bg1"/>
                  </a:solidFill>
                </a:rPr>
                <a:t>Service Fabric</a:t>
              </a:r>
              <a:endParaRPr lang="zh-TW" altLang="en-US" sz="2000" dirty="0">
                <a:solidFill>
                  <a:schemeClr val="bg1"/>
                </a:solidFill>
              </a:endParaRPr>
            </a:p>
          </p:txBody>
        </p:sp>
      </p:grpSp>
      <p:grpSp>
        <p:nvGrpSpPr>
          <p:cNvPr id="74" name="Group 73"/>
          <p:cNvGrpSpPr/>
          <p:nvPr/>
        </p:nvGrpSpPr>
        <p:grpSpPr>
          <a:xfrm>
            <a:off x="6362253" y="6323014"/>
            <a:ext cx="1808278" cy="565158"/>
            <a:chOff x="623358" y="6075528"/>
            <a:chExt cx="1950504" cy="554127"/>
          </a:xfrm>
        </p:grpSpPr>
        <p:sp>
          <p:nvSpPr>
            <p:cNvPr id="75" name="Rectangle: Rounded Corners 74"/>
            <p:cNvSpPr/>
            <p:nvPr/>
          </p:nvSpPr>
          <p:spPr>
            <a:xfrm>
              <a:off x="623358" y="6075528"/>
              <a:ext cx="1950504" cy="55412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Document DB</a:t>
              </a:r>
              <a:endParaRPr lang="zh-TW" altLang="en-US" sz="1600" dirty="0"/>
            </a:p>
          </p:txBody>
        </p:sp>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7852" y="6129031"/>
              <a:ext cx="379657" cy="379658"/>
            </a:xfrm>
            <a:prstGeom prst="rect">
              <a:avLst/>
            </a:prstGeom>
          </p:spPr>
        </p:pic>
      </p:grpSp>
      <p:sp>
        <p:nvSpPr>
          <p:cNvPr id="77" name="Rectangle: Rounded Corners 76"/>
          <p:cNvSpPr/>
          <p:nvPr/>
        </p:nvSpPr>
        <p:spPr>
          <a:xfrm>
            <a:off x="2383604" y="3255650"/>
            <a:ext cx="2030084"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OpsAlarm</a:t>
            </a:r>
            <a:endParaRPr lang="zh-TW" altLang="en-US" sz="1600" dirty="0"/>
          </a:p>
        </p:txBody>
      </p:sp>
      <p:sp>
        <p:nvSpPr>
          <p:cNvPr id="78" name="Rectangle: Rounded Corners 77"/>
          <p:cNvSpPr/>
          <p:nvPr/>
        </p:nvSpPr>
        <p:spPr>
          <a:xfrm>
            <a:off x="4737767" y="3255649"/>
            <a:ext cx="2053659"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OpsInfra</a:t>
            </a:r>
            <a:endParaRPr lang="zh-TW" altLang="en-US" sz="1600" dirty="0"/>
          </a:p>
        </p:txBody>
      </p:sp>
      <p:sp>
        <p:nvSpPr>
          <p:cNvPr id="79" name="Rectangle: Rounded Corners 78"/>
          <p:cNvSpPr/>
          <p:nvPr/>
        </p:nvSpPr>
        <p:spPr>
          <a:xfrm>
            <a:off x="7029528" y="3254216"/>
            <a:ext cx="2460565"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IoT</a:t>
            </a:r>
            <a:r>
              <a:rPr lang="en-US" altLang="zh-TW" sz="1600" dirty="0"/>
              <a:t> Hub Receiver</a:t>
            </a:r>
            <a:endParaRPr lang="zh-TW" altLang="en-US" sz="1600" dirty="0"/>
          </a:p>
        </p:txBody>
      </p:sp>
      <p:sp>
        <p:nvSpPr>
          <p:cNvPr id="80" name="Rectangle: Rounded Corners 79"/>
          <p:cNvSpPr/>
          <p:nvPr/>
        </p:nvSpPr>
        <p:spPr>
          <a:xfrm>
            <a:off x="9680171" y="3255648"/>
            <a:ext cx="1921429"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Routine Task</a:t>
            </a:r>
            <a:endParaRPr lang="zh-TW" altLang="en-US" sz="1600" dirty="0"/>
          </a:p>
        </p:txBody>
      </p:sp>
      <p:sp>
        <p:nvSpPr>
          <p:cNvPr id="36" name="TextBox 35"/>
          <p:cNvSpPr txBox="1"/>
          <p:nvPr/>
        </p:nvSpPr>
        <p:spPr>
          <a:xfrm>
            <a:off x="3370504" y="2717910"/>
            <a:ext cx="2922917" cy="318286"/>
          </a:xfrm>
          <a:prstGeom prst="rect">
            <a:avLst/>
          </a:prstGeom>
          <a:noFill/>
        </p:spPr>
        <p:txBody>
          <a:bodyPr wrap="square" rtlCol="0">
            <a:spAutoFit/>
          </a:bodyPr>
          <a:lstStyle/>
          <a:p>
            <a:r>
              <a:rPr lang="en-US" altLang="zh-TW" sz="1428" dirty="0">
                <a:solidFill>
                  <a:schemeClr val="accent2"/>
                </a:solidFill>
              </a:rPr>
              <a:t>Listen and retrieve message</a:t>
            </a:r>
            <a:endParaRPr lang="zh-TW" altLang="en-US" sz="1428" dirty="0">
              <a:solidFill>
                <a:schemeClr val="accent2"/>
              </a:solidFill>
            </a:endParaRPr>
          </a:p>
        </p:txBody>
      </p:sp>
      <p:sp>
        <p:nvSpPr>
          <p:cNvPr id="96" name="TextBox 95"/>
          <p:cNvSpPr txBox="1"/>
          <p:nvPr/>
        </p:nvSpPr>
        <p:spPr>
          <a:xfrm>
            <a:off x="6506610" y="4385944"/>
            <a:ext cx="4566723" cy="670445"/>
          </a:xfrm>
          <a:prstGeom prst="rect">
            <a:avLst/>
          </a:prstGeom>
          <a:noFill/>
        </p:spPr>
        <p:txBody>
          <a:bodyPr wrap="square" rtlCol="0">
            <a:spAutoFit/>
          </a:bodyPr>
          <a:lstStyle/>
          <a:p>
            <a:r>
              <a:rPr lang="en-US" altLang="zh-TW" sz="1836" dirty="0">
                <a:solidFill>
                  <a:srgbClr val="FF0000"/>
                </a:solidFill>
              </a:rPr>
              <a:t>Exception, Container : log-backend-</a:t>
            </a:r>
            <a:r>
              <a:rPr lang="en-US" altLang="zh-TW" sz="1836" dirty="0" err="1">
                <a:solidFill>
                  <a:srgbClr val="FF0000"/>
                </a:solidFill>
              </a:rPr>
              <a:t>opsalarm</a:t>
            </a:r>
            <a:endParaRPr lang="zh-TW" altLang="en-US" sz="1836" dirty="0">
              <a:solidFill>
                <a:srgbClr val="FF0000"/>
              </a:solidFill>
            </a:endParaRPr>
          </a:p>
        </p:txBody>
      </p:sp>
      <p:grpSp>
        <p:nvGrpSpPr>
          <p:cNvPr id="32" name="Group 31"/>
          <p:cNvGrpSpPr/>
          <p:nvPr/>
        </p:nvGrpSpPr>
        <p:grpSpPr>
          <a:xfrm>
            <a:off x="207059" y="5934407"/>
            <a:ext cx="4643026" cy="958506"/>
            <a:chOff x="207059" y="5934407"/>
            <a:chExt cx="4643026" cy="958506"/>
          </a:xfrm>
        </p:grpSpPr>
        <p:grpSp>
          <p:nvGrpSpPr>
            <p:cNvPr id="20" name="Group 19"/>
            <p:cNvGrpSpPr/>
            <p:nvPr/>
          </p:nvGrpSpPr>
          <p:grpSpPr>
            <a:xfrm>
              <a:off x="207059" y="5934407"/>
              <a:ext cx="4643026" cy="958506"/>
              <a:chOff x="588213" y="5918202"/>
              <a:chExt cx="4552400" cy="939797"/>
            </a:xfrm>
          </p:grpSpPr>
          <p:sp>
            <p:nvSpPr>
              <p:cNvPr id="69" name="Rectangle: Rounded Corners 68"/>
              <p:cNvSpPr/>
              <p:nvPr/>
            </p:nvSpPr>
            <p:spPr>
              <a:xfrm>
                <a:off x="588213" y="5918202"/>
                <a:ext cx="4552400" cy="93979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43" name="Rectangle: Rounded Corners 42"/>
              <p:cNvSpPr/>
              <p:nvPr/>
            </p:nvSpPr>
            <p:spPr>
              <a:xfrm>
                <a:off x="3415074" y="6348408"/>
                <a:ext cx="1545722" cy="398582"/>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err="1"/>
                  <a:t>IoT</a:t>
                </a:r>
                <a:r>
                  <a:rPr lang="en-US" altLang="zh-TW" sz="1600" dirty="0"/>
                  <a:t> Device</a:t>
                </a:r>
                <a:endParaRPr lang="zh-TW" altLang="en-US" sz="1600" dirty="0"/>
              </a:p>
            </p:txBody>
          </p:sp>
          <p:sp>
            <p:nvSpPr>
              <p:cNvPr id="28" name="Rectangle: Rounded Corners 27"/>
              <p:cNvSpPr/>
              <p:nvPr/>
            </p:nvSpPr>
            <p:spPr>
              <a:xfrm>
                <a:off x="2144229" y="6348408"/>
                <a:ext cx="1166879" cy="397954"/>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Admin</a:t>
                </a:r>
                <a:endParaRPr lang="zh-TW" altLang="en-US" sz="1600" dirty="0"/>
              </a:p>
            </p:txBody>
          </p:sp>
          <p:sp>
            <p:nvSpPr>
              <p:cNvPr id="48" name="Rectangle: Rounded Corners 47"/>
              <p:cNvSpPr/>
              <p:nvPr/>
            </p:nvSpPr>
            <p:spPr>
              <a:xfrm>
                <a:off x="732179" y="6348409"/>
                <a:ext cx="1346648" cy="398582"/>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External API</a:t>
                </a:r>
              </a:p>
            </p:txBody>
          </p:sp>
          <p:sp>
            <p:nvSpPr>
              <p:cNvPr id="15" name="TextBox 14"/>
              <p:cNvSpPr txBox="1"/>
              <p:nvPr/>
            </p:nvSpPr>
            <p:spPr>
              <a:xfrm>
                <a:off x="1522501" y="5918202"/>
                <a:ext cx="2836696" cy="406265"/>
              </a:xfrm>
              <a:prstGeom prst="rect">
                <a:avLst/>
              </a:prstGeom>
              <a:noFill/>
            </p:spPr>
            <p:txBody>
              <a:bodyPr wrap="square" rtlCol="0">
                <a:spAutoFit/>
              </a:bodyPr>
              <a:lstStyle/>
              <a:p>
                <a:pPr algn="ctr"/>
                <a:r>
                  <a:rPr lang="en-US" altLang="zh-TW" sz="2000" b="1" dirty="0">
                    <a:solidFill>
                      <a:schemeClr val="bg1"/>
                    </a:solidFill>
                  </a:rPr>
                  <a:t>External Application</a:t>
                </a:r>
                <a:endParaRPr lang="zh-TW" altLang="en-US" sz="2000" b="1" dirty="0">
                  <a:solidFill>
                    <a:schemeClr val="bg1"/>
                  </a:solidFill>
                </a:endParaRPr>
              </a:p>
            </p:txBody>
          </p:sp>
        </p:grpSp>
        <p:pic>
          <p:nvPicPr>
            <p:cNvPr id="97" name="Picture 96"/>
            <p:cNvPicPr>
              <a:picLocks noChangeAspect="1"/>
            </p:cNvPicPr>
            <p:nvPr/>
          </p:nvPicPr>
          <p:blipFill>
            <a:blip r:embed="rId7"/>
            <a:stretch>
              <a:fillRect/>
            </a:stretch>
          </p:blipFill>
          <p:spPr>
            <a:xfrm>
              <a:off x="2594194" y="6377582"/>
              <a:ext cx="383683" cy="388955"/>
            </a:xfrm>
            <a:prstGeom prst="rect">
              <a:avLst/>
            </a:prstGeom>
            <a:noFill/>
          </p:spPr>
        </p:pic>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0378" y="6377582"/>
              <a:ext cx="383683" cy="383683"/>
            </a:xfrm>
            <a:prstGeom prst="rect">
              <a:avLst/>
            </a:prstGeom>
            <a:noFill/>
          </p:spPr>
        </p:pic>
      </p:grpSp>
      <p:grpSp>
        <p:nvGrpSpPr>
          <p:cNvPr id="23560" name="Group 23559"/>
          <p:cNvGrpSpPr/>
          <p:nvPr/>
        </p:nvGrpSpPr>
        <p:grpSpPr>
          <a:xfrm>
            <a:off x="4922093" y="6310847"/>
            <a:ext cx="1382238" cy="565158"/>
            <a:chOff x="6200560" y="6187666"/>
            <a:chExt cx="1355259" cy="554127"/>
          </a:xfrm>
        </p:grpSpPr>
        <p:sp>
          <p:nvSpPr>
            <p:cNvPr id="82" name="Rectangle: Rounded Corners 81"/>
            <p:cNvSpPr/>
            <p:nvPr/>
          </p:nvSpPr>
          <p:spPr>
            <a:xfrm>
              <a:off x="6200560" y="6187666"/>
              <a:ext cx="1355259" cy="55412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err="1"/>
                <a:t>IoT</a:t>
              </a:r>
              <a:r>
                <a:rPr lang="en-US" altLang="zh-TW" sz="1600" dirty="0"/>
                <a:t> Hub</a:t>
              </a:r>
              <a:endParaRPr lang="zh-TW" altLang="en-US" sz="1600" dirty="0"/>
            </a:p>
          </p:txBody>
        </p:sp>
        <p:pic>
          <p:nvPicPr>
            <p:cNvPr id="99" name="Picture 2" descr="「IoT Hub」的圖片搜尋結果"/>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23120" b="64067" l="38245" r="72727">
                          <a14:foregroundMark x1="41693" y1="58496" x2="41693" y2="58496"/>
                          <a14:foregroundMark x1="57680" y1="27855" x2="57680" y2="27855"/>
                        </a14:backgroundRemoval>
                      </a14:imgEffect>
                    </a14:imgLayer>
                  </a14:imgProps>
                </a:ext>
                <a:ext uri="{28A0092B-C50C-407E-A947-70E740481C1C}">
                  <a14:useLocalDpi xmlns:a14="http://schemas.microsoft.com/office/drawing/2010/main" val="0"/>
                </a:ext>
              </a:extLst>
            </a:blip>
            <a:srcRect l="37268" t="22304" r="37702" b="36184"/>
            <a:stretch/>
          </p:blipFill>
          <p:spPr bwMode="auto">
            <a:xfrm>
              <a:off x="7053587" y="6248781"/>
              <a:ext cx="458552" cy="4279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563" name="Group 23562"/>
          <p:cNvGrpSpPr/>
          <p:nvPr/>
        </p:nvGrpSpPr>
        <p:grpSpPr>
          <a:xfrm>
            <a:off x="10610727" y="5225454"/>
            <a:ext cx="1784065" cy="748778"/>
            <a:chOff x="10402754" y="5123456"/>
            <a:chExt cx="1749242" cy="734162"/>
          </a:xfrm>
        </p:grpSpPr>
        <p:sp>
          <p:nvSpPr>
            <p:cNvPr id="107" name="Rectangle: Rounded Corners 106"/>
            <p:cNvSpPr/>
            <p:nvPr/>
          </p:nvSpPr>
          <p:spPr>
            <a:xfrm>
              <a:off x="10562083" y="5303491"/>
              <a:ext cx="1589913" cy="554127"/>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Entity Framework</a:t>
              </a:r>
              <a:endParaRPr lang="zh-TW" altLang="en-US" sz="1100" dirty="0"/>
            </a:p>
          </p:txBody>
        </p:sp>
        <p:pic>
          <p:nvPicPr>
            <p:cNvPr id="109" name="Picture 4" descr="「db tables」的圖片搜尋結果"/>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02754" y="5123456"/>
              <a:ext cx="420102" cy="4201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562" name="Group 23561"/>
          <p:cNvGrpSpPr/>
          <p:nvPr/>
        </p:nvGrpSpPr>
        <p:grpSpPr>
          <a:xfrm>
            <a:off x="10466709" y="6102020"/>
            <a:ext cx="1837122" cy="786149"/>
            <a:chOff x="10402755" y="5982918"/>
            <a:chExt cx="1801265" cy="770805"/>
          </a:xfrm>
        </p:grpSpPr>
        <p:grpSp>
          <p:nvGrpSpPr>
            <p:cNvPr id="102" name="Group 101"/>
            <p:cNvGrpSpPr/>
            <p:nvPr/>
          </p:nvGrpSpPr>
          <p:grpSpPr>
            <a:xfrm>
              <a:off x="10477719" y="6199596"/>
              <a:ext cx="1726301" cy="554127"/>
              <a:chOff x="1199038" y="6063605"/>
              <a:chExt cx="1834966" cy="554127"/>
            </a:xfrm>
          </p:grpSpPr>
          <p:sp>
            <p:nvSpPr>
              <p:cNvPr id="103" name="Rectangle: Rounded Corners 102"/>
              <p:cNvSpPr/>
              <p:nvPr/>
            </p:nvSpPr>
            <p:spPr>
              <a:xfrm>
                <a:off x="1199038" y="6063605"/>
                <a:ext cx="1779667" cy="55412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SQL</a:t>
                </a:r>
                <a:r>
                  <a:rPr lang="zh-TW" altLang="en-US" sz="1600" dirty="0"/>
                  <a:t> </a:t>
                </a:r>
                <a:r>
                  <a:rPr lang="en-US" altLang="zh-TW" sz="1600" dirty="0"/>
                  <a:t>Database</a:t>
                </a:r>
                <a:endParaRPr lang="zh-TW" altLang="en-US" sz="1600" dirty="0"/>
              </a:p>
            </p:txBody>
          </p:sp>
          <p:pic>
            <p:nvPicPr>
              <p:cNvPr id="104" name="Picture 103"/>
              <p:cNvPicPr>
                <a:picLocks noChangeAspect="1"/>
              </p:cNvPicPr>
              <p:nvPr/>
            </p:nvPicPr>
            <p:blipFill>
              <a:blip r:embed="rId12"/>
              <a:stretch>
                <a:fillRect/>
              </a:stretch>
            </p:blipFill>
            <p:spPr>
              <a:xfrm>
                <a:off x="2620288" y="6117109"/>
                <a:ext cx="413716" cy="424278"/>
              </a:xfrm>
              <a:prstGeom prst="rect">
                <a:avLst/>
              </a:prstGeom>
            </p:spPr>
          </p:pic>
        </p:grpSp>
        <p:pic>
          <p:nvPicPr>
            <p:cNvPr id="110" name="Picture 4" descr="「db tables」的圖片搜尋結果"/>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02755" y="5982918"/>
              <a:ext cx="411392" cy="4113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3" name="Group 112"/>
          <p:cNvGrpSpPr/>
          <p:nvPr/>
        </p:nvGrpSpPr>
        <p:grpSpPr>
          <a:xfrm>
            <a:off x="4057997" y="4289350"/>
            <a:ext cx="6779301" cy="733867"/>
            <a:chOff x="4917837" y="3521875"/>
            <a:chExt cx="6646977" cy="825207"/>
          </a:xfrm>
        </p:grpSpPr>
        <p:grpSp>
          <p:nvGrpSpPr>
            <p:cNvPr id="114" name="Group 113"/>
            <p:cNvGrpSpPr/>
            <p:nvPr/>
          </p:nvGrpSpPr>
          <p:grpSpPr>
            <a:xfrm>
              <a:off x="4917837" y="3521875"/>
              <a:ext cx="6646977" cy="825207"/>
              <a:chOff x="4900252" y="4296623"/>
              <a:chExt cx="6646977" cy="1037377"/>
            </a:xfrm>
          </p:grpSpPr>
          <p:sp>
            <p:nvSpPr>
              <p:cNvPr id="116" name="Rectangle: Rounded Corners 115"/>
              <p:cNvSpPr/>
              <p:nvPr/>
            </p:nvSpPr>
            <p:spPr>
              <a:xfrm>
                <a:off x="4900252" y="4296623"/>
                <a:ext cx="6646977" cy="1037377"/>
              </a:xfrm>
              <a:prstGeom prst="roundRect">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117" name="TextBox 116"/>
              <p:cNvSpPr txBox="1"/>
              <p:nvPr/>
            </p:nvSpPr>
            <p:spPr>
              <a:xfrm>
                <a:off x="4900252" y="4529549"/>
                <a:ext cx="1916723" cy="565586"/>
              </a:xfrm>
              <a:prstGeom prst="rect">
                <a:avLst/>
              </a:prstGeom>
              <a:noFill/>
            </p:spPr>
            <p:txBody>
              <a:bodyPr wrap="square" rtlCol="0">
                <a:spAutoFit/>
              </a:bodyPr>
              <a:lstStyle/>
              <a:p>
                <a:r>
                  <a:rPr lang="en-US" altLang="zh-TW" sz="2000" dirty="0">
                    <a:solidFill>
                      <a:schemeClr val="bg1"/>
                    </a:solidFill>
                  </a:rPr>
                  <a:t>Share Library</a:t>
                </a:r>
                <a:endParaRPr lang="zh-TW" altLang="en-US" sz="2000" dirty="0">
                  <a:solidFill>
                    <a:schemeClr val="bg1"/>
                  </a:solidFill>
                </a:endParaRPr>
              </a:p>
            </p:txBody>
          </p:sp>
          <p:sp>
            <p:nvSpPr>
              <p:cNvPr id="118" name="Rectangle: Rounded Corners 117"/>
              <p:cNvSpPr/>
              <p:nvPr/>
            </p:nvSpPr>
            <p:spPr>
              <a:xfrm>
                <a:off x="9988214" y="4407698"/>
                <a:ext cx="1326869" cy="773723"/>
              </a:xfrm>
              <a:prstGeom prst="roundRect">
                <a:avLst/>
              </a:prstGeom>
              <a:solidFill>
                <a:srgbClr val="0078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DB</a:t>
                </a:r>
              </a:p>
              <a:p>
                <a:pPr algn="ctr"/>
                <a:r>
                  <a:rPr lang="en-US" altLang="zh-TW" sz="1600" dirty="0"/>
                  <a:t>Helper</a:t>
                </a:r>
                <a:endParaRPr lang="zh-TW" altLang="en-US" sz="1600" dirty="0"/>
              </a:p>
            </p:txBody>
          </p:sp>
          <p:sp>
            <p:nvSpPr>
              <p:cNvPr id="121" name="Rectangle: Rounded Corners 120"/>
              <p:cNvSpPr/>
              <p:nvPr/>
            </p:nvSpPr>
            <p:spPr>
              <a:xfrm>
                <a:off x="8587653" y="4407698"/>
                <a:ext cx="1241378" cy="773723"/>
              </a:xfrm>
              <a:prstGeom prst="roundRect">
                <a:avLst/>
              </a:prstGeom>
              <a:solidFill>
                <a:srgbClr val="0078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Log</a:t>
                </a:r>
              </a:p>
              <a:p>
                <a:pPr algn="ctr"/>
                <a:r>
                  <a:rPr lang="en-US" altLang="zh-TW" sz="1600" dirty="0"/>
                  <a:t>Utility</a:t>
                </a:r>
                <a:endParaRPr lang="zh-TW" altLang="en-US" sz="1600" dirty="0"/>
              </a:p>
            </p:txBody>
          </p:sp>
        </p:grpSp>
        <p:sp>
          <p:nvSpPr>
            <p:cNvPr id="115" name="Rectangle: Rounded Corners 114"/>
            <p:cNvSpPr/>
            <p:nvPr/>
          </p:nvSpPr>
          <p:spPr>
            <a:xfrm>
              <a:off x="6878152" y="3612959"/>
              <a:ext cx="1573488" cy="615477"/>
            </a:xfrm>
            <a:prstGeom prst="roundRect">
              <a:avLst/>
            </a:prstGeom>
            <a:solidFill>
              <a:srgbClr val="0078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DocumentDB</a:t>
              </a:r>
              <a:endParaRPr lang="en-US" altLang="zh-TW" sz="1600" dirty="0"/>
            </a:p>
            <a:p>
              <a:pPr algn="ctr"/>
              <a:r>
                <a:rPr lang="en-US" altLang="zh-TW" sz="1600" dirty="0"/>
                <a:t>Helper</a:t>
              </a:r>
              <a:endParaRPr lang="zh-TW" altLang="en-US" sz="1600" dirty="0"/>
            </a:p>
          </p:txBody>
        </p:sp>
      </p:grpSp>
      <p:cxnSp>
        <p:nvCxnSpPr>
          <p:cNvPr id="23569" name="Connector: Elbow 23568"/>
          <p:cNvCxnSpPr/>
          <p:nvPr/>
        </p:nvCxnSpPr>
        <p:spPr>
          <a:xfrm rot="16200000" flipH="1">
            <a:off x="5529365" y="1518815"/>
            <a:ext cx="645018" cy="5053205"/>
          </a:xfrm>
          <a:prstGeom prst="bentConnector3">
            <a:avLst>
              <a:gd name="adj1" fmla="val 55316"/>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574" name="Connector: Elbow 23573"/>
          <p:cNvCxnSpPr>
            <a:stCxn id="121" idx="2"/>
            <a:endCxn id="45" idx="0"/>
          </p:cNvCxnSpPr>
          <p:nvPr/>
        </p:nvCxnSpPr>
        <p:spPr>
          <a:xfrm rot="16200000" flipH="1">
            <a:off x="8192082" y="5175046"/>
            <a:ext cx="1407739" cy="888201"/>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576" name="Rectangle 23575"/>
          <p:cNvSpPr/>
          <p:nvPr/>
        </p:nvSpPr>
        <p:spPr>
          <a:xfrm>
            <a:off x="6066138" y="4043072"/>
            <a:ext cx="986377" cy="318286"/>
          </a:xfrm>
          <a:prstGeom prst="rect">
            <a:avLst/>
          </a:prstGeom>
        </p:spPr>
        <p:txBody>
          <a:bodyPr wrap="none">
            <a:spAutoFit/>
          </a:bodyPr>
          <a:lstStyle/>
          <a:p>
            <a:r>
              <a:rPr lang="en-US" altLang="zh-TW" sz="1428" dirty="0">
                <a:solidFill>
                  <a:srgbClr val="FF0000"/>
                </a:solidFill>
              </a:rPr>
              <a:t>Exception</a:t>
            </a:r>
          </a:p>
        </p:txBody>
      </p:sp>
      <p:cxnSp>
        <p:nvCxnSpPr>
          <p:cNvPr id="23578" name="Connector: Elbow 23577"/>
          <p:cNvCxnSpPr/>
          <p:nvPr/>
        </p:nvCxnSpPr>
        <p:spPr>
          <a:xfrm rot="5400000">
            <a:off x="1594661" y="4407176"/>
            <a:ext cx="2211499" cy="842965"/>
          </a:xfrm>
          <a:prstGeom prst="bentConnector3">
            <a:avLst>
              <a:gd name="adj1" fmla="val 50000"/>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294046" y="4514292"/>
            <a:ext cx="1943696" cy="312073"/>
          </a:xfrm>
          <a:prstGeom prst="rect">
            <a:avLst/>
          </a:prstGeom>
          <a:noFill/>
        </p:spPr>
        <p:txBody>
          <a:bodyPr wrap="square" rtlCol="0">
            <a:spAutoFit/>
          </a:bodyPr>
          <a:lstStyle/>
          <a:p>
            <a:r>
              <a:rPr lang="en-US" altLang="zh-TW" sz="1428" dirty="0">
                <a:solidFill>
                  <a:schemeClr val="accent2"/>
                </a:solidFill>
              </a:rPr>
              <a:t>Message processing</a:t>
            </a:r>
            <a:endParaRPr lang="zh-TW" altLang="en-US" sz="1428" dirty="0">
              <a:solidFill>
                <a:schemeClr val="accent2"/>
              </a:solidFill>
            </a:endParaRPr>
          </a:p>
        </p:txBody>
      </p:sp>
      <p:cxnSp>
        <p:nvCxnSpPr>
          <p:cNvPr id="8" name="Connector: Elbow 7"/>
          <p:cNvCxnSpPr>
            <a:stCxn id="19" idx="2"/>
            <a:endCxn id="77" idx="0"/>
          </p:cNvCxnSpPr>
          <p:nvPr/>
        </p:nvCxnSpPr>
        <p:spPr>
          <a:xfrm rot="5400000">
            <a:off x="3076942" y="2529917"/>
            <a:ext cx="1047438" cy="404029"/>
          </a:xfrm>
          <a:prstGeom prst="bentConnector3">
            <a:avLst/>
          </a:prstGeom>
          <a:ln w="1905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p:cNvCxnSpPr>
            <a:stCxn id="103" idx="0"/>
            <a:endCxn id="107" idx="2"/>
          </p:cNvCxnSpPr>
          <p:nvPr/>
        </p:nvCxnSpPr>
        <p:spPr>
          <a:xfrm rot="5400000" flipH="1" flipV="1">
            <a:off x="11316100" y="6055101"/>
            <a:ext cx="348779" cy="187042"/>
          </a:xfrm>
          <a:prstGeom prst="bentConnector3">
            <a:avLst/>
          </a:prstGeom>
          <a:ln w="190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107" idx="0"/>
            <a:endCxn id="118" idx="2"/>
          </p:cNvCxnSpPr>
          <p:nvPr/>
        </p:nvCxnSpPr>
        <p:spPr>
          <a:xfrm rot="16200000" flipV="1">
            <a:off x="10507051" y="4332117"/>
            <a:ext cx="493795" cy="1660118"/>
          </a:xfrm>
          <a:prstGeom prst="bentConnector3">
            <a:avLst/>
          </a:prstGeom>
          <a:ln w="190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p:cNvCxnSpPr/>
          <p:nvPr/>
        </p:nvCxnSpPr>
        <p:spPr>
          <a:xfrm rot="16200000" flipV="1">
            <a:off x="6521538" y="782796"/>
            <a:ext cx="645018" cy="6525243"/>
          </a:xfrm>
          <a:prstGeom prst="bentConnector3">
            <a:avLst>
              <a:gd name="adj1" fmla="val 62404"/>
            </a:avLst>
          </a:prstGeom>
          <a:ln w="190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997890" y="3927619"/>
            <a:ext cx="1817717" cy="489365"/>
          </a:xfrm>
          <a:prstGeom prst="rect">
            <a:avLst/>
          </a:prstGeom>
          <a:noFill/>
        </p:spPr>
        <p:txBody>
          <a:bodyPr wrap="square" lIns="182880" tIns="146304" rIns="182880" bIns="146304" rtlCol="0">
            <a:spAutoFit/>
          </a:bodyPr>
          <a:lstStyle/>
          <a:p>
            <a:pPr>
              <a:lnSpc>
                <a:spcPct val="90000"/>
              </a:lnSpc>
              <a:spcAft>
                <a:spcPts val="600"/>
              </a:spcAft>
            </a:pPr>
            <a:r>
              <a:rPr lang="en-US" altLang="zh-TW" sz="1400" dirty="0">
                <a:solidFill>
                  <a:schemeClr val="accent6"/>
                </a:solidFill>
              </a:rPr>
              <a:t>Query data</a:t>
            </a:r>
            <a:endParaRPr lang="zh-TW" altLang="en-US" sz="1400" dirty="0" err="1">
              <a:solidFill>
                <a:schemeClr val="accent6"/>
              </a:solidFill>
            </a:endParaRPr>
          </a:p>
        </p:txBody>
      </p:sp>
    </p:spTree>
    <p:extLst>
      <p:ext uri="{BB962C8B-B14F-4D97-AF65-F5344CB8AC3E}">
        <p14:creationId xmlns:p14="http://schemas.microsoft.com/office/powerpoint/2010/main" val="42127625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02255" y="609312"/>
            <a:ext cx="9054517" cy="3565346"/>
          </a:xfrm>
          <a:prstGeom prst="rect">
            <a:avLst/>
          </a:prstGeom>
        </p:spPr>
      </p:pic>
      <p:pic>
        <p:nvPicPr>
          <p:cNvPr id="10" name="Picture 9"/>
          <p:cNvPicPr>
            <a:picLocks noChangeAspect="1"/>
          </p:cNvPicPr>
          <p:nvPr/>
        </p:nvPicPr>
        <p:blipFill>
          <a:blip r:embed="rId4"/>
          <a:stretch>
            <a:fillRect/>
          </a:stretch>
        </p:blipFill>
        <p:spPr>
          <a:xfrm>
            <a:off x="855768" y="1258169"/>
            <a:ext cx="9873004" cy="3724478"/>
          </a:xfrm>
          <a:prstGeom prst="rect">
            <a:avLst/>
          </a:prstGeom>
        </p:spPr>
      </p:pic>
      <p:pic>
        <p:nvPicPr>
          <p:cNvPr id="11" name="Picture 10"/>
          <p:cNvPicPr>
            <a:picLocks noChangeAspect="1"/>
          </p:cNvPicPr>
          <p:nvPr/>
        </p:nvPicPr>
        <p:blipFill>
          <a:blip r:embed="rId5"/>
          <a:stretch>
            <a:fillRect/>
          </a:stretch>
        </p:blipFill>
        <p:spPr>
          <a:xfrm>
            <a:off x="1410607" y="1949174"/>
            <a:ext cx="9899565" cy="4033798"/>
          </a:xfrm>
          <a:prstGeom prst="rect">
            <a:avLst/>
          </a:prstGeom>
        </p:spPr>
      </p:pic>
      <p:pic>
        <p:nvPicPr>
          <p:cNvPr id="12" name="Picture 11"/>
          <p:cNvPicPr>
            <a:picLocks noChangeAspect="1"/>
          </p:cNvPicPr>
          <p:nvPr/>
        </p:nvPicPr>
        <p:blipFill>
          <a:blip r:embed="rId6"/>
          <a:stretch>
            <a:fillRect/>
          </a:stretch>
        </p:blipFill>
        <p:spPr>
          <a:xfrm>
            <a:off x="3656527" y="2634523"/>
            <a:ext cx="8361950" cy="3888258"/>
          </a:xfrm>
          <a:prstGeom prst="rect">
            <a:avLst/>
          </a:prstGeom>
        </p:spPr>
      </p:pic>
    </p:spTree>
    <p:extLst>
      <p:ext uri="{BB962C8B-B14F-4D97-AF65-F5344CB8AC3E}">
        <p14:creationId xmlns:p14="http://schemas.microsoft.com/office/powerpoint/2010/main" val="1622103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Message Format </a:t>
            </a:r>
            <a:r>
              <a:rPr lang="en-US" altLang="zh-TW" sz="3200" dirty="0"/>
              <a:t>– In Service Bus (</a:t>
            </a:r>
            <a:r>
              <a:rPr lang="en-US" altLang="zh-TW" sz="3200" dirty="0" err="1"/>
              <a:t>opsalarm</a:t>
            </a:r>
            <a:r>
              <a:rPr lang="en-US" altLang="zh-TW" sz="3200" dirty="0"/>
              <a:t>)</a:t>
            </a:r>
            <a:endParaRPr lang="zh-TW" altLang="en-US" sz="3200" dirty="0"/>
          </a:p>
        </p:txBody>
      </p:sp>
      <p:pic>
        <p:nvPicPr>
          <p:cNvPr id="4" name="Content Placeholder 3"/>
          <p:cNvPicPr>
            <a:picLocks noGrp="1" noChangeAspect="1"/>
          </p:cNvPicPr>
          <p:nvPr>
            <p:ph idx="1"/>
          </p:nvPr>
        </p:nvPicPr>
        <p:blipFill>
          <a:blip r:embed="rId3"/>
          <a:stretch>
            <a:fillRect/>
          </a:stretch>
        </p:blipFill>
        <p:spPr>
          <a:xfrm>
            <a:off x="1860499" y="1697062"/>
            <a:ext cx="2687123" cy="4915266"/>
          </a:xfrm>
          <a:prstGeom prst="rect">
            <a:avLst/>
          </a:prstGeom>
        </p:spPr>
      </p:pic>
      <p:pic>
        <p:nvPicPr>
          <p:cNvPr id="5" name="Picture 4"/>
          <p:cNvPicPr>
            <a:picLocks noChangeAspect="1"/>
          </p:cNvPicPr>
          <p:nvPr/>
        </p:nvPicPr>
        <p:blipFill>
          <a:blip r:embed="rId4"/>
          <a:stretch>
            <a:fillRect/>
          </a:stretch>
        </p:blipFill>
        <p:spPr>
          <a:xfrm>
            <a:off x="5182005" y="1698383"/>
            <a:ext cx="5819350" cy="4913946"/>
          </a:xfrm>
          <a:prstGeom prst="rect">
            <a:avLst/>
          </a:prstGeom>
        </p:spPr>
      </p:pic>
    </p:spTree>
    <p:extLst>
      <p:ext uri="{BB962C8B-B14F-4D97-AF65-F5344CB8AC3E}">
        <p14:creationId xmlns:p14="http://schemas.microsoft.com/office/powerpoint/2010/main" val="36511420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a:t>Call Flow</a:t>
            </a:r>
            <a:endParaRPr lang="zh-TW" altLang="en-US" dirty="0"/>
          </a:p>
        </p:txBody>
      </p:sp>
      <p:sp>
        <p:nvSpPr>
          <p:cNvPr id="4" name="Rectangle: Rounded Corners 3"/>
          <p:cNvSpPr/>
          <p:nvPr/>
        </p:nvSpPr>
        <p:spPr>
          <a:xfrm>
            <a:off x="241573" y="1553046"/>
            <a:ext cx="2030084"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IoTHubReceiver</a:t>
            </a:r>
            <a:endParaRPr lang="zh-TW" altLang="en-US" sz="1600" dirty="0"/>
          </a:p>
        </p:txBody>
      </p:sp>
      <p:sp>
        <p:nvSpPr>
          <p:cNvPr id="6" name="TextBox 5"/>
          <p:cNvSpPr txBox="1"/>
          <p:nvPr/>
        </p:nvSpPr>
        <p:spPr>
          <a:xfrm>
            <a:off x="1188482" y="2348948"/>
            <a:ext cx="2304256" cy="517065"/>
          </a:xfrm>
          <a:prstGeom prst="rect">
            <a:avLst/>
          </a:prstGeom>
          <a:noFill/>
        </p:spPr>
        <p:txBody>
          <a:bodyPr wrap="square" lIns="182880" tIns="146304" rIns="182880" bIns="146304" rtlCol="0">
            <a:spAutoFit/>
          </a:bodyPr>
          <a:lstStyle/>
          <a:p>
            <a:pPr>
              <a:lnSpc>
                <a:spcPct val="90000"/>
              </a:lnSpc>
              <a:spcAft>
                <a:spcPts val="600"/>
              </a:spcAft>
            </a:pPr>
            <a:r>
              <a:rPr lang="en-US" altLang="zh-TW" sz="1600" dirty="0">
                <a:gradFill>
                  <a:gsLst>
                    <a:gs pos="2917">
                      <a:schemeClr val="tx1"/>
                    </a:gs>
                    <a:gs pos="30000">
                      <a:schemeClr val="tx1"/>
                    </a:gs>
                  </a:gsLst>
                  <a:lin ang="5400000" scaled="0"/>
                </a:gradFill>
              </a:rPr>
              <a:t>Send alarm message</a:t>
            </a:r>
            <a:endParaRPr lang="zh-TW" altLang="en-US" sz="1600" dirty="0" err="1">
              <a:gradFill>
                <a:gsLst>
                  <a:gs pos="2917">
                    <a:schemeClr val="tx1"/>
                  </a:gs>
                  <a:gs pos="30000">
                    <a:schemeClr val="tx1"/>
                  </a:gs>
                </a:gsLst>
                <a:lin ang="5400000" scaled="0"/>
              </a:gradFill>
            </a:endParaRPr>
          </a:p>
        </p:txBody>
      </p:sp>
      <p:grpSp>
        <p:nvGrpSpPr>
          <p:cNvPr id="8" name="Group 7"/>
          <p:cNvGrpSpPr/>
          <p:nvPr/>
        </p:nvGrpSpPr>
        <p:grpSpPr>
          <a:xfrm>
            <a:off x="313581" y="4027509"/>
            <a:ext cx="1997213" cy="909913"/>
            <a:chOff x="1086101" y="4383291"/>
            <a:chExt cx="1997213" cy="909913"/>
          </a:xfrm>
        </p:grpSpPr>
        <p:pic>
          <p:nvPicPr>
            <p:cNvPr id="5" name="Picture 2" descr="「azure service bus」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459" y="4383291"/>
              <a:ext cx="1113548" cy="5846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086101" y="4923872"/>
              <a:ext cx="1997213" cy="369332"/>
            </a:xfrm>
            <a:prstGeom prst="rect">
              <a:avLst/>
            </a:prstGeom>
          </p:spPr>
          <p:txBody>
            <a:bodyPr wrap="none">
              <a:spAutoFit/>
            </a:bodyPr>
            <a:lstStyle/>
            <a:p>
              <a:pPr algn="ctr"/>
              <a:r>
                <a:rPr lang="en-US" altLang="zh-TW" dirty="0" err="1"/>
                <a:t>alarmops</a:t>
              </a:r>
              <a:r>
                <a:rPr lang="en-US" altLang="zh-TW" dirty="0"/>
                <a:t> (Queue)</a:t>
              </a:r>
              <a:endParaRPr lang="zh-TW" altLang="en-US" dirty="0"/>
            </a:p>
          </p:txBody>
        </p:sp>
      </p:grpSp>
      <p:grpSp>
        <p:nvGrpSpPr>
          <p:cNvPr id="11" name="Group 10"/>
          <p:cNvGrpSpPr/>
          <p:nvPr/>
        </p:nvGrpSpPr>
        <p:grpSpPr>
          <a:xfrm>
            <a:off x="8666509" y="4865414"/>
            <a:ext cx="3374154" cy="1930124"/>
            <a:chOff x="588213" y="5023629"/>
            <a:chExt cx="3308295" cy="1892450"/>
          </a:xfrm>
        </p:grpSpPr>
        <p:sp>
          <p:nvSpPr>
            <p:cNvPr id="12" name="Rectangle: Rounded Corners 11"/>
            <p:cNvSpPr/>
            <p:nvPr/>
          </p:nvSpPr>
          <p:spPr>
            <a:xfrm>
              <a:off x="588213" y="5023629"/>
              <a:ext cx="3308295" cy="1892450"/>
            </a:xfrm>
            <a:prstGeom prst="roundRect">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17" name="Rectangle: Rounded Corners 16"/>
            <p:cNvSpPr/>
            <p:nvPr/>
          </p:nvSpPr>
          <p:spPr>
            <a:xfrm>
              <a:off x="678212" y="5411581"/>
              <a:ext cx="3107190" cy="1335410"/>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28" dirty="0"/>
                <a:t>Content-Type</a:t>
              </a:r>
            </a:p>
            <a:p>
              <a:pPr marL="291436" indent="-291436">
                <a:buFont typeface="Arial" panose="020B0604020202020204" pitchFamily="34" charset="0"/>
                <a:buChar char="•"/>
              </a:pPr>
              <a:r>
                <a:rPr lang="en-US" altLang="zh-TW" sz="1224" dirty="0"/>
                <a:t>multipart/form-data</a:t>
              </a:r>
            </a:p>
            <a:p>
              <a:pPr marL="291436" indent="-291436">
                <a:buFont typeface="Arial" panose="020B0604020202020204" pitchFamily="34" charset="0"/>
                <a:buChar char="•"/>
              </a:pPr>
              <a:r>
                <a:rPr lang="en-US" altLang="zh-TW" sz="1224" dirty="0"/>
                <a:t>application/x-www-form-</a:t>
              </a:r>
              <a:r>
                <a:rPr lang="en-US" altLang="zh-TW" sz="1224" dirty="0" err="1"/>
                <a:t>urlencoded</a:t>
              </a:r>
              <a:endParaRPr lang="en-US" altLang="zh-TW" sz="1224" dirty="0"/>
            </a:p>
            <a:p>
              <a:pPr marL="291436" indent="-291436">
                <a:buFont typeface="Arial" panose="020B0604020202020204" pitchFamily="34" charset="0"/>
                <a:buChar char="•"/>
              </a:pPr>
              <a:r>
                <a:rPr lang="en-US" altLang="zh-TW" sz="1224" dirty="0"/>
                <a:t>application/</a:t>
              </a:r>
              <a:r>
                <a:rPr lang="en-US" altLang="zh-TW" sz="1224" dirty="0" err="1"/>
                <a:t>json</a:t>
              </a:r>
              <a:endParaRPr lang="en-US" altLang="zh-TW" sz="1224" dirty="0"/>
            </a:p>
            <a:p>
              <a:r>
                <a:rPr lang="en-US" altLang="zh-TW" sz="1428" dirty="0" err="1"/>
                <a:t>Auth</a:t>
              </a:r>
              <a:r>
                <a:rPr lang="en-US" altLang="zh-TW" sz="1428" dirty="0"/>
                <a:t> : Basic </a:t>
              </a:r>
              <a:r>
                <a:rPr lang="en-US" altLang="zh-TW" sz="1428" dirty="0" err="1"/>
                <a:t>Auth</a:t>
              </a:r>
              <a:r>
                <a:rPr lang="en-US" altLang="zh-TW" sz="1428" dirty="0"/>
                <a:t> or none</a:t>
              </a:r>
            </a:p>
          </p:txBody>
        </p:sp>
        <p:sp>
          <p:nvSpPr>
            <p:cNvPr id="16" name="TextBox 15"/>
            <p:cNvSpPr txBox="1"/>
            <p:nvPr/>
          </p:nvSpPr>
          <p:spPr>
            <a:xfrm>
              <a:off x="824012" y="5039360"/>
              <a:ext cx="2836696" cy="406265"/>
            </a:xfrm>
            <a:prstGeom prst="rect">
              <a:avLst/>
            </a:prstGeom>
            <a:noFill/>
          </p:spPr>
          <p:txBody>
            <a:bodyPr wrap="square" rtlCol="0">
              <a:spAutoFit/>
            </a:bodyPr>
            <a:lstStyle/>
            <a:p>
              <a:pPr algn="ctr"/>
              <a:r>
                <a:rPr lang="en-US" altLang="zh-TW" sz="2000" b="1" dirty="0">
                  <a:solidFill>
                    <a:schemeClr val="bg1"/>
                  </a:solidFill>
                </a:rPr>
                <a:t>External API</a:t>
              </a:r>
              <a:endParaRPr lang="zh-TW" altLang="en-US" sz="2000" b="1" dirty="0">
                <a:solidFill>
                  <a:schemeClr val="bg1"/>
                </a:solidFill>
              </a:endParaRPr>
            </a:p>
          </p:txBody>
        </p:sp>
      </p:grpSp>
      <p:grpSp>
        <p:nvGrpSpPr>
          <p:cNvPr id="32" name="Group 31"/>
          <p:cNvGrpSpPr/>
          <p:nvPr/>
        </p:nvGrpSpPr>
        <p:grpSpPr>
          <a:xfrm>
            <a:off x="950580" y="5513486"/>
            <a:ext cx="1307217" cy="971900"/>
            <a:chOff x="631042" y="5590347"/>
            <a:chExt cx="1307217" cy="971900"/>
          </a:xfrm>
        </p:grpSpPr>
        <p:pic>
          <p:nvPicPr>
            <p:cNvPr id="30" name="Picture 29"/>
            <p:cNvPicPr>
              <a:picLocks noChangeAspect="1"/>
            </p:cNvPicPr>
            <p:nvPr/>
          </p:nvPicPr>
          <p:blipFill>
            <a:blip r:embed="rId4"/>
            <a:stretch>
              <a:fillRect/>
            </a:stretch>
          </p:blipFill>
          <p:spPr>
            <a:xfrm>
              <a:off x="948697" y="5590347"/>
              <a:ext cx="671905" cy="681137"/>
            </a:xfrm>
            <a:prstGeom prst="rect">
              <a:avLst/>
            </a:prstGeom>
            <a:noFill/>
          </p:spPr>
        </p:pic>
        <p:sp>
          <p:nvSpPr>
            <p:cNvPr id="31" name="Rectangle 30"/>
            <p:cNvSpPr/>
            <p:nvPr/>
          </p:nvSpPr>
          <p:spPr>
            <a:xfrm>
              <a:off x="631042" y="6192915"/>
              <a:ext cx="1307217" cy="369332"/>
            </a:xfrm>
            <a:prstGeom prst="rect">
              <a:avLst/>
            </a:prstGeom>
          </p:spPr>
          <p:txBody>
            <a:bodyPr wrap="none">
              <a:spAutoFit/>
            </a:bodyPr>
            <a:lstStyle/>
            <a:p>
              <a:pPr algn="ctr"/>
              <a:r>
                <a:rPr lang="en-US" altLang="zh-TW" dirty="0"/>
                <a:t>admin web</a:t>
              </a:r>
              <a:endParaRPr lang="zh-TW" altLang="en-US" dirty="0"/>
            </a:p>
          </p:txBody>
        </p:sp>
      </p:grpSp>
      <p:grpSp>
        <p:nvGrpSpPr>
          <p:cNvPr id="35" name="Group 34"/>
          <p:cNvGrpSpPr/>
          <p:nvPr/>
        </p:nvGrpSpPr>
        <p:grpSpPr>
          <a:xfrm>
            <a:off x="10466709" y="904974"/>
            <a:ext cx="1307217" cy="971900"/>
            <a:chOff x="631042" y="5590347"/>
            <a:chExt cx="1307217" cy="971900"/>
          </a:xfrm>
        </p:grpSpPr>
        <p:pic>
          <p:nvPicPr>
            <p:cNvPr id="36" name="Picture 35"/>
            <p:cNvPicPr>
              <a:picLocks noChangeAspect="1"/>
            </p:cNvPicPr>
            <p:nvPr/>
          </p:nvPicPr>
          <p:blipFill>
            <a:blip r:embed="rId4"/>
            <a:stretch>
              <a:fillRect/>
            </a:stretch>
          </p:blipFill>
          <p:spPr>
            <a:xfrm>
              <a:off x="948697" y="5590347"/>
              <a:ext cx="671905" cy="681137"/>
            </a:xfrm>
            <a:prstGeom prst="rect">
              <a:avLst/>
            </a:prstGeom>
            <a:noFill/>
          </p:spPr>
        </p:pic>
        <p:sp>
          <p:nvSpPr>
            <p:cNvPr id="37" name="Rectangle 36"/>
            <p:cNvSpPr/>
            <p:nvPr/>
          </p:nvSpPr>
          <p:spPr>
            <a:xfrm>
              <a:off x="631042" y="6192915"/>
              <a:ext cx="1307217" cy="369332"/>
            </a:xfrm>
            <a:prstGeom prst="rect">
              <a:avLst/>
            </a:prstGeom>
          </p:spPr>
          <p:txBody>
            <a:bodyPr wrap="none">
              <a:spAutoFit/>
            </a:bodyPr>
            <a:lstStyle/>
            <a:p>
              <a:pPr algn="ctr"/>
              <a:r>
                <a:rPr lang="en-US" altLang="zh-TW" dirty="0"/>
                <a:t>admin web</a:t>
              </a:r>
              <a:endParaRPr lang="zh-TW" altLang="en-US" dirty="0"/>
            </a:p>
          </p:txBody>
        </p:sp>
      </p:grpSp>
      <p:grpSp>
        <p:nvGrpSpPr>
          <p:cNvPr id="40" name="Group 39"/>
          <p:cNvGrpSpPr/>
          <p:nvPr/>
        </p:nvGrpSpPr>
        <p:grpSpPr>
          <a:xfrm>
            <a:off x="11103088" y="3433987"/>
            <a:ext cx="1176925" cy="934433"/>
            <a:chOff x="9137794" y="5969140"/>
            <a:chExt cx="1176925" cy="934433"/>
          </a:xfrm>
        </p:grpSpPr>
        <p:pic>
          <p:nvPicPr>
            <p:cNvPr id="38" name="Picture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00330" y="5969140"/>
              <a:ext cx="651855" cy="651855"/>
            </a:xfrm>
            <a:prstGeom prst="rect">
              <a:avLst/>
            </a:prstGeom>
            <a:noFill/>
          </p:spPr>
        </p:pic>
        <p:sp>
          <p:nvSpPr>
            <p:cNvPr id="39" name="Rectangle 38"/>
            <p:cNvSpPr/>
            <p:nvPr/>
          </p:nvSpPr>
          <p:spPr>
            <a:xfrm>
              <a:off x="9137794" y="6534241"/>
              <a:ext cx="1176925" cy="369332"/>
            </a:xfrm>
            <a:prstGeom prst="rect">
              <a:avLst/>
            </a:prstGeom>
          </p:spPr>
          <p:txBody>
            <a:bodyPr wrap="none">
              <a:spAutoFit/>
            </a:bodyPr>
            <a:lstStyle/>
            <a:p>
              <a:pPr algn="ctr"/>
              <a:r>
                <a:rPr lang="en-US" altLang="zh-TW" dirty="0" err="1"/>
                <a:t>IoTDevice</a:t>
              </a:r>
              <a:endParaRPr lang="zh-TW" altLang="en-US" dirty="0"/>
            </a:p>
          </p:txBody>
        </p:sp>
      </p:grpSp>
      <p:cxnSp>
        <p:nvCxnSpPr>
          <p:cNvPr id="42" name="Straight Arrow Connector 41"/>
          <p:cNvCxnSpPr>
            <a:stCxn id="4" idx="2"/>
            <a:endCxn id="5" idx="0"/>
          </p:cNvCxnSpPr>
          <p:nvPr/>
        </p:nvCxnSpPr>
        <p:spPr>
          <a:xfrm>
            <a:off x="1256615" y="2020305"/>
            <a:ext cx="9098" cy="200720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3998219" y="1265014"/>
            <a:ext cx="4236242" cy="5328275"/>
            <a:chOff x="3998219" y="1481038"/>
            <a:chExt cx="4236242" cy="5328275"/>
          </a:xfrm>
        </p:grpSpPr>
        <p:grpSp>
          <p:nvGrpSpPr>
            <p:cNvPr id="34" name="Group 33"/>
            <p:cNvGrpSpPr/>
            <p:nvPr/>
          </p:nvGrpSpPr>
          <p:grpSpPr>
            <a:xfrm>
              <a:off x="3998219" y="1481038"/>
              <a:ext cx="4236242" cy="5328275"/>
              <a:chOff x="3624408" y="1331885"/>
              <a:chExt cx="4236242" cy="5328275"/>
            </a:xfrm>
          </p:grpSpPr>
          <p:sp>
            <p:nvSpPr>
              <p:cNvPr id="9" name="Rectangle: Rounded Corners 8"/>
              <p:cNvSpPr/>
              <p:nvPr/>
            </p:nvSpPr>
            <p:spPr>
              <a:xfrm>
                <a:off x="3624408" y="1331885"/>
                <a:ext cx="4236242" cy="5328275"/>
              </a:xfrm>
              <a:prstGeom prst="round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10" name="TextBox 9"/>
              <p:cNvSpPr txBox="1"/>
              <p:nvPr/>
            </p:nvSpPr>
            <p:spPr>
              <a:xfrm>
                <a:off x="4590181" y="1343281"/>
                <a:ext cx="2304256" cy="572464"/>
              </a:xfrm>
              <a:prstGeom prst="rect">
                <a:avLst/>
              </a:prstGeom>
              <a:noFill/>
            </p:spPr>
            <p:txBody>
              <a:bodyPr wrap="square" lIns="182880" tIns="146304" rIns="182880" bIns="146304" rtlCol="0">
                <a:spAutoFit/>
              </a:bodyPr>
              <a:lstStyle/>
              <a:p>
                <a:pPr algn="ctr">
                  <a:lnSpc>
                    <a:spcPct val="90000"/>
                  </a:lnSpc>
                  <a:spcAft>
                    <a:spcPts val="600"/>
                  </a:spcAft>
                </a:pPr>
                <a:r>
                  <a:rPr lang="en-US" altLang="zh-TW" sz="2000" b="1" dirty="0" err="1">
                    <a:solidFill>
                      <a:schemeClr val="tx1">
                        <a:lumMod val="50000"/>
                      </a:schemeClr>
                    </a:solidFill>
                  </a:rPr>
                  <a:t>OpsAlarm</a:t>
                </a:r>
                <a:endParaRPr lang="zh-TW" altLang="en-US" sz="2000" b="1" dirty="0" err="1">
                  <a:solidFill>
                    <a:schemeClr val="tx1">
                      <a:lumMod val="50000"/>
                    </a:schemeClr>
                  </a:solidFill>
                </a:endParaRPr>
              </a:p>
            </p:txBody>
          </p:sp>
          <p:grpSp>
            <p:nvGrpSpPr>
              <p:cNvPr id="28" name="Group 27"/>
              <p:cNvGrpSpPr/>
              <p:nvPr/>
            </p:nvGrpSpPr>
            <p:grpSpPr>
              <a:xfrm>
                <a:off x="3817972" y="1835941"/>
                <a:ext cx="3826653" cy="2629021"/>
                <a:chOff x="3817972" y="2008723"/>
                <a:chExt cx="3826653" cy="2629021"/>
              </a:xfrm>
            </p:grpSpPr>
            <p:sp>
              <p:nvSpPr>
                <p:cNvPr id="23" name="Rectangle: Rounded Corners 22"/>
                <p:cNvSpPr/>
                <p:nvPr/>
              </p:nvSpPr>
              <p:spPr>
                <a:xfrm>
                  <a:off x="3817972" y="2023321"/>
                  <a:ext cx="3826653" cy="2614423"/>
                </a:xfrm>
                <a:prstGeom prst="roundRect">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24" name="Rectangle: Rounded Corners 23"/>
                <p:cNvSpPr/>
                <p:nvPr/>
              </p:nvSpPr>
              <p:spPr>
                <a:xfrm>
                  <a:off x="4048770" y="3234809"/>
                  <a:ext cx="2575396" cy="593283"/>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Get alarm’s external applications from SQL DB</a:t>
                  </a:r>
                  <a:endParaRPr lang="zh-TW" altLang="en-US" sz="1100" dirty="0"/>
                </a:p>
              </p:txBody>
            </p:sp>
            <p:sp>
              <p:nvSpPr>
                <p:cNvPr id="25" name="Rectangle: Rounded Corners 24"/>
                <p:cNvSpPr/>
                <p:nvPr/>
              </p:nvSpPr>
              <p:spPr>
                <a:xfrm>
                  <a:off x="4056435" y="2474030"/>
                  <a:ext cx="2575396" cy="593283"/>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Switch external application type</a:t>
                  </a:r>
                  <a:endParaRPr lang="zh-TW" altLang="en-US" sz="1100" dirty="0"/>
                </a:p>
              </p:txBody>
            </p:sp>
            <p:sp>
              <p:nvSpPr>
                <p:cNvPr id="26" name="TextBox 25"/>
                <p:cNvSpPr txBox="1"/>
                <p:nvPr/>
              </p:nvSpPr>
              <p:spPr>
                <a:xfrm>
                  <a:off x="4030798" y="2008723"/>
                  <a:ext cx="3423022" cy="544765"/>
                </a:xfrm>
                <a:prstGeom prst="rect">
                  <a:avLst/>
                </a:prstGeom>
                <a:noFill/>
              </p:spPr>
              <p:txBody>
                <a:bodyPr wrap="square" lIns="182880" tIns="146304" rIns="182880" bIns="146304" rtlCol="0">
                  <a:spAutoFit/>
                </a:bodyPr>
                <a:lstStyle/>
                <a:p>
                  <a:pPr algn="ctr">
                    <a:lnSpc>
                      <a:spcPct val="90000"/>
                    </a:lnSpc>
                    <a:spcAft>
                      <a:spcPts val="600"/>
                    </a:spcAft>
                  </a:pPr>
                  <a:r>
                    <a:rPr lang="en-US" altLang="zh-TW" dirty="0" err="1">
                      <a:solidFill>
                        <a:schemeClr val="tx1">
                          <a:lumMod val="50000"/>
                        </a:schemeClr>
                      </a:solidFill>
                    </a:rPr>
                    <a:t>AlarmtoApplicationHelper.cs</a:t>
                  </a:r>
                  <a:endParaRPr lang="zh-TW" altLang="en-US" dirty="0" err="1">
                    <a:solidFill>
                      <a:schemeClr val="tx1">
                        <a:lumMod val="50000"/>
                      </a:schemeClr>
                    </a:solidFill>
                  </a:endParaRPr>
                </a:p>
              </p:txBody>
            </p:sp>
          </p:grpSp>
          <p:grpSp>
            <p:nvGrpSpPr>
              <p:cNvPr id="29" name="Group 28"/>
              <p:cNvGrpSpPr/>
              <p:nvPr/>
            </p:nvGrpSpPr>
            <p:grpSpPr>
              <a:xfrm>
                <a:off x="3817972" y="4548351"/>
                <a:ext cx="3826653" cy="1973247"/>
                <a:chOff x="3817972" y="4548351"/>
                <a:chExt cx="3826653" cy="1973247"/>
              </a:xfrm>
            </p:grpSpPr>
            <p:sp>
              <p:nvSpPr>
                <p:cNvPr id="21" name="Rectangle: Rounded Corners 20"/>
                <p:cNvSpPr/>
                <p:nvPr/>
              </p:nvSpPr>
              <p:spPr bwMode="auto">
                <a:xfrm>
                  <a:off x="3817972" y="4572146"/>
                  <a:ext cx="3826653" cy="1949452"/>
                </a:xfrm>
                <a:prstGeom prst="round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Rounded Corners 18"/>
                <p:cNvSpPr/>
                <p:nvPr/>
              </p:nvSpPr>
              <p:spPr>
                <a:xfrm>
                  <a:off x="4056435" y="5071056"/>
                  <a:ext cx="3372464" cy="565159"/>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Listen </a:t>
                  </a:r>
                  <a:r>
                    <a:rPr lang="en-US" altLang="zh-TW" sz="1600" dirty="0" err="1"/>
                    <a:t>alarmops</a:t>
                  </a:r>
                  <a:endParaRPr lang="zh-TW" altLang="en-US" sz="1100" dirty="0"/>
                </a:p>
              </p:txBody>
            </p:sp>
            <p:sp>
              <p:nvSpPr>
                <p:cNvPr id="22" name="Rectangle: Rounded Corners 21"/>
                <p:cNvSpPr/>
                <p:nvPr/>
              </p:nvSpPr>
              <p:spPr>
                <a:xfrm>
                  <a:off x="4056435" y="5811475"/>
                  <a:ext cx="3372464" cy="565159"/>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Send Heart beat</a:t>
                  </a:r>
                  <a:endParaRPr lang="zh-TW" altLang="en-US" sz="1100" dirty="0"/>
                </a:p>
              </p:txBody>
            </p:sp>
            <p:sp>
              <p:nvSpPr>
                <p:cNvPr id="27" name="TextBox 26"/>
                <p:cNvSpPr txBox="1"/>
                <p:nvPr/>
              </p:nvSpPr>
              <p:spPr>
                <a:xfrm>
                  <a:off x="5067496" y="4548351"/>
                  <a:ext cx="1493779" cy="544765"/>
                </a:xfrm>
                <a:prstGeom prst="rect">
                  <a:avLst/>
                </a:prstGeom>
                <a:noFill/>
              </p:spPr>
              <p:txBody>
                <a:bodyPr wrap="square" lIns="182880" tIns="146304" rIns="182880" bIns="146304" rtlCol="0">
                  <a:spAutoFit/>
                </a:bodyPr>
                <a:lstStyle/>
                <a:p>
                  <a:pPr algn="ctr">
                    <a:lnSpc>
                      <a:spcPct val="90000"/>
                    </a:lnSpc>
                    <a:spcAft>
                      <a:spcPts val="600"/>
                    </a:spcAft>
                  </a:pPr>
                  <a:r>
                    <a:rPr lang="en-US" altLang="zh-TW" dirty="0" err="1">
                      <a:solidFill>
                        <a:schemeClr val="tx1">
                          <a:lumMod val="50000"/>
                        </a:schemeClr>
                      </a:solidFill>
                    </a:rPr>
                    <a:t>Program.cs</a:t>
                  </a:r>
                  <a:endParaRPr lang="zh-TW" altLang="en-US" dirty="0" err="1">
                    <a:solidFill>
                      <a:schemeClr val="tx1">
                        <a:lumMod val="50000"/>
                      </a:schemeClr>
                    </a:solidFill>
                  </a:endParaRPr>
                </a:p>
              </p:txBody>
            </p:sp>
          </p:grpSp>
          <p:sp>
            <p:nvSpPr>
              <p:cNvPr id="33" name="Rectangle: Rounded Corners 32"/>
              <p:cNvSpPr/>
              <p:nvPr/>
            </p:nvSpPr>
            <p:spPr>
              <a:xfrm>
                <a:off x="4048770" y="3822806"/>
                <a:ext cx="2575396" cy="538552"/>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Parsing message</a:t>
                </a:r>
                <a:endParaRPr lang="zh-TW" altLang="en-US" sz="1100" dirty="0"/>
              </a:p>
            </p:txBody>
          </p:sp>
        </p:grpSp>
        <p:cxnSp>
          <p:nvCxnSpPr>
            <p:cNvPr id="49" name="Connector: Elbow 48"/>
            <p:cNvCxnSpPr>
              <a:stCxn id="19" idx="0"/>
              <a:endCxn id="33" idx="1"/>
            </p:cNvCxnSpPr>
            <p:nvPr/>
          </p:nvCxnSpPr>
          <p:spPr>
            <a:xfrm rot="16200000" flipV="1">
              <a:off x="4780043" y="3883773"/>
              <a:ext cx="978974" cy="1693897"/>
            </a:xfrm>
            <a:prstGeom prst="bentConnector4">
              <a:avLst>
                <a:gd name="adj1" fmla="val 8226"/>
                <a:gd name="adj2" fmla="val 113496"/>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3" idx="0"/>
              <a:endCxn id="24" idx="2"/>
            </p:cNvCxnSpPr>
            <p:nvPr/>
          </p:nvCxnSpPr>
          <p:spPr>
            <a:xfrm flipV="1">
              <a:off x="5710279" y="3804463"/>
              <a:ext cx="0" cy="16749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4" idx="0"/>
              <a:endCxn id="25" idx="2"/>
            </p:cNvCxnSpPr>
            <p:nvPr/>
          </p:nvCxnSpPr>
          <p:spPr>
            <a:xfrm flipV="1">
              <a:off x="5710279" y="3043684"/>
              <a:ext cx="7665" cy="16749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7062080" y="2963816"/>
              <a:ext cx="812530" cy="1656756"/>
              <a:chOff x="7062080" y="2963816"/>
              <a:chExt cx="812530" cy="1656756"/>
            </a:xfrm>
          </p:grpSpPr>
          <p:sp>
            <p:nvSpPr>
              <p:cNvPr id="57" name="Rectangle: Rounded Corners 56"/>
              <p:cNvSpPr/>
              <p:nvPr/>
            </p:nvSpPr>
            <p:spPr bwMode="auto">
              <a:xfrm>
                <a:off x="7122087" y="3043684"/>
                <a:ext cx="680326" cy="146169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TextBox 57"/>
              <p:cNvSpPr txBox="1"/>
              <p:nvPr/>
            </p:nvSpPr>
            <p:spPr>
              <a:xfrm>
                <a:off x="7062080" y="2963816"/>
                <a:ext cx="812530" cy="1656756"/>
              </a:xfrm>
              <a:prstGeom prst="rect">
                <a:avLst/>
              </a:prstGeom>
              <a:noFill/>
            </p:spPr>
            <p:txBody>
              <a:bodyPr vert="eaVert" wrap="square" lIns="182880" tIns="146304" rIns="182880" bIns="146304" rtlCol="0">
                <a:spAutoFit/>
              </a:bodyPr>
              <a:lstStyle/>
              <a:p>
                <a:pPr algn="ctr">
                  <a:lnSpc>
                    <a:spcPct val="90000"/>
                  </a:lnSpc>
                  <a:spcAft>
                    <a:spcPts val="600"/>
                  </a:spcAft>
                </a:pPr>
                <a:r>
                  <a:rPr lang="en-US" altLang="zh-TW" sz="1600" dirty="0">
                    <a:solidFill>
                      <a:schemeClr val="bg1"/>
                    </a:solidFill>
                  </a:rPr>
                  <a:t>Parsing output </a:t>
                </a:r>
                <a:r>
                  <a:rPr lang="en-US" altLang="zh-TW" sz="1600" dirty="0" err="1">
                    <a:solidFill>
                      <a:schemeClr val="bg1"/>
                    </a:solidFill>
                  </a:rPr>
                  <a:t>msg</a:t>
                </a:r>
                <a:r>
                  <a:rPr lang="en-US" altLang="zh-TW" sz="1600" dirty="0">
                    <a:solidFill>
                      <a:schemeClr val="bg1"/>
                    </a:solidFill>
                  </a:rPr>
                  <a:t> template</a:t>
                </a:r>
                <a:endParaRPr lang="zh-TW" altLang="en-US" sz="1600" dirty="0" err="1">
                  <a:solidFill>
                    <a:schemeClr val="bg1"/>
                  </a:solidFill>
                </a:endParaRPr>
              </a:p>
            </p:txBody>
          </p:sp>
        </p:grpSp>
      </p:grpSp>
      <p:cxnSp>
        <p:nvCxnSpPr>
          <p:cNvPr id="70" name="Connector: Elbow 69"/>
          <p:cNvCxnSpPr>
            <a:endCxn id="36" idx="1"/>
          </p:cNvCxnSpPr>
          <p:nvPr/>
        </p:nvCxnSpPr>
        <p:spPr>
          <a:xfrm flipV="1">
            <a:off x="7005642" y="1245543"/>
            <a:ext cx="3778722" cy="1126202"/>
          </a:xfrm>
          <a:prstGeom prst="bentConnector3">
            <a:avLst>
              <a:gd name="adj1" fmla="val 4654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p:cNvCxnSpPr>
            <a:stCxn id="25" idx="3"/>
            <a:endCxn id="57" idx="0"/>
          </p:cNvCxnSpPr>
          <p:nvPr/>
        </p:nvCxnSpPr>
        <p:spPr>
          <a:xfrm>
            <a:off x="7005642" y="2531019"/>
            <a:ext cx="456608" cy="296641"/>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p:cNvCxnSpPr>
            <a:stCxn id="58" idx="3"/>
            <a:endCxn id="64" idx="1"/>
          </p:cNvCxnSpPr>
          <p:nvPr/>
        </p:nvCxnSpPr>
        <p:spPr>
          <a:xfrm flipV="1">
            <a:off x="7874610" y="2268740"/>
            <a:ext cx="3245706" cy="1307430"/>
          </a:xfrm>
          <a:prstGeom prst="bentConnector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p:cNvCxnSpPr>
            <a:stCxn id="58" idx="3"/>
            <a:endCxn id="16" idx="0"/>
          </p:cNvCxnSpPr>
          <p:nvPr/>
        </p:nvCxnSpPr>
        <p:spPr>
          <a:xfrm>
            <a:off x="7874610" y="3576170"/>
            <a:ext cx="2478976" cy="1305288"/>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7" name="Picture 96"/>
          <p:cNvPicPr>
            <a:picLocks noChangeAspect="1"/>
          </p:cNvPicPr>
          <p:nvPr/>
        </p:nvPicPr>
        <p:blipFill>
          <a:blip r:embed="rId6"/>
          <a:stretch>
            <a:fillRect/>
          </a:stretch>
        </p:blipFill>
        <p:spPr>
          <a:xfrm>
            <a:off x="2904086" y="3158703"/>
            <a:ext cx="721863" cy="730519"/>
          </a:xfrm>
          <a:prstGeom prst="rect">
            <a:avLst/>
          </a:prstGeom>
        </p:spPr>
      </p:pic>
      <p:cxnSp>
        <p:nvCxnSpPr>
          <p:cNvPr id="47" name="Connector: Elbow 46"/>
          <p:cNvCxnSpPr>
            <a:stCxn id="5" idx="3"/>
            <a:endCxn id="19" idx="1"/>
          </p:cNvCxnSpPr>
          <p:nvPr/>
        </p:nvCxnSpPr>
        <p:spPr>
          <a:xfrm>
            <a:off x="1822487" y="4319816"/>
            <a:ext cx="2607759" cy="966949"/>
          </a:xfrm>
          <a:prstGeom prst="bentConnector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p:cNvCxnSpPr>
            <a:stCxn id="22" idx="1"/>
            <a:endCxn id="30" idx="3"/>
          </p:cNvCxnSpPr>
          <p:nvPr/>
        </p:nvCxnSpPr>
        <p:spPr>
          <a:xfrm rot="10800000">
            <a:off x="1940140" y="5854056"/>
            <a:ext cx="2490106" cy="173129"/>
          </a:xfrm>
          <a:prstGeom prst="bentConnector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p:cNvCxnSpPr>
            <a:stCxn id="97" idx="3"/>
            <a:endCxn id="24" idx="1"/>
          </p:cNvCxnSpPr>
          <p:nvPr/>
        </p:nvCxnSpPr>
        <p:spPr>
          <a:xfrm flipV="1">
            <a:off x="3625949" y="3291798"/>
            <a:ext cx="796632" cy="232165"/>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8" name="Oval Callout 94"/>
          <p:cNvSpPr/>
          <p:nvPr/>
        </p:nvSpPr>
        <p:spPr bwMode="auto">
          <a:xfrm>
            <a:off x="2968555" y="2220230"/>
            <a:ext cx="234101" cy="211571"/>
          </a:xfrm>
          <a:prstGeom prst="wedgeEllipseCallout">
            <a:avLst>
              <a:gd name="adj1" fmla="val -52918"/>
              <a:gd name="adj2" fmla="val 65072"/>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dirty="0">
                <a:gradFill>
                  <a:gsLst>
                    <a:gs pos="0">
                      <a:srgbClr val="FFFFFF"/>
                    </a:gs>
                    <a:gs pos="100000">
                      <a:srgbClr val="FFFFFF"/>
                    </a:gs>
                  </a:gsLst>
                  <a:lin ang="5400000" scaled="0"/>
                </a:gradFill>
                <a:latin typeface="Calibri" panose="020F0502020204030204"/>
              </a:rPr>
              <a:t>1</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29" name="Oval Callout 94"/>
          <p:cNvSpPr/>
          <p:nvPr/>
        </p:nvSpPr>
        <p:spPr bwMode="auto">
          <a:xfrm>
            <a:off x="3234594" y="4988073"/>
            <a:ext cx="234101" cy="211571"/>
          </a:xfrm>
          <a:prstGeom prst="wedgeEllipseCallout">
            <a:avLst>
              <a:gd name="adj1" fmla="val -52918"/>
              <a:gd name="adj2" fmla="val 65072"/>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noProof="0" dirty="0">
                <a:gradFill>
                  <a:gsLst>
                    <a:gs pos="0">
                      <a:srgbClr val="FFFFFF"/>
                    </a:gs>
                    <a:gs pos="100000">
                      <a:srgbClr val="FFFFFF"/>
                    </a:gs>
                  </a:gsLst>
                  <a:lin ang="5400000" scaled="0"/>
                </a:gradFill>
                <a:latin typeface="Calibri" panose="020F0502020204030204"/>
              </a:rPr>
              <a:t>2</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30" name="Oval Callout 94"/>
          <p:cNvSpPr/>
          <p:nvPr/>
        </p:nvSpPr>
        <p:spPr bwMode="auto">
          <a:xfrm>
            <a:off x="4287558" y="3641278"/>
            <a:ext cx="234101" cy="211571"/>
          </a:xfrm>
          <a:prstGeom prst="wedgeEllipseCallout">
            <a:avLst>
              <a:gd name="adj1" fmla="val 39850"/>
              <a:gd name="adj2" fmla="val 65072"/>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noProof="0" dirty="0">
                <a:gradFill>
                  <a:gsLst>
                    <a:gs pos="0">
                      <a:srgbClr val="FFFFFF"/>
                    </a:gs>
                    <a:gs pos="100000">
                      <a:srgbClr val="FFFFFF"/>
                    </a:gs>
                  </a:gsLst>
                  <a:lin ang="5400000" scaled="0"/>
                </a:gradFill>
                <a:latin typeface="Calibri" panose="020F0502020204030204"/>
              </a:rPr>
              <a:t>3</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31" name="Oval Callout 94"/>
          <p:cNvSpPr/>
          <p:nvPr/>
        </p:nvSpPr>
        <p:spPr bwMode="auto">
          <a:xfrm>
            <a:off x="4281371" y="2834645"/>
            <a:ext cx="234101" cy="211571"/>
          </a:xfrm>
          <a:prstGeom prst="wedgeEllipseCallout">
            <a:avLst>
              <a:gd name="adj1" fmla="val 39850"/>
              <a:gd name="adj2" fmla="val 65072"/>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dirty="0">
                <a:gradFill>
                  <a:gsLst>
                    <a:gs pos="0">
                      <a:srgbClr val="FFFFFF"/>
                    </a:gs>
                    <a:gs pos="100000">
                      <a:srgbClr val="FFFFFF"/>
                    </a:gs>
                  </a:gsLst>
                  <a:lin ang="5400000" scaled="0"/>
                </a:gradFill>
                <a:latin typeface="Calibri" panose="020F0502020204030204"/>
              </a:rPr>
              <a:t>4</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33" name="Oval Callout 94"/>
          <p:cNvSpPr/>
          <p:nvPr/>
        </p:nvSpPr>
        <p:spPr bwMode="auto">
          <a:xfrm>
            <a:off x="4243506" y="2068269"/>
            <a:ext cx="234101" cy="211571"/>
          </a:xfrm>
          <a:prstGeom prst="wedgeEllipseCallout">
            <a:avLst>
              <a:gd name="adj1" fmla="val 39850"/>
              <a:gd name="adj2" fmla="val 65072"/>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rPr>
              <a:t>5</a:t>
            </a:r>
          </a:p>
        </p:txBody>
      </p:sp>
      <p:sp>
        <p:nvSpPr>
          <p:cNvPr id="134" name="Oval Callout 94"/>
          <p:cNvSpPr/>
          <p:nvPr/>
        </p:nvSpPr>
        <p:spPr bwMode="auto">
          <a:xfrm>
            <a:off x="7727097" y="2634705"/>
            <a:ext cx="224146" cy="217325"/>
          </a:xfrm>
          <a:prstGeom prst="wedgeEllipseCallout">
            <a:avLst>
              <a:gd name="adj1" fmla="val -40508"/>
              <a:gd name="adj2" fmla="val 54235"/>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dirty="0">
                <a:gradFill>
                  <a:gsLst>
                    <a:gs pos="0">
                      <a:srgbClr val="FFFFFF"/>
                    </a:gs>
                    <a:gs pos="100000">
                      <a:srgbClr val="FFFFFF"/>
                    </a:gs>
                  </a:gsLst>
                  <a:lin ang="5400000" scaled="0"/>
                </a:gradFill>
                <a:latin typeface="Calibri" panose="020F0502020204030204"/>
              </a:rPr>
              <a:t>6</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35" name="Oval Callout 94"/>
          <p:cNvSpPr/>
          <p:nvPr/>
        </p:nvSpPr>
        <p:spPr bwMode="auto">
          <a:xfrm>
            <a:off x="8600038" y="958731"/>
            <a:ext cx="224146" cy="217325"/>
          </a:xfrm>
          <a:prstGeom prst="wedgeEllipseCallout">
            <a:avLst>
              <a:gd name="adj1" fmla="val 44261"/>
              <a:gd name="adj2" fmla="val 54235"/>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dirty="0">
                <a:gradFill>
                  <a:gsLst>
                    <a:gs pos="0">
                      <a:srgbClr val="FFFFFF"/>
                    </a:gs>
                    <a:gs pos="100000">
                      <a:srgbClr val="FFFFFF"/>
                    </a:gs>
                  </a:gsLst>
                  <a:lin ang="5400000" scaled="0"/>
                </a:gradFill>
                <a:latin typeface="Calibri" panose="020F0502020204030204"/>
              </a:rPr>
              <a:t>6</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36" name="Oval Callout 94"/>
          <p:cNvSpPr/>
          <p:nvPr/>
        </p:nvSpPr>
        <p:spPr bwMode="auto">
          <a:xfrm>
            <a:off x="8814787" y="3307360"/>
            <a:ext cx="224146" cy="217325"/>
          </a:xfrm>
          <a:prstGeom prst="wedgeEllipseCallout">
            <a:avLst>
              <a:gd name="adj1" fmla="val -40508"/>
              <a:gd name="adj2" fmla="val 54235"/>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rPr>
              <a:t>7</a:t>
            </a:r>
          </a:p>
        </p:txBody>
      </p:sp>
      <p:sp>
        <p:nvSpPr>
          <p:cNvPr id="137" name="TextBox 136"/>
          <p:cNvSpPr txBox="1"/>
          <p:nvPr/>
        </p:nvSpPr>
        <p:spPr>
          <a:xfrm>
            <a:off x="8524138" y="2426004"/>
            <a:ext cx="2823693" cy="517065"/>
          </a:xfrm>
          <a:prstGeom prst="rect">
            <a:avLst/>
          </a:prstGeom>
          <a:noFill/>
        </p:spPr>
        <p:txBody>
          <a:bodyPr wrap="square" lIns="182880" tIns="146304" rIns="182880" bIns="146304" rtlCol="0">
            <a:spAutoFit/>
          </a:bodyPr>
          <a:lstStyle/>
          <a:p>
            <a:pPr>
              <a:lnSpc>
                <a:spcPct val="90000"/>
              </a:lnSpc>
              <a:spcAft>
                <a:spcPts val="600"/>
              </a:spcAft>
            </a:pPr>
            <a:r>
              <a:rPr lang="en-US" altLang="zh-TW" sz="1600" dirty="0">
                <a:gradFill>
                  <a:gsLst>
                    <a:gs pos="2917">
                      <a:schemeClr val="tx1"/>
                    </a:gs>
                    <a:gs pos="30000">
                      <a:schemeClr val="tx1"/>
                    </a:gs>
                  </a:gsLst>
                  <a:lin ang="5400000" scaled="0"/>
                </a:gradFill>
              </a:rPr>
              <a:t>Cloud to device command</a:t>
            </a:r>
            <a:endParaRPr lang="zh-TW" altLang="en-US" sz="1600" dirty="0" err="1">
              <a:gradFill>
                <a:gsLst>
                  <a:gs pos="2917">
                    <a:schemeClr val="tx1"/>
                  </a:gs>
                  <a:gs pos="30000">
                    <a:schemeClr val="tx1"/>
                  </a:gs>
                </a:gsLst>
                <a:lin ang="5400000" scaled="0"/>
              </a:gradFill>
            </a:endParaRPr>
          </a:p>
        </p:txBody>
      </p:sp>
      <p:sp>
        <p:nvSpPr>
          <p:cNvPr id="138" name="TextBox 137"/>
          <p:cNvSpPr txBox="1"/>
          <p:nvPr/>
        </p:nvSpPr>
        <p:spPr>
          <a:xfrm>
            <a:off x="8692377" y="865487"/>
            <a:ext cx="2823693" cy="517065"/>
          </a:xfrm>
          <a:prstGeom prst="rect">
            <a:avLst/>
          </a:prstGeom>
          <a:noFill/>
        </p:spPr>
        <p:txBody>
          <a:bodyPr wrap="square" lIns="182880" tIns="146304" rIns="182880" bIns="146304" rtlCol="0">
            <a:spAutoFit/>
          </a:bodyPr>
          <a:lstStyle/>
          <a:p>
            <a:pPr>
              <a:lnSpc>
                <a:spcPct val="90000"/>
              </a:lnSpc>
              <a:spcAft>
                <a:spcPts val="600"/>
              </a:spcAft>
            </a:pPr>
            <a:r>
              <a:rPr lang="en-US" altLang="zh-TW" sz="1600" dirty="0">
                <a:gradFill>
                  <a:gsLst>
                    <a:gs pos="2917">
                      <a:schemeClr val="tx1"/>
                    </a:gs>
                    <a:gs pos="30000">
                      <a:schemeClr val="tx1"/>
                    </a:gs>
                  </a:gsLst>
                  <a:lin ang="5400000" scaled="0"/>
                </a:gradFill>
              </a:rPr>
              <a:t>Push to dash board</a:t>
            </a:r>
            <a:endParaRPr lang="zh-TW" altLang="en-US" sz="1600" dirty="0" err="1">
              <a:gradFill>
                <a:gsLst>
                  <a:gs pos="2917">
                    <a:schemeClr val="tx1"/>
                  </a:gs>
                  <a:gs pos="30000">
                    <a:schemeClr val="tx1"/>
                  </a:gs>
                </a:gsLst>
                <a:lin ang="5400000" scaled="0"/>
              </a:gradFill>
            </a:endParaRPr>
          </a:p>
        </p:txBody>
      </p:sp>
      <p:sp>
        <p:nvSpPr>
          <p:cNvPr id="139" name="TextBox 138"/>
          <p:cNvSpPr txBox="1"/>
          <p:nvPr/>
        </p:nvSpPr>
        <p:spPr>
          <a:xfrm>
            <a:off x="8323688" y="4415878"/>
            <a:ext cx="2125790" cy="517065"/>
          </a:xfrm>
          <a:prstGeom prst="rect">
            <a:avLst/>
          </a:prstGeom>
          <a:noFill/>
        </p:spPr>
        <p:txBody>
          <a:bodyPr wrap="square" lIns="182880" tIns="146304" rIns="182880" bIns="146304" rtlCol="0">
            <a:spAutoFit/>
          </a:bodyPr>
          <a:lstStyle/>
          <a:p>
            <a:pPr>
              <a:lnSpc>
                <a:spcPct val="90000"/>
              </a:lnSpc>
              <a:spcAft>
                <a:spcPts val="600"/>
              </a:spcAft>
            </a:pPr>
            <a:r>
              <a:rPr lang="en-US" altLang="zh-TW" sz="1600" dirty="0">
                <a:gradFill>
                  <a:gsLst>
                    <a:gs pos="2917">
                      <a:schemeClr val="tx1"/>
                    </a:gs>
                    <a:gs pos="30000">
                      <a:schemeClr val="tx1"/>
                    </a:gs>
                  </a:gsLst>
                  <a:lin ang="5400000" scaled="0"/>
                </a:gradFill>
              </a:rPr>
              <a:t>Post to external API</a:t>
            </a:r>
            <a:endParaRPr lang="zh-TW" altLang="en-US" sz="1600" dirty="0" err="1">
              <a:gradFill>
                <a:gsLst>
                  <a:gs pos="2917">
                    <a:schemeClr val="tx1"/>
                  </a:gs>
                  <a:gs pos="30000">
                    <a:schemeClr val="tx1"/>
                  </a:gs>
                </a:gsLst>
                <a:lin ang="5400000" scaled="0"/>
              </a:gradFill>
            </a:endParaRPr>
          </a:p>
        </p:txBody>
      </p:sp>
      <p:grpSp>
        <p:nvGrpSpPr>
          <p:cNvPr id="62" name="Group 61"/>
          <p:cNvGrpSpPr/>
          <p:nvPr/>
        </p:nvGrpSpPr>
        <p:grpSpPr>
          <a:xfrm>
            <a:off x="11120316" y="1972760"/>
            <a:ext cx="1142468" cy="964234"/>
            <a:chOff x="5174729" y="5168116"/>
            <a:chExt cx="943855" cy="807151"/>
          </a:xfrm>
        </p:grpSpPr>
        <p:sp>
          <p:nvSpPr>
            <p:cNvPr id="63" name="TextBox 62"/>
            <p:cNvSpPr txBox="1"/>
            <p:nvPr/>
          </p:nvSpPr>
          <p:spPr>
            <a:xfrm>
              <a:off x="5236646" y="5666103"/>
              <a:ext cx="820024" cy="309164"/>
            </a:xfrm>
            <a:prstGeom prst="rect">
              <a:avLst/>
            </a:prstGeom>
            <a:noFill/>
          </p:spPr>
          <p:txBody>
            <a:bodyPr wrap="none" rtlCol="0">
              <a:spAutoFit/>
            </a:bodyPr>
            <a:lstStyle/>
            <a:p>
              <a:pPr algn="ctr" defTabSz="932597">
                <a:defRPr/>
              </a:pPr>
              <a:r>
                <a:rPr lang="en-US" altLang="zh-TW" kern="0" dirty="0" err="1">
                  <a:solidFill>
                    <a:sysClr val="windowText" lastClr="000000"/>
                  </a:solidFill>
                </a:rPr>
                <a:t>IoT</a:t>
              </a:r>
              <a:r>
                <a:rPr lang="en-US" altLang="zh-TW" kern="0" dirty="0">
                  <a:solidFill>
                    <a:sysClr val="windowText" lastClr="000000"/>
                  </a:solidFill>
                </a:rPr>
                <a:t> Hub</a:t>
              </a:r>
              <a:endParaRPr lang="en-US" kern="0" dirty="0">
                <a:solidFill>
                  <a:sysClr val="windowText" lastClr="000000"/>
                </a:solidFill>
              </a:endParaRPr>
            </a:p>
          </p:txBody>
        </p:sp>
        <p:pic>
          <p:nvPicPr>
            <p:cNvPr id="64" name="Picture 2" descr="「IoT hub」的圖片搜尋結果"/>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4729" y="5168116"/>
              <a:ext cx="943855" cy="49552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5" name="Straight Arrow Connector 14"/>
          <p:cNvCxnSpPr>
            <a:stCxn id="63" idx="2"/>
            <a:endCxn id="38" idx="0"/>
          </p:cNvCxnSpPr>
          <p:nvPr/>
        </p:nvCxnSpPr>
        <p:spPr>
          <a:xfrm>
            <a:off x="11691552" y="2936994"/>
            <a:ext cx="0" cy="49699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31281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a:t>Message Output Process</a:t>
            </a:r>
            <a:endParaRPr lang="zh-TW" altLang="en-US" dirty="0"/>
          </a:p>
        </p:txBody>
      </p:sp>
      <p:grpSp>
        <p:nvGrpSpPr>
          <p:cNvPr id="9" name="Group 8"/>
          <p:cNvGrpSpPr/>
          <p:nvPr/>
        </p:nvGrpSpPr>
        <p:grpSpPr>
          <a:xfrm>
            <a:off x="1695724" y="2356670"/>
            <a:ext cx="3442393" cy="1932680"/>
            <a:chOff x="1177677" y="2417142"/>
            <a:chExt cx="3442393" cy="1932680"/>
          </a:xfrm>
        </p:grpSpPr>
        <p:pic>
          <p:nvPicPr>
            <p:cNvPr id="4" name="Picture 3"/>
            <p:cNvPicPr>
              <a:picLocks noChangeAspect="1"/>
            </p:cNvPicPr>
            <p:nvPr/>
          </p:nvPicPr>
          <p:blipFill>
            <a:blip r:embed="rId3"/>
            <a:stretch>
              <a:fillRect/>
            </a:stretch>
          </p:blipFill>
          <p:spPr>
            <a:xfrm>
              <a:off x="1177677" y="2417142"/>
              <a:ext cx="3442393" cy="1360216"/>
            </a:xfrm>
            <a:prstGeom prst="rect">
              <a:avLst/>
            </a:prstGeom>
          </p:spPr>
        </p:pic>
        <p:sp>
          <p:nvSpPr>
            <p:cNvPr id="7" name="TextBox 6"/>
            <p:cNvSpPr txBox="1"/>
            <p:nvPr/>
          </p:nvSpPr>
          <p:spPr>
            <a:xfrm>
              <a:off x="1422709" y="3777358"/>
              <a:ext cx="2952328" cy="572464"/>
            </a:xfrm>
            <a:prstGeom prst="rect">
              <a:avLst/>
            </a:prstGeom>
            <a:noFill/>
          </p:spPr>
          <p:txBody>
            <a:bodyPr wrap="square" lIns="182880" tIns="146304" rIns="182880" bIns="146304" rtlCol="0">
              <a:spAutoFit/>
            </a:bodyPr>
            <a:lstStyle/>
            <a:p>
              <a:pPr algn="ctr">
                <a:lnSpc>
                  <a:spcPct val="90000"/>
                </a:lnSpc>
                <a:spcAft>
                  <a:spcPts val="600"/>
                </a:spcAft>
              </a:pPr>
              <a:r>
                <a:rPr lang="en-US" altLang="zh-TW" sz="2000" dirty="0">
                  <a:gradFill>
                    <a:gsLst>
                      <a:gs pos="2917">
                        <a:schemeClr val="tx1"/>
                      </a:gs>
                      <a:gs pos="30000">
                        <a:schemeClr val="tx1"/>
                      </a:gs>
                    </a:gsLst>
                    <a:lin ang="5400000" scaled="0"/>
                  </a:gradFill>
                </a:rPr>
                <a:t>Output Template</a:t>
              </a:r>
              <a:endParaRPr lang="zh-TW" altLang="en-US" sz="2000" dirty="0" err="1">
                <a:gradFill>
                  <a:gsLst>
                    <a:gs pos="2917">
                      <a:schemeClr val="tx1"/>
                    </a:gs>
                    <a:gs pos="30000">
                      <a:schemeClr val="tx1"/>
                    </a:gs>
                  </a:gsLst>
                  <a:lin ang="5400000" scaled="0"/>
                </a:gradFill>
              </a:endParaRPr>
            </a:p>
          </p:txBody>
        </p:sp>
      </p:grpSp>
      <p:sp>
        <p:nvSpPr>
          <p:cNvPr id="10" name="Plus Sign 9"/>
          <p:cNvSpPr/>
          <p:nvPr/>
        </p:nvSpPr>
        <p:spPr bwMode="auto">
          <a:xfrm>
            <a:off x="5998180" y="2484334"/>
            <a:ext cx="864095" cy="864096"/>
          </a:xfrm>
          <a:prstGeom prst="mathPlus">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4" name="Connector: Elbow 13"/>
          <p:cNvCxnSpPr>
            <a:stCxn id="7" idx="2"/>
            <a:endCxn id="11" idx="3"/>
          </p:cNvCxnSpPr>
          <p:nvPr/>
        </p:nvCxnSpPr>
        <p:spPr>
          <a:xfrm rot="16200000" flipH="1">
            <a:off x="3196649" y="4509621"/>
            <a:ext cx="1482173" cy="1041630"/>
          </a:xfrm>
          <a:prstGeom prst="bentConnector4">
            <a:avLst>
              <a:gd name="adj1" fmla="val 28055"/>
              <a:gd name="adj2" fmla="val 249254"/>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8" idx="2"/>
            <a:endCxn id="11" idx="3"/>
          </p:cNvCxnSpPr>
          <p:nvPr/>
        </p:nvCxnSpPr>
        <p:spPr>
          <a:xfrm rot="5400000" flipH="1">
            <a:off x="7026877" y="3203196"/>
            <a:ext cx="219126" cy="5355780"/>
          </a:xfrm>
          <a:prstGeom prst="bentConnector4">
            <a:avLst>
              <a:gd name="adj1" fmla="val -104324"/>
              <a:gd name="adj2" fmla="val 71037"/>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067" y="6422061"/>
            <a:ext cx="3442393" cy="572464"/>
          </a:xfrm>
          <a:prstGeom prst="rect">
            <a:avLst/>
          </a:prstGeom>
          <a:noFill/>
        </p:spPr>
        <p:txBody>
          <a:bodyPr wrap="square" lIns="182880" tIns="146304" rIns="182880" bIns="146304" rtlCol="0">
            <a:spAutoFit/>
          </a:bodyPr>
          <a:lstStyle/>
          <a:p>
            <a:pPr algn="ctr">
              <a:lnSpc>
                <a:spcPct val="90000"/>
              </a:lnSpc>
              <a:spcAft>
                <a:spcPts val="600"/>
              </a:spcAft>
            </a:pPr>
            <a:r>
              <a:rPr lang="en-US" altLang="zh-TW" sz="2000" dirty="0">
                <a:gradFill>
                  <a:gsLst>
                    <a:gs pos="2917">
                      <a:schemeClr val="tx1"/>
                    </a:gs>
                    <a:gs pos="30000">
                      <a:schemeClr val="tx1"/>
                    </a:gs>
                  </a:gsLst>
                  <a:lin ang="5400000" scaled="0"/>
                </a:gradFill>
              </a:rPr>
              <a:t>Message Output</a:t>
            </a:r>
            <a:endParaRPr lang="zh-TW" altLang="en-US" sz="2000" dirty="0" err="1">
              <a:gradFill>
                <a:gsLst>
                  <a:gs pos="2917">
                    <a:schemeClr val="tx1"/>
                  </a:gs>
                  <a:gs pos="30000">
                    <a:schemeClr val="tx1"/>
                  </a:gs>
                </a:gsLst>
                <a:lin ang="5400000" scaled="0"/>
              </a:gradFill>
            </a:endParaRPr>
          </a:p>
        </p:txBody>
      </p:sp>
      <p:grpSp>
        <p:nvGrpSpPr>
          <p:cNvPr id="41" name="Group 40"/>
          <p:cNvGrpSpPr/>
          <p:nvPr/>
        </p:nvGrpSpPr>
        <p:grpSpPr>
          <a:xfrm>
            <a:off x="7730405" y="1481038"/>
            <a:ext cx="4320480" cy="4509611"/>
            <a:chOff x="7730405" y="1481038"/>
            <a:chExt cx="4320480" cy="4509611"/>
          </a:xfrm>
        </p:grpSpPr>
        <p:sp>
          <p:nvSpPr>
            <p:cNvPr id="8" name="TextBox 7"/>
            <p:cNvSpPr txBox="1"/>
            <p:nvPr/>
          </p:nvSpPr>
          <p:spPr>
            <a:xfrm>
              <a:off x="8338166" y="5418185"/>
              <a:ext cx="2952328" cy="572464"/>
            </a:xfrm>
            <a:prstGeom prst="rect">
              <a:avLst/>
            </a:prstGeom>
            <a:noFill/>
          </p:spPr>
          <p:txBody>
            <a:bodyPr wrap="square" lIns="182880" tIns="146304" rIns="182880" bIns="146304" rtlCol="0">
              <a:spAutoFit/>
            </a:bodyPr>
            <a:lstStyle/>
            <a:p>
              <a:pPr algn="ctr">
                <a:lnSpc>
                  <a:spcPct val="90000"/>
                </a:lnSpc>
                <a:spcAft>
                  <a:spcPts val="600"/>
                </a:spcAft>
              </a:pPr>
              <a:r>
                <a:rPr lang="en-US" altLang="zh-TW" sz="2000" dirty="0">
                  <a:gradFill>
                    <a:gsLst>
                      <a:gs pos="2917">
                        <a:schemeClr val="tx1"/>
                      </a:gs>
                      <a:gs pos="30000">
                        <a:schemeClr val="tx1"/>
                      </a:gs>
                    </a:gsLst>
                    <a:lin ang="5400000" scaled="0"/>
                  </a:gradFill>
                </a:rPr>
                <a:t>Message Content</a:t>
              </a:r>
              <a:endParaRPr lang="zh-TW" altLang="en-US" sz="2000" dirty="0" err="1">
                <a:gradFill>
                  <a:gsLst>
                    <a:gs pos="2917">
                      <a:schemeClr val="tx1"/>
                    </a:gs>
                    <a:gs pos="30000">
                      <a:schemeClr val="tx1"/>
                    </a:gs>
                  </a:gsLst>
                  <a:lin ang="5400000" scaled="0"/>
                </a:gradFill>
              </a:endParaRPr>
            </a:p>
          </p:txBody>
        </p:sp>
        <p:pic>
          <p:nvPicPr>
            <p:cNvPr id="24" name="Picture 23"/>
            <p:cNvPicPr>
              <a:picLocks noChangeAspect="1"/>
            </p:cNvPicPr>
            <p:nvPr/>
          </p:nvPicPr>
          <p:blipFill>
            <a:blip r:embed="rId4"/>
            <a:stretch>
              <a:fillRect/>
            </a:stretch>
          </p:blipFill>
          <p:spPr>
            <a:xfrm>
              <a:off x="7730405" y="1481038"/>
              <a:ext cx="4320480" cy="3937147"/>
            </a:xfrm>
            <a:prstGeom prst="rect">
              <a:avLst/>
            </a:prstGeom>
          </p:spPr>
        </p:pic>
      </p:grpSp>
      <p:grpSp>
        <p:nvGrpSpPr>
          <p:cNvPr id="12" name="Group 11"/>
          <p:cNvGrpSpPr/>
          <p:nvPr/>
        </p:nvGrpSpPr>
        <p:grpSpPr>
          <a:xfrm>
            <a:off x="829233" y="5120985"/>
            <a:ext cx="3629317" cy="1301076"/>
            <a:chOff x="829233" y="5120985"/>
            <a:chExt cx="3629317" cy="1301076"/>
          </a:xfrm>
        </p:grpSpPr>
        <p:pic>
          <p:nvPicPr>
            <p:cNvPr id="11" name="Picture 10"/>
            <p:cNvPicPr>
              <a:picLocks noChangeAspect="1"/>
            </p:cNvPicPr>
            <p:nvPr/>
          </p:nvPicPr>
          <p:blipFill>
            <a:blip r:embed="rId5"/>
            <a:stretch>
              <a:fillRect/>
            </a:stretch>
          </p:blipFill>
          <p:spPr>
            <a:xfrm>
              <a:off x="829233" y="5120985"/>
              <a:ext cx="3629317" cy="1301076"/>
            </a:xfrm>
            <a:prstGeom prst="rect">
              <a:avLst/>
            </a:prstGeom>
          </p:spPr>
        </p:pic>
        <p:pic>
          <p:nvPicPr>
            <p:cNvPr id="2" name="Picture 1"/>
            <p:cNvPicPr>
              <a:picLocks noChangeAspect="1"/>
            </p:cNvPicPr>
            <p:nvPr/>
          </p:nvPicPr>
          <p:blipFill>
            <a:blip r:embed="rId6"/>
            <a:stretch>
              <a:fillRect/>
            </a:stretch>
          </p:blipFill>
          <p:spPr>
            <a:xfrm>
              <a:off x="2185789" y="5307821"/>
              <a:ext cx="258783" cy="220727"/>
            </a:xfrm>
            <a:prstGeom prst="rect">
              <a:avLst/>
            </a:prstGeom>
          </p:spPr>
        </p:pic>
      </p:grpSp>
    </p:spTree>
    <p:extLst>
      <p:ext uri="{BB962C8B-B14F-4D97-AF65-F5344CB8AC3E}">
        <p14:creationId xmlns:p14="http://schemas.microsoft.com/office/powerpoint/2010/main" val="19385189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a:t>File Architecture</a:t>
            </a:r>
            <a:endParaRPr lang="zh-TW" altLang="en-US" dirty="0"/>
          </a:p>
        </p:txBody>
      </p:sp>
      <p:grpSp>
        <p:nvGrpSpPr>
          <p:cNvPr id="51" name="Group 50"/>
          <p:cNvGrpSpPr/>
          <p:nvPr/>
        </p:nvGrpSpPr>
        <p:grpSpPr>
          <a:xfrm>
            <a:off x="6878539" y="1481038"/>
            <a:ext cx="4236242" cy="5328275"/>
            <a:chOff x="3998219" y="1481038"/>
            <a:chExt cx="4236242" cy="5328275"/>
          </a:xfrm>
        </p:grpSpPr>
        <p:grpSp>
          <p:nvGrpSpPr>
            <p:cNvPr id="53" name="Group 52"/>
            <p:cNvGrpSpPr/>
            <p:nvPr/>
          </p:nvGrpSpPr>
          <p:grpSpPr>
            <a:xfrm>
              <a:off x="3998219" y="1481038"/>
              <a:ext cx="4236242" cy="5328275"/>
              <a:chOff x="3624408" y="1331885"/>
              <a:chExt cx="4236242" cy="5328275"/>
            </a:xfrm>
          </p:grpSpPr>
          <p:sp>
            <p:nvSpPr>
              <p:cNvPr id="63" name="Rectangle: Rounded Corners 62"/>
              <p:cNvSpPr/>
              <p:nvPr/>
            </p:nvSpPr>
            <p:spPr>
              <a:xfrm>
                <a:off x="3624408" y="1331885"/>
                <a:ext cx="4236242" cy="5328275"/>
              </a:xfrm>
              <a:prstGeom prst="round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64" name="TextBox 63"/>
              <p:cNvSpPr txBox="1"/>
              <p:nvPr/>
            </p:nvSpPr>
            <p:spPr>
              <a:xfrm>
                <a:off x="4590181" y="1343281"/>
                <a:ext cx="2304256" cy="572464"/>
              </a:xfrm>
              <a:prstGeom prst="rect">
                <a:avLst/>
              </a:prstGeom>
              <a:noFill/>
            </p:spPr>
            <p:txBody>
              <a:bodyPr wrap="square" lIns="182880" tIns="146304" rIns="182880" bIns="146304" rtlCol="0">
                <a:spAutoFit/>
              </a:bodyPr>
              <a:lstStyle/>
              <a:p>
                <a:pPr algn="ctr">
                  <a:lnSpc>
                    <a:spcPct val="90000"/>
                  </a:lnSpc>
                  <a:spcAft>
                    <a:spcPts val="600"/>
                  </a:spcAft>
                </a:pPr>
                <a:r>
                  <a:rPr lang="en-US" altLang="zh-TW" sz="2000" b="1" dirty="0" err="1">
                    <a:solidFill>
                      <a:schemeClr val="tx1">
                        <a:lumMod val="50000"/>
                      </a:schemeClr>
                    </a:solidFill>
                  </a:rPr>
                  <a:t>OpsAlarm</a:t>
                </a:r>
                <a:endParaRPr lang="zh-TW" altLang="en-US" sz="2000" b="1" dirty="0" err="1">
                  <a:solidFill>
                    <a:schemeClr val="tx1">
                      <a:lumMod val="50000"/>
                    </a:schemeClr>
                  </a:solidFill>
                </a:endParaRPr>
              </a:p>
            </p:txBody>
          </p:sp>
          <p:grpSp>
            <p:nvGrpSpPr>
              <p:cNvPr id="65" name="Group 64"/>
              <p:cNvGrpSpPr/>
              <p:nvPr/>
            </p:nvGrpSpPr>
            <p:grpSpPr>
              <a:xfrm>
                <a:off x="3817972" y="1835941"/>
                <a:ext cx="3826653" cy="2629021"/>
                <a:chOff x="3817972" y="2008723"/>
                <a:chExt cx="3826653" cy="2629021"/>
              </a:xfrm>
            </p:grpSpPr>
            <p:sp>
              <p:nvSpPr>
                <p:cNvPr id="74" name="Rectangle: Rounded Corners 73"/>
                <p:cNvSpPr/>
                <p:nvPr/>
              </p:nvSpPr>
              <p:spPr>
                <a:xfrm>
                  <a:off x="3817972" y="2023321"/>
                  <a:ext cx="3826653" cy="2614423"/>
                </a:xfrm>
                <a:prstGeom prst="roundRect">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76" name="Rectangle: Rounded Corners 75"/>
                <p:cNvSpPr/>
                <p:nvPr/>
              </p:nvSpPr>
              <p:spPr>
                <a:xfrm>
                  <a:off x="4048770" y="3234809"/>
                  <a:ext cx="2575396" cy="593283"/>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Get alarm’s external applications from SQL DB</a:t>
                  </a:r>
                  <a:endParaRPr lang="zh-TW" altLang="en-US" sz="1100" dirty="0"/>
                </a:p>
              </p:txBody>
            </p:sp>
            <p:sp>
              <p:nvSpPr>
                <p:cNvPr id="77" name="Rectangle: Rounded Corners 76"/>
                <p:cNvSpPr/>
                <p:nvPr/>
              </p:nvSpPr>
              <p:spPr>
                <a:xfrm>
                  <a:off x="4056435" y="2474030"/>
                  <a:ext cx="2575396" cy="593283"/>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Switch external application type</a:t>
                  </a:r>
                  <a:endParaRPr lang="zh-TW" altLang="en-US" sz="1100" dirty="0"/>
                </a:p>
              </p:txBody>
            </p:sp>
            <p:sp>
              <p:nvSpPr>
                <p:cNvPr id="78" name="TextBox 77"/>
                <p:cNvSpPr txBox="1"/>
                <p:nvPr/>
              </p:nvSpPr>
              <p:spPr>
                <a:xfrm>
                  <a:off x="4030798" y="2008723"/>
                  <a:ext cx="3423022" cy="544765"/>
                </a:xfrm>
                <a:prstGeom prst="rect">
                  <a:avLst/>
                </a:prstGeom>
                <a:noFill/>
              </p:spPr>
              <p:txBody>
                <a:bodyPr wrap="square" lIns="182880" tIns="146304" rIns="182880" bIns="146304" rtlCol="0">
                  <a:spAutoFit/>
                </a:bodyPr>
                <a:lstStyle/>
                <a:p>
                  <a:pPr algn="ctr">
                    <a:lnSpc>
                      <a:spcPct val="90000"/>
                    </a:lnSpc>
                    <a:spcAft>
                      <a:spcPts val="600"/>
                    </a:spcAft>
                  </a:pPr>
                  <a:r>
                    <a:rPr lang="en-US" altLang="zh-TW" dirty="0" err="1">
                      <a:solidFill>
                        <a:schemeClr val="tx1">
                          <a:lumMod val="50000"/>
                        </a:schemeClr>
                      </a:solidFill>
                    </a:rPr>
                    <a:t>AlarmtoApplicationHelper.cs</a:t>
                  </a:r>
                  <a:endParaRPr lang="zh-TW" altLang="en-US" dirty="0" err="1">
                    <a:solidFill>
                      <a:schemeClr val="tx1">
                        <a:lumMod val="50000"/>
                      </a:schemeClr>
                    </a:solidFill>
                  </a:endParaRPr>
                </a:p>
              </p:txBody>
            </p:sp>
          </p:grpSp>
          <p:grpSp>
            <p:nvGrpSpPr>
              <p:cNvPr id="66" name="Group 65"/>
              <p:cNvGrpSpPr/>
              <p:nvPr/>
            </p:nvGrpSpPr>
            <p:grpSpPr>
              <a:xfrm>
                <a:off x="3817972" y="4548351"/>
                <a:ext cx="3826653" cy="1973247"/>
                <a:chOff x="3817972" y="4548351"/>
                <a:chExt cx="3826653" cy="1973247"/>
              </a:xfrm>
            </p:grpSpPr>
            <p:sp>
              <p:nvSpPr>
                <p:cNvPr id="68" name="Rectangle: Rounded Corners 67"/>
                <p:cNvSpPr/>
                <p:nvPr/>
              </p:nvSpPr>
              <p:spPr bwMode="auto">
                <a:xfrm>
                  <a:off x="3817972" y="4572146"/>
                  <a:ext cx="3826653" cy="1949452"/>
                </a:xfrm>
                <a:prstGeom prst="round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Rounded Corners 68"/>
                <p:cNvSpPr/>
                <p:nvPr/>
              </p:nvSpPr>
              <p:spPr>
                <a:xfrm>
                  <a:off x="4056435" y="5071056"/>
                  <a:ext cx="3372464" cy="565159"/>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Listen </a:t>
                  </a:r>
                  <a:r>
                    <a:rPr lang="en-US" altLang="zh-TW" sz="1600" dirty="0" err="1"/>
                    <a:t>alarmops</a:t>
                  </a:r>
                  <a:endParaRPr lang="zh-TW" altLang="en-US" sz="1100" dirty="0"/>
                </a:p>
              </p:txBody>
            </p:sp>
            <p:sp>
              <p:nvSpPr>
                <p:cNvPr id="71" name="Rectangle: Rounded Corners 70"/>
                <p:cNvSpPr/>
                <p:nvPr/>
              </p:nvSpPr>
              <p:spPr>
                <a:xfrm>
                  <a:off x="4056435" y="5811475"/>
                  <a:ext cx="3372464" cy="565159"/>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Send Heart beat</a:t>
                  </a:r>
                  <a:endParaRPr lang="zh-TW" altLang="en-US" sz="1100" dirty="0"/>
                </a:p>
              </p:txBody>
            </p:sp>
            <p:sp>
              <p:nvSpPr>
                <p:cNvPr id="72" name="TextBox 71"/>
                <p:cNvSpPr txBox="1"/>
                <p:nvPr/>
              </p:nvSpPr>
              <p:spPr>
                <a:xfrm>
                  <a:off x="5067496" y="4548351"/>
                  <a:ext cx="1493779" cy="544765"/>
                </a:xfrm>
                <a:prstGeom prst="rect">
                  <a:avLst/>
                </a:prstGeom>
                <a:noFill/>
              </p:spPr>
              <p:txBody>
                <a:bodyPr wrap="square" lIns="182880" tIns="146304" rIns="182880" bIns="146304" rtlCol="0">
                  <a:spAutoFit/>
                </a:bodyPr>
                <a:lstStyle/>
                <a:p>
                  <a:pPr algn="ctr">
                    <a:lnSpc>
                      <a:spcPct val="90000"/>
                    </a:lnSpc>
                    <a:spcAft>
                      <a:spcPts val="600"/>
                    </a:spcAft>
                  </a:pPr>
                  <a:r>
                    <a:rPr lang="en-US" altLang="zh-TW" dirty="0" err="1">
                      <a:solidFill>
                        <a:schemeClr val="tx1">
                          <a:lumMod val="50000"/>
                        </a:schemeClr>
                      </a:solidFill>
                    </a:rPr>
                    <a:t>Program.cs</a:t>
                  </a:r>
                  <a:endParaRPr lang="zh-TW" altLang="en-US" dirty="0" err="1">
                    <a:solidFill>
                      <a:schemeClr val="tx1">
                        <a:lumMod val="50000"/>
                      </a:schemeClr>
                    </a:solidFill>
                  </a:endParaRPr>
                </a:p>
              </p:txBody>
            </p:sp>
          </p:grpSp>
          <p:sp>
            <p:nvSpPr>
              <p:cNvPr id="67" name="Rectangle: Rounded Corners 66"/>
              <p:cNvSpPr/>
              <p:nvPr/>
            </p:nvSpPr>
            <p:spPr>
              <a:xfrm>
                <a:off x="4048770" y="3822806"/>
                <a:ext cx="2575396" cy="538552"/>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Parsing message</a:t>
                </a:r>
                <a:endParaRPr lang="zh-TW" altLang="en-US" sz="1100" dirty="0"/>
              </a:p>
            </p:txBody>
          </p:sp>
        </p:grpSp>
        <p:grpSp>
          <p:nvGrpSpPr>
            <p:cNvPr id="60" name="Group 59"/>
            <p:cNvGrpSpPr/>
            <p:nvPr/>
          </p:nvGrpSpPr>
          <p:grpSpPr>
            <a:xfrm>
              <a:off x="7052907" y="2894432"/>
              <a:ext cx="818686" cy="1730283"/>
              <a:chOff x="7052907" y="2894432"/>
              <a:chExt cx="818686" cy="1730283"/>
            </a:xfrm>
          </p:grpSpPr>
          <p:sp>
            <p:nvSpPr>
              <p:cNvPr id="61" name="Rectangle: Rounded Corners 60"/>
              <p:cNvSpPr/>
              <p:nvPr/>
            </p:nvSpPr>
            <p:spPr bwMode="auto">
              <a:xfrm>
                <a:off x="7122087" y="3013774"/>
                <a:ext cx="680326" cy="1491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TextBox 61"/>
              <p:cNvSpPr txBox="1"/>
              <p:nvPr/>
            </p:nvSpPr>
            <p:spPr>
              <a:xfrm>
                <a:off x="7052907" y="2894432"/>
                <a:ext cx="818686" cy="1730283"/>
              </a:xfrm>
              <a:prstGeom prst="rect">
                <a:avLst/>
              </a:prstGeom>
              <a:noFill/>
            </p:spPr>
            <p:txBody>
              <a:bodyPr vert="eaVert" wrap="square" lIns="182880" tIns="146304" rIns="182880" bIns="146304" rtlCol="0">
                <a:spAutoFit/>
              </a:bodyPr>
              <a:lstStyle/>
              <a:p>
                <a:pPr algn="ctr">
                  <a:lnSpc>
                    <a:spcPct val="90000"/>
                  </a:lnSpc>
                  <a:spcAft>
                    <a:spcPts val="600"/>
                  </a:spcAft>
                </a:pPr>
                <a:r>
                  <a:rPr lang="en-US" altLang="zh-TW" sz="1600" dirty="0">
                    <a:solidFill>
                      <a:schemeClr val="bg1"/>
                    </a:solidFill>
                  </a:rPr>
                  <a:t>Parsing Output template</a:t>
                </a:r>
                <a:endParaRPr lang="zh-TW" altLang="en-US" sz="1600" dirty="0" err="1">
                  <a:solidFill>
                    <a:schemeClr val="bg1"/>
                  </a:solidFill>
                </a:endParaRPr>
              </a:p>
            </p:txBody>
          </p:sp>
        </p:grpSp>
      </p:grpSp>
      <p:pic>
        <p:nvPicPr>
          <p:cNvPr id="2" name="Picture 1"/>
          <p:cNvPicPr>
            <a:picLocks noChangeAspect="1"/>
          </p:cNvPicPr>
          <p:nvPr/>
        </p:nvPicPr>
        <p:blipFill>
          <a:blip r:embed="rId3"/>
          <a:stretch>
            <a:fillRect/>
          </a:stretch>
        </p:blipFill>
        <p:spPr>
          <a:xfrm>
            <a:off x="1177600" y="1520657"/>
            <a:ext cx="3384453" cy="4784917"/>
          </a:xfrm>
          <a:prstGeom prst="rect">
            <a:avLst/>
          </a:prstGeom>
        </p:spPr>
      </p:pic>
      <p:cxnSp>
        <p:nvCxnSpPr>
          <p:cNvPr id="14" name="Connector: Elbow 13"/>
          <p:cNvCxnSpPr>
            <a:stCxn id="74" idx="1"/>
            <a:endCxn id="20" idx="3"/>
          </p:cNvCxnSpPr>
          <p:nvPr/>
        </p:nvCxnSpPr>
        <p:spPr>
          <a:xfrm rot="10800000" flipV="1">
            <a:off x="4273943" y="3306903"/>
            <a:ext cx="2798160" cy="1430921"/>
          </a:xfrm>
          <a:prstGeom prst="bentConnector3">
            <a:avLst>
              <a:gd name="adj1" fmla="val 50000"/>
            </a:avLst>
          </a:prstGeom>
          <a:ln w="19050">
            <a:solidFill>
              <a:srgbClr val="4EB1F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1584259" y="4593809"/>
            <a:ext cx="2689684" cy="288032"/>
          </a:xfrm>
          <a:prstGeom prst="rect">
            <a:avLst/>
          </a:prstGeom>
          <a:noFill/>
          <a:ln w="19050">
            <a:solidFill>
              <a:srgbClr val="4EB1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1656267" y="5293273"/>
            <a:ext cx="1681573" cy="288032"/>
          </a:xfrm>
          <a:prstGeom prst="rect">
            <a:avLst/>
          </a:prstGeom>
          <a:noFill/>
          <a:ln w="1905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6" name="Connector: Elbow 45"/>
          <p:cNvCxnSpPr>
            <a:stCxn id="68" idx="1"/>
            <a:endCxn id="43" idx="3"/>
          </p:cNvCxnSpPr>
          <p:nvPr/>
        </p:nvCxnSpPr>
        <p:spPr>
          <a:xfrm rot="10800000">
            <a:off x="3337841" y="5437289"/>
            <a:ext cx="3734263" cy="258736"/>
          </a:xfrm>
          <a:prstGeom prst="bentConnector3">
            <a:avLst>
              <a:gd name="adj1" fmla="val 50000"/>
            </a:avLst>
          </a:prstGeom>
          <a:ln w="1905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4535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err="1"/>
              <a:t>OpsInfra</a:t>
            </a:r>
            <a:endParaRPr lang="zh-TW" altLang="en-US" dirty="0"/>
          </a:p>
        </p:txBody>
      </p:sp>
    </p:spTree>
    <p:extLst>
      <p:ext uri="{BB962C8B-B14F-4D97-AF65-F5344CB8AC3E}">
        <p14:creationId xmlns:p14="http://schemas.microsoft.com/office/powerpoint/2010/main" val="21111264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Code Architecture</a:t>
            </a:r>
            <a:endParaRPr lang="zh-TW" altLang="en-US" sz="3264" dirty="0"/>
          </a:p>
        </p:txBody>
      </p:sp>
      <p:grpSp>
        <p:nvGrpSpPr>
          <p:cNvPr id="30" name="Group 29"/>
          <p:cNvGrpSpPr/>
          <p:nvPr/>
        </p:nvGrpSpPr>
        <p:grpSpPr>
          <a:xfrm>
            <a:off x="8234461" y="6323017"/>
            <a:ext cx="2211182" cy="565158"/>
            <a:chOff x="9528521" y="6063601"/>
            <a:chExt cx="1942008" cy="554127"/>
          </a:xfrm>
        </p:grpSpPr>
        <p:sp>
          <p:nvSpPr>
            <p:cNvPr id="45" name="Rectangle: Rounded Corners 44"/>
            <p:cNvSpPr/>
            <p:nvPr/>
          </p:nvSpPr>
          <p:spPr>
            <a:xfrm>
              <a:off x="9528521" y="6063601"/>
              <a:ext cx="1942008" cy="55412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Azure Storage</a:t>
              </a:r>
              <a:endParaRPr lang="en-US" altLang="zh-TW" sz="1600" dirty="0">
                <a:solidFill>
                  <a:schemeClr val="bg1"/>
                </a:solidFill>
              </a:endParaRPr>
            </a:p>
            <a:p>
              <a:r>
                <a:rPr lang="en-US" altLang="zh-TW" sz="1200" dirty="0">
                  <a:solidFill>
                    <a:schemeClr val="bg1"/>
                  </a:solidFill>
                </a:rPr>
                <a:t>log-backend-</a:t>
              </a:r>
              <a:r>
                <a:rPr lang="en-US" altLang="zh-TW" sz="1200" dirty="0" err="1">
                  <a:solidFill>
                    <a:schemeClr val="bg1"/>
                  </a:solidFill>
                </a:rPr>
                <a:t>opsinfra</a:t>
              </a:r>
              <a:endParaRPr lang="zh-TW" altLang="en-US" sz="1200" dirty="0">
                <a:solidFill>
                  <a:schemeClr val="bg1"/>
                </a:solidFill>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4417" y="6163239"/>
              <a:ext cx="377477" cy="377478"/>
            </a:xfrm>
            <a:prstGeom prst="rect">
              <a:avLst/>
            </a:prstGeom>
          </p:spPr>
        </p:pic>
      </p:grpSp>
      <p:grpSp>
        <p:nvGrpSpPr>
          <p:cNvPr id="5" name="Group 4"/>
          <p:cNvGrpSpPr/>
          <p:nvPr/>
        </p:nvGrpSpPr>
        <p:grpSpPr>
          <a:xfrm>
            <a:off x="620867" y="1609980"/>
            <a:ext cx="11194740" cy="729207"/>
            <a:chOff x="588583" y="1676001"/>
            <a:chExt cx="10976232" cy="1067199"/>
          </a:xfrm>
        </p:grpSpPr>
        <p:grpSp>
          <p:nvGrpSpPr>
            <p:cNvPr id="4" name="Group 3"/>
            <p:cNvGrpSpPr/>
            <p:nvPr/>
          </p:nvGrpSpPr>
          <p:grpSpPr>
            <a:xfrm>
              <a:off x="627185" y="1676001"/>
              <a:ext cx="10937630" cy="1067199"/>
              <a:chOff x="627185" y="1676001"/>
              <a:chExt cx="10937630" cy="1067199"/>
            </a:xfrm>
          </p:grpSpPr>
          <p:sp>
            <p:nvSpPr>
              <p:cNvPr id="17" name="Rectangle: Rounded Corners 16"/>
              <p:cNvSpPr/>
              <p:nvPr/>
            </p:nvSpPr>
            <p:spPr>
              <a:xfrm>
                <a:off x="627185" y="1676001"/>
                <a:ext cx="10937630" cy="1067199"/>
              </a:xfrm>
              <a:prstGeom prst="roundRect">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19" name="Rectangle: Rounded Corners 18"/>
              <p:cNvSpPr/>
              <p:nvPr/>
            </p:nvSpPr>
            <p:spPr>
              <a:xfrm>
                <a:off x="2339617" y="1867681"/>
                <a:ext cx="2737338" cy="683836"/>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alarmops</a:t>
                </a:r>
                <a:r>
                  <a:rPr lang="en-US" altLang="zh-TW" sz="1600" dirty="0"/>
                  <a:t> (Queue)</a:t>
                </a:r>
                <a:endParaRPr lang="zh-TW" altLang="en-US" sz="1600" dirty="0"/>
              </a:p>
            </p:txBody>
          </p:sp>
          <p:sp>
            <p:nvSpPr>
              <p:cNvPr id="22" name="Rectangle: Rounded Corners 21"/>
              <p:cNvSpPr/>
              <p:nvPr/>
            </p:nvSpPr>
            <p:spPr>
              <a:xfrm>
                <a:off x="8598236" y="1867675"/>
                <a:ext cx="2740910" cy="683836"/>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processcommand</a:t>
                </a:r>
                <a:r>
                  <a:rPr lang="en-US" altLang="zh-TW" sz="1600" dirty="0"/>
                  <a:t> (Topic)</a:t>
                </a:r>
                <a:endParaRPr lang="zh-TW" altLang="en-US" sz="1600" dirty="0"/>
              </a:p>
            </p:txBody>
          </p:sp>
          <p:sp>
            <p:nvSpPr>
              <p:cNvPr id="23" name="Rectangle: Rounded Corners 22"/>
              <p:cNvSpPr/>
              <p:nvPr/>
            </p:nvSpPr>
            <p:spPr>
              <a:xfrm>
                <a:off x="5444836" y="1867674"/>
                <a:ext cx="2740910" cy="683836"/>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Infraops</a:t>
                </a:r>
                <a:r>
                  <a:rPr lang="en-US" altLang="zh-TW" sz="1600" dirty="0"/>
                  <a:t> (Queue)</a:t>
                </a:r>
                <a:endParaRPr lang="zh-TW" altLang="en-US" sz="1600" dirty="0"/>
              </a:p>
            </p:txBody>
          </p:sp>
        </p:grpSp>
        <p:sp>
          <p:nvSpPr>
            <p:cNvPr id="63" name="TextBox 62"/>
            <p:cNvSpPr txBox="1"/>
            <p:nvPr/>
          </p:nvSpPr>
          <p:spPr>
            <a:xfrm>
              <a:off x="588583" y="1916809"/>
              <a:ext cx="1524227" cy="585564"/>
            </a:xfrm>
            <a:prstGeom prst="rect">
              <a:avLst/>
            </a:prstGeom>
            <a:noFill/>
          </p:spPr>
          <p:txBody>
            <a:bodyPr wrap="square" rtlCol="0">
              <a:spAutoFit/>
            </a:bodyPr>
            <a:lstStyle/>
            <a:p>
              <a:pPr algn="ctr"/>
              <a:r>
                <a:rPr lang="en-US" altLang="zh-TW" sz="2000" dirty="0">
                  <a:solidFill>
                    <a:schemeClr val="bg1"/>
                  </a:solidFill>
                </a:rPr>
                <a:t>Service Bus</a:t>
              </a:r>
              <a:endParaRPr lang="zh-TW" altLang="en-US" sz="2000" dirty="0">
                <a:solidFill>
                  <a:schemeClr val="bg1"/>
                </a:solidFill>
              </a:endParaRPr>
            </a:p>
          </p:txBody>
        </p:sp>
      </p:grpSp>
      <p:pic>
        <p:nvPicPr>
          <p:cNvPr id="51" name="Picture 2" descr="「azure service bus」的圖片搜尋結果"/>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02958" y="1333521"/>
            <a:ext cx="714558" cy="375144"/>
          </a:xfrm>
          <a:prstGeom prst="rect">
            <a:avLst/>
          </a:prstGeom>
          <a:noFill/>
          <a:extLst>
            <a:ext uri="{909E8E84-426E-40DD-AFC4-6F175D3DCCD1}">
              <a14:hiddenFill xmlns:a14="http://schemas.microsoft.com/office/drawing/2010/main">
                <a:solidFill>
                  <a:srgbClr val="FFFFFF"/>
                </a:solidFill>
              </a14:hiddenFill>
            </a:ext>
          </a:extLst>
        </p:spPr>
      </p:pic>
      <p:grpSp>
        <p:nvGrpSpPr>
          <p:cNvPr id="74" name="Group 73"/>
          <p:cNvGrpSpPr/>
          <p:nvPr/>
        </p:nvGrpSpPr>
        <p:grpSpPr>
          <a:xfrm>
            <a:off x="6362253" y="6323014"/>
            <a:ext cx="1808278" cy="565158"/>
            <a:chOff x="623358" y="6075528"/>
            <a:chExt cx="1950504" cy="554127"/>
          </a:xfrm>
        </p:grpSpPr>
        <p:sp>
          <p:nvSpPr>
            <p:cNvPr id="75" name="Rectangle: Rounded Corners 74"/>
            <p:cNvSpPr/>
            <p:nvPr/>
          </p:nvSpPr>
          <p:spPr>
            <a:xfrm>
              <a:off x="623358" y="6075528"/>
              <a:ext cx="1950504" cy="55412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Document DB</a:t>
              </a:r>
              <a:endParaRPr lang="zh-TW" altLang="en-US" sz="1600" dirty="0"/>
            </a:p>
          </p:txBody>
        </p:sp>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7852" y="6129031"/>
              <a:ext cx="379657" cy="379658"/>
            </a:xfrm>
            <a:prstGeom prst="rect">
              <a:avLst/>
            </a:prstGeom>
          </p:spPr>
        </p:pic>
      </p:grpSp>
      <p:grpSp>
        <p:nvGrpSpPr>
          <p:cNvPr id="3" name="Group 2"/>
          <p:cNvGrpSpPr/>
          <p:nvPr/>
        </p:nvGrpSpPr>
        <p:grpSpPr>
          <a:xfrm>
            <a:off x="251536" y="2806431"/>
            <a:ext cx="11564071" cy="1108744"/>
            <a:chOff x="251536" y="2806431"/>
            <a:chExt cx="11564071" cy="1108744"/>
          </a:xfrm>
        </p:grpSpPr>
        <p:grpSp>
          <p:nvGrpSpPr>
            <p:cNvPr id="21" name="Group 20"/>
            <p:cNvGrpSpPr/>
            <p:nvPr/>
          </p:nvGrpSpPr>
          <p:grpSpPr>
            <a:xfrm>
              <a:off x="251536" y="2806431"/>
              <a:ext cx="11564071" cy="1108744"/>
              <a:chOff x="245762" y="3420346"/>
              <a:chExt cx="11338354" cy="1087102"/>
            </a:xfrm>
          </p:grpSpPr>
          <p:sp>
            <p:nvSpPr>
              <p:cNvPr id="66" name="Rectangle: Rounded Corners 65"/>
              <p:cNvSpPr/>
              <p:nvPr/>
            </p:nvSpPr>
            <p:spPr>
              <a:xfrm>
                <a:off x="646486" y="3669394"/>
                <a:ext cx="10937630" cy="838054"/>
              </a:xfrm>
              <a:prstGeom prst="roundRect">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pic>
            <p:nvPicPr>
              <p:cNvPr id="39940" name="Picture 4" descr="「service fabric」的圖片搜尋結果"/>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762" y="3420346"/>
                <a:ext cx="858208" cy="450559"/>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594339" y="3899554"/>
                <a:ext cx="1723748" cy="392300"/>
              </a:xfrm>
              <a:prstGeom prst="rect">
                <a:avLst/>
              </a:prstGeom>
              <a:noFill/>
            </p:spPr>
            <p:txBody>
              <a:bodyPr wrap="square" rtlCol="0">
                <a:spAutoFit/>
              </a:bodyPr>
              <a:lstStyle/>
              <a:p>
                <a:pPr algn="ctr"/>
                <a:r>
                  <a:rPr lang="en-US" altLang="zh-TW" sz="2000" dirty="0">
                    <a:solidFill>
                      <a:schemeClr val="bg1"/>
                    </a:solidFill>
                  </a:rPr>
                  <a:t>Service Fabric</a:t>
                </a:r>
                <a:endParaRPr lang="zh-TW" altLang="en-US" sz="2000" dirty="0">
                  <a:solidFill>
                    <a:schemeClr val="bg1"/>
                  </a:solidFill>
                </a:endParaRPr>
              </a:p>
            </p:txBody>
          </p:sp>
        </p:grpSp>
        <p:sp>
          <p:nvSpPr>
            <p:cNvPr id="77" name="Rectangle: Rounded Corners 76"/>
            <p:cNvSpPr/>
            <p:nvPr/>
          </p:nvSpPr>
          <p:spPr>
            <a:xfrm>
              <a:off x="2383604" y="3255650"/>
              <a:ext cx="2030084"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OpsAlarm</a:t>
              </a:r>
              <a:endParaRPr lang="zh-TW" altLang="en-US" sz="1600" dirty="0"/>
            </a:p>
          </p:txBody>
        </p:sp>
        <p:sp>
          <p:nvSpPr>
            <p:cNvPr id="78" name="Rectangle: Rounded Corners 77"/>
            <p:cNvSpPr/>
            <p:nvPr/>
          </p:nvSpPr>
          <p:spPr>
            <a:xfrm>
              <a:off x="4737767" y="3255649"/>
              <a:ext cx="2053659"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OpsInfra</a:t>
              </a:r>
              <a:endParaRPr lang="zh-TW" altLang="en-US" sz="1600" dirty="0"/>
            </a:p>
          </p:txBody>
        </p:sp>
        <p:sp>
          <p:nvSpPr>
            <p:cNvPr id="79" name="Rectangle: Rounded Corners 78"/>
            <p:cNvSpPr/>
            <p:nvPr/>
          </p:nvSpPr>
          <p:spPr>
            <a:xfrm>
              <a:off x="7029528" y="3254216"/>
              <a:ext cx="2460565"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IoT</a:t>
              </a:r>
              <a:r>
                <a:rPr lang="en-US" altLang="zh-TW" sz="1600" dirty="0"/>
                <a:t> Hub Receiver</a:t>
              </a:r>
              <a:endParaRPr lang="zh-TW" altLang="en-US" sz="1600" dirty="0"/>
            </a:p>
          </p:txBody>
        </p:sp>
        <p:sp>
          <p:nvSpPr>
            <p:cNvPr id="80" name="Rectangle: Rounded Corners 79"/>
            <p:cNvSpPr/>
            <p:nvPr/>
          </p:nvSpPr>
          <p:spPr>
            <a:xfrm>
              <a:off x="9680171" y="3255648"/>
              <a:ext cx="1921429"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Routine Task</a:t>
              </a:r>
              <a:endParaRPr lang="zh-TW" altLang="en-US" sz="1600" dirty="0"/>
            </a:p>
          </p:txBody>
        </p:sp>
      </p:grpSp>
      <p:sp>
        <p:nvSpPr>
          <p:cNvPr id="36" name="TextBox 35"/>
          <p:cNvSpPr txBox="1"/>
          <p:nvPr/>
        </p:nvSpPr>
        <p:spPr>
          <a:xfrm>
            <a:off x="5764596" y="2729951"/>
            <a:ext cx="2922917" cy="318286"/>
          </a:xfrm>
          <a:prstGeom prst="rect">
            <a:avLst/>
          </a:prstGeom>
          <a:noFill/>
        </p:spPr>
        <p:txBody>
          <a:bodyPr wrap="square" rtlCol="0">
            <a:spAutoFit/>
          </a:bodyPr>
          <a:lstStyle/>
          <a:p>
            <a:r>
              <a:rPr lang="en-US" altLang="zh-TW" sz="1428" dirty="0">
                <a:solidFill>
                  <a:schemeClr val="accent2"/>
                </a:solidFill>
              </a:rPr>
              <a:t>Listen and retrieve message</a:t>
            </a:r>
            <a:endParaRPr lang="zh-TW" altLang="en-US" sz="1428" dirty="0">
              <a:solidFill>
                <a:schemeClr val="accent2"/>
              </a:solidFill>
            </a:endParaRPr>
          </a:p>
        </p:txBody>
      </p:sp>
      <p:sp>
        <p:nvSpPr>
          <p:cNvPr id="96" name="TextBox 95"/>
          <p:cNvSpPr txBox="1"/>
          <p:nvPr/>
        </p:nvSpPr>
        <p:spPr>
          <a:xfrm>
            <a:off x="6506610" y="4385944"/>
            <a:ext cx="4566723" cy="670445"/>
          </a:xfrm>
          <a:prstGeom prst="rect">
            <a:avLst/>
          </a:prstGeom>
          <a:noFill/>
        </p:spPr>
        <p:txBody>
          <a:bodyPr wrap="square" rtlCol="0">
            <a:spAutoFit/>
          </a:bodyPr>
          <a:lstStyle/>
          <a:p>
            <a:r>
              <a:rPr lang="en-US" altLang="zh-TW" sz="1836" dirty="0">
                <a:solidFill>
                  <a:srgbClr val="FF0000"/>
                </a:solidFill>
              </a:rPr>
              <a:t>Exception, Container : log-backend-</a:t>
            </a:r>
            <a:r>
              <a:rPr lang="en-US" altLang="zh-TW" sz="1836" dirty="0" err="1">
                <a:solidFill>
                  <a:srgbClr val="FF0000"/>
                </a:solidFill>
              </a:rPr>
              <a:t>opsalarm</a:t>
            </a:r>
            <a:endParaRPr lang="zh-TW" altLang="en-US" sz="1836" dirty="0">
              <a:solidFill>
                <a:srgbClr val="FF0000"/>
              </a:solidFill>
            </a:endParaRPr>
          </a:p>
        </p:txBody>
      </p:sp>
      <p:grpSp>
        <p:nvGrpSpPr>
          <p:cNvPr id="23560" name="Group 23559"/>
          <p:cNvGrpSpPr/>
          <p:nvPr/>
        </p:nvGrpSpPr>
        <p:grpSpPr>
          <a:xfrm>
            <a:off x="4922093" y="6310847"/>
            <a:ext cx="1382238" cy="565158"/>
            <a:chOff x="6200560" y="6187666"/>
            <a:chExt cx="1355259" cy="554127"/>
          </a:xfrm>
        </p:grpSpPr>
        <p:sp>
          <p:nvSpPr>
            <p:cNvPr id="82" name="Rectangle: Rounded Corners 81"/>
            <p:cNvSpPr/>
            <p:nvPr/>
          </p:nvSpPr>
          <p:spPr>
            <a:xfrm>
              <a:off x="6200560" y="6187666"/>
              <a:ext cx="1355259" cy="55412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err="1"/>
                <a:t>IoT</a:t>
              </a:r>
              <a:r>
                <a:rPr lang="en-US" altLang="zh-TW" sz="1600" dirty="0"/>
                <a:t> Hub</a:t>
              </a:r>
              <a:endParaRPr lang="zh-TW" altLang="en-US" sz="1600" dirty="0"/>
            </a:p>
          </p:txBody>
        </p:sp>
        <p:pic>
          <p:nvPicPr>
            <p:cNvPr id="99" name="Picture 2" descr="「IoT Hub」的圖片搜尋結果"/>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23120" b="64067" l="38245" r="72727">
                          <a14:foregroundMark x1="41693" y1="58496" x2="41693" y2="58496"/>
                          <a14:foregroundMark x1="57680" y1="27855" x2="57680" y2="27855"/>
                        </a14:backgroundRemoval>
                      </a14:imgEffect>
                    </a14:imgLayer>
                  </a14:imgProps>
                </a:ext>
                <a:ext uri="{28A0092B-C50C-407E-A947-70E740481C1C}">
                  <a14:useLocalDpi xmlns:a14="http://schemas.microsoft.com/office/drawing/2010/main" val="0"/>
                </a:ext>
              </a:extLst>
            </a:blip>
            <a:srcRect l="37268" t="22304" r="37702" b="36184"/>
            <a:stretch/>
          </p:blipFill>
          <p:spPr bwMode="auto">
            <a:xfrm>
              <a:off x="7053587" y="6248781"/>
              <a:ext cx="458552" cy="4279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563" name="Group 23562"/>
          <p:cNvGrpSpPr/>
          <p:nvPr/>
        </p:nvGrpSpPr>
        <p:grpSpPr>
          <a:xfrm>
            <a:off x="10644865" y="5271818"/>
            <a:ext cx="1749924" cy="702414"/>
            <a:chOff x="10436228" y="5168915"/>
            <a:chExt cx="1715768" cy="688703"/>
          </a:xfrm>
        </p:grpSpPr>
        <p:sp>
          <p:nvSpPr>
            <p:cNvPr id="107" name="Rectangle: Rounded Corners 106"/>
            <p:cNvSpPr/>
            <p:nvPr/>
          </p:nvSpPr>
          <p:spPr>
            <a:xfrm>
              <a:off x="10562083" y="5303491"/>
              <a:ext cx="1589913" cy="554127"/>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Entity Framework</a:t>
              </a:r>
              <a:endParaRPr lang="zh-TW" altLang="en-US" sz="1100" dirty="0"/>
            </a:p>
          </p:txBody>
        </p:sp>
        <p:pic>
          <p:nvPicPr>
            <p:cNvPr id="109" name="Picture 4" descr="「db tables」的圖片搜尋結果"/>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36228" y="5168915"/>
              <a:ext cx="420102" cy="4201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562" name="Group 23561"/>
          <p:cNvGrpSpPr/>
          <p:nvPr/>
        </p:nvGrpSpPr>
        <p:grpSpPr>
          <a:xfrm>
            <a:off x="10538717" y="6186012"/>
            <a:ext cx="1760667" cy="702160"/>
            <a:chOff x="10477718" y="6065268"/>
            <a:chExt cx="1726302" cy="688455"/>
          </a:xfrm>
        </p:grpSpPr>
        <p:grpSp>
          <p:nvGrpSpPr>
            <p:cNvPr id="102" name="Group 101"/>
            <p:cNvGrpSpPr/>
            <p:nvPr/>
          </p:nvGrpSpPr>
          <p:grpSpPr>
            <a:xfrm>
              <a:off x="10477719" y="6199596"/>
              <a:ext cx="1726301" cy="554127"/>
              <a:chOff x="1199038" y="6063605"/>
              <a:chExt cx="1834966" cy="554127"/>
            </a:xfrm>
          </p:grpSpPr>
          <p:sp>
            <p:nvSpPr>
              <p:cNvPr id="103" name="Rectangle: Rounded Corners 102"/>
              <p:cNvSpPr/>
              <p:nvPr/>
            </p:nvSpPr>
            <p:spPr>
              <a:xfrm>
                <a:off x="1199038" y="6063605"/>
                <a:ext cx="1779667" cy="55412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SQL</a:t>
                </a:r>
                <a:r>
                  <a:rPr lang="zh-TW" altLang="en-US" sz="1600" dirty="0"/>
                  <a:t> </a:t>
                </a:r>
                <a:r>
                  <a:rPr lang="en-US" altLang="zh-TW" sz="1600" dirty="0"/>
                  <a:t>Database</a:t>
                </a:r>
                <a:endParaRPr lang="zh-TW" altLang="en-US" sz="1600" dirty="0"/>
              </a:p>
            </p:txBody>
          </p:sp>
          <p:pic>
            <p:nvPicPr>
              <p:cNvPr id="104" name="Picture 103"/>
              <p:cNvPicPr>
                <a:picLocks noChangeAspect="1"/>
              </p:cNvPicPr>
              <p:nvPr/>
            </p:nvPicPr>
            <p:blipFill>
              <a:blip r:embed="rId10"/>
              <a:stretch>
                <a:fillRect/>
              </a:stretch>
            </p:blipFill>
            <p:spPr>
              <a:xfrm>
                <a:off x="2620288" y="6117109"/>
                <a:ext cx="413716" cy="424278"/>
              </a:xfrm>
              <a:prstGeom prst="rect">
                <a:avLst/>
              </a:prstGeom>
            </p:spPr>
          </p:pic>
        </p:grpSp>
        <p:pic>
          <p:nvPicPr>
            <p:cNvPr id="110" name="Picture 4" descr="「db tables」的圖片搜尋結果"/>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7718" y="6065268"/>
              <a:ext cx="411392" cy="4113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3" name="Group 112"/>
          <p:cNvGrpSpPr/>
          <p:nvPr/>
        </p:nvGrpSpPr>
        <p:grpSpPr>
          <a:xfrm>
            <a:off x="5391202" y="4350524"/>
            <a:ext cx="6779301" cy="733867"/>
            <a:chOff x="4917837" y="3521875"/>
            <a:chExt cx="6646977" cy="825207"/>
          </a:xfrm>
        </p:grpSpPr>
        <p:grpSp>
          <p:nvGrpSpPr>
            <p:cNvPr id="114" name="Group 113"/>
            <p:cNvGrpSpPr/>
            <p:nvPr/>
          </p:nvGrpSpPr>
          <p:grpSpPr>
            <a:xfrm>
              <a:off x="4917837" y="3521875"/>
              <a:ext cx="6646977" cy="825207"/>
              <a:chOff x="4900252" y="4296623"/>
              <a:chExt cx="6646977" cy="1037377"/>
            </a:xfrm>
          </p:grpSpPr>
          <p:sp>
            <p:nvSpPr>
              <p:cNvPr id="116" name="Rectangle: Rounded Corners 115"/>
              <p:cNvSpPr/>
              <p:nvPr/>
            </p:nvSpPr>
            <p:spPr>
              <a:xfrm>
                <a:off x="4900252" y="4296623"/>
                <a:ext cx="6646977" cy="1037377"/>
              </a:xfrm>
              <a:prstGeom prst="roundRect">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117" name="TextBox 116"/>
              <p:cNvSpPr txBox="1"/>
              <p:nvPr/>
            </p:nvSpPr>
            <p:spPr>
              <a:xfrm>
                <a:off x="4900252" y="4529549"/>
                <a:ext cx="1916723" cy="565586"/>
              </a:xfrm>
              <a:prstGeom prst="rect">
                <a:avLst/>
              </a:prstGeom>
              <a:noFill/>
            </p:spPr>
            <p:txBody>
              <a:bodyPr wrap="square" rtlCol="0">
                <a:spAutoFit/>
              </a:bodyPr>
              <a:lstStyle/>
              <a:p>
                <a:r>
                  <a:rPr lang="en-US" altLang="zh-TW" sz="2000" dirty="0">
                    <a:solidFill>
                      <a:schemeClr val="bg1"/>
                    </a:solidFill>
                  </a:rPr>
                  <a:t>Share Library</a:t>
                </a:r>
                <a:endParaRPr lang="zh-TW" altLang="en-US" sz="2000" dirty="0">
                  <a:solidFill>
                    <a:schemeClr val="bg1"/>
                  </a:solidFill>
                </a:endParaRPr>
              </a:p>
            </p:txBody>
          </p:sp>
          <p:sp>
            <p:nvSpPr>
              <p:cNvPr id="118" name="Rectangle: Rounded Corners 117"/>
              <p:cNvSpPr/>
              <p:nvPr/>
            </p:nvSpPr>
            <p:spPr>
              <a:xfrm>
                <a:off x="9988214" y="4407698"/>
                <a:ext cx="1326869" cy="773723"/>
              </a:xfrm>
              <a:prstGeom prst="roundRect">
                <a:avLst/>
              </a:prstGeom>
              <a:solidFill>
                <a:srgbClr val="0078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DB</a:t>
                </a:r>
              </a:p>
              <a:p>
                <a:pPr algn="ctr"/>
                <a:r>
                  <a:rPr lang="en-US" altLang="zh-TW" sz="1600" dirty="0"/>
                  <a:t>Helper</a:t>
                </a:r>
                <a:endParaRPr lang="zh-TW" altLang="en-US" sz="1600" dirty="0"/>
              </a:p>
            </p:txBody>
          </p:sp>
          <p:sp>
            <p:nvSpPr>
              <p:cNvPr id="121" name="Rectangle: Rounded Corners 120"/>
              <p:cNvSpPr/>
              <p:nvPr/>
            </p:nvSpPr>
            <p:spPr>
              <a:xfrm>
                <a:off x="8587653" y="4407698"/>
                <a:ext cx="1241378" cy="773723"/>
              </a:xfrm>
              <a:prstGeom prst="roundRect">
                <a:avLst/>
              </a:prstGeom>
              <a:solidFill>
                <a:srgbClr val="0078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Log</a:t>
                </a:r>
              </a:p>
              <a:p>
                <a:pPr algn="ctr"/>
                <a:r>
                  <a:rPr lang="en-US" altLang="zh-TW" sz="1600" dirty="0"/>
                  <a:t>Utility</a:t>
                </a:r>
                <a:endParaRPr lang="zh-TW" altLang="en-US" sz="1600" dirty="0"/>
              </a:p>
            </p:txBody>
          </p:sp>
        </p:grpSp>
        <p:sp>
          <p:nvSpPr>
            <p:cNvPr id="115" name="Rectangle: Rounded Corners 114"/>
            <p:cNvSpPr/>
            <p:nvPr/>
          </p:nvSpPr>
          <p:spPr>
            <a:xfrm>
              <a:off x="6878152" y="3612959"/>
              <a:ext cx="1573488" cy="615477"/>
            </a:xfrm>
            <a:prstGeom prst="roundRect">
              <a:avLst/>
            </a:prstGeom>
            <a:solidFill>
              <a:srgbClr val="0078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DocumentDB</a:t>
              </a:r>
              <a:endParaRPr lang="en-US" altLang="zh-TW" sz="1600" dirty="0"/>
            </a:p>
            <a:p>
              <a:pPr algn="ctr"/>
              <a:r>
                <a:rPr lang="en-US" altLang="zh-TW" sz="1600" dirty="0"/>
                <a:t>Helper</a:t>
              </a:r>
              <a:endParaRPr lang="zh-TW" altLang="en-US" sz="1600" dirty="0"/>
            </a:p>
          </p:txBody>
        </p:sp>
      </p:grpSp>
      <p:cxnSp>
        <p:nvCxnSpPr>
          <p:cNvPr id="8" name="Connector: Elbow 7"/>
          <p:cNvCxnSpPr>
            <a:stCxn id="23" idx="2"/>
            <a:endCxn id="78" idx="0"/>
          </p:cNvCxnSpPr>
          <p:nvPr/>
        </p:nvCxnSpPr>
        <p:spPr>
          <a:xfrm rot="5400000">
            <a:off x="5844344" y="2128461"/>
            <a:ext cx="1047442" cy="1206935"/>
          </a:xfrm>
          <a:prstGeom prst="bentConnector3">
            <a:avLst/>
          </a:prstGeom>
          <a:ln w="1905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p:cNvCxnSpPr>
            <a:endCxn id="121" idx="0"/>
          </p:cNvCxnSpPr>
          <p:nvPr/>
        </p:nvCxnSpPr>
        <p:spPr>
          <a:xfrm>
            <a:off x="5573795" y="4145334"/>
            <a:ext cx="4211261" cy="283767"/>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p:cNvCxnSpPr/>
          <p:nvPr/>
        </p:nvCxnSpPr>
        <p:spPr>
          <a:xfrm rot="5400000">
            <a:off x="9067711" y="5605672"/>
            <a:ext cx="1346563" cy="88126"/>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p:cNvCxnSpPr/>
          <p:nvPr/>
        </p:nvCxnSpPr>
        <p:spPr>
          <a:xfrm rot="16200000" flipH="1">
            <a:off x="4165667" y="4621917"/>
            <a:ext cx="2589370" cy="788486"/>
          </a:xfrm>
          <a:prstGeom prst="bentConnector3">
            <a:avLst>
              <a:gd name="adj1" fmla="val 64057"/>
            </a:avLst>
          </a:prstGeom>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p:cNvCxnSpPr/>
          <p:nvPr/>
        </p:nvCxnSpPr>
        <p:spPr>
          <a:xfrm rot="16200000" flipH="1">
            <a:off x="5105525" y="3814538"/>
            <a:ext cx="2624330" cy="2438201"/>
          </a:xfrm>
          <a:prstGeom prst="bentConnector3">
            <a:avLst>
              <a:gd name="adj1" fmla="val 56089"/>
            </a:avLst>
          </a:prstGeom>
          <a:ln w="1905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5855846" y="5264037"/>
            <a:ext cx="1874009" cy="646331"/>
          </a:xfrm>
          <a:prstGeom prst="rect">
            <a:avLst/>
          </a:prstGeom>
        </p:spPr>
        <p:txBody>
          <a:bodyPr wrap="square">
            <a:spAutoFit/>
          </a:bodyPr>
          <a:lstStyle/>
          <a:p>
            <a:r>
              <a:rPr lang="en-US" altLang="zh-TW" sz="1200" dirty="0">
                <a:solidFill>
                  <a:srgbClr val="41719C"/>
                </a:solidFill>
              </a:rPr>
              <a:t>Create/remove collection and database under specific </a:t>
            </a:r>
            <a:r>
              <a:rPr lang="en-US" altLang="zh-TW" sz="1200" dirty="0" err="1">
                <a:solidFill>
                  <a:srgbClr val="41719C"/>
                </a:solidFill>
              </a:rPr>
              <a:t>DocumentDB</a:t>
            </a:r>
            <a:endParaRPr lang="zh-TW" altLang="en-US" sz="1200" dirty="0">
              <a:solidFill>
                <a:srgbClr val="41719C"/>
              </a:solidFill>
            </a:endParaRPr>
          </a:p>
        </p:txBody>
      </p:sp>
      <p:sp>
        <p:nvSpPr>
          <p:cNvPr id="73" name="TextBox 72"/>
          <p:cNvSpPr txBox="1"/>
          <p:nvPr/>
        </p:nvSpPr>
        <p:spPr>
          <a:xfrm>
            <a:off x="8229010" y="3661094"/>
            <a:ext cx="3101795" cy="276999"/>
          </a:xfrm>
          <a:prstGeom prst="rect">
            <a:avLst/>
          </a:prstGeom>
          <a:noFill/>
        </p:spPr>
        <p:txBody>
          <a:bodyPr wrap="square" rtlCol="0">
            <a:spAutoFit/>
          </a:bodyPr>
          <a:lstStyle/>
          <a:p>
            <a:r>
              <a:rPr lang="en-US" altLang="zh-TW" sz="1200" dirty="0">
                <a:solidFill>
                  <a:schemeClr val="tx1">
                    <a:lumMod val="50000"/>
                  </a:schemeClr>
                </a:solidFill>
              </a:rPr>
              <a:t>launch/remove </a:t>
            </a:r>
            <a:r>
              <a:rPr lang="en-US" altLang="zh-TW" sz="1200" dirty="0" err="1">
                <a:solidFill>
                  <a:schemeClr val="tx1">
                    <a:lumMod val="50000"/>
                  </a:schemeClr>
                </a:solidFill>
              </a:rPr>
              <a:t>IoTHubReceiver</a:t>
            </a:r>
            <a:endParaRPr lang="zh-TW" altLang="en-US" sz="1200" dirty="0">
              <a:solidFill>
                <a:schemeClr val="tx1">
                  <a:lumMod val="50000"/>
                </a:schemeClr>
              </a:solidFill>
            </a:endParaRPr>
          </a:p>
        </p:txBody>
      </p:sp>
      <p:cxnSp>
        <p:nvCxnSpPr>
          <p:cNvPr id="81" name="Straight Connector 80"/>
          <p:cNvCxnSpPr/>
          <p:nvPr/>
        </p:nvCxnSpPr>
        <p:spPr>
          <a:xfrm flipH="1" flipV="1">
            <a:off x="6362253" y="3706326"/>
            <a:ext cx="5530" cy="161006"/>
          </a:xfrm>
          <a:prstGeom prst="line">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Connector: Elbow 82"/>
          <p:cNvCxnSpPr>
            <a:endCxn id="118" idx="0"/>
          </p:cNvCxnSpPr>
          <p:nvPr/>
        </p:nvCxnSpPr>
        <p:spPr>
          <a:xfrm>
            <a:off x="5854595" y="3990706"/>
            <a:ext cx="5402499" cy="438395"/>
          </a:xfrm>
          <a:prstGeom prst="bentConnector2">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p:cNvCxnSpPr/>
          <p:nvPr/>
        </p:nvCxnSpPr>
        <p:spPr>
          <a:xfrm rot="16200000" flipH="1">
            <a:off x="11216636" y="5016911"/>
            <a:ext cx="432616" cy="351700"/>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p:cNvCxnSpPr/>
          <p:nvPr/>
        </p:nvCxnSpPr>
        <p:spPr>
          <a:xfrm rot="16200000" flipH="1">
            <a:off x="11457873" y="6125149"/>
            <a:ext cx="348786" cy="46942"/>
          </a:xfrm>
          <a:prstGeom prst="bentConnector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409180" y="4008476"/>
            <a:ext cx="2094768" cy="646331"/>
          </a:xfrm>
          <a:prstGeom prst="rect">
            <a:avLst/>
          </a:prstGeom>
          <a:noFill/>
        </p:spPr>
        <p:txBody>
          <a:bodyPr wrap="square" rtlCol="0">
            <a:spAutoFit/>
          </a:bodyPr>
          <a:lstStyle/>
          <a:p>
            <a:r>
              <a:rPr lang="en-US" altLang="zh-TW" sz="1200" dirty="0">
                <a:solidFill>
                  <a:schemeClr val="accent6">
                    <a:lumMod val="60000"/>
                    <a:lumOff val="40000"/>
                  </a:schemeClr>
                </a:solidFill>
              </a:rPr>
              <a:t>create/update/remove </a:t>
            </a:r>
            <a:r>
              <a:rPr lang="en-US" altLang="zh-TW" sz="1200" dirty="0" err="1">
                <a:solidFill>
                  <a:schemeClr val="accent6">
                    <a:lumMod val="60000"/>
                    <a:lumOff val="40000"/>
                  </a:schemeClr>
                </a:solidFill>
              </a:rPr>
              <a:t>IoTDevice</a:t>
            </a:r>
            <a:r>
              <a:rPr lang="en-US" altLang="zh-TW" sz="1200" dirty="0">
                <a:solidFill>
                  <a:schemeClr val="accent6">
                    <a:lumMod val="60000"/>
                    <a:lumOff val="40000"/>
                  </a:schemeClr>
                </a:solidFill>
              </a:rPr>
              <a:t> settings on </a:t>
            </a:r>
            <a:r>
              <a:rPr lang="en-US" altLang="zh-TW" sz="1200" dirty="0" err="1">
                <a:solidFill>
                  <a:schemeClr val="accent6">
                    <a:lumMod val="60000"/>
                    <a:lumOff val="40000"/>
                  </a:schemeClr>
                </a:solidFill>
              </a:rPr>
              <a:t>IoTHub</a:t>
            </a:r>
            <a:endParaRPr lang="zh-TW" altLang="en-US" sz="1200" dirty="0">
              <a:solidFill>
                <a:schemeClr val="accent6">
                  <a:lumMod val="60000"/>
                  <a:lumOff val="40000"/>
                </a:schemeClr>
              </a:solidFill>
            </a:endParaRPr>
          </a:p>
        </p:txBody>
      </p:sp>
      <p:cxnSp>
        <p:nvCxnSpPr>
          <p:cNvPr id="87" name="Straight Connector 86"/>
          <p:cNvCxnSpPr/>
          <p:nvPr/>
        </p:nvCxnSpPr>
        <p:spPr>
          <a:xfrm flipH="1" flipV="1">
            <a:off x="5585123" y="3693854"/>
            <a:ext cx="2944" cy="4407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5585212" y="4104000"/>
            <a:ext cx="839076" cy="276999"/>
          </a:xfrm>
          <a:prstGeom prst="rect">
            <a:avLst/>
          </a:prstGeom>
        </p:spPr>
        <p:txBody>
          <a:bodyPr wrap="none">
            <a:spAutoFit/>
          </a:bodyPr>
          <a:lstStyle/>
          <a:p>
            <a:r>
              <a:rPr lang="en-US" altLang="zh-TW" sz="1200" dirty="0">
                <a:solidFill>
                  <a:srgbClr val="FF0000"/>
                </a:solidFill>
              </a:rPr>
              <a:t>Exception</a:t>
            </a:r>
          </a:p>
        </p:txBody>
      </p:sp>
      <p:cxnSp>
        <p:nvCxnSpPr>
          <p:cNvPr id="89" name="Connector: Elbow 88"/>
          <p:cNvCxnSpPr>
            <a:endCxn id="79" idx="2"/>
          </p:cNvCxnSpPr>
          <p:nvPr/>
        </p:nvCxnSpPr>
        <p:spPr>
          <a:xfrm flipV="1">
            <a:off x="6368642" y="3721475"/>
            <a:ext cx="1891169" cy="145857"/>
          </a:xfrm>
          <a:prstGeom prst="bentConnector2">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5844471" y="3697753"/>
            <a:ext cx="2944" cy="30362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207059" y="5934407"/>
            <a:ext cx="4643026" cy="958506"/>
            <a:chOff x="207059" y="5934407"/>
            <a:chExt cx="4643026" cy="958506"/>
          </a:xfrm>
        </p:grpSpPr>
        <p:grpSp>
          <p:nvGrpSpPr>
            <p:cNvPr id="111" name="Group 110"/>
            <p:cNvGrpSpPr/>
            <p:nvPr/>
          </p:nvGrpSpPr>
          <p:grpSpPr>
            <a:xfrm>
              <a:off x="207059" y="5934407"/>
              <a:ext cx="4643026" cy="958506"/>
              <a:chOff x="588213" y="5918202"/>
              <a:chExt cx="4552400" cy="939797"/>
            </a:xfrm>
          </p:grpSpPr>
          <p:sp>
            <p:nvSpPr>
              <p:cNvPr id="120" name="Rectangle: Rounded Corners 119"/>
              <p:cNvSpPr/>
              <p:nvPr/>
            </p:nvSpPr>
            <p:spPr>
              <a:xfrm>
                <a:off x="588213" y="5918202"/>
                <a:ext cx="4552400" cy="93979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122" name="Rectangle: Rounded Corners 121"/>
              <p:cNvSpPr/>
              <p:nvPr/>
            </p:nvSpPr>
            <p:spPr>
              <a:xfrm>
                <a:off x="3415074" y="6348408"/>
                <a:ext cx="1545722" cy="398582"/>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err="1"/>
                  <a:t>IoT</a:t>
                </a:r>
                <a:r>
                  <a:rPr lang="en-US" altLang="zh-TW" sz="1600" dirty="0"/>
                  <a:t> Device</a:t>
                </a:r>
                <a:endParaRPr lang="zh-TW" altLang="en-US" sz="1600" dirty="0"/>
              </a:p>
            </p:txBody>
          </p:sp>
          <p:sp>
            <p:nvSpPr>
              <p:cNvPr id="123" name="Rectangle: Rounded Corners 122"/>
              <p:cNvSpPr/>
              <p:nvPr/>
            </p:nvSpPr>
            <p:spPr>
              <a:xfrm>
                <a:off x="2144229" y="6348408"/>
                <a:ext cx="1166879" cy="397954"/>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Admin</a:t>
                </a:r>
                <a:endParaRPr lang="zh-TW" altLang="en-US" sz="1600" dirty="0"/>
              </a:p>
            </p:txBody>
          </p:sp>
          <p:sp>
            <p:nvSpPr>
              <p:cNvPr id="124" name="Rectangle: Rounded Corners 123"/>
              <p:cNvSpPr/>
              <p:nvPr/>
            </p:nvSpPr>
            <p:spPr>
              <a:xfrm>
                <a:off x="732179" y="6348409"/>
                <a:ext cx="1346648" cy="398582"/>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External API</a:t>
                </a:r>
              </a:p>
            </p:txBody>
          </p:sp>
          <p:sp>
            <p:nvSpPr>
              <p:cNvPr id="125" name="TextBox 124"/>
              <p:cNvSpPr txBox="1"/>
              <p:nvPr/>
            </p:nvSpPr>
            <p:spPr>
              <a:xfrm>
                <a:off x="1522501" y="5918202"/>
                <a:ext cx="2836696" cy="406265"/>
              </a:xfrm>
              <a:prstGeom prst="rect">
                <a:avLst/>
              </a:prstGeom>
              <a:noFill/>
            </p:spPr>
            <p:txBody>
              <a:bodyPr wrap="square" rtlCol="0">
                <a:spAutoFit/>
              </a:bodyPr>
              <a:lstStyle/>
              <a:p>
                <a:pPr algn="ctr"/>
                <a:r>
                  <a:rPr lang="en-US" altLang="zh-TW" sz="2000" b="1" dirty="0">
                    <a:solidFill>
                      <a:schemeClr val="bg1"/>
                    </a:solidFill>
                  </a:rPr>
                  <a:t>External Application</a:t>
                </a:r>
                <a:endParaRPr lang="zh-TW" altLang="en-US" sz="2000" b="1" dirty="0">
                  <a:solidFill>
                    <a:schemeClr val="bg1"/>
                  </a:solidFill>
                </a:endParaRPr>
              </a:p>
            </p:txBody>
          </p:sp>
        </p:grpSp>
        <p:pic>
          <p:nvPicPr>
            <p:cNvPr id="112" name="Picture 111"/>
            <p:cNvPicPr>
              <a:picLocks noChangeAspect="1"/>
            </p:cNvPicPr>
            <p:nvPr/>
          </p:nvPicPr>
          <p:blipFill>
            <a:blip r:embed="rId11"/>
            <a:stretch>
              <a:fillRect/>
            </a:stretch>
          </p:blipFill>
          <p:spPr>
            <a:xfrm>
              <a:off x="2594194" y="6377582"/>
              <a:ext cx="383683" cy="388955"/>
            </a:xfrm>
            <a:prstGeom prst="rect">
              <a:avLst/>
            </a:prstGeom>
            <a:noFill/>
          </p:spPr>
        </p:pic>
        <p:pic>
          <p:nvPicPr>
            <p:cNvPr id="119" name="Picture 1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0378" y="6377582"/>
              <a:ext cx="383683" cy="383683"/>
            </a:xfrm>
            <a:prstGeom prst="rect">
              <a:avLst/>
            </a:prstGeom>
            <a:noFill/>
          </p:spPr>
        </p:pic>
      </p:grpSp>
    </p:spTree>
    <p:extLst>
      <p:ext uri="{BB962C8B-B14F-4D97-AF65-F5344CB8AC3E}">
        <p14:creationId xmlns:p14="http://schemas.microsoft.com/office/powerpoint/2010/main" val="18396555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Example of Message format </a:t>
            </a:r>
            <a:r>
              <a:rPr lang="en-US" altLang="zh-TW" sz="3200" dirty="0"/>
              <a:t>- provisioning company</a:t>
            </a:r>
            <a:endParaRPr lang="zh-TW" altLang="en-US" sz="3200" dirty="0"/>
          </a:p>
        </p:txBody>
      </p:sp>
      <p:pic>
        <p:nvPicPr>
          <p:cNvPr id="6" name="Picture 5"/>
          <p:cNvPicPr>
            <a:picLocks noChangeAspect="1"/>
          </p:cNvPicPr>
          <p:nvPr/>
        </p:nvPicPr>
        <p:blipFill>
          <a:blip r:embed="rId3"/>
          <a:stretch>
            <a:fillRect/>
          </a:stretch>
        </p:blipFill>
        <p:spPr>
          <a:xfrm>
            <a:off x="3813282" y="2944559"/>
            <a:ext cx="7956272" cy="2642376"/>
          </a:xfrm>
          <a:prstGeom prst="rect">
            <a:avLst/>
          </a:prstGeom>
        </p:spPr>
      </p:pic>
      <p:pic>
        <p:nvPicPr>
          <p:cNvPr id="7" name="Picture 6"/>
          <p:cNvPicPr>
            <a:picLocks noChangeAspect="1"/>
          </p:cNvPicPr>
          <p:nvPr/>
        </p:nvPicPr>
        <p:blipFill>
          <a:blip r:embed="rId4"/>
          <a:stretch>
            <a:fillRect/>
          </a:stretch>
        </p:blipFill>
        <p:spPr>
          <a:xfrm>
            <a:off x="781751" y="1861968"/>
            <a:ext cx="2758435" cy="4807558"/>
          </a:xfrm>
          <a:prstGeom prst="rect">
            <a:avLst/>
          </a:prstGeom>
        </p:spPr>
      </p:pic>
      <p:sp>
        <p:nvSpPr>
          <p:cNvPr id="8" name="Rectangle 7"/>
          <p:cNvSpPr/>
          <p:nvPr/>
        </p:nvSpPr>
        <p:spPr>
          <a:xfrm>
            <a:off x="1187832" y="2694725"/>
            <a:ext cx="2157234" cy="1884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zh-TW" altLang="en-US" sz="1836"/>
          </a:p>
        </p:txBody>
      </p:sp>
      <p:cxnSp>
        <p:nvCxnSpPr>
          <p:cNvPr id="10" name="Straight Connector 9"/>
          <p:cNvCxnSpPr/>
          <p:nvPr/>
        </p:nvCxnSpPr>
        <p:spPr>
          <a:xfrm>
            <a:off x="4006636" y="3934698"/>
            <a:ext cx="3215261" cy="888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5886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Outline</a:t>
            </a:r>
            <a:endParaRPr lang="zh-TW" altLang="en-US" dirty="0"/>
          </a:p>
        </p:txBody>
      </p:sp>
      <p:sp>
        <p:nvSpPr>
          <p:cNvPr id="4" name="TextBox 3"/>
          <p:cNvSpPr txBox="1"/>
          <p:nvPr/>
        </p:nvSpPr>
        <p:spPr>
          <a:xfrm>
            <a:off x="817637" y="1409030"/>
            <a:ext cx="10801200" cy="3219343"/>
          </a:xfrm>
          <a:prstGeom prst="rect">
            <a:avLst/>
          </a:prstGeom>
          <a:noFill/>
        </p:spPr>
        <p:txBody>
          <a:bodyPr wrap="square" lIns="182880" tIns="146304" rIns="182880" bIns="146304" rtlCol="0">
            <a:spAutoFit/>
          </a:bodyPr>
          <a:lstStyle/>
          <a:p>
            <a:pPr marL="285750" lvl="0" indent="-285750" defTabSz="914400">
              <a:buFont typeface="Wingdings" panose="05000000000000000000" pitchFamily="2" charset="2"/>
              <a:buChar char="§"/>
              <a:defRPr/>
            </a:pPr>
            <a:r>
              <a:rPr lang="en-US" altLang="zh-TW" sz="2800" dirty="0">
                <a:gradFill>
                  <a:gsLst>
                    <a:gs pos="2917">
                      <a:schemeClr val="tx1"/>
                    </a:gs>
                    <a:gs pos="30000">
                      <a:schemeClr val="tx1"/>
                    </a:gs>
                  </a:gsLst>
                  <a:lin ang="5400000" scaled="0"/>
                </a:gradFill>
              </a:rPr>
              <a:t>Overview</a:t>
            </a:r>
          </a:p>
          <a:p>
            <a:pPr marL="285750" lvl="0" indent="-285750" defTabSz="914400">
              <a:buFont typeface="Wingdings" panose="05000000000000000000" pitchFamily="2" charset="2"/>
              <a:buChar char="§"/>
              <a:defRPr/>
            </a:pPr>
            <a:r>
              <a:rPr lang="en-US" altLang="zh-TW" sz="2800" dirty="0">
                <a:gradFill>
                  <a:gsLst>
                    <a:gs pos="2917">
                      <a:schemeClr val="tx1"/>
                    </a:gs>
                    <a:gs pos="30000">
                      <a:schemeClr val="tx1"/>
                    </a:gs>
                  </a:gsLst>
                  <a:lin ang="5400000" scaled="0"/>
                </a:gradFill>
              </a:rPr>
              <a:t>Service Bus</a:t>
            </a:r>
          </a:p>
          <a:p>
            <a:pPr marL="752121" lvl="1" indent="-285750" defTabSz="914400">
              <a:buFont typeface="Wingdings" panose="05000000000000000000" pitchFamily="2" charset="2"/>
              <a:buChar char="§"/>
              <a:defRPr/>
            </a:pPr>
            <a:r>
              <a:rPr lang="en-US" altLang="zh-TW" sz="2400" dirty="0">
                <a:gradFill>
                  <a:gsLst>
                    <a:gs pos="2917">
                      <a:schemeClr val="tx1"/>
                    </a:gs>
                    <a:gs pos="30000">
                      <a:schemeClr val="tx1"/>
                    </a:gs>
                  </a:gsLst>
                  <a:lin ang="5400000" scaled="0"/>
                </a:gradFill>
                <a:latin typeface="+mj-lt"/>
              </a:rPr>
              <a:t>Queues</a:t>
            </a:r>
          </a:p>
          <a:p>
            <a:pPr marL="752121" lvl="1" indent="-285750" defTabSz="914400">
              <a:buFont typeface="Wingdings" panose="05000000000000000000" pitchFamily="2" charset="2"/>
              <a:buChar char="§"/>
              <a:defRPr/>
            </a:pPr>
            <a:r>
              <a:rPr lang="en-US" altLang="zh-TW" sz="2400" dirty="0">
                <a:gradFill>
                  <a:gsLst>
                    <a:gs pos="2917">
                      <a:schemeClr val="tx1"/>
                    </a:gs>
                    <a:gs pos="30000">
                      <a:schemeClr val="tx1"/>
                    </a:gs>
                  </a:gsLst>
                  <a:lin ang="5400000" scaled="0"/>
                </a:gradFill>
                <a:latin typeface="+mj-lt"/>
              </a:rPr>
              <a:t>Topics</a:t>
            </a:r>
          </a:p>
          <a:p>
            <a:pPr marL="285750" lvl="0" indent="-285750" defTabSz="914400">
              <a:buFont typeface="Wingdings" panose="05000000000000000000" pitchFamily="2" charset="2"/>
              <a:buChar char="§"/>
              <a:defRPr/>
            </a:pPr>
            <a:r>
              <a:rPr lang="en-US" altLang="zh-TW" sz="2800" dirty="0" err="1">
                <a:gradFill>
                  <a:gsLst>
                    <a:gs pos="2917">
                      <a:schemeClr val="tx1"/>
                    </a:gs>
                    <a:gs pos="30000">
                      <a:schemeClr val="tx1"/>
                    </a:gs>
                  </a:gsLst>
                  <a:lin ang="5400000" scaled="0"/>
                </a:gradFill>
              </a:rPr>
              <a:t>OpsInfra</a:t>
            </a:r>
            <a:endParaRPr lang="en-US" altLang="zh-TW" sz="2800" dirty="0">
              <a:gradFill>
                <a:gsLst>
                  <a:gs pos="2917">
                    <a:schemeClr val="tx1"/>
                  </a:gs>
                  <a:gs pos="30000">
                    <a:schemeClr val="tx1"/>
                  </a:gs>
                </a:gsLst>
                <a:lin ang="5400000" scaled="0"/>
              </a:gradFill>
            </a:endParaRPr>
          </a:p>
          <a:p>
            <a:pPr marL="285750" lvl="0" indent="-285750" defTabSz="914400">
              <a:buFont typeface="Wingdings" panose="05000000000000000000" pitchFamily="2" charset="2"/>
              <a:buChar char="§"/>
              <a:defRPr/>
            </a:pPr>
            <a:r>
              <a:rPr lang="en-US" altLang="zh-TW" sz="2800" dirty="0" err="1">
                <a:gradFill>
                  <a:gsLst>
                    <a:gs pos="2917">
                      <a:schemeClr val="tx1"/>
                    </a:gs>
                    <a:gs pos="30000">
                      <a:schemeClr val="tx1"/>
                    </a:gs>
                  </a:gsLst>
                  <a:lin ang="5400000" scaled="0"/>
                </a:gradFill>
              </a:rPr>
              <a:t>OpsAlarm</a:t>
            </a:r>
            <a:endParaRPr lang="en-US" altLang="zh-TW" sz="2200" dirty="0">
              <a:gradFill>
                <a:gsLst>
                  <a:gs pos="2917">
                    <a:schemeClr val="tx1"/>
                  </a:gs>
                  <a:gs pos="30000">
                    <a:schemeClr val="tx1"/>
                  </a:gs>
                </a:gsLst>
                <a:lin ang="5400000" scaled="0"/>
              </a:gradFill>
              <a:latin typeface="+mj-lt"/>
            </a:endParaRPr>
          </a:p>
          <a:p>
            <a:pPr marL="285750" lvl="0" indent="-285750" defTabSz="914400">
              <a:buFont typeface="Wingdings" panose="05000000000000000000" pitchFamily="2" charset="2"/>
              <a:buChar char="§"/>
              <a:defRPr/>
            </a:pPr>
            <a:endParaRPr lang="en-US" sz="2200"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38752445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a:t>Call Flow</a:t>
            </a:r>
            <a:endParaRPr lang="zh-TW" altLang="en-US" dirty="0"/>
          </a:p>
        </p:txBody>
      </p:sp>
      <p:sp>
        <p:nvSpPr>
          <p:cNvPr id="12" name="Rectangle: Rounded Corners 11"/>
          <p:cNvSpPr/>
          <p:nvPr/>
        </p:nvSpPr>
        <p:spPr>
          <a:xfrm>
            <a:off x="97557" y="1483600"/>
            <a:ext cx="12169352" cy="4304729"/>
          </a:xfrm>
          <a:prstGeom prst="roundRect">
            <a:avLst>
              <a:gd name="adj" fmla="val 4709"/>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13" name="TextBox 12"/>
          <p:cNvSpPr txBox="1"/>
          <p:nvPr/>
        </p:nvSpPr>
        <p:spPr>
          <a:xfrm>
            <a:off x="0" y="1632018"/>
            <a:ext cx="1532718" cy="600164"/>
          </a:xfrm>
          <a:prstGeom prst="rect">
            <a:avLst/>
          </a:prstGeom>
          <a:noFill/>
        </p:spPr>
        <p:txBody>
          <a:bodyPr wrap="square" lIns="182880" tIns="146304" rIns="182880" bIns="146304" rtlCol="0">
            <a:spAutoFit/>
          </a:bodyPr>
          <a:lstStyle/>
          <a:p>
            <a:pPr algn="ctr">
              <a:lnSpc>
                <a:spcPct val="90000"/>
              </a:lnSpc>
              <a:spcAft>
                <a:spcPts val="600"/>
              </a:spcAft>
            </a:pPr>
            <a:r>
              <a:rPr lang="en-US" altLang="zh-TW" sz="2200" b="1" dirty="0" err="1">
                <a:solidFill>
                  <a:srgbClr val="ED7D31"/>
                </a:solidFill>
              </a:rPr>
              <a:t>OpsInfra</a:t>
            </a:r>
            <a:endParaRPr lang="zh-TW" altLang="en-US" sz="2200" b="1" dirty="0" err="1">
              <a:solidFill>
                <a:srgbClr val="ED7D31"/>
              </a:solidFill>
            </a:endParaRPr>
          </a:p>
        </p:txBody>
      </p:sp>
      <p:grpSp>
        <p:nvGrpSpPr>
          <p:cNvPr id="28" name="Group 27"/>
          <p:cNvGrpSpPr/>
          <p:nvPr/>
        </p:nvGrpSpPr>
        <p:grpSpPr>
          <a:xfrm>
            <a:off x="169565" y="2814518"/>
            <a:ext cx="4176463" cy="2831334"/>
            <a:chOff x="7586390" y="3384545"/>
            <a:chExt cx="4176463" cy="2831334"/>
          </a:xfrm>
        </p:grpSpPr>
        <p:sp>
          <p:nvSpPr>
            <p:cNvPr id="21" name="Rectangle: Rounded Corners 20"/>
            <p:cNvSpPr/>
            <p:nvPr/>
          </p:nvSpPr>
          <p:spPr>
            <a:xfrm>
              <a:off x="7586390" y="3424280"/>
              <a:ext cx="4176463" cy="2791599"/>
            </a:xfrm>
            <a:prstGeom prst="roundRect">
              <a:avLst>
                <a:gd name="adj" fmla="val 14210"/>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23" name="Rectangle: Rounded Corners 22"/>
            <p:cNvSpPr/>
            <p:nvPr/>
          </p:nvSpPr>
          <p:spPr>
            <a:xfrm>
              <a:off x="7720176" y="3802470"/>
              <a:ext cx="3907892" cy="1843616"/>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Database Settings</a:t>
              </a:r>
            </a:p>
            <a:p>
              <a:pPr marL="291291" indent="-291436">
                <a:buFont typeface="Wingdings" panose="05000000000000000000" pitchFamily="2" charset="2"/>
                <a:buChar char="§"/>
                <a:defRPr/>
              </a:pPr>
              <a:r>
                <a:rPr lang="en-US" altLang="zh-TW" sz="1400" b="1" kern="0" dirty="0">
                  <a:solidFill>
                    <a:schemeClr val="bg1"/>
                  </a:solidFill>
                </a:rPr>
                <a:t>Name : </a:t>
              </a:r>
              <a:r>
                <a:rPr lang="en-US" altLang="zh-TW" sz="1400" kern="0" dirty="0" err="1">
                  <a:solidFill>
                    <a:schemeClr val="bg1"/>
                  </a:solidFill>
                </a:rPr>
                <a:t>companyId</a:t>
              </a:r>
              <a:endParaRPr lang="en-US" altLang="zh-TW" sz="1600" dirty="0"/>
            </a:p>
            <a:p>
              <a:r>
                <a:rPr lang="en-US" altLang="zh-TW" sz="1600" dirty="0"/>
                <a:t>Collection Settings</a:t>
              </a:r>
            </a:p>
            <a:p>
              <a:pPr marL="291291" indent="-291436">
                <a:buFont typeface="Wingdings" panose="05000000000000000000" pitchFamily="2" charset="2"/>
                <a:buChar char="§"/>
                <a:defRPr/>
              </a:pPr>
              <a:r>
                <a:rPr lang="en-US" altLang="zh-TW" sz="1400" b="1" kern="0" dirty="0">
                  <a:solidFill>
                    <a:schemeClr val="bg1"/>
                  </a:solidFill>
                </a:rPr>
                <a:t>Name</a:t>
              </a:r>
              <a:r>
                <a:rPr lang="en-US" altLang="zh-TW" sz="1400" kern="0" dirty="0">
                  <a:solidFill>
                    <a:schemeClr val="bg1"/>
                  </a:solidFill>
                </a:rPr>
                <a:t> : </a:t>
              </a:r>
              <a:r>
                <a:rPr lang="en-US" altLang="zh-TW" sz="1400" kern="0" dirty="0" err="1">
                  <a:solidFill>
                    <a:schemeClr val="bg1"/>
                  </a:solidFill>
                </a:rPr>
                <a:t>companyId</a:t>
              </a:r>
              <a:endParaRPr lang="en-US" altLang="zh-TW" sz="1400" kern="0" dirty="0">
                <a:solidFill>
                  <a:schemeClr val="bg1"/>
                </a:solidFill>
              </a:endParaRPr>
            </a:p>
            <a:p>
              <a:pPr marL="291291" indent="-291436">
                <a:buFont typeface="Wingdings" panose="05000000000000000000" pitchFamily="2" charset="2"/>
                <a:buChar char="§"/>
                <a:defRPr/>
              </a:pPr>
              <a:r>
                <a:rPr lang="en-US" altLang="zh-TW" sz="1400" b="1" kern="0" dirty="0">
                  <a:solidFill>
                    <a:schemeClr val="bg1"/>
                  </a:solidFill>
                </a:rPr>
                <a:t>Partition Keys</a:t>
              </a:r>
              <a:r>
                <a:rPr lang="en-US" altLang="zh-TW" sz="1400" kern="0" dirty="0">
                  <a:solidFill>
                    <a:schemeClr val="bg1"/>
                  </a:solidFill>
                </a:rPr>
                <a:t> : /Message/</a:t>
              </a:r>
              <a:r>
                <a:rPr lang="en-US" altLang="zh-TW" sz="1400" kern="0" dirty="0" err="1">
                  <a:solidFill>
                    <a:schemeClr val="bg1"/>
                  </a:solidFill>
                </a:rPr>
                <a:t>equipmentId</a:t>
              </a:r>
              <a:endParaRPr lang="en-US" altLang="zh-TW" sz="1400" kern="0" dirty="0">
                <a:solidFill>
                  <a:schemeClr val="bg1"/>
                </a:solidFill>
              </a:endParaRPr>
            </a:p>
            <a:p>
              <a:pPr marL="291291" indent="-291436">
                <a:buFont typeface="Wingdings" panose="05000000000000000000" pitchFamily="2" charset="2"/>
                <a:buChar char="§"/>
                <a:defRPr/>
              </a:pPr>
              <a:r>
                <a:rPr lang="en-US" altLang="zh-TW" sz="1400" b="1" kern="0" dirty="0">
                  <a:solidFill>
                    <a:schemeClr val="bg1"/>
                  </a:solidFill>
                </a:rPr>
                <a:t>Throughput</a:t>
              </a:r>
              <a:r>
                <a:rPr lang="en-US" altLang="zh-TW" sz="1400" kern="0" dirty="0">
                  <a:solidFill>
                    <a:schemeClr val="bg1"/>
                  </a:solidFill>
                </a:rPr>
                <a:t> : 400 RU/s</a:t>
              </a:r>
            </a:p>
            <a:p>
              <a:pPr marL="291291" indent="-291436">
                <a:buFont typeface="Wingdings" panose="05000000000000000000" pitchFamily="2" charset="2"/>
                <a:buChar char="§"/>
                <a:defRPr/>
              </a:pPr>
              <a:r>
                <a:rPr lang="en-US" altLang="zh-TW" sz="1400" b="1" kern="0" dirty="0">
                  <a:solidFill>
                    <a:schemeClr val="bg1"/>
                  </a:solidFill>
                </a:rPr>
                <a:t>Indexing policy</a:t>
              </a:r>
              <a:r>
                <a:rPr lang="en-US" altLang="zh-TW" sz="1400" kern="0" dirty="0">
                  <a:solidFill>
                    <a:schemeClr val="bg1"/>
                  </a:solidFill>
                </a:rPr>
                <a:t> : Lazy</a:t>
              </a:r>
              <a:endParaRPr lang="zh-TW" altLang="en-US" sz="1100" dirty="0"/>
            </a:p>
          </p:txBody>
        </p:sp>
        <p:sp>
          <p:nvSpPr>
            <p:cNvPr id="24" name="TextBox 23"/>
            <p:cNvSpPr txBox="1"/>
            <p:nvPr/>
          </p:nvSpPr>
          <p:spPr>
            <a:xfrm>
              <a:off x="7962611" y="3384545"/>
              <a:ext cx="3423022" cy="544765"/>
            </a:xfrm>
            <a:prstGeom prst="rect">
              <a:avLst/>
            </a:prstGeom>
            <a:noFill/>
          </p:spPr>
          <p:txBody>
            <a:bodyPr wrap="square" lIns="182880" tIns="146304" rIns="182880" bIns="146304" rtlCol="0">
              <a:spAutoFit/>
            </a:bodyPr>
            <a:lstStyle/>
            <a:p>
              <a:pPr algn="ctr">
                <a:lnSpc>
                  <a:spcPct val="90000"/>
                </a:lnSpc>
                <a:spcAft>
                  <a:spcPts val="600"/>
                </a:spcAft>
              </a:pPr>
              <a:r>
                <a:rPr lang="en-US" altLang="zh-TW" dirty="0" err="1">
                  <a:solidFill>
                    <a:schemeClr val="tx1">
                      <a:lumMod val="50000"/>
                    </a:schemeClr>
                  </a:solidFill>
                </a:rPr>
                <a:t>DocumentDBHepler.cs</a:t>
              </a:r>
              <a:endParaRPr lang="zh-TW" altLang="en-US" dirty="0" err="1">
                <a:solidFill>
                  <a:schemeClr val="tx1">
                    <a:lumMod val="50000"/>
                  </a:schemeClr>
                </a:solidFill>
              </a:endParaRPr>
            </a:p>
          </p:txBody>
        </p:sp>
        <p:sp>
          <p:nvSpPr>
            <p:cNvPr id="26" name="Rectangle: Rounded Corners 25"/>
            <p:cNvSpPr/>
            <p:nvPr/>
          </p:nvSpPr>
          <p:spPr>
            <a:xfrm>
              <a:off x="7962611" y="5740983"/>
              <a:ext cx="1648419" cy="293735"/>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Create</a:t>
              </a:r>
              <a:endParaRPr lang="zh-TW" altLang="en-US" sz="1100" dirty="0"/>
            </a:p>
          </p:txBody>
        </p:sp>
        <p:sp>
          <p:nvSpPr>
            <p:cNvPr id="27" name="Rectangle: Rounded Corners 26"/>
            <p:cNvSpPr/>
            <p:nvPr/>
          </p:nvSpPr>
          <p:spPr>
            <a:xfrm>
              <a:off x="9674622" y="5746686"/>
              <a:ext cx="1711012" cy="298964"/>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Purge</a:t>
              </a:r>
              <a:endParaRPr lang="zh-TW" altLang="en-US" sz="1100" dirty="0"/>
            </a:p>
          </p:txBody>
        </p:sp>
      </p:grpSp>
      <p:grpSp>
        <p:nvGrpSpPr>
          <p:cNvPr id="37" name="Group 36"/>
          <p:cNvGrpSpPr/>
          <p:nvPr/>
        </p:nvGrpSpPr>
        <p:grpSpPr>
          <a:xfrm>
            <a:off x="4415441" y="3917660"/>
            <a:ext cx="3529986" cy="1728192"/>
            <a:chOff x="5093336" y="3225344"/>
            <a:chExt cx="3529986" cy="1728192"/>
          </a:xfrm>
        </p:grpSpPr>
        <p:grpSp>
          <p:nvGrpSpPr>
            <p:cNvPr id="29" name="Group 28"/>
            <p:cNvGrpSpPr/>
            <p:nvPr/>
          </p:nvGrpSpPr>
          <p:grpSpPr>
            <a:xfrm>
              <a:off x="5093336" y="3225344"/>
              <a:ext cx="3529986" cy="1728192"/>
              <a:chOff x="7586391" y="3390318"/>
              <a:chExt cx="3529986" cy="1728192"/>
            </a:xfrm>
          </p:grpSpPr>
          <p:sp>
            <p:nvSpPr>
              <p:cNvPr id="30" name="Rectangle: Rounded Corners 29"/>
              <p:cNvSpPr/>
              <p:nvPr/>
            </p:nvSpPr>
            <p:spPr>
              <a:xfrm>
                <a:off x="7586391" y="3424281"/>
                <a:ext cx="3529986" cy="1694229"/>
              </a:xfrm>
              <a:prstGeom prst="roundRect">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31" name="Rectangle: Rounded Corners 30"/>
              <p:cNvSpPr/>
              <p:nvPr/>
            </p:nvSpPr>
            <p:spPr>
              <a:xfrm>
                <a:off x="7720176" y="3806252"/>
                <a:ext cx="3181804" cy="784454"/>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err="1"/>
                  <a:t>IoT</a:t>
                </a:r>
                <a:r>
                  <a:rPr lang="en-US" altLang="zh-TW" sz="1600" dirty="0"/>
                  <a:t> Device Authentication</a:t>
                </a:r>
              </a:p>
              <a:p>
                <a:pPr marL="291291" indent="-291436">
                  <a:buFont typeface="Wingdings" panose="05000000000000000000" pitchFamily="2" charset="2"/>
                  <a:buChar char="§"/>
                  <a:defRPr/>
                </a:pPr>
                <a:r>
                  <a:rPr lang="en-US" altLang="zh-TW" sz="1400" kern="0" dirty="0">
                    <a:solidFill>
                      <a:schemeClr val="bg1"/>
                    </a:solidFill>
                  </a:rPr>
                  <a:t>Key</a:t>
                </a:r>
              </a:p>
              <a:p>
                <a:pPr marL="291291" indent="-291436">
                  <a:buFont typeface="Wingdings" panose="05000000000000000000" pitchFamily="2" charset="2"/>
                  <a:buChar char="§"/>
                  <a:defRPr/>
                </a:pPr>
                <a:r>
                  <a:rPr lang="en-US" altLang="zh-TW" sz="1400" kern="0" dirty="0">
                    <a:solidFill>
                      <a:schemeClr val="bg1"/>
                    </a:solidFill>
                  </a:rPr>
                  <a:t>X509</a:t>
                </a:r>
                <a:endParaRPr lang="zh-TW" altLang="en-US" sz="1100" dirty="0"/>
              </a:p>
            </p:txBody>
          </p:sp>
          <p:sp>
            <p:nvSpPr>
              <p:cNvPr id="32" name="TextBox 31"/>
              <p:cNvSpPr txBox="1"/>
              <p:nvPr/>
            </p:nvSpPr>
            <p:spPr>
              <a:xfrm>
                <a:off x="7639873" y="3390318"/>
                <a:ext cx="3423022" cy="544765"/>
              </a:xfrm>
              <a:prstGeom prst="rect">
                <a:avLst/>
              </a:prstGeom>
              <a:noFill/>
            </p:spPr>
            <p:txBody>
              <a:bodyPr wrap="square" lIns="182880" tIns="146304" rIns="182880" bIns="146304" rtlCol="0">
                <a:spAutoFit/>
              </a:bodyPr>
              <a:lstStyle/>
              <a:p>
                <a:pPr algn="ctr">
                  <a:lnSpc>
                    <a:spcPct val="90000"/>
                  </a:lnSpc>
                  <a:spcAft>
                    <a:spcPts val="600"/>
                  </a:spcAft>
                </a:pPr>
                <a:r>
                  <a:rPr lang="en-US" altLang="zh-TW" dirty="0" err="1">
                    <a:solidFill>
                      <a:schemeClr val="tx1">
                        <a:lumMod val="50000"/>
                      </a:schemeClr>
                    </a:solidFill>
                  </a:rPr>
                  <a:t>IoTHubDeviceHepler.cs</a:t>
                </a:r>
                <a:endParaRPr lang="zh-TW" altLang="en-US" dirty="0" err="1">
                  <a:solidFill>
                    <a:schemeClr val="tx1">
                      <a:lumMod val="50000"/>
                    </a:schemeClr>
                  </a:solidFill>
                </a:endParaRPr>
              </a:p>
            </p:txBody>
          </p:sp>
          <p:sp>
            <p:nvSpPr>
              <p:cNvPr id="33" name="Rectangle: Rounded Corners 32"/>
              <p:cNvSpPr/>
              <p:nvPr/>
            </p:nvSpPr>
            <p:spPr>
              <a:xfrm>
                <a:off x="7877019" y="4670348"/>
                <a:ext cx="801719" cy="293735"/>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Create</a:t>
                </a:r>
                <a:endParaRPr lang="zh-TW" altLang="en-US" sz="1100" dirty="0"/>
              </a:p>
            </p:txBody>
          </p:sp>
          <p:sp>
            <p:nvSpPr>
              <p:cNvPr id="34" name="Rectangle: Rounded Corners 33"/>
              <p:cNvSpPr/>
              <p:nvPr/>
            </p:nvSpPr>
            <p:spPr>
              <a:xfrm>
                <a:off x="9877869" y="4670348"/>
                <a:ext cx="936104" cy="298964"/>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Remove</a:t>
                </a:r>
                <a:endParaRPr lang="zh-TW" altLang="en-US" sz="1100" dirty="0"/>
              </a:p>
            </p:txBody>
          </p:sp>
        </p:grpSp>
        <p:sp>
          <p:nvSpPr>
            <p:cNvPr id="35" name="Rectangle: Rounded Corners 34"/>
            <p:cNvSpPr/>
            <p:nvPr/>
          </p:nvSpPr>
          <p:spPr>
            <a:xfrm>
              <a:off x="6274871" y="4505374"/>
              <a:ext cx="978003" cy="298964"/>
            </a:xfrm>
            <a:prstGeom prst="roundRect">
              <a:avLst/>
            </a:prstGeom>
            <a:solidFill>
              <a:schemeClr val="accent4">
                <a:lumMod val="40000"/>
                <a:lumOff val="60000"/>
              </a:schemeClr>
            </a:solidFill>
            <a:ln>
              <a:solidFill>
                <a:srgbClr val="BD9D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Update</a:t>
              </a:r>
              <a:endParaRPr lang="zh-TW" altLang="en-US" sz="1100" dirty="0"/>
            </a:p>
          </p:txBody>
        </p:sp>
      </p:grpSp>
      <p:grpSp>
        <p:nvGrpSpPr>
          <p:cNvPr id="52" name="Group 51"/>
          <p:cNvGrpSpPr/>
          <p:nvPr/>
        </p:nvGrpSpPr>
        <p:grpSpPr>
          <a:xfrm>
            <a:off x="1393701" y="1683874"/>
            <a:ext cx="10513167" cy="584500"/>
            <a:chOff x="1385120" y="2120674"/>
            <a:chExt cx="10513167" cy="584500"/>
          </a:xfrm>
        </p:grpSpPr>
        <p:sp>
          <p:nvSpPr>
            <p:cNvPr id="17" name="Rectangle: Rounded Corners 16"/>
            <p:cNvSpPr/>
            <p:nvPr/>
          </p:nvSpPr>
          <p:spPr bwMode="auto">
            <a:xfrm>
              <a:off x="1475516" y="2120674"/>
              <a:ext cx="10422771" cy="576133"/>
            </a:xfrm>
            <a:prstGeom prst="round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Rounded Corners 17"/>
            <p:cNvSpPr/>
            <p:nvPr/>
          </p:nvSpPr>
          <p:spPr>
            <a:xfrm>
              <a:off x="2825280" y="2235436"/>
              <a:ext cx="2078729" cy="36758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Switch command</a:t>
              </a:r>
              <a:endParaRPr lang="zh-TW" altLang="en-US" sz="1100" dirty="0"/>
            </a:p>
          </p:txBody>
        </p:sp>
        <p:sp>
          <p:nvSpPr>
            <p:cNvPr id="19" name="Rectangle: Rounded Corners 18"/>
            <p:cNvSpPr/>
            <p:nvPr/>
          </p:nvSpPr>
          <p:spPr>
            <a:xfrm>
              <a:off x="7433910" y="2230977"/>
              <a:ext cx="2096695" cy="37204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Send Heart beat</a:t>
              </a:r>
              <a:endParaRPr lang="zh-TW" altLang="en-US" sz="1100" dirty="0"/>
            </a:p>
          </p:txBody>
        </p:sp>
        <p:sp>
          <p:nvSpPr>
            <p:cNvPr id="20" name="TextBox 19"/>
            <p:cNvSpPr txBox="1"/>
            <p:nvPr/>
          </p:nvSpPr>
          <p:spPr>
            <a:xfrm>
              <a:off x="1385120" y="2160409"/>
              <a:ext cx="1493779" cy="544765"/>
            </a:xfrm>
            <a:prstGeom prst="rect">
              <a:avLst/>
            </a:prstGeom>
            <a:noFill/>
          </p:spPr>
          <p:txBody>
            <a:bodyPr wrap="square" lIns="182880" tIns="146304" rIns="182880" bIns="146304" rtlCol="0">
              <a:spAutoFit/>
            </a:bodyPr>
            <a:lstStyle/>
            <a:p>
              <a:pPr algn="ctr">
                <a:lnSpc>
                  <a:spcPct val="90000"/>
                </a:lnSpc>
                <a:spcAft>
                  <a:spcPts val="600"/>
                </a:spcAft>
              </a:pPr>
              <a:r>
                <a:rPr lang="en-US" altLang="zh-TW" dirty="0" err="1">
                  <a:solidFill>
                    <a:schemeClr val="tx1">
                      <a:lumMod val="50000"/>
                    </a:schemeClr>
                  </a:solidFill>
                </a:rPr>
                <a:t>Program.cs</a:t>
              </a:r>
              <a:endParaRPr lang="zh-TW" altLang="en-US" dirty="0" err="1">
                <a:solidFill>
                  <a:schemeClr val="tx1">
                    <a:lumMod val="50000"/>
                  </a:schemeClr>
                </a:solidFill>
              </a:endParaRPr>
            </a:p>
          </p:txBody>
        </p:sp>
        <p:sp>
          <p:nvSpPr>
            <p:cNvPr id="25" name="Rectangle: Rounded Corners 24"/>
            <p:cNvSpPr/>
            <p:nvPr/>
          </p:nvSpPr>
          <p:spPr>
            <a:xfrm>
              <a:off x="5397364" y="2230370"/>
              <a:ext cx="1892411" cy="372651"/>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Listen </a:t>
              </a:r>
              <a:r>
                <a:rPr lang="en-US" altLang="zh-TW" sz="1600" dirty="0" err="1"/>
                <a:t>Infraops</a:t>
              </a:r>
              <a:endParaRPr lang="zh-TW" altLang="en-US" sz="1100" dirty="0"/>
            </a:p>
          </p:txBody>
        </p:sp>
        <p:sp>
          <p:nvSpPr>
            <p:cNvPr id="36" name="Rectangle: Rounded Corners 35"/>
            <p:cNvSpPr/>
            <p:nvPr/>
          </p:nvSpPr>
          <p:spPr>
            <a:xfrm>
              <a:off x="9666158" y="2224352"/>
              <a:ext cx="2096695" cy="37204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Update Task Status</a:t>
              </a:r>
              <a:endParaRPr lang="zh-TW" altLang="en-US" sz="1100" dirty="0"/>
            </a:p>
          </p:txBody>
        </p:sp>
      </p:grpSp>
      <p:grpSp>
        <p:nvGrpSpPr>
          <p:cNvPr id="51" name="Group 50"/>
          <p:cNvGrpSpPr/>
          <p:nvPr/>
        </p:nvGrpSpPr>
        <p:grpSpPr>
          <a:xfrm>
            <a:off x="8018437" y="2955300"/>
            <a:ext cx="4175462" cy="2672900"/>
            <a:chOff x="8261013" y="3243979"/>
            <a:chExt cx="4175462" cy="2672900"/>
          </a:xfrm>
        </p:grpSpPr>
        <p:grpSp>
          <p:nvGrpSpPr>
            <p:cNvPr id="39" name="Group 38"/>
            <p:cNvGrpSpPr/>
            <p:nvPr/>
          </p:nvGrpSpPr>
          <p:grpSpPr>
            <a:xfrm>
              <a:off x="8261013" y="3243979"/>
              <a:ext cx="4175462" cy="2672900"/>
              <a:chOff x="7507338" y="3392309"/>
              <a:chExt cx="4175462" cy="2672900"/>
            </a:xfrm>
          </p:grpSpPr>
          <p:sp>
            <p:nvSpPr>
              <p:cNvPr id="41" name="Rectangle: Rounded Corners 40"/>
              <p:cNvSpPr/>
              <p:nvPr/>
            </p:nvSpPr>
            <p:spPr>
              <a:xfrm>
                <a:off x="7507338" y="3406899"/>
                <a:ext cx="4175462" cy="2658310"/>
              </a:xfrm>
              <a:prstGeom prst="roundRect">
                <a:avLst>
                  <a:gd name="adj" fmla="val 8652"/>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42" name="Rectangle: Rounded Corners 41"/>
              <p:cNvSpPr/>
              <p:nvPr/>
            </p:nvSpPr>
            <p:spPr>
              <a:xfrm>
                <a:off x="7720175" y="3806252"/>
                <a:ext cx="3744757" cy="831338"/>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Parameter</a:t>
                </a:r>
                <a:endParaRPr lang="en-US" altLang="zh-TW" sz="1400" b="1" kern="0" dirty="0">
                  <a:solidFill>
                    <a:schemeClr val="bg1"/>
                  </a:solidFill>
                </a:endParaRPr>
              </a:p>
              <a:p>
                <a:pPr marL="291291" indent="-291436">
                  <a:buFont typeface="Wingdings" panose="05000000000000000000" pitchFamily="2" charset="2"/>
                  <a:buChar char="§"/>
                  <a:defRPr/>
                </a:pPr>
                <a:r>
                  <a:rPr lang="en-US" altLang="zh-TW" sz="1400" b="1" dirty="0"/>
                  <a:t>Name</a:t>
                </a:r>
                <a:r>
                  <a:rPr lang="en-US" altLang="zh-TW" sz="1400" dirty="0"/>
                  <a:t> : fabric:/</a:t>
                </a:r>
                <a:r>
                  <a:rPr lang="en-US" altLang="zh-TW" sz="1400" dirty="0" err="1"/>
                  <a:t>IoTHubEP</a:t>
                </a:r>
                <a:r>
                  <a:rPr lang="en-US" altLang="zh-TW" sz="1400" dirty="0"/>
                  <a:t>_ + </a:t>
                </a:r>
                <a:r>
                  <a:rPr lang="en-US" altLang="zh-TW" sz="1400" u="sng" dirty="0" err="1"/>
                  <a:t>IoTHubAlias</a:t>
                </a:r>
                <a:endParaRPr lang="en-US" altLang="zh-TW" sz="1400" u="sng" dirty="0"/>
              </a:p>
              <a:p>
                <a:pPr marL="291291" indent="-291436">
                  <a:buFont typeface="Wingdings" panose="05000000000000000000" pitchFamily="2" charset="2"/>
                  <a:buChar char="§"/>
                  <a:defRPr/>
                </a:pPr>
                <a:r>
                  <a:rPr lang="en-US" altLang="zh-TW" sz="1400" b="1" dirty="0" err="1"/>
                  <a:t>InstanceCount</a:t>
                </a:r>
                <a:r>
                  <a:rPr lang="en-US" altLang="zh-TW" sz="1400" dirty="0"/>
                  <a:t> : 1</a:t>
                </a:r>
                <a:endParaRPr lang="zh-TW" altLang="en-US" sz="1100" dirty="0"/>
              </a:p>
            </p:txBody>
          </p:sp>
          <p:sp>
            <p:nvSpPr>
              <p:cNvPr id="43" name="TextBox 42"/>
              <p:cNvSpPr txBox="1"/>
              <p:nvPr/>
            </p:nvSpPr>
            <p:spPr>
              <a:xfrm>
                <a:off x="7941485" y="3392309"/>
                <a:ext cx="3555555" cy="544765"/>
              </a:xfrm>
              <a:prstGeom prst="rect">
                <a:avLst/>
              </a:prstGeom>
              <a:noFill/>
            </p:spPr>
            <p:txBody>
              <a:bodyPr wrap="square" lIns="182880" tIns="146304" rIns="182880" bIns="146304" rtlCol="0">
                <a:spAutoFit/>
              </a:bodyPr>
              <a:lstStyle/>
              <a:p>
                <a:pPr algn="ctr">
                  <a:lnSpc>
                    <a:spcPct val="90000"/>
                  </a:lnSpc>
                  <a:spcAft>
                    <a:spcPts val="600"/>
                  </a:spcAft>
                </a:pPr>
                <a:r>
                  <a:rPr lang="en-US" altLang="zh-TW" dirty="0" err="1">
                    <a:solidFill>
                      <a:schemeClr val="tx1">
                        <a:lumMod val="50000"/>
                      </a:schemeClr>
                    </a:solidFill>
                  </a:rPr>
                  <a:t>IoTHubEventProcessorHepler.cs</a:t>
                </a:r>
                <a:endParaRPr lang="zh-TW" altLang="en-US" dirty="0" err="1">
                  <a:solidFill>
                    <a:schemeClr val="tx1">
                      <a:lumMod val="50000"/>
                    </a:schemeClr>
                  </a:solidFill>
                </a:endParaRPr>
              </a:p>
            </p:txBody>
          </p:sp>
          <p:sp>
            <p:nvSpPr>
              <p:cNvPr id="44" name="Rectangle: Rounded Corners 43"/>
              <p:cNvSpPr/>
              <p:nvPr/>
            </p:nvSpPr>
            <p:spPr>
              <a:xfrm>
                <a:off x="7720175" y="4792017"/>
                <a:ext cx="1789577" cy="293735"/>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Create</a:t>
                </a:r>
                <a:endParaRPr lang="zh-TW" altLang="en-US" sz="1100" dirty="0"/>
              </a:p>
            </p:txBody>
          </p:sp>
          <p:sp>
            <p:nvSpPr>
              <p:cNvPr id="45" name="Rectangle: Rounded Corners 44"/>
              <p:cNvSpPr/>
              <p:nvPr/>
            </p:nvSpPr>
            <p:spPr>
              <a:xfrm>
                <a:off x="9670432" y="4786788"/>
                <a:ext cx="1794500" cy="298964"/>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Remove</a:t>
                </a:r>
                <a:endParaRPr lang="zh-TW" altLang="en-US" sz="1100" dirty="0"/>
              </a:p>
            </p:txBody>
          </p:sp>
        </p:grpSp>
        <p:sp>
          <p:nvSpPr>
            <p:cNvPr id="46" name="Rectangle: Rounded Corners 45"/>
            <p:cNvSpPr/>
            <p:nvPr/>
          </p:nvSpPr>
          <p:spPr>
            <a:xfrm>
              <a:off x="8535404" y="5262503"/>
              <a:ext cx="1673397" cy="552140"/>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Calling service fabric API</a:t>
              </a:r>
              <a:endParaRPr lang="zh-TW" altLang="en-US" sz="1100" dirty="0"/>
            </a:p>
          </p:txBody>
        </p:sp>
        <p:cxnSp>
          <p:nvCxnSpPr>
            <p:cNvPr id="48" name="Connector: Elbow 47"/>
            <p:cNvCxnSpPr>
              <a:stCxn id="44" idx="2"/>
              <a:endCxn id="46" idx="0"/>
            </p:cNvCxnSpPr>
            <p:nvPr/>
          </p:nvCxnSpPr>
          <p:spPr>
            <a:xfrm rot="16200000" flipH="1">
              <a:off x="9207831" y="5098230"/>
              <a:ext cx="325081" cy="3464"/>
            </a:xfrm>
            <a:prstGeom prst="bentConnector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p:cNvCxnSpPr>
              <a:stCxn id="45" idx="2"/>
              <a:endCxn id="46" idx="0"/>
            </p:cNvCxnSpPr>
            <p:nvPr/>
          </p:nvCxnSpPr>
          <p:spPr>
            <a:xfrm rot="5400000">
              <a:off x="10184190" y="4125335"/>
              <a:ext cx="325081" cy="1949254"/>
            </a:xfrm>
            <a:prstGeom prst="bentConnector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4" name="Connector: Elbow 53"/>
          <p:cNvCxnSpPr>
            <a:stCxn id="18" idx="2"/>
            <a:endCxn id="24" idx="0"/>
          </p:cNvCxnSpPr>
          <p:nvPr/>
        </p:nvCxnSpPr>
        <p:spPr>
          <a:xfrm rot="5400000">
            <a:off x="2741114" y="1682405"/>
            <a:ext cx="648297" cy="1615929"/>
          </a:xfrm>
          <a:prstGeom prst="bentConnector3">
            <a:avLst>
              <a:gd name="adj1" fmla="val 5176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p:cNvCxnSpPr>
            <a:stCxn id="18" idx="2"/>
            <a:endCxn id="32" idx="0"/>
          </p:cNvCxnSpPr>
          <p:nvPr/>
        </p:nvCxnSpPr>
        <p:spPr>
          <a:xfrm rot="16200000" flipH="1">
            <a:off x="4151111" y="1888336"/>
            <a:ext cx="1751439" cy="2307208"/>
          </a:xfrm>
          <a:prstGeom prst="bentConnector3">
            <a:avLst>
              <a:gd name="adj1" fmla="val 18675"/>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stCxn id="18" idx="2"/>
            <a:endCxn id="43" idx="0"/>
          </p:cNvCxnSpPr>
          <p:nvPr/>
        </p:nvCxnSpPr>
        <p:spPr>
          <a:xfrm rot="16200000" flipH="1">
            <a:off x="6657255" y="-617808"/>
            <a:ext cx="789079" cy="6357136"/>
          </a:xfrm>
          <a:prstGeom prst="bentConnector3">
            <a:avLst>
              <a:gd name="adj1" fmla="val 42757"/>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075576" y="2639201"/>
            <a:ext cx="1906356" cy="849463"/>
          </a:xfrm>
          <a:prstGeom prst="rect">
            <a:avLst/>
          </a:prstGeom>
          <a:noFill/>
        </p:spPr>
        <p:txBody>
          <a:bodyPr wrap="square" lIns="182880" tIns="146304" rIns="182880" bIns="146304" rtlCol="0">
            <a:spAutoFit/>
          </a:bodyPr>
          <a:lstStyle/>
          <a:p>
            <a:r>
              <a:rPr lang="en-US" altLang="zh-TW" sz="1200" dirty="0">
                <a:solidFill>
                  <a:srgbClr val="A31515"/>
                </a:solidFill>
              </a:rPr>
              <a:t>create </a:t>
            </a:r>
            <a:r>
              <a:rPr lang="en-US" altLang="zh-TW" sz="1200" dirty="0" err="1">
                <a:solidFill>
                  <a:srgbClr val="A31515"/>
                </a:solidFill>
              </a:rPr>
              <a:t>iothub</a:t>
            </a:r>
            <a:r>
              <a:rPr lang="en-US" altLang="zh-TW" sz="1200" dirty="0">
                <a:solidFill>
                  <a:srgbClr val="A31515"/>
                </a:solidFill>
              </a:rPr>
              <a:t> register</a:t>
            </a:r>
          </a:p>
          <a:p>
            <a:r>
              <a:rPr lang="en-US" altLang="zh-TW" sz="1200" dirty="0">
                <a:solidFill>
                  <a:srgbClr val="A31515"/>
                </a:solidFill>
              </a:rPr>
              <a:t>update </a:t>
            </a:r>
            <a:r>
              <a:rPr lang="en-US" altLang="zh-TW" sz="1200" dirty="0" err="1">
                <a:solidFill>
                  <a:srgbClr val="A31515"/>
                </a:solidFill>
              </a:rPr>
              <a:t>iothub</a:t>
            </a:r>
            <a:r>
              <a:rPr lang="en-US" altLang="zh-TW" sz="1200" dirty="0">
                <a:solidFill>
                  <a:srgbClr val="A31515"/>
                </a:solidFill>
              </a:rPr>
              <a:t> register</a:t>
            </a:r>
          </a:p>
          <a:p>
            <a:r>
              <a:rPr lang="en-US" altLang="zh-TW" sz="1200" dirty="0">
                <a:solidFill>
                  <a:srgbClr val="A31515"/>
                </a:solidFill>
              </a:rPr>
              <a:t>remove </a:t>
            </a:r>
            <a:r>
              <a:rPr lang="en-US" altLang="zh-TW" sz="1200" dirty="0" err="1">
                <a:solidFill>
                  <a:srgbClr val="A31515"/>
                </a:solidFill>
              </a:rPr>
              <a:t>iothub</a:t>
            </a:r>
            <a:r>
              <a:rPr lang="en-US" altLang="zh-TW" sz="1200" dirty="0">
                <a:solidFill>
                  <a:srgbClr val="A31515"/>
                </a:solidFill>
              </a:rPr>
              <a:t> register</a:t>
            </a:r>
          </a:p>
        </p:txBody>
      </p:sp>
      <p:sp>
        <p:nvSpPr>
          <p:cNvPr id="70" name="Rectangle 69"/>
          <p:cNvSpPr/>
          <p:nvPr/>
        </p:nvSpPr>
        <p:spPr>
          <a:xfrm>
            <a:off x="99991" y="2376821"/>
            <a:ext cx="2413249" cy="461665"/>
          </a:xfrm>
          <a:prstGeom prst="rect">
            <a:avLst/>
          </a:prstGeom>
        </p:spPr>
        <p:txBody>
          <a:bodyPr wrap="square">
            <a:spAutoFit/>
          </a:bodyPr>
          <a:lstStyle/>
          <a:p>
            <a:r>
              <a:rPr lang="en-US" altLang="zh-TW" sz="1200" dirty="0">
                <a:solidFill>
                  <a:srgbClr val="A31515"/>
                </a:solidFill>
              </a:rPr>
              <a:t>create </a:t>
            </a:r>
            <a:r>
              <a:rPr lang="en-US" altLang="zh-TW" sz="1200" dirty="0" err="1">
                <a:solidFill>
                  <a:srgbClr val="A31515"/>
                </a:solidFill>
              </a:rPr>
              <a:t>documentdb</a:t>
            </a:r>
            <a:r>
              <a:rPr lang="en-US" altLang="zh-TW" sz="1200" dirty="0">
                <a:solidFill>
                  <a:srgbClr val="A31515"/>
                </a:solidFill>
              </a:rPr>
              <a:t> collection</a:t>
            </a:r>
            <a:endParaRPr lang="en-US" altLang="zh-TW" sz="1200" dirty="0">
              <a:solidFill>
                <a:srgbClr val="000000"/>
              </a:solidFill>
            </a:endParaRPr>
          </a:p>
          <a:p>
            <a:r>
              <a:rPr lang="en-US" altLang="zh-TW" sz="1200" dirty="0">
                <a:solidFill>
                  <a:srgbClr val="A31515"/>
                </a:solidFill>
              </a:rPr>
              <a:t>purge </a:t>
            </a:r>
            <a:r>
              <a:rPr lang="en-US" altLang="zh-TW" sz="1200" dirty="0" err="1">
                <a:solidFill>
                  <a:srgbClr val="A31515"/>
                </a:solidFill>
              </a:rPr>
              <a:t>documentdb</a:t>
            </a:r>
            <a:r>
              <a:rPr lang="en-US" altLang="zh-TW" sz="1200" dirty="0">
                <a:solidFill>
                  <a:srgbClr val="A31515"/>
                </a:solidFill>
              </a:rPr>
              <a:t> collection</a:t>
            </a:r>
            <a:endParaRPr lang="zh-TW" altLang="en-US" sz="1200" dirty="0"/>
          </a:p>
        </p:txBody>
      </p:sp>
      <p:grpSp>
        <p:nvGrpSpPr>
          <p:cNvPr id="71" name="Group 70"/>
          <p:cNvGrpSpPr/>
          <p:nvPr/>
        </p:nvGrpSpPr>
        <p:grpSpPr>
          <a:xfrm>
            <a:off x="4298344" y="704238"/>
            <a:ext cx="1516762" cy="691604"/>
            <a:chOff x="1018776" y="4383291"/>
            <a:chExt cx="2131865" cy="974055"/>
          </a:xfrm>
        </p:grpSpPr>
        <p:pic>
          <p:nvPicPr>
            <p:cNvPr id="72" name="Picture 2" descr="「azure service bus」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459" y="4383291"/>
              <a:ext cx="1113548" cy="584614"/>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p:nvPr/>
          </p:nvSpPr>
          <p:spPr>
            <a:xfrm>
              <a:off x="1018776" y="4923873"/>
              <a:ext cx="2131865" cy="433473"/>
            </a:xfrm>
            <a:prstGeom prst="rect">
              <a:avLst/>
            </a:prstGeom>
          </p:spPr>
          <p:txBody>
            <a:bodyPr wrap="none">
              <a:spAutoFit/>
            </a:bodyPr>
            <a:lstStyle/>
            <a:p>
              <a:pPr algn="ctr"/>
              <a:r>
                <a:rPr lang="en-US" altLang="zh-TW" sz="1400" dirty="0" err="1"/>
                <a:t>Infraops</a:t>
              </a:r>
              <a:r>
                <a:rPr lang="en-US" altLang="zh-TW" sz="1400" dirty="0"/>
                <a:t> (Queue)</a:t>
              </a:r>
              <a:endParaRPr lang="zh-TW" altLang="en-US" sz="1400" dirty="0"/>
            </a:p>
          </p:txBody>
        </p:sp>
      </p:grpSp>
      <p:grpSp>
        <p:nvGrpSpPr>
          <p:cNvPr id="74" name="Group 73"/>
          <p:cNvGrpSpPr/>
          <p:nvPr/>
        </p:nvGrpSpPr>
        <p:grpSpPr>
          <a:xfrm>
            <a:off x="8310398" y="558703"/>
            <a:ext cx="1220207" cy="922335"/>
            <a:chOff x="266272" y="5549555"/>
            <a:chExt cx="2036759" cy="1486773"/>
          </a:xfrm>
        </p:grpSpPr>
        <p:pic>
          <p:nvPicPr>
            <p:cNvPr id="75" name="Picture 74"/>
            <p:cNvPicPr>
              <a:picLocks noChangeAspect="1"/>
            </p:cNvPicPr>
            <p:nvPr/>
          </p:nvPicPr>
          <p:blipFill>
            <a:blip r:embed="rId4"/>
            <a:stretch>
              <a:fillRect/>
            </a:stretch>
          </p:blipFill>
          <p:spPr>
            <a:xfrm>
              <a:off x="913880" y="5549555"/>
              <a:ext cx="734698" cy="721929"/>
            </a:xfrm>
            <a:prstGeom prst="rect">
              <a:avLst/>
            </a:prstGeom>
            <a:noFill/>
          </p:spPr>
        </p:pic>
        <p:sp>
          <p:nvSpPr>
            <p:cNvPr id="76" name="Rectangle 75"/>
            <p:cNvSpPr/>
            <p:nvPr/>
          </p:nvSpPr>
          <p:spPr>
            <a:xfrm>
              <a:off x="266272" y="6192915"/>
              <a:ext cx="2036759" cy="843413"/>
            </a:xfrm>
            <a:prstGeom prst="rect">
              <a:avLst/>
            </a:prstGeom>
          </p:spPr>
          <p:txBody>
            <a:bodyPr wrap="none">
              <a:spAutoFit/>
            </a:bodyPr>
            <a:lstStyle/>
            <a:p>
              <a:pPr algn="ctr"/>
              <a:r>
                <a:rPr lang="en-US" altLang="zh-TW" sz="1400" dirty="0"/>
                <a:t>super admin </a:t>
              </a:r>
            </a:p>
            <a:p>
              <a:pPr algn="ctr"/>
              <a:r>
                <a:rPr lang="en-US" altLang="zh-TW" sz="1400" dirty="0"/>
                <a:t>web</a:t>
              </a:r>
              <a:endParaRPr lang="zh-TW" altLang="en-US" sz="1400" dirty="0"/>
            </a:p>
          </p:txBody>
        </p:sp>
      </p:grpSp>
      <p:pic>
        <p:nvPicPr>
          <p:cNvPr id="77" name="Picture 76"/>
          <p:cNvPicPr>
            <a:picLocks noChangeAspect="1"/>
          </p:cNvPicPr>
          <p:nvPr/>
        </p:nvPicPr>
        <p:blipFill>
          <a:blip r:embed="rId5"/>
          <a:stretch>
            <a:fillRect/>
          </a:stretch>
        </p:blipFill>
        <p:spPr>
          <a:xfrm>
            <a:off x="11035182" y="649327"/>
            <a:ext cx="583655" cy="602499"/>
          </a:xfrm>
          <a:prstGeom prst="rect">
            <a:avLst/>
          </a:prstGeom>
        </p:spPr>
      </p:pic>
      <p:grpSp>
        <p:nvGrpSpPr>
          <p:cNvPr id="78" name="Group 77"/>
          <p:cNvGrpSpPr/>
          <p:nvPr/>
        </p:nvGrpSpPr>
        <p:grpSpPr>
          <a:xfrm>
            <a:off x="6436760" y="198082"/>
            <a:ext cx="1059009" cy="706892"/>
            <a:chOff x="400806" y="5549555"/>
            <a:chExt cx="1767688" cy="1139486"/>
          </a:xfrm>
        </p:grpSpPr>
        <p:pic>
          <p:nvPicPr>
            <p:cNvPr id="79" name="Picture 78"/>
            <p:cNvPicPr>
              <a:picLocks noChangeAspect="1"/>
            </p:cNvPicPr>
            <p:nvPr/>
          </p:nvPicPr>
          <p:blipFill>
            <a:blip r:embed="rId4"/>
            <a:stretch>
              <a:fillRect/>
            </a:stretch>
          </p:blipFill>
          <p:spPr>
            <a:xfrm>
              <a:off x="913880" y="5549555"/>
              <a:ext cx="734698" cy="721929"/>
            </a:xfrm>
            <a:prstGeom prst="rect">
              <a:avLst/>
            </a:prstGeom>
            <a:noFill/>
          </p:spPr>
        </p:pic>
        <p:sp>
          <p:nvSpPr>
            <p:cNvPr id="80" name="Rectangle 79"/>
            <p:cNvSpPr/>
            <p:nvPr/>
          </p:nvSpPr>
          <p:spPr>
            <a:xfrm>
              <a:off x="400806" y="6192915"/>
              <a:ext cx="1767688" cy="496126"/>
            </a:xfrm>
            <a:prstGeom prst="rect">
              <a:avLst/>
            </a:prstGeom>
          </p:spPr>
          <p:txBody>
            <a:bodyPr wrap="none">
              <a:spAutoFit/>
            </a:bodyPr>
            <a:lstStyle/>
            <a:p>
              <a:pPr algn="ctr"/>
              <a:r>
                <a:rPr lang="en-US" altLang="zh-TW" sz="1400" dirty="0"/>
                <a:t>admin web</a:t>
              </a:r>
              <a:endParaRPr lang="zh-TW" altLang="en-US" sz="1400" dirty="0"/>
            </a:p>
          </p:txBody>
        </p:sp>
      </p:grpSp>
      <p:cxnSp>
        <p:nvCxnSpPr>
          <p:cNvPr id="82" name="Connector: Elbow 81"/>
          <p:cNvCxnSpPr>
            <a:stCxn id="73" idx="2"/>
            <a:endCxn id="25" idx="0"/>
          </p:cNvCxnSpPr>
          <p:nvPr/>
        </p:nvCxnSpPr>
        <p:spPr>
          <a:xfrm rot="16200000" flipH="1">
            <a:off x="5505574" y="946993"/>
            <a:ext cx="397728" cy="1295426"/>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p:cNvCxnSpPr>
            <a:stCxn id="79" idx="1"/>
            <a:endCxn id="72" idx="0"/>
          </p:cNvCxnSpPr>
          <p:nvPr/>
        </p:nvCxnSpPr>
        <p:spPr>
          <a:xfrm rot="10800000" flipV="1">
            <a:off x="5023659" y="422010"/>
            <a:ext cx="1720480" cy="282228"/>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p:cNvCxnSpPr>
            <a:stCxn id="76" idx="1"/>
            <a:endCxn id="72" idx="3"/>
          </p:cNvCxnSpPr>
          <p:nvPr/>
        </p:nvCxnSpPr>
        <p:spPr>
          <a:xfrm rot="10800000">
            <a:off x="5419788" y="911784"/>
            <a:ext cx="2890610" cy="307644"/>
          </a:xfrm>
          <a:prstGeom prst="bentConnector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p:cNvCxnSpPr>
            <a:stCxn id="19" idx="0"/>
            <a:endCxn id="76" idx="2"/>
          </p:cNvCxnSpPr>
          <p:nvPr/>
        </p:nvCxnSpPr>
        <p:spPr>
          <a:xfrm rot="5400000" flipH="1" flipV="1">
            <a:off x="8549101" y="1422777"/>
            <a:ext cx="313139" cy="429663"/>
          </a:xfrm>
          <a:prstGeom prst="bentConnector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25" idx="1"/>
            <a:endCxn id="18" idx="3"/>
          </p:cNvCxnSpPr>
          <p:nvPr/>
        </p:nvCxnSpPr>
        <p:spPr>
          <a:xfrm flipH="1">
            <a:off x="4912590" y="1979896"/>
            <a:ext cx="493355" cy="253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p:cNvCxnSpPr>
            <a:stCxn id="36" idx="0"/>
            <a:endCxn id="77" idx="2"/>
          </p:cNvCxnSpPr>
          <p:nvPr/>
        </p:nvCxnSpPr>
        <p:spPr>
          <a:xfrm rot="5400000" flipH="1" flipV="1">
            <a:off x="10757185" y="1217728"/>
            <a:ext cx="535726" cy="603923"/>
          </a:xfrm>
          <a:prstGeom prst="bentConnector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0259184" y="2416978"/>
            <a:ext cx="1697446" cy="461665"/>
          </a:xfrm>
          <a:prstGeom prst="rect">
            <a:avLst/>
          </a:prstGeom>
        </p:spPr>
        <p:txBody>
          <a:bodyPr wrap="square">
            <a:spAutoFit/>
          </a:bodyPr>
          <a:lstStyle/>
          <a:p>
            <a:r>
              <a:rPr lang="en-US" altLang="zh-TW" sz="1200" dirty="0">
                <a:solidFill>
                  <a:srgbClr val="A31515"/>
                </a:solidFill>
              </a:rPr>
              <a:t>create </a:t>
            </a:r>
            <a:r>
              <a:rPr lang="en-US" altLang="zh-TW" sz="1200" dirty="0" err="1">
                <a:solidFill>
                  <a:srgbClr val="A31515"/>
                </a:solidFill>
              </a:rPr>
              <a:t>iothub</a:t>
            </a:r>
            <a:r>
              <a:rPr lang="en-US" altLang="zh-TW" sz="1200" dirty="0">
                <a:solidFill>
                  <a:srgbClr val="A31515"/>
                </a:solidFill>
              </a:rPr>
              <a:t> alias</a:t>
            </a:r>
          </a:p>
          <a:p>
            <a:r>
              <a:rPr lang="en-US" altLang="zh-TW" sz="1200" dirty="0">
                <a:solidFill>
                  <a:srgbClr val="A31515"/>
                </a:solidFill>
              </a:rPr>
              <a:t>remove </a:t>
            </a:r>
            <a:r>
              <a:rPr lang="en-US" altLang="zh-TW" sz="1200" dirty="0" err="1">
                <a:solidFill>
                  <a:srgbClr val="A31515"/>
                </a:solidFill>
              </a:rPr>
              <a:t>iothub</a:t>
            </a:r>
            <a:r>
              <a:rPr lang="en-US" altLang="zh-TW" sz="1200" dirty="0">
                <a:solidFill>
                  <a:srgbClr val="A31515"/>
                </a:solidFill>
              </a:rPr>
              <a:t> alias</a:t>
            </a:r>
            <a:endParaRPr lang="zh-TW" altLang="en-US" sz="1200" dirty="0" err="1">
              <a:solidFill>
                <a:srgbClr val="A31515"/>
              </a:solidFill>
            </a:endParaRPr>
          </a:p>
        </p:txBody>
      </p:sp>
      <p:pic>
        <p:nvPicPr>
          <p:cNvPr id="107" name="Picture 10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121" y="6366288"/>
            <a:ext cx="490990" cy="540153"/>
          </a:xfrm>
          <a:prstGeom prst="rect">
            <a:avLst/>
          </a:prstGeom>
        </p:spPr>
      </p:pic>
      <p:grpSp>
        <p:nvGrpSpPr>
          <p:cNvPr id="116" name="Group 115"/>
          <p:cNvGrpSpPr/>
          <p:nvPr/>
        </p:nvGrpSpPr>
        <p:grpSpPr>
          <a:xfrm>
            <a:off x="5937589" y="6249074"/>
            <a:ext cx="3088960" cy="682971"/>
            <a:chOff x="6329371" y="6231519"/>
            <a:chExt cx="3088960" cy="682971"/>
          </a:xfrm>
        </p:grpSpPr>
        <p:sp>
          <p:nvSpPr>
            <p:cNvPr id="114" name="Rectangle: Rounded Corners 113"/>
            <p:cNvSpPr/>
            <p:nvPr/>
          </p:nvSpPr>
          <p:spPr>
            <a:xfrm>
              <a:off x="6430029" y="6231519"/>
              <a:ext cx="2958039" cy="661883"/>
            </a:xfrm>
            <a:prstGeom prst="roundRect">
              <a:avLst/>
            </a:prstGeom>
            <a:solidFill>
              <a:schemeClr val="accent5">
                <a:lumMod val="60000"/>
                <a:lumOff val="40000"/>
              </a:schemeClr>
            </a:solidFill>
            <a:ln>
              <a:solidFill>
                <a:srgbClr val="1BFF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grpSp>
          <p:nvGrpSpPr>
            <p:cNvPr id="111" name="Group 110"/>
            <p:cNvGrpSpPr/>
            <p:nvPr/>
          </p:nvGrpSpPr>
          <p:grpSpPr>
            <a:xfrm>
              <a:off x="7699377" y="6258047"/>
              <a:ext cx="797784" cy="656443"/>
              <a:chOff x="4602304" y="6266820"/>
              <a:chExt cx="797784" cy="656443"/>
            </a:xfrm>
          </p:grpSpPr>
          <p:pic>
            <p:nvPicPr>
              <p:cNvPr id="108" name="Picture 2" descr="「IoT Hub」的圖片搜尋結果"/>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23120" b="64067" l="38245" r="72727">
                            <a14:foregroundMark x1="41693" y1="58496" x2="41693" y2="58496"/>
                            <a14:foregroundMark x1="57680" y1="27855" x2="57680" y2="27855"/>
                          </a14:backgroundRemoval>
                        </a14:imgEffect>
                      </a14:imgLayer>
                    </a14:imgProps>
                  </a:ext>
                  <a:ext uri="{28A0092B-C50C-407E-A947-70E740481C1C}">
                    <a14:useLocalDpi xmlns:a14="http://schemas.microsoft.com/office/drawing/2010/main" val="0"/>
                  </a:ext>
                </a:extLst>
              </a:blip>
              <a:srcRect l="37268" t="22304" r="37702" b="36184"/>
              <a:stretch/>
            </p:blipFill>
            <p:spPr bwMode="auto">
              <a:xfrm>
                <a:off x="4766021" y="6266820"/>
                <a:ext cx="467680" cy="436450"/>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p:cNvSpPr/>
              <p:nvPr/>
            </p:nvSpPr>
            <p:spPr>
              <a:xfrm>
                <a:off x="4602304" y="6615486"/>
                <a:ext cx="797784" cy="307777"/>
              </a:xfrm>
              <a:prstGeom prst="rect">
                <a:avLst/>
              </a:prstGeom>
            </p:spPr>
            <p:txBody>
              <a:bodyPr wrap="square">
                <a:spAutoFit/>
              </a:bodyPr>
              <a:lstStyle/>
              <a:p>
                <a:pPr algn="ctr"/>
                <a:r>
                  <a:rPr lang="en-US" altLang="zh-TW" sz="1400" dirty="0"/>
                  <a:t>primary</a:t>
                </a:r>
                <a:endParaRPr lang="zh-TW" altLang="en-US" sz="1400" dirty="0"/>
              </a:p>
            </p:txBody>
          </p:sp>
        </p:grpSp>
        <p:grpSp>
          <p:nvGrpSpPr>
            <p:cNvPr id="113" name="Group 112"/>
            <p:cNvGrpSpPr/>
            <p:nvPr/>
          </p:nvGrpSpPr>
          <p:grpSpPr>
            <a:xfrm>
              <a:off x="8418570" y="6246011"/>
              <a:ext cx="999761" cy="668479"/>
              <a:chOff x="7100459" y="6224407"/>
              <a:chExt cx="999761" cy="668479"/>
            </a:xfrm>
          </p:grpSpPr>
          <p:sp>
            <p:nvSpPr>
              <p:cNvPr id="110" name="Rectangle 109"/>
              <p:cNvSpPr/>
              <p:nvPr/>
            </p:nvSpPr>
            <p:spPr>
              <a:xfrm>
                <a:off x="7100459" y="6585109"/>
                <a:ext cx="999761" cy="307777"/>
              </a:xfrm>
              <a:prstGeom prst="rect">
                <a:avLst/>
              </a:prstGeom>
            </p:spPr>
            <p:txBody>
              <a:bodyPr wrap="none">
                <a:spAutoFit/>
              </a:bodyPr>
              <a:lstStyle/>
              <a:p>
                <a:pPr algn="ctr"/>
                <a:r>
                  <a:rPr lang="en-US" altLang="zh-TW" sz="1400" dirty="0"/>
                  <a:t>secondary</a:t>
                </a:r>
                <a:endParaRPr lang="zh-TW" altLang="en-US" sz="1400" dirty="0"/>
              </a:p>
            </p:txBody>
          </p:sp>
          <p:pic>
            <p:nvPicPr>
              <p:cNvPr id="112" name="Picture 2" descr="「IoT Hub」的圖片搜尋結果"/>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23120" b="64067" l="38245" r="72727">
                            <a14:foregroundMark x1="41693" y1="58496" x2="41693" y2="58496"/>
                            <a14:foregroundMark x1="57680" y1="27855" x2="57680" y2="27855"/>
                          </a14:backgroundRemoval>
                        </a14:imgEffect>
                      </a14:imgLayer>
                    </a14:imgProps>
                  </a:ext>
                  <a:ext uri="{28A0092B-C50C-407E-A947-70E740481C1C}">
                    <a14:useLocalDpi xmlns:a14="http://schemas.microsoft.com/office/drawing/2010/main" val="0"/>
                  </a:ext>
                </a:extLst>
              </a:blip>
              <a:srcRect l="37268" t="22304" r="37702" b="36184"/>
              <a:stretch/>
            </p:blipFill>
            <p:spPr bwMode="auto">
              <a:xfrm>
                <a:off x="7366499" y="6224407"/>
                <a:ext cx="467680" cy="436450"/>
              </a:xfrm>
              <a:prstGeom prst="rect">
                <a:avLst/>
              </a:prstGeom>
              <a:noFill/>
              <a:extLst>
                <a:ext uri="{909E8E84-426E-40DD-AFC4-6F175D3DCCD1}">
                  <a14:hiddenFill xmlns:a14="http://schemas.microsoft.com/office/drawing/2010/main">
                    <a:solidFill>
                      <a:srgbClr val="FFFFFF"/>
                    </a:solidFill>
                  </a14:hiddenFill>
                </a:ext>
              </a:extLst>
            </p:spPr>
          </p:pic>
        </p:grpSp>
        <p:sp>
          <p:nvSpPr>
            <p:cNvPr id="115" name="TextBox 114"/>
            <p:cNvSpPr txBox="1"/>
            <p:nvPr/>
          </p:nvSpPr>
          <p:spPr>
            <a:xfrm>
              <a:off x="6329371" y="6322640"/>
              <a:ext cx="1656185" cy="517065"/>
            </a:xfrm>
            <a:prstGeom prst="rect">
              <a:avLst/>
            </a:prstGeom>
            <a:noFill/>
          </p:spPr>
          <p:txBody>
            <a:bodyPr wrap="square" lIns="182880" tIns="146304" rIns="182880" bIns="146304" rtlCol="0">
              <a:spAutoFit/>
            </a:bodyPr>
            <a:lstStyle/>
            <a:p>
              <a:pPr>
                <a:lnSpc>
                  <a:spcPct val="90000"/>
                </a:lnSpc>
                <a:spcAft>
                  <a:spcPts val="600"/>
                </a:spcAft>
              </a:pPr>
              <a:r>
                <a:rPr lang="en-US" altLang="zh-TW" sz="1600" b="1" dirty="0">
                  <a:solidFill>
                    <a:schemeClr val="accent3"/>
                  </a:solidFill>
                </a:rPr>
                <a:t>IoTHubAlias2</a:t>
              </a:r>
              <a:endParaRPr lang="zh-TW" altLang="en-US" sz="1600" b="1" dirty="0" err="1">
                <a:solidFill>
                  <a:schemeClr val="accent3"/>
                </a:solidFill>
              </a:endParaRPr>
            </a:p>
          </p:txBody>
        </p:sp>
      </p:grpSp>
      <p:pic>
        <p:nvPicPr>
          <p:cNvPr id="126" name="Picture 4" descr="「service fabric」的圖片搜尋結果"/>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03384" y="6449590"/>
            <a:ext cx="875293" cy="459529"/>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Connector: Elbow 128"/>
          <p:cNvCxnSpPr>
            <a:stCxn id="21" idx="2"/>
            <a:endCxn id="107" idx="0"/>
          </p:cNvCxnSpPr>
          <p:nvPr/>
        </p:nvCxnSpPr>
        <p:spPr>
          <a:xfrm rot="5400000">
            <a:off x="1244489" y="5352980"/>
            <a:ext cx="720436" cy="1306181"/>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3" name="Rectangle: Rounded Corners 132"/>
          <p:cNvSpPr/>
          <p:nvPr/>
        </p:nvSpPr>
        <p:spPr>
          <a:xfrm>
            <a:off x="10720330" y="6555630"/>
            <a:ext cx="1650601" cy="326008"/>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t>IoTHubReceiver</a:t>
            </a:r>
            <a:r>
              <a:rPr lang="en-US" altLang="zh-TW" sz="1400" dirty="0"/>
              <a:t> 1</a:t>
            </a:r>
            <a:endParaRPr lang="zh-TW" altLang="en-US" sz="1400" dirty="0"/>
          </a:p>
        </p:txBody>
      </p:sp>
      <p:grpSp>
        <p:nvGrpSpPr>
          <p:cNvPr id="134" name="Group 133"/>
          <p:cNvGrpSpPr/>
          <p:nvPr/>
        </p:nvGrpSpPr>
        <p:grpSpPr>
          <a:xfrm>
            <a:off x="2678460" y="6263018"/>
            <a:ext cx="3088960" cy="682971"/>
            <a:chOff x="6329371" y="6231519"/>
            <a:chExt cx="3088960" cy="682971"/>
          </a:xfrm>
        </p:grpSpPr>
        <p:sp>
          <p:nvSpPr>
            <p:cNvPr id="135" name="Rectangle: Rounded Corners 134"/>
            <p:cNvSpPr/>
            <p:nvPr/>
          </p:nvSpPr>
          <p:spPr>
            <a:xfrm>
              <a:off x="6430029" y="6231519"/>
              <a:ext cx="2958039" cy="661883"/>
            </a:xfrm>
            <a:prstGeom prst="roundRect">
              <a:avLst/>
            </a:prstGeom>
            <a:solidFill>
              <a:schemeClr val="accent5">
                <a:lumMod val="60000"/>
                <a:lumOff val="40000"/>
              </a:schemeClr>
            </a:solidFill>
            <a:ln>
              <a:solidFill>
                <a:srgbClr val="1BFF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grpSp>
          <p:nvGrpSpPr>
            <p:cNvPr id="136" name="Group 135"/>
            <p:cNvGrpSpPr/>
            <p:nvPr/>
          </p:nvGrpSpPr>
          <p:grpSpPr>
            <a:xfrm>
              <a:off x="7699377" y="6258047"/>
              <a:ext cx="797784" cy="656443"/>
              <a:chOff x="4602304" y="6266820"/>
              <a:chExt cx="797784" cy="656443"/>
            </a:xfrm>
          </p:grpSpPr>
          <p:pic>
            <p:nvPicPr>
              <p:cNvPr id="141" name="Picture 2" descr="「IoT Hub」的圖片搜尋結果"/>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23120" b="64067" l="38245" r="72727">
                            <a14:foregroundMark x1="41693" y1="58496" x2="41693" y2="58496"/>
                            <a14:foregroundMark x1="57680" y1="27855" x2="57680" y2="27855"/>
                          </a14:backgroundRemoval>
                        </a14:imgEffect>
                      </a14:imgLayer>
                    </a14:imgProps>
                  </a:ext>
                  <a:ext uri="{28A0092B-C50C-407E-A947-70E740481C1C}">
                    <a14:useLocalDpi xmlns:a14="http://schemas.microsoft.com/office/drawing/2010/main" val="0"/>
                  </a:ext>
                </a:extLst>
              </a:blip>
              <a:srcRect l="37268" t="22304" r="37702" b="36184"/>
              <a:stretch/>
            </p:blipFill>
            <p:spPr bwMode="auto">
              <a:xfrm>
                <a:off x="4766021" y="6266820"/>
                <a:ext cx="467680" cy="436450"/>
              </a:xfrm>
              <a:prstGeom prst="rect">
                <a:avLst/>
              </a:prstGeom>
              <a:noFill/>
              <a:extLst>
                <a:ext uri="{909E8E84-426E-40DD-AFC4-6F175D3DCCD1}">
                  <a14:hiddenFill xmlns:a14="http://schemas.microsoft.com/office/drawing/2010/main">
                    <a:solidFill>
                      <a:srgbClr val="FFFFFF"/>
                    </a:solidFill>
                  </a14:hiddenFill>
                </a:ext>
              </a:extLst>
            </p:spPr>
          </p:pic>
          <p:sp>
            <p:nvSpPr>
              <p:cNvPr id="142" name="Rectangle 141"/>
              <p:cNvSpPr/>
              <p:nvPr/>
            </p:nvSpPr>
            <p:spPr>
              <a:xfrm>
                <a:off x="4602304" y="6615486"/>
                <a:ext cx="797784" cy="307777"/>
              </a:xfrm>
              <a:prstGeom prst="rect">
                <a:avLst/>
              </a:prstGeom>
            </p:spPr>
            <p:txBody>
              <a:bodyPr wrap="square">
                <a:spAutoFit/>
              </a:bodyPr>
              <a:lstStyle/>
              <a:p>
                <a:pPr algn="ctr"/>
                <a:r>
                  <a:rPr lang="en-US" altLang="zh-TW" sz="1400" dirty="0"/>
                  <a:t>primary</a:t>
                </a:r>
                <a:endParaRPr lang="zh-TW" altLang="en-US" sz="1400" dirty="0"/>
              </a:p>
            </p:txBody>
          </p:sp>
        </p:grpSp>
        <p:grpSp>
          <p:nvGrpSpPr>
            <p:cNvPr id="137" name="Group 136"/>
            <p:cNvGrpSpPr/>
            <p:nvPr/>
          </p:nvGrpSpPr>
          <p:grpSpPr>
            <a:xfrm>
              <a:off x="8418570" y="6246011"/>
              <a:ext cx="999761" cy="668479"/>
              <a:chOff x="7100459" y="6224407"/>
              <a:chExt cx="999761" cy="668479"/>
            </a:xfrm>
          </p:grpSpPr>
          <p:sp>
            <p:nvSpPr>
              <p:cNvPr id="139" name="Rectangle 138"/>
              <p:cNvSpPr/>
              <p:nvPr/>
            </p:nvSpPr>
            <p:spPr>
              <a:xfrm>
                <a:off x="7100459" y="6585109"/>
                <a:ext cx="999761" cy="307777"/>
              </a:xfrm>
              <a:prstGeom prst="rect">
                <a:avLst/>
              </a:prstGeom>
            </p:spPr>
            <p:txBody>
              <a:bodyPr wrap="none">
                <a:spAutoFit/>
              </a:bodyPr>
              <a:lstStyle/>
              <a:p>
                <a:pPr algn="ctr"/>
                <a:r>
                  <a:rPr lang="en-US" altLang="zh-TW" sz="1400" dirty="0"/>
                  <a:t>secondary</a:t>
                </a:r>
                <a:endParaRPr lang="zh-TW" altLang="en-US" sz="1400" dirty="0"/>
              </a:p>
            </p:txBody>
          </p:sp>
          <p:pic>
            <p:nvPicPr>
              <p:cNvPr id="140" name="Picture 2" descr="「IoT Hub」的圖片搜尋結果"/>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23120" b="64067" l="38245" r="72727">
                            <a14:foregroundMark x1="41693" y1="58496" x2="41693" y2="58496"/>
                            <a14:foregroundMark x1="57680" y1="27855" x2="57680" y2="27855"/>
                          </a14:backgroundRemoval>
                        </a14:imgEffect>
                      </a14:imgLayer>
                    </a14:imgProps>
                  </a:ext>
                  <a:ext uri="{28A0092B-C50C-407E-A947-70E740481C1C}">
                    <a14:useLocalDpi xmlns:a14="http://schemas.microsoft.com/office/drawing/2010/main" val="0"/>
                  </a:ext>
                </a:extLst>
              </a:blip>
              <a:srcRect l="37268" t="22304" r="37702" b="36184"/>
              <a:stretch/>
            </p:blipFill>
            <p:spPr bwMode="auto">
              <a:xfrm>
                <a:off x="7366499" y="6224407"/>
                <a:ext cx="467680" cy="436450"/>
              </a:xfrm>
              <a:prstGeom prst="rect">
                <a:avLst/>
              </a:prstGeom>
              <a:noFill/>
              <a:extLst>
                <a:ext uri="{909E8E84-426E-40DD-AFC4-6F175D3DCCD1}">
                  <a14:hiddenFill xmlns:a14="http://schemas.microsoft.com/office/drawing/2010/main">
                    <a:solidFill>
                      <a:srgbClr val="FFFFFF"/>
                    </a:solidFill>
                  </a14:hiddenFill>
                </a:ext>
              </a:extLst>
            </p:spPr>
          </p:pic>
        </p:grpSp>
        <p:sp>
          <p:nvSpPr>
            <p:cNvPr id="138" name="TextBox 137"/>
            <p:cNvSpPr txBox="1"/>
            <p:nvPr/>
          </p:nvSpPr>
          <p:spPr>
            <a:xfrm>
              <a:off x="6329371" y="6322640"/>
              <a:ext cx="1656185" cy="517065"/>
            </a:xfrm>
            <a:prstGeom prst="rect">
              <a:avLst/>
            </a:prstGeom>
            <a:noFill/>
          </p:spPr>
          <p:txBody>
            <a:bodyPr wrap="square" lIns="182880" tIns="146304" rIns="182880" bIns="146304" rtlCol="0">
              <a:spAutoFit/>
            </a:bodyPr>
            <a:lstStyle/>
            <a:p>
              <a:pPr>
                <a:lnSpc>
                  <a:spcPct val="90000"/>
                </a:lnSpc>
                <a:spcAft>
                  <a:spcPts val="600"/>
                </a:spcAft>
              </a:pPr>
              <a:r>
                <a:rPr lang="en-US" altLang="zh-TW" sz="1600" b="1" dirty="0">
                  <a:solidFill>
                    <a:schemeClr val="accent3"/>
                  </a:solidFill>
                </a:rPr>
                <a:t>IoTHubAlias1</a:t>
              </a:r>
              <a:endParaRPr lang="zh-TW" altLang="en-US" sz="1600" b="1" dirty="0" err="1">
                <a:solidFill>
                  <a:schemeClr val="accent3"/>
                </a:solidFill>
              </a:endParaRPr>
            </a:p>
          </p:txBody>
        </p:sp>
      </p:grpSp>
      <p:cxnSp>
        <p:nvCxnSpPr>
          <p:cNvPr id="144" name="Connector: Elbow 143"/>
          <p:cNvCxnSpPr>
            <a:stCxn id="35" idx="2"/>
            <a:endCxn id="135" idx="0"/>
          </p:cNvCxnSpPr>
          <p:nvPr/>
        </p:nvCxnSpPr>
        <p:spPr>
          <a:xfrm rot="5400000">
            <a:off x="4788876" y="4965916"/>
            <a:ext cx="766364" cy="1827840"/>
          </a:xfrm>
          <a:prstGeom prst="bentConnector3">
            <a:avLst>
              <a:gd name="adj1" fmla="val 76847"/>
            </a:avLst>
          </a:prstGeom>
          <a:ln w="19050">
            <a:solidFill>
              <a:srgbClr val="BD9DE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p:cNvCxnSpPr>
            <a:stCxn id="35" idx="2"/>
            <a:endCxn id="114" idx="0"/>
          </p:cNvCxnSpPr>
          <p:nvPr/>
        </p:nvCxnSpPr>
        <p:spPr>
          <a:xfrm rot="16200000" flipH="1">
            <a:off x="6425412" y="5157219"/>
            <a:ext cx="752420" cy="1431289"/>
          </a:xfrm>
          <a:prstGeom prst="bentConnector3">
            <a:avLst>
              <a:gd name="adj1" fmla="val 78524"/>
            </a:avLst>
          </a:prstGeom>
          <a:ln w="19050">
            <a:solidFill>
              <a:srgbClr val="BD9DE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p:cNvCxnSpPr>
            <a:stCxn id="46" idx="2"/>
            <a:endCxn id="126" idx="0"/>
          </p:cNvCxnSpPr>
          <p:nvPr/>
        </p:nvCxnSpPr>
        <p:spPr>
          <a:xfrm rot="16200000" flipH="1">
            <a:off x="8973466" y="5682025"/>
            <a:ext cx="923626" cy="611504"/>
          </a:xfrm>
          <a:prstGeom prst="bentConnector3">
            <a:avLst>
              <a:gd name="adj1" fmla="val 36544"/>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1" name="Oval Callout 94"/>
          <p:cNvSpPr/>
          <p:nvPr/>
        </p:nvSpPr>
        <p:spPr bwMode="auto">
          <a:xfrm>
            <a:off x="5883899" y="129897"/>
            <a:ext cx="234101" cy="211571"/>
          </a:xfrm>
          <a:prstGeom prst="wedgeEllipseCallout">
            <a:avLst>
              <a:gd name="adj1" fmla="val -52918"/>
              <a:gd name="adj2" fmla="val 65072"/>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dirty="0">
                <a:gradFill>
                  <a:gsLst>
                    <a:gs pos="0">
                      <a:srgbClr val="FFFFFF"/>
                    </a:gs>
                    <a:gs pos="100000">
                      <a:srgbClr val="FFFFFF"/>
                    </a:gs>
                  </a:gsLst>
                  <a:lin ang="5400000" scaled="0"/>
                </a:gradFill>
                <a:latin typeface="Calibri" panose="020F0502020204030204"/>
              </a:rPr>
              <a:t>1</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62" name="Oval Callout 94"/>
          <p:cNvSpPr/>
          <p:nvPr/>
        </p:nvSpPr>
        <p:spPr bwMode="auto">
          <a:xfrm>
            <a:off x="5937589" y="620987"/>
            <a:ext cx="234101" cy="211571"/>
          </a:xfrm>
          <a:prstGeom prst="wedgeEllipseCallout">
            <a:avLst>
              <a:gd name="adj1" fmla="val -52918"/>
              <a:gd name="adj2" fmla="val 65072"/>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dirty="0">
                <a:gradFill>
                  <a:gsLst>
                    <a:gs pos="0">
                      <a:srgbClr val="FFFFFF"/>
                    </a:gs>
                    <a:gs pos="100000">
                      <a:srgbClr val="FFFFFF"/>
                    </a:gs>
                  </a:gsLst>
                  <a:lin ang="5400000" scaled="0"/>
                </a:gradFill>
                <a:latin typeface="Calibri" panose="020F0502020204030204"/>
              </a:rPr>
              <a:t>1</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63" name="Oval Callout 94"/>
          <p:cNvSpPr/>
          <p:nvPr/>
        </p:nvSpPr>
        <p:spPr bwMode="auto">
          <a:xfrm>
            <a:off x="5123065" y="1688391"/>
            <a:ext cx="234101" cy="211571"/>
          </a:xfrm>
          <a:prstGeom prst="wedgeEllipseCallout">
            <a:avLst>
              <a:gd name="adj1" fmla="val -52918"/>
              <a:gd name="adj2" fmla="val 65072"/>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rPr>
              <a:t>3</a:t>
            </a:r>
          </a:p>
        </p:txBody>
      </p:sp>
      <p:sp>
        <p:nvSpPr>
          <p:cNvPr id="164" name="Oval Callout 94"/>
          <p:cNvSpPr/>
          <p:nvPr/>
        </p:nvSpPr>
        <p:spPr bwMode="auto">
          <a:xfrm>
            <a:off x="3899780" y="2165775"/>
            <a:ext cx="234101" cy="211571"/>
          </a:xfrm>
          <a:prstGeom prst="wedgeEllipseCallout">
            <a:avLst>
              <a:gd name="adj1" fmla="val -52918"/>
              <a:gd name="adj2" fmla="val 65072"/>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noProof="0" dirty="0">
                <a:gradFill>
                  <a:gsLst>
                    <a:gs pos="0">
                      <a:srgbClr val="FFFFFF"/>
                    </a:gs>
                    <a:gs pos="100000">
                      <a:srgbClr val="FFFFFF"/>
                    </a:gs>
                  </a:gsLst>
                  <a:lin ang="5400000" scaled="0"/>
                </a:gradFill>
                <a:latin typeface="Calibri" panose="020F0502020204030204"/>
              </a:rPr>
              <a:t>4</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65" name="Oval Callout 94"/>
          <p:cNvSpPr/>
          <p:nvPr/>
        </p:nvSpPr>
        <p:spPr bwMode="auto">
          <a:xfrm>
            <a:off x="503687" y="5088568"/>
            <a:ext cx="234101" cy="211571"/>
          </a:xfrm>
          <a:prstGeom prst="wedgeEllipseCallout">
            <a:avLst>
              <a:gd name="adj1" fmla="val 30511"/>
              <a:gd name="adj2" fmla="val 65072"/>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noProof="0" dirty="0">
                <a:gradFill>
                  <a:gsLst>
                    <a:gs pos="0">
                      <a:srgbClr val="FFFFFF"/>
                    </a:gs>
                    <a:gs pos="100000">
                      <a:srgbClr val="FFFFFF"/>
                    </a:gs>
                  </a:gsLst>
                  <a:lin ang="5400000" scaled="0"/>
                </a:gradFill>
                <a:latin typeface="Calibri" panose="020F0502020204030204"/>
              </a:rPr>
              <a:t>5</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66" name="Oval Callout 94"/>
          <p:cNvSpPr/>
          <p:nvPr/>
        </p:nvSpPr>
        <p:spPr bwMode="auto">
          <a:xfrm>
            <a:off x="4550465" y="5106252"/>
            <a:ext cx="234101" cy="211571"/>
          </a:xfrm>
          <a:prstGeom prst="wedgeEllipseCallout">
            <a:avLst>
              <a:gd name="adj1" fmla="val 34303"/>
              <a:gd name="adj2" fmla="val 60876"/>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noProof="0" dirty="0">
                <a:gradFill>
                  <a:gsLst>
                    <a:gs pos="0">
                      <a:srgbClr val="FFFFFF"/>
                    </a:gs>
                    <a:gs pos="100000">
                      <a:srgbClr val="FFFFFF"/>
                    </a:gs>
                  </a:gsLst>
                  <a:lin ang="5400000" scaled="0"/>
                </a:gradFill>
                <a:latin typeface="Calibri" panose="020F0502020204030204"/>
              </a:rPr>
              <a:t>5</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67" name="Oval Callout 94"/>
          <p:cNvSpPr/>
          <p:nvPr/>
        </p:nvSpPr>
        <p:spPr bwMode="auto">
          <a:xfrm>
            <a:off x="2236304" y="5106252"/>
            <a:ext cx="234101" cy="211571"/>
          </a:xfrm>
          <a:prstGeom prst="wedgeEllipseCallout">
            <a:avLst>
              <a:gd name="adj1" fmla="val 30511"/>
              <a:gd name="adj2" fmla="val 65072"/>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noProof="0" dirty="0">
                <a:gradFill>
                  <a:gsLst>
                    <a:gs pos="0">
                      <a:srgbClr val="FFFFFF"/>
                    </a:gs>
                    <a:gs pos="100000">
                      <a:srgbClr val="FFFFFF"/>
                    </a:gs>
                  </a:gsLst>
                  <a:lin ang="5400000" scaled="0"/>
                </a:gradFill>
                <a:latin typeface="Calibri" panose="020F0502020204030204"/>
              </a:rPr>
              <a:t>5</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68" name="Oval Callout 94"/>
          <p:cNvSpPr/>
          <p:nvPr/>
        </p:nvSpPr>
        <p:spPr bwMode="auto">
          <a:xfrm>
            <a:off x="5522677" y="5115661"/>
            <a:ext cx="234101" cy="211571"/>
          </a:xfrm>
          <a:prstGeom prst="wedgeEllipseCallout">
            <a:avLst>
              <a:gd name="adj1" fmla="val 34303"/>
              <a:gd name="adj2" fmla="val 60876"/>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noProof="0" dirty="0">
                <a:gradFill>
                  <a:gsLst>
                    <a:gs pos="0">
                      <a:srgbClr val="FFFFFF"/>
                    </a:gs>
                    <a:gs pos="100000">
                      <a:srgbClr val="FFFFFF"/>
                    </a:gs>
                  </a:gsLst>
                  <a:lin ang="5400000" scaled="0"/>
                </a:gradFill>
                <a:latin typeface="Calibri" panose="020F0502020204030204"/>
              </a:rPr>
              <a:t>5</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69" name="Oval Callout 94"/>
          <p:cNvSpPr/>
          <p:nvPr/>
        </p:nvSpPr>
        <p:spPr bwMode="auto">
          <a:xfrm>
            <a:off x="6598757" y="5106252"/>
            <a:ext cx="234101" cy="211571"/>
          </a:xfrm>
          <a:prstGeom prst="wedgeEllipseCallout">
            <a:avLst>
              <a:gd name="adj1" fmla="val 34303"/>
              <a:gd name="adj2" fmla="val 60876"/>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noProof="0" dirty="0">
                <a:gradFill>
                  <a:gsLst>
                    <a:gs pos="0">
                      <a:srgbClr val="FFFFFF"/>
                    </a:gs>
                    <a:gs pos="100000">
                      <a:srgbClr val="FFFFFF"/>
                    </a:gs>
                  </a:gsLst>
                  <a:lin ang="5400000" scaled="0"/>
                </a:gradFill>
                <a:latin typeface="Calibri" panose="020F0502020204030204"/>
              </a:rPr>
              <a:t>5</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70" name="Oval Callout 94"/>
          <p:cNvSpPr/>
          <p:nvPr/>
        </p:nvSpPr>
        <p:spPr bwMode="auto">
          <a:xfrm>
            <a:off x="8158836" y="4227991"/>
            <a:ext cx="234101" cy="211571"/>
          </a:xfrm>
          <a:prstGeom prst="wedgeEllipseCallout">
            <a:avLst>
              <a:gd name="adj1" fmla="val 34303"/>
              <a:gd name="adj2" fmla="val 60876"/>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noProof="0" dirty="0">
                <a:gradFill>
                  <a:gsLst>
                    <a:gs pos="0">
                      <a:srgbClr val="FFFFFF"/>
                    </a:gs>
                    <a:gs pos="100000">
                      <a:srgbClr val="FFFFFF"/>
                    </a:gs>
                  </a:gsLst>
                  <a:lin ang="5400000" scaled="0"/>
                </a:gradFill>
                <a:latin typeface="Calibri" panose="020F0502020204030204"/>
              </a:rPr>
              <a:t>5</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71" name="Oval Callout 94"/>
          <p:cNvSpPr/>
          <p:nvPr/>
        </p:nvSpPr>
        <p:spPr bwMode="auto">
          <a:xfrm>
            <a:off x="10125980" y="4230019"/>
            <a:ext cx="234101" cy="211571"/>
          </a:xfrm>
          <a:prstGeom prst="wedgeEllipseCallout">
            <a:avLst>
              <a:gd name="adj1" fmla="val 34303"/>
              <a:gd name="adj2" fmla="val 60876"/>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noProof="0" dirty="0">
                <a:gradFill>
                  <a:gsLst>
                    <a:gs pos="0">
                      <a:srgbClr val="FFFFFF"/>
                    </a:gs>
                    <a:gs pos="100000">
                      <a:srgbClr val="FFFFFF"/>
                    </a:gs>
                  </a:gsLst>
                  <a:lin ang="5400000" scaled="0"/>
                </a:gradFill>
                <a:latin typeface="Calibri" panose="020F0502020204030204"/>
              </a:rPr>
              <a:t>5</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72" name="Oval Callout 94"/>
          <p:cNvSpPr/>
          <p:nvPr/>
        </p:nvSpPr>
        <p:spPr bwMode="auto">
          <a:xfrm>
            <a:off x="10700106" y="1246101"/>
            <a:ext cx="234101" cy="211571"/>
          </a:xfrm>
          <a:prstGeom prst="wedgeEllipseCallout">
            <a:avLst>
              <a:gd name="adj1" fmla="val 34303"/>
              <a:gd name="adj2" fmla="val 60876"/>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noProof="0" dirty="0">
                <a:gradFill>
                  <a:gsLst>
                    <a:gs pos="0">
                      <a:srgbClr val="FFFFFF"/>
                    </a:gs>
                    <a:gs pos="100000">
                      <a:srgbClr val="FFFFFF"/>
                    </a:gs>
                  </a:gsLst>
                  <a:lin ang="5400000" scaled="0"/>
                </a:gradFill>
                <a:latin typeface="Calibri" panose="020F0502020204030204"/>
              </a:rPr>
              <a:t>5</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cxnSp>
        <p:nvCxnSpPr>
          <p:cNvPr id="174" name="Straight Arrow Connector 173"/>
          <p:cNvCxnSpPr>
            <a:endCxn id="133" idx="1"/>
          </p:cNvCxnSpPr>
          <p:nvPr/>
        </p:nvCxnSpPr>
        <p:spPr>
          <a:xfrm>
            <a:off x="10020851" y="6712052"/>
            <a:ext cx="699479" cy="6582"/>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2518139" y="5748247"/>
            <a:ext cx="2413289" cy="640688"/>
          </a:xfrm>
          <a:prstGeom prst="rect">
            <a:avLst/>
          </a:prstGeom>
          <a:noFill/>
        </p:spPr>
        <p:txBody>
          <a:bodyPr wrap="none" lIns="182880" tIns="146304" rIns="182880" bIns="146304" rtlCol="0">
            <a:spAutoFit/>
          </a:bodyPr>
          <a:lstStyle/>
          <a:p>
            <a:pPr>
              <a:lnSpc>
                <a:spcPct val="90000"/>
              </a:lnSpc>
              <a:spcAft>
                <a:spcPts val="100"/>
              </a:spcAft>
            </a:pPr>
            <a:r>
              <a:rPr lang="en-US" altLang="zh-TW" sz="1200" dirty="0">
                <a:solidFill>
                  <a:srgbClr val="BD9DE1"/>
                </a:solidFill>
              </a:rPr>
              <a:t>Delete device both in primary </a:t>
            </a:r>
          </a:p>
          <a:p>
            <a:pPr>
              <a:lnSpc>
                <a:spcPct val="90000"/>
              </a:lnSpc>
              <a:spcAft>
                <a:spcPts val="100"/>
              </a:spcAft>
            </a:pPr>
            <a:r>
              <a:rPr lang="en-US" altLang="zh-TW" sz="1200" dirty="0">
                <a:solidFill>
                  <a:srgbClr val="BD9DE1"/>
                </a:solidFill>
              </a:rPr>
              <a:t>and secondary </a:t>
            </a:r>
            <a:r>
              <a:rPr lang="en-US" altLang="zh-TW" sz="1200" dirty="0" err="1">
                <a:solidFill>
                  <a:srgbClr val="BD9DE1"/>
                </a:solidFill>
              </a:rPr>
              <a:t>IoTHub</a:t>
            </a:r>
            <a:endParaRPr lang="zh-TW" altLang="en-US" sz="1200" dirty="0" err="1">
              <a:solidFill>
                <a:srgbClr val="BD9DE1"/>
              </a:solidFill>
            </a:endParaRPr>
          </a:p>
        </p:txBody>
      </p:sp>
      <p:sp>
        <p:nvSpPr>
          <p:cNvPr id="178" name="TextBox 177"/>
          <p:cNvSpPr txBox="1"/>
          <p:nvPr/>
        </p:nvSpPr>
        <p:spPr>
          <a:xfrm>
            <a:off x="7036876" y="5736833"/>
            <a:ext cx="2388795" cy="640688"/>
          </a:xfrm>
          <a:prstGeom prst="rect">
            <a:avLst/>
          </a:prstGeom>
          <a:noFill/>
        </p:spPr>
        <p:txBody>
          <a:bodyPr wrap="none" lIns="182880" tIns="146304" rIns="182880" bIns="146304" rtlCol="0">
            <a:spAutoFit/>
          </a:bodyPr>
          <a:lstStyle/>
          <a:p>
            <a:pPr>
              <a:lnSpc>
                <a:spcPct val="90000"/>
              </a:lnSpc>
              <a:spcAft>
                <a:spcPts val="100"/>
              </a:spcAft>
            </a:pPr>
            <a:r>
              <a:rPr lang="en-US" altLang="zh-TW" sz="1200" dirty="0">
                <a:solidFill>
                  <a:srgbClr val="BD9DE1"/>
                </a:solidFill>
              </a:rPr>
              <a:t>create device both in primary </a:t>
            </a:r>
          </a:p>
          <a:p>
            <a:pPr>
              <a:lnSpc>
                <a:spcPct val="90000"/>
              </a:lnSpc>
              <a:spcAft>
                <a:spcPts val="100"/>
              </a:spcAft>
            </a:pPr>
            <a:r>
              <a:rPr lang="en-US" altLang="zh-TW" sz="1200" dirty="0">
                <a:solidFill>
                  <a:srgbClr val="BD9DE1"/>
                </a:solidFill>
              </a:rPr>
              <a:t>         and secondary </a:t>
            </a:r>
            <a:r>
              <a:rPr lang="en-US" altLang="zh-TW" sz="1200" dirty="0" err="1">
                <a:solidFill>
                  <a:srgbClr val="BD9DE1"/>
                </a:solidFill>
              </a:rPr>
              <a:t>IoTHub</a:t>
            </a:r>
            <a:endParaRPr lang="zh-TW" altLang="en-US" sz="1200" dirty="0" err="1">
              <a:solidFill>
                <a:srgbClr val="BD9DE1"/>
              </a:solidFill>
            </a:endParaRPr>
          </a:p>
        </p:txBody>
      </p:sp>
      <p:sp>
        <p:nvSpPr>
          <p:cNvPr id="179" name="Oval Callout 94"/>
          <p:cNvSpPr/>
          <p:nvPr/>
        </p:nvSpPr>
        <p:spPr bwMode="auto">
          <a:xfrm>
            <a:off x="4721222" y="5799213"/>
            <a:ext cx="234101" cy="211571"/>
          </a:xfrm>
          <a:prstGeom prst="wedgeEllipseCallout">
            <a:avLst>
              <a:gd name="adj1" fmla="val -45334"/>
              <a:gd name="adj2" fmla="val 60876"/>
            </a:avLst>
          </a:prstGeom>
          <a:solidFill>
            <a:schemeClr val="accent4">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noProof="0" dirty="0">
                <a:gradFill>
                  <a:gsLst>
                    <a:gs pos="0">
                      <a:srgbClr val="FFFFFF"/>
                    </a:gs>
                    <a:gs pos="100000">
                      <a:srgbClr val="FFFFFF"/>
                    </a:gs>
                  </a:gsLst>
                  <a:lin ang="5400000" scaled="0"/>
                </a:gradFill>
                <a:latin typeface="Calibri" panose="020F0502020204030204"/>
              </a:rPr>
              <a:t>1</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80" name="Oval Callout 94"/>
          <p:cNvSpPr/>
          <p:nvPr/>
        </p:nvSpPr>
        <p:spPr bwMode="auto">
          <a:xfrm>
            <a:off x="6938317" y="5808532"/>
            <a:ext cx="234101" cy="211571"/>
          </a:xfrm>
          <a:prstGeom prst="wedgeEllipseCallout">
            <a:avLst>
              <a:gd name="adj1" fmla="val 34303"/>
              <a:gd name="adj2" fmla="val 60876"/>
            </a:avLst>
          </a:prstGeom>
          <a:solidFill>
            <a:schemeClr val="accent4">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noProof="0" dirty="0">
                <a:gradFill>
                  <a:gsLst>
                    <a:gs pos="0">
                      <a:srgbClr val="FFFFFF"/>
                    </a:gs>
                    <a:gs pos="100000">
                      <a:srgbClr val="FFFFFF"/>
                    </a:gs>
                  </a:gsLst>
                  <a:lin ang="5400000" scaled="0"/>
                </a:gradFill>
                <a:latin typeface="Calibri" panose="020F0502020204030204"/>
              </a:rPr>
              <a:t>2</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cxnSp>
        <p:nvCxnSpPr>
          <p:cNvPr id="183" name="Connector: Elbow 182"/>
          <p:cNvCxnSpPr>
            <a:stCxn id="79" idx="3"/>
            <a:endCxn id="77" idx="0"/>
          </p:cNvCxnSpPr>
          <p:nvPr/>
        </p:nvCxnSpPr>
        <p:spPr>
          <a:xfrm>
            <a:off x="7184291" y="422010"/>
            <a:ext cx="4142719" cy="227317"/>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Connector: Elbow 184"/>
          <p:cNvCxnSpPr>
            <a:stCxn id="75" idx="3"/>
            <a:endCxn id="77" idx="1"/>
          </p:cNvCxnSpPr>
          <p:nvPr/>
        </p:nvCxnSpPr>
        <p:spPr>
          <a:xfrm>
            <a:off x="9138527" y="782631"/>
            <a:ext cx="1896655" cy="167946"/>
          </a:xfrm>
          <a:prstGeom prst="bentConnector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6" name="Oval Callout 94"/>
          <p:cNvSpPr/>
          <p:nvPr/>
        </p:nvSpPr>
        <p:spPr bwMode="auto">
          <a:xfrm>
            <a:off x="8996286" y="136304"/>
            <a:ext cx="234101" cy="211571"/>
          </a:xfrm>
          <a:prstGeom prst="wedgeEllipseCallout">
            <a:avLst>
              <a:gd name="adj1" fmla="val 41888"/>
              <a:gd name="adj2" fmla="val 60876"/>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rPr>
              <a:t>2</a:t>
            </a:r>
          </a:p>
        </p:txBody>
      </p:sp>
      <p:sp>
        <p:nvSpPr>
          <p:cNvPr id="187" name="Oval Callout 94"/>
          <p:cNvSpPr/>
          <p:nvPr/>
        </p:nvSpPr>
        <p:spPr bwMode="auto">
          <a:xfrm>
            <a:off x="9216249" y="497073"/>
            <a:ext cx="234101" cy="211571"/>
          </a:xfrm>
          <a:prstGeom prst="wedgeEllipseCallout">
            <a:avLst>
              <a:gd name="adj1" fmla="val 41888"/>
              <a:gd name="adj2" fmla="val 77660"/>
            </a:avLst>
          </a:prstGeom>
          <a:solidFill>
            <a:srgbClr val="FF0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200" kern="0" dirty="0">
                <a:gradFill>
                  <a:gsLst>
                    <a:gs pos="0">
                      <a:srgbClr val="FFFFFF"/>
                    </a:gs>
                    <a:gs pos="100000">
                      <a:srgbClr val="FFFFFF"/>
                    </a:gs>
                  </a:gsLst>
                  <a:lin ang="5400000" scaled="0"/>
                </a:gradFill>
                <a:latin typeface="Calibri" panose="020F0502020204030204"/>
              </a:rPr>
              <a:t>2</a:t>
            </a:r>
            <a:endPar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88" name="Rectangle 187"/>
          <p:cNvSpPr/>
          <p:nvPr/>
        </p:nvSpPr>
        <p:spPr>
          <a:xfrm>
            <a:off x="4627530" y="157713"/>
            <a:ext cx="1160894" cy="276999"/>
          </a:xfrm>
          <a:prstGeom prst="rect">
            <a:avLst/>
          </a:prstGeom>
        </p:spPr>
        <p:txBody>
          <a:bodyPr wrap="none">
            <a:spAutoFit/>
          </a:bodyPr>
          <a:lstStyle/>
          <a:p>
            <a:pPr algn="ctr"/>
            <a:r>
              <a:rPr lang="en-US" altLang="zh-TW" sz="1200" dirty="0"/>
              <a:t>Send message</a:t>
            </a:r>
            <a:endParaRPr lang="zh-TW" altLang="en-US" sz="1200" dirty="0"/>
          </a:p>
        </p:txBody>
      </p:sp>
      <p:sp>
        <p:nvSpPr>
          <p:cNvPr id="189" name="Rectangle 188"/>
          <p:cNvSpPr/>
          <p:nvPr/>
        </p:nvSpPr>
        <p:spPr>
          <a:xfrm>
            <a:off x="9204372" y="160194"/>
            <a:ext cx="1954318" cy="276999"/>
          </a:xfrm>
          <a:prstGeom prst="rect">
            <a:avLst/>
          </a:prstGeom>
        </p:spPr>
        <p:txBody>
          <a:bodyPr wrap="none">
            <a:spAutoFit/>
          </a:bodyPr>
          <a:lstStyle/>
          <a:p>
            <a:pPr algn="ctr"/>
            <a:r>
              <a:rPr lang="en-US" altLang="zh-TW" sz="1200" dirty="0"/>
              <a:t>Create new operation task</a:t>
            </a:r>
            <a:endParaRPr lang="zh-TW" altLang="en-US" sz="1200" dirty="0"/>
          </a:p>
        </p:txBody>
      </p:sp>
      <p:sp>
        <p:nvSpPr>
          <p:cNvPr id="199" name="Rectangle: Rounded Corners 198"/>
          <p:cNvSpPr/>
          <p:nvPr/>
        </p:nvSpPr>
        <p:spPr>
          <a:xfrm>
            <a:off x="10720330" y="4971765"/>
            <a:ext cx="1255701" cy="552140"/>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Credential</a:t>
            </a:r>
            <a:endParaRPr lang="zh-TW" altLang="en-US" sz="1100" dirty="0"/>
          </a:p>
        </p:txBody>
      </p:sp>
      <p:cxnSp>
        <p:nvCxnSpPr>
          <p:cNvPr id="204" name="Straight Arrow Connector 203"/>
          <p:cNvCxnSpPr>
            <a:stCxn id="199" idx="1"/>
            <a:endCxn id="46" idx="3"/>
          </p:cNvCxnSpPr>
          <p:nvPr/>
        </p:nvCxnSpPr>
        <p:spPr>
          <a:xfrm flipH="1">
            <a:off x="9966225" y="5247835"/>
            <a:ext cx="754105" cy="2059"/>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10021457" y="6470970"/>
            <a:ext cx="643639" cy="461665"/>
          </a:xfrm>
          <a:prstGeom prst="rect">
            <a:avLst/>
          </a:prstGeom>
        </p:spPr>
        <p:txBody>
          <a:bodyPr wrap="none">
            <a:spAutoFit/>
          </a:bodyPr>
          <a:lstStyle/>
          <a:p>
            <a:pPr algn="ctr"/>
            <a:r>
              <a:rPr lang="en-US" altLang="zh-TW" sz="1200" dirty="0"/>
              <a:t>Create</a:t>
            </a:r>
          </a:p>
          <a:p>
            <a:pPr algn="ctr"/>
            <a:r>
              <a:rPr lang="en-US" altLang="zh-TW" sz="1200" dirty="0"/>
              <a:t>Reave</a:t>
            </a:r>
            <a:endParaRPr lang="zh-TW" altLang="en-US" sz="1200" dirty="0"/>
          </a:p>
        </p:txBody>
      </p:sp>
      <p:grpSp>
        <p:nvGrpSpPr>
          <p:cNvPr id="213" name="Group 212"/>
          <p:cNvGrpSpPr/>
          <p:nvPr/>
        </p:nvGrpSpPr>
        <p:grpSpPr>
          <a:xfrm>
            <a:off x="10587152" y="5804029"/>
            <a:ext cx="1535741" cy="631060"/>
            <a:chOff x="10620892" y="5804029"/>
            <a:chExt cx="1535741" cy="631060"/>
          </a:xfrm>
        </p:grpSpPr>
        <p:pic>
          <p:nvPicPr>
            <p:cNvPr id="211" name="Picture 2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58689" y="5804029"/>
              <a:ext cx="460148" cy="438076"/>
            </a:xfrm>
            <a:prstGeom prst="rect">
              <a:avLst/>
            </a:prstGeom>
          </p:spPr>
        </p:pic>
        <p:sp>
          <p:nvSpPr>
            <p:cNvPr id="212" name="Rectangle 211"/>
            <p:cNvSpPr/>
            <p:nvPr/>
          </p:nvSpPr>
          <p:spPr>
            <a:xfrm>
              <a:off x="10620892" y="6158090"/>
              <a:ext cx="1535741" cy="276999"/>
            </a:xfrm>
            <a:prstGeom prst="rect">
              <a:avLst/>
            </a:prstGeom>
          </p:spPr>
          <p:txBody>
            <a:bodyPr wrap="none">
              <a:spAutoFit/>
            </a:bodyPr>
            <a:lstStyle/>
            <a:p>
              <a:pPr algn="ctr"/>
              <a:r>
                <a:rPr lang="en-US" altLang="zh-TW" sz="1200" dirty="0"/>
                <a:t>Container : </a:t>
              </a:r>
              <a:r>
                <a:rPr lang="en-US" altLang="zh-TW" sz="1200" dirty="0" err="1"/>
                <a:t>srvfabric</a:t>
              </a:r>
              <a:endParaRPr lang="zh-TW" altLang="en-US" sz="1200" dirty="0"/>
            </a:p>
          </p:txBody>
        </p:sp>
      </p:grpSp>
      <p:cxnSp>
        <p:nvCxnSpPr>
          <p:cNvPr id="215" name="Straight Arrow Connector 214"/>
          <p:cNvCxnSpPr>
            <a:stCxn id="211" idx="0"/>
            <a:endCxn id="199" idx="2"/>
          </p:cNvCxnSpPr>
          <p:nvPr/>
        </p:nvCxnSpPr>
        <p:spPr>
          <a:xfrm flipH="1" flipV="1">
            <a:off x="11348181" y="5523905"/>
            <a:ext cx="6842" cy="28012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68290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a:t>File Architecture</a:t>
            </a:r>
            <a:endParaRPr lang="zh-TW" altLang="en-US" dirty="0"/>
          </a:p>
        </p:txBody>
      </p:sp>
      <p:grpSp>
        <p:nvGrpSpPr>
          <p:cNvPr id="58" name="Group 57"/>
          <p:cNvGrpSpPr/>
          <p:nvPr/>
        </p:nvGrpSpPr>
        <p:grpSpPr>
          <a:xfrm>
            <a:off x="3135283" y="1483601"/>
            <a:ext cx="9131626" cy="5326030"/>
            <a:chOff x="3135283" y="1483601"/>
            <a:chExt cx="9131626" cy="5326030"/>
          </a:xfrm>
        </p:grpSpPr>
        <p:sp>
          <p:nvSpPr>
            <p:cNvPr id="5" name="Rectangle: Rounded Corners 4"/>
            <p:cNvSpPr/>
            <p:nvPr/>
          </p:nvSpPr>
          <p:spPr>
            <a:xfrm>
              <a:off x="3135283" y="1483601"/>
              <a:ext cx="9131626" cy="5326030"/>
            </a:xfrm>
            <a:prstGeom prst="roundRect">
              <a:avLst>
                <a:gd name="adj" fmla="val 4709"/>
              </a:avLst>
            </a:prstGeom>
            <a:solidFill>
              <a:schemeClr val="bg1">
                <a:lumMod val="95000"/>
              </a:schemeClr>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grpSp>
          <p:nvGrpSpPr>
            <p:cNvPr id="6" name="Group 5"/>
            <p:cNvGrpSpPr/>
            <p:nvPr/>
          </p:nvGrpSpPr>
          <p:grpSpPr>
            <a:xfrm>
              <a:off x="3553941" y="3906288"/>
              <a:ext cx="4176463" cy="2831334"/>
              <a:chOff x="10970766" y="4476315"/>
              <a:chExt cx="4176463" cy="2831334"/>
            </a:xfrm>
          </p:grpSpPr>
          <p:sp>
            <p:nvSpPr>
              <p:cNvPr id="7" name="Rectangle: Rounded Corners 6"/>
              <p:cNvSpPr/>
              <p:nvPr/>
            </p:nvSpPr>
            <p:spPr>
              <a:xfrm>
                <a:off x="10970766" y="4516050"/>
                <a:ext cx="4176463" cy="2791599"/>
              </a:xfrm>
              <a:prstGeom prst="roundRect">
                <a:avLst>
                  <a:gd name="adj" fmla="val 14210"/>
                </a:avLst>
              </a:prstGeom>
              <a:solidFill>
                <a:schemeClr val="accent3">
                  <a:lumMod val="60000"/>
                  <a:lumOff val="40000"/>
                </a:schemeClr>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8" name="Rectangle: Rounded Corners 7"/>
              <p:cNvSpPr/>
              <p:nvPr/>
            </p:nvSpPr>
            <p:spPr>
              <a:xfrm>
                <a:off x="11104552" y="4894240"/>
                <a:ext cx="3907892" cy="1843616"/>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Database Settings</a:t>
                </a:r>
              </a:p>
              <a:p>
                <a:pPr marL="291291" indent="-291436">
                  <a:buFont typeface="Wingdings" panose="05000000000000000000" pitchFamily="2" charset="2"/>
                  <a:buChar char="§"/>
                  <a:defRPr/>
                </a:pPr>
                <a:r>
                  <a:rPr lang="en-US" altLang="zh-TW" sz="1400" b="1" kern="0" dirty="0">
                    <a:solidFill>
                      <a:schemeClr val="bg1"/>
                    </a:solidFill>
                  </a:rPr>
                  <a:t>Name : </a:t>
                </a:r>
                <a:r>
                  <a:rPr lang="en-US" altLang="zh-TW" sz="1400" kern="0" dirty="0" err="1">
                    <a:solidFill>
                      <a:schemeClr val="bg1"/>
                    </a:solidFill>
                  </a:rPr>
                  <a:t>companyId</a:t>
                </a:r>
                <a:endParaRPr lang="en-US" altLang="zh-TW" sz="1600" dirty="0"/>
              </a:p>
              <a:p>
                <a:r>
                  <a:rPr lang="en-US" altLang="zh-TW" sz="1600" dirty="0"/>
                  <a:t>Collection Settings</a:t>
                </a:r>
              </a:p>
              <a:p>
                <a:pPr marL="291291" indent="-291436">
                  <a:buFont typeface="Wingdings" panose="05000000000000000000" pitchFamily="2" charset="2"/>
                  <a:buChar char="§"/>
                  <a:defRPr/>
                </a:pPr>
                <a:r>
                  <a:rPr lang="en-US" altLang="zh-TW" sz="1400" b="1" kern="0" dirty="0">
                    <a:solidFill>
                      <a:schemeClr val="bg1"/>
                    </a:solidFill>
                  </a:rPr>
                  <a:t>Name</a:t>
                </a:r>
                <a:r>
                  <a:rPr lang="en-US" altLang="zh-TW" sz="1400" kern="0" dirty="0">
                    <a:solidFill>
                      <a:schemeClr val="bg1"/>
                    </a:solidFill>
                  </a:rPr>
                  <a:t> : </a:t>
                </a:r>
                <a:r>
                  <a:rPr lang="en-US" altLang="zh-TW" sz="1400" kern="0" dirty="0" err="1">
                    <a:solidFill>
                      <a:schemeClr val="bg1"/>
                    </a:solidFill>
                  </a:rPr>
                  <a:t>companyId</a:t>
                </a:r>
                <a:endParaRPr lang="en-US" altLang="zh-TW" sz="1400" kern="0" dirty="0">
                  <a:solidFill>
                    <a:schemeClr val="bg1"/>
                  </a:solidFill>
                </a:endParaRPr>
              </a:p>
              <a:p>
                <a:pPr marL="291291" indent="-291436">
                  <a:buFont typeface="Wingdings" panose="05000000000000000000" pitchFamily="2" charset="2"/>
                  <a:buChar char="§"/>
                  <a:defRPr/>
                </a:pPr>
                <a:r>
                  <a:rPr lang="en-US" altLang="zh-TW" sz="1400" b="1" kern="0" dirty="0">
                    <a:solidFill>
                      <a:schemeClr val="bg1"/>
                    </a:solidFill>
                  </a:rPr>
                  <a:t>Partition Keys</a:t>
                </a:r>
                <a:r>
                  <a:rPr lang="en-US" altLang="zh-TW" sz="1400" kern="0" dirty="0">
                    <a:solidFill>
                      <a:schemeClr val="bg1"/>
                    </a:solidFill>
                  </a:rPr>
                  <a:t> : /Message/</a:t>
                </a:r>
                <a:r>
                  <a:rPr lang="en-US" altLang="zh-TW" sz="1400" kern="0" dirty="0" err="1">
                    <a:solidFill>
                      <a:schemeClr val="bg1"/>
                    </a:solidFill>
                  </a:rPr>
                  <a:t>equipmentId</a:t>
                </a:r>
                <a:endParaRPr lang="en-US" altLang="zh-TW" sz="1400" kern="0" dirty="0">
                  <a:solidFill>
                    <a:schemeClr val="bg1"/>
                  </a:solidFill>
                </a:endParaRPr>
              </a:p>
              <a:p>
                <a:pPr marL="291291" indent="-291436">
                  <a:buFont typeface="Wingdings" panose="05000000000000000000" pitchFamily="2" charset="2"/>
                  <a:buChar char="§"/>
                  <a:defRPr/>
                </a:pPr>
                <a:r>
                  <a:rPr lang="en-US" altLang="zh-TW" sz="1400" b="1" kern="0" dirty="0">
                    <a:solidFill>
                      <a:schemeClr val="bg1"/>
                    </a:solidFill>
                  </a:rPr>
                  <a:t>Throughput</a:t>
                </a:r>
                <a:r>
                  <a:rPr lang="en-US" altLang="zh-TW" sz="1400" kern="0" dirty="0">
                    <a:solidFill>
                      <a:schemeClr val="bg1"/>
                    </a:solidFill>
                  </a:rPr>
                  <a:t> : 400 RU/s</a:t>
                </a:r>
              </a:p>
              <a:p>
                <a:pPr marL="291291" indent="-291436">
                  <a:buFont typeface="Wingdings" panose="05000000000000000000" pitchFamily="2" charset="2"/>
                  <a:buChar char="§"/>
                  <a:defRPr/>
                </a:pPr>
                <a:r>
                  <a:rPr lang="en-US" altLang="zh-TW" sz="1400" b="1" kern="0" dirty="0">
                    <a:solidFill>
                      <a:schemeClr val="bg1"/>
                    </a:solidFill>
                  </a:rPr>
                  <a:t>Indexing policy</a:t>
                </a:r>
                <a:r>
                  <a:rPr lang="en-US" altLang="zh-TW" sz="1400" kern="0" dirty="0">
                    <a:solidFill>
                      <a:schemeClr val="bg1"/>
                    </a:solidFill>
                  </a:rPr>
                  <a:t> : Lazy</a:t>
                </a:r>
                <a:endParaRPr lang="zh-TW" altLang="en-US" sz="1100" dirty="0"/>
              </a:p>
            </p:txBody>
          </p:sp>
          <p:sp>
            <p:nvSpPr>
              <p:cNvPr id="9" name="TextBox 8"/>
              <p:cNvSpPr txBox="1"/>
              <p:nvPr/>
            </p:nvSpPr>
            <p:spPr>
              <a:xfrm>
                <a:off x="11346987" y="4476315"/>
                <a:ext cx="3423022" cy="544765"/>
              </a:xfrm>
              <a:prstGeom prst="rect">
                <a:avLst/>
              </a:prstGeom>
              <a:noFill/>
            </p:spPr>
            <p:txBody>
              <a:bodyPr wrap="square" lIns="182880" tIns="146304" rIns="182880" bIns="146304" rtlCol="0">
                <a:spAutoFit/>
              </a:bodyPr>
              <a:lstStyle/>
              <a:p>
                <a:pPr algn="ctr">
                  <a:lnSpc>
                    <a:spcPct val="90000"/>
                  </a:lnSpc>
                  <a:spcAft>
                    <a:spcPts val="600"/>
                  </a:spcAft>
                </a:pPr>
                <a:r>
                  <a:rPr lang="en-US" altLang="zh-TW" dirty="0" err="1">
                    <a:solidFill>
                      <a:schemeClr val="tx1">
                        <a:lumMod val="50000"/>
                      </a:schemeClr>
                    </a:solidFill>
                  </a:rPr>
                  <a:t>DocumentDBHepler.cs</a:t>
                </a:r>
                <a:endParaRPr lang="zh-TW" altLang="en-US" dirty="0" err="1">
                  <a:solidFill>
                    <a:schemeClr val="tx1">
                      <a:lumMod val="50000"/>
                    </a:schemeClr>
                  </a:solidFill>
                </a:endParaRPr>
              </a:p>
            </p:txBody>
          </p:sp>
          <p:sp>
            <p:nvSpPr>
              <p:cNvPr id="10" name="Rectangle: Rounded Corners 9"/>
              <p:cNvSpPr/>
              <p:nvPr/>
            </p:nvSpPr>
            <p:spPr>
              <a:xfrm>
                <a:off x="11346987" y="6832753"/>
                <a:ext cx="1648419" cy="293735"/>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Create</a:t>
                </a:r>
                <a:endParaRPr lang="zh-TW" altLang="en-US" sz="1100" dirty="0"/>
              </a:p>
            </p:txBody>
          </p:sp>
          <p:sp>
            <p:nvSpPr>
              <p:cNvPr id="11" name="Rectangle: Rounded Corners 10"/>
              <p:cNvSpPr/>
              <p:nvPr/>
            </p:nvSpPr>
            <p:spPr>
              <a:xfrm>
                <a:off x="13058998" y="6838456"/>
                <a:ext cx="1711012" cy="298964"/>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Purge</a:t>
                </a:r>
                <a:endParaRPr lang="zh-TW" altLang="en-US" sz="1100" dirty="0"/>
              </a:p>
            </p:txBody>
          </p:sp>
        </p:grpSp>
        <p:grpSp>
          <p:nvGrpSpPr>
            <p:cNvPr id="12" name="Group 11"/>
            <p:cNvGrpSpPr/>
            <p:nvPr/>
          </p:nvGrpSpPr>
          <p:grpSpPr>
            <a:xfrm>
              <a:off x="8314794" y="4993428"/>
              <a:ext cx="3529986" cy="1728192"/>
              <a:chOff x="8992689" y="4301112"/>
              <a:chExt cx="3529986" cy="1728192"/>
            </a:xfrm>
          </p:grpSpPr>
          <p:grpSp>
            <p:nvGrpSpPr>
              <p:cNvPr id="13" name="Group 12"/>
              <p:cNvGrpSpPr/>
              <p:nvPr/>
            </p:nvGrpSpPr>
            <p:grpSpPr>
              <a:xfrm>
                <a:off x="8992689" y="4301112"/>
                <a:ext cx="3529986" cy="1728192"/>
                <a:chOff x="11485744" y="4466086"/>
                <a:chExt cx="3529986" cy="1728192"/>
              </a:xfrm>
            </p:grpSpPr>
            <p:sp>
              <p:nvSpPr>
                <p:cNvPr id="15" name="Rectangle: Rounded Corners 14"/>
                <p:cNvSpPr/>
                <p:nvPr/>
              </p:nvSpPr>
              <p:spPr>
                <a:xfrm>
                  <a:off x="11485744" y="4500049"/>
                  <a:ext cx="3529986" cy="1694229"/>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16" name="Rectangle: Rounded Corners 15"/>
                <p:cNvSpPr/>
                <p:nvPr/>
              </p:nvSpPr>
              <p:spPr>
                <a:xfrm>
                  <a:off x="11619529" y="4882020"/>
                  <a:ext cx="3181804" cy="784454"/>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err="1"/>
                    <a:t>IoT</a:t>
                  </a:r>
                  <a:r>
                    <a:rPr lang="en-US" altLang="zh-TW" sz="1600" dirty="0"/>
                    <a:t> Device Authentication</a:t>
                  </a:r>
                </a:p>
                <a:p>
                  <a:pPr marL="291291" indent="-291436">
                    <a:buFont typeface="Wingdings" panose="05000000000000000000" pitchFamily="2" charset="2"/>
                    <a:buChar char="§"/>
                    <a:defRPr/>
                  </a:pPr>
                  <a:r>
                    <a:rPr lang="en-US" altLang="zh-TW" sz="1400" kern="0" dirty="0">
                      <a:solidFill>
                        <a:schemeClr val="bg1"/>
                      </a:solidFill>
                    </a:rPr>
                    <a:t>Key</a:t>
                  </a:r>
                </a:p>
                <a:p>
                  <a:pPr marL="291291" indent="-291436">
                    <a:buFont typeface="Wingdings" panose="05000000000000000000" pitchFamily="2" charset="2"/>
                    <a:buChar char="§"/>
                    <a:defRPr/>
                  </a:pPr>
                  <a:r>
                    <a:rPr lang="en-US" altLang="zh-TW" sz="1400" kern="0" dirty="0">
                      <a:solidFill>
                        <a:schemeClr val="bg1"/>
                      </a:solidFill>
                    </a:rPr>
                    <a:t>X509</a:t>
                  </a:r>
                  <a:endParaRPr lang="zh-TW" altLang="en-US" sz="1100" dirty="0"/>
                </a:p>
              </p:txBody>
            </p:sp>
            <p:sp>
              <p:nvSpPr>
                <p:cNvPr id="17" name="TextBox 16"/>
                <p:cNvSpPr txBox="1"/>
                <p:nvPr/>
              </p:nvSpPr>
              <p:spPr>
                <a:xfrm>
                  <a:off x="11539226" y="4466086"/>
                  <a:ext cx="3423022" cy="544765"/>
                </a:xfrm>
                <a:prstGeom prst="rect">
                  <a:avLst/>
                </a:prstGeom>
                <a:noFill/>
              </p:spPr>
              <p:txBody>
                <a:bodyPr wrap="square" lIns="182880" tIns="146304" rIns="182880" bIns="146304" rtlCol="0">
                  <a:spAutoFit/>
                </a:bodyPr>
                <a:lstStyle/>
                <a:p>
                  <a:pPr algn="ctr">
                    <a:lnSpc>
                      <a:spcPct val="90000"/>
                    </a:lnSpc>
                    <a:spcAft>
                      <a:spcPts val="600"/>
                    </a:spcAft>
                  </a:pPr>
                  <a:r>
                    <a:rPr lang="en-US" altLang="zh-TW" dirty="0" err="1">
                      <a:solidFill>
                        <a:schemeClr val="tx1">
                          <a:lumMod val="50000"/>
                        </a:schemeClr>
                      </a:solidFill>
                    </a:rPr>
                    <a:t>IoTHubDeviceHepler.cs</a:t>
                  </a:r>
                  <a:endParaRPr lang="zh-TW" altLang="en-US" dirty="0" err="1">
                    <a:solidFill>
                      <a:schemeClr val="tx1">
                        <a:lumMod val="50000"/>
                      </a:schemeClr>
                    </a:solidFill>
                  </a:endParaRPr>
                </a:p>
              </p:txBody>
            </p:sp>
            <p:sp>
              <p:nvSpPr>
                <p:cNvPr id="18" name="Rectangle: Rounded Corners 17"/>
                <p:cNvSpPr/>
                <p:nvPr/>
              </p:nvSpPr>
              <p:spPr>
                <a:xfrm>
                  <a:off x="11776372" y="5746116"/>
                  <a:ext cx="801719" cy="293735"/>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Create</a:t>
                  </a:r>
                  <a:endParaRPr lang="zh-TW" altLang="en-US" sz="1100" dirty="0"/>
                </a:p>
              </p:txBody>
            </p:sp>
            <p:sp>
              <p:nvSpPr>
                <p:cNvPr id="19" name="Rectangle: Rounded Corners 18"/>
                <p:cNvSpPr/>
                <p:nvPr/>
              </p:nvSpPr>
              <p:spPr>
                <a:xfrm>
                  <a:off x="13777222" y="5746116"/>
                  <a:ext cx="936104" cy="298964"/>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Remove</a:t>
                  </a:r>
                  <a:endParaRPr lang="zh-TW" altLang="en-US" sz="1100" dirty="0"/>
                </a:p>
              </p:txBody>
            </p:sp>
          </p:grpSp>
          <p:sp>
            <p:nvSpPr>
              <p:cNvPr id="14" name="Rectangle: Rounded Corners 13"/>
              <p:cNvSpPr/>
              <p:nvPr/>
            </p:nvSpPr>
            <p:spPr>
              <a:xfrm>
                <a:off x="10174224" y="5581142"/>
                <a:ext cx="978003" cy="298964"/>
              </a:xfrm>
              <a:prstGeom prst="roundRect">
                <a:avLst/>
              </a:prstGeom>
              <a:solidFill>
                <a:srgbClr val="0078D7"/>
              </a:solidFill>
              <a:ln>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Update</a:t>
                </a:r>
                <a:endParaRPr lang="zh-TW" altLang="en-US" sz="1100" dirty="0"/>
              </a:p>
            </p:txBody>
          </p:sp>
        </p:grpSp>
        <p:grpSp>
          <p:nvGrpSpPr>
            <p:cNvPr id="20" name="Group 19"/>
            <p:cNvGrpSpPr/>
            <p:nvPr/>
          </p:nvGrpSpPr>
          <p:grpSpPr>
            <a:xfrm>
              <a:off x="3189138" y="1769001"/>
              <a:ext cx="8933755" cy="576133"/>
              <a:chOff x="3180557" y="2205801"/>
              <a:chExt cx="8933755" cy="576133"/>
            </a:xfrm>
          </p:grpSpPr>
          <p:sp>
            <p:nvSpPr>
              <p:cNvPr id="21" name="Rectangle: Rounded Corners 20"/>
              <p:cNvSpPr/>
              <p:nvPr/>
            </p:nvSpPr>
            <p:spPr bwMode="auto">
              <a:xfrm>
                <a:off x="3257329" y="2205801"/>
                <a:ext cx="8856983" cy="576133"/>
              </a:xfrm>
              <a:prstGeom prst="round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Rounded Corners 21"/>
              <p:cNvSpPr/>
              <p:nvPr/>
            </p:nvSpPr>
            <p:spPr>
              <a:xfrm>
                <a:off x="4536977" y="2301138"/>
                <a:ext cx="1790697" cy="36758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Switch command</a:t>
                </a:r>
                <a:endParaRPr lang="zh-TW" altLang="en-US" sz="1100" dirty="0"/>
              </a:p>
            </p:txBody>
          </p:sp>
          <p:sp>
            <p:nvSpPr>
              <p:cNvPr id="23" name="Rectangle: Rounded Corners 22"/>
              <p:cNvSpPr/>
              <p:nvPr/>
            </p:nvSpPr>
            <p:spPr>
              <a:xfrm>
                <a:off x="8201879" y="2316035"/>
                <a:ext cx="1747475" cy="37204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Send Heart beat</a:t>
                </a:r>
                <a:endParaRPr lang="zh-TW" altLang="en-US" sz="1100" dirty="0"/>
              </a:p>
            </p:txBody>
          </p:sp>
          <p:sp>
            <p:nvSpPr>
              <p:cNvPr id="24" name="TextBox 23"/>
              <p:cNvSpPr txBox="1"/>
              <p:nvPr/>
            </p:nvSpPr>
            <p:spPr>
              <a:xfrm>
                <a:off x="3180557" y="2221484"/>
                <a:ext cx="1493779" cy="544765"/>
              </a:xfrm>
              <a:prstGeom prst="rect">
                <a:avLst/>
              </a:prstGeom>
              <a:noFill/>
            </p:spPr>
            <p:txBody>
              <a:bodyPr wrap="square" lIns="182880" tIns="146304" rIns="182880" bIns="146304" rtlCol="0">
                <a:spAutoFit/>
              </a:bodyPr>
              <a:lstStyle/>
              <a:p>
                <a:pPr algn="ctr">
                  <a:lnSpc>
                    <a:spcPct val="90000"/>
                  </a:lnSpc>
                  <a:spcAft>
                    <a:spcPts val="600"/>
                  </a:spcAft>
                </a:pPr>
                <a:r>
                  <a:rPr lang="en-US" altLang="zh-TW" dirty="0" err="1">
                    <a:solidFill>
                      <a:schemeClr val="tx1">
                        <a:lumMod val="50000"/>
                      </a:schemeClr>
                    </a:solidFill>
                  </a:rPr>
                  <a:t>Program.cs</a:t>
                </a:r>
                <a:endParaRPr lang="zh-TW" altLang="en-US" dirty="0" err="1">
                  <a:solidFill>
                    <a:schemeClr val="tx1">
                      <a:lumMod val="50000"/>
                    </a:schemeClr>
                  </a:solidFill>
                </a:endParaRPr>
              </a:p>
            </p:txBody>
          </p:sp>
          <p:sp>
            <p:nvSpPr>
              <p:cNvPr id="25" name="Rectangle: Rounded Corners 24"/>
              <p:cNvSpPr/>
              <p:nvPr/>
            </p:nvSpPr>
            <p:spPr>
              <a:xfrm>
                <a:off x="6402585" y="2316035"/>
                <a:ext cx="1728191" cy="372651"/>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Listen </a:t>
                </a:r>
                <a:r>
                  <a:rPr lang="en-US" altLang="zh-TW" sz="1600" dirty="0" err="1"/>
                  <a:t>Infraops</a:t>
                </a:r>
                <a:endParaRPr lang="zh-TW" altLang="en-US" sz="1100" dirty="0"/>
              </a:p>
            </p:txBody>
          </p:sp>
          <p:sp>
            <p:nvSpPr>
              <p:cNvPr id="26" name="Rectangle: Rounded Corners 25"/>
              <p:cNvSpPr/>
              <p:nvPr/>
            </p:nvSpPr>
            <p:spPr>
              <a:xfrm>
                <a:off x="10024265" y="2309479"/>
                <a:ext cx="1954613" cy="37204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Update Task Status</a:t>
                </a:r>
                <a:endParaRPr lang="zh-TW" altLang="en-US" sz="1100" dirty="0"/>
              </a:p>
            </p:txBody>
          </p:sp>
        </p:grpSp>
        <p:grpSp>
          <p:nvGrpSpPr>
            <p:cNvPr id="27" name="Group 26"/>
            <p:cNvGrpSpPr/>
            <p:nvPr/>
          </p:nvGrpSpPr>
          <p:grpSpPr>
            <a:xfrm>
              <a:off x="7916693" y="2491248"/>
              <a:ext cx="4175462" cy="2414170"/>
              <a:chOff x="8159269" y="2779927"/>
              <a:chExt cx="4175462" cy="2414170"/>
            </a:xfrm>
          </p:grpSpPr>
          <p:grpSp>
            <p:nvGrpSpPr>
              <p:cNvPr id="28" name="Group 27"/>
              <p:cNvGrpSpPr/>
              <p:nvPr/>
            </p:nvGrpSpPr>
            <p:grpSpPr>
              <a:xfrm>
                <a:off x="8159269" y="2779927"/>
                <a:ext cx="4175462" cy="2414170"/>
                <a:chOff x="7405594" y="2928257"/>
                <a:chExt cx="4175462" cy="2414170"/>
              </a:xfrm>
            </p:grpSpPr>
            <p:sp>
              <p:nvSpPr>
                <p:cNvPr id="32" name="Rectangle: Rounded Corners 31"/>
                <p:cNvSpPr/>
                <p:nvPr/>
              </p:nvSpPr>
              <p:spPr>
                <a:xfrm>
                  <a:off x="7405594" y="2942847"/>
                  <a:ext cx="4175462" cy="2399580"/>
                </a:xfrm>
                <a:prstGeom prst="roundRect">
                  <a:avLst>
                    <a:gd name="adj" fmla="val 8652"/>
                  </a:avLst>
                </a:prstGeom>
                <a:solidFill>
                  <a:schemeClr val="accent6">
                    <a:lumMod val="40000"/>
                    <a:lumOff val="60000"/>
                  </a:schemeClr>
                </a:solidFill>
                <a:ln>
                  <a:solidFill>
                    <a:srgbClr val="FF7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33" name="Rectangle: Rounded Corners 32"/>
                <p:cNvSpPr/>
                <p:nvPr/>
              </p:nvSpPr>
              <p:spPr>
                <a:xfrm>
                  <a:off x="7618431" y="3342200"/>
                  <a:ext cx="3744757" cy="831338"/>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Parameter</a:t>
                  </a:r>
                  <a:endParaRPr lang="en-US" altLang="zh-TW" sz="1400" b="1" kern="0" dirty="0">
                    <a:solidFill>
                      <a:schemeClr val="bg1"/>
                    </a:solidFill>
                  </a:endParaRPr>
                </a:p>
                <a:p>
                  <a:pPr marL="291291" indent="-291436">
                    <a:buFont typeface="Wingdings" panose="05000000000000000000" pitchFamily="2" charset="2"/>
                    <a:buChar char="§"/>
                    <a:defRPr/>
                  </a:pPr>
                  <a:r>
                    <a:rPr lang="en-US" altLang="zh-TW" sz="1400" b="1" dirty="0"/>
                    <a:t>Name</a:t>
                  </a:r>
                  <a:r>
                    <a:rPr lang="en-US" altLang="zh-TW" sz="1400" dirty="0"/>
                    <a:t> : fabric:/</a:t>
                  </a:r>
                  <a:r>
                    <a:rPr lang="en-US" altLang="zh-TW" sz="1400" dirty="0" err="1"/>
                    <a:t>IoTHubEP</a:t>
                  </a:r>
                  <a:r>
                    <a:rPr lang="en-US" altLang="zh-TW" sz="1400" dirty="0"/>
                    <a:t>_ + </a:t>
                  </a:r>
                  <a:r>
                    <a:rPr lang="en-US" altLang="zh-TW" sz="1400" u="sng" dirty="0" err="1"/>
                    <a:t>IoTHubAlias</a:t>
                  </a:r>
                  <a:endParaRPr lang="en-US" altLang="zh-TW" sz="1400" u="sng" dirty="0"/>
                </a:p>
                <a:p>
                  <a:pPr marL="291291" indent="-291436">
                    <a:buFont typeface="Wingdings" panose="05000000000000000000" pitchFamily="2" charset="2"/>
                    <a:buChar char="§"/>
                    <a:defRPr/>
                  </a:pPr>
                  <a:r>
                    <a:rPr lang="en-US" altLang="zh-TW" sz="1400" b="1" dirty="0" err="1"/>
                    <a:t>InstanceCount</a:t>
                  </a:r>
                  <a:r>
                    <a:rPr lang="en-US" altLang="zh-TW" sz="1400" dirty="0"/>
                    <a:t> : 1</a:t>
                  </a:r>
                  <a:endParaRPr lang="zh-TW" altLang="en-US" sz="1100" dirty="0"/>
                </a:p>
              </p:txBody>
            </p:sp>
            <p:sp>
              <p:nvSpPr>
                <p:cNvPr id="34" name="TextBox 33"/>
                <p:cNvSpPr txBox="1"/>
                <p:nvPr/>
              </p:nvSpPr>
              <p:spPr>
                <a:xfrm>
                  <a:off x="7839741" y="2928257"/>
                  <a:ext cx="3555555" cy="544765"/>
                </a:xfrm>
                <a:prstGeom prst="rect">
                  <a:avLst/>
                </a:prstGeom>
                <a:noFill/>
              </p:spPr>
              <p:txBody>
                <a:bodyPr wrap="square" lIns="182880" tIns="146304" rIns="182880" bIns="146304" rtlCol="0">
                  <a:spAutoFit/>
                </a:bodyPr>
                <a:lstStyle/>
                <a:p>
                  <a:pPr algn="ctr">
                    <a:lnSpc>
                      <a:spcPct val="90000"/>
                    </a:lnSpc>
                    <a:spcAft>
                      <a:spcPts val="600"/>
                    </a:spcAft>
                  </a:pPr>
                  <a:r>
                    <a:rPr lang="en-US" altLang="zh-TW" dirty="0" err="1">
                      <a:solidFill>
                        <a:schemeClr val="tx1">
                          <a:lumMod val="50000"/>
                        </a:schemeClr>
                      </a:solidFill>
                    </a:rPr>
                    <a:t>IoTHubEventProcessorHepler.cs</a:t>
                  </a:r>
                  <a:endParaRPr lang="zh-TW" altLang="en-US" dirty="0" err="1">
                    <a:solidFill>
                      <a:schemeClr val="tx1">
                        <a:lumMod val="50000"/>
                      </a:schemeClr>
                    </a:solidFill>
                  </a:endParaRPr>
                </a:p>
              </p:txBody>
            </p:sp>
            <p:sp>
              <p:nvSpPr>
                <p:cNvPr id="35" name="Rectangle: Rounded Corners 34"/>
                <p:cNvSpPr/>
                <p:nvPr/>
              </p:nvSpPr>
              <p:spPr>
                <a:xfrm>
                  <a:off x="7618431" y="4267536"/>
                  <a:ext cx="1789577" cy="293735"/>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Create</a:t>
                  </a:r>
                  <a:endParaRPr lang="zh-TW" altLang="en-US" sz="1100" dirty="0"/>
                </a:p>
              </p:txBody>
            </p:sp>
            <p:sp>
              <p:nvSpPr>
                <p:cNvPr id="36" name="Rectangle: Rounded Corners 35"/>
                <p:cNvSpPr/>
                <p:nvPr/>
              </p:nvSpPr>
              <p:spPr>
                <a:xfrm>
                  <a:off x="9568688" y="4262307"/>
                  <a:ext cx="1794500" cy="298964"/>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Remove</a:t>
                  </a:r>
                  <a:endParaRPr lang="zh-TW" altLang="en-US" sz="1100" dirty="0"/>
                </a:p>
              </p:txBody>
            </p:sp>
          </p:grpSp>
          <p:sp>
            <p:nvSpPr>
              <p:cNvPr id="29" name="Rectangle: Rounded Corners 28"/>
              <p:cNvSpPr/>
              <p:nvPr/>
            </p:nvSpPr>
            <p:spPr>
              <a:xfrm>
                <a:off x="8372107" y="4503769"/>
                <a:ext cx="1789576" cy="552140"/>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Calling service fabric API</a:t>
                </a:r>
                <a:endParaRPr lang="zh-TW" altLang="en-US" sz="1100" dirty="0"/>
              </a:p>
            </p:txBody>
          </p:sp>
        </p:grpSp>
        <p:sp>
          <p:nvSpPr>
            <p:cNvPr id="55" name="Rectangle: Rounded Corners 54"/>
            <p:cNvSpPr/>
            <p:nvPr/>
          </p:nvSpPr>
          <p:spPr>
            <a:xfrm>
              <a:off x="10079787" y="4213031"/>
              <a:ext cx="1791822" cy="552140"/>
            </a:xfrm>
            <a:prstGeom prst="roundRect">
              <a:avLst/>
            </a:prstGeom>
            <a:solidFill>
              <a:srgbClr val="0078D7"/>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Credential</a:t>
              </a:r>
              <a:endParaRPr lang="zh-TW" altLang="en-US" sz="1100" dirty="0"/>
            </a:p>
          </p:txBody>
        </p:sp>
      </p:grpSp>
      <p:sp>
        <p:nvSpPr>
          <p:cNvPr id="59" name="TextBox 58"/>
          <p:cNvSpPr txBox="1"/>
          <p:nvPr/>
        </p:nvSpPr>
        <p:spPr>
          <a:xfrm>
            <a:off x="4517453" y="3242892"/>
            <a:ext cx="1890488" cy="683264"/>
          </a:xfrm>
          <a:prstGeom prst="rect">
            <a:avLst/>
          </a:prstGeom>
          <a:noFill/>
        </p:spPr>
        <p:txBody>
          <a:bodyPr wrap="square" lIns="182880" tIns="146304" rIns="182880" bIns="146304" rtlCol="0">
            <a:spAutoFit/>
          </a:bodyPr>
          <a:lstStyle/>
          <a:p>
            <a:pPr algn="ctr">
              <a:lnSpc>
                <a:spcPct val="90000"/>
              </a:lnSpc>
              <a:spcAft>
                <a:spcPts val="600"/>
              </a:spcAft>
            </a:pPr>
            <a:r>
              <a:rPr lang="en-US" altLang="zh-TW" sz="2800" b="1" dirty="0" err="1"/>
              <a:t>OpsInfra</a:t>
            </a:r>
            <a:endParaRPr lang="zh-TW" altLang="en-US" sz="2800" b="1" dirty="0" err="1"/>
          </a:p>
        </p:txBody>
      </p:sp>
      <p:pic>
        <p:nvPicPr>
          <p:cNvPr id="62" name="Picture 61"/>
          <p:cNvPicPr>
            <a:picLocks noChangeAspect="1"/>
          </p:cNvPicPr>
          <p:nvPr/>
        </p:nvPicPr>
        <p:blipFill>
          <a:blip r:embed="rId3"/>
          <a:stretch>
            <a:fillRect/>
          </a:stretch>
        </p:blipFill>
        <p:spPr>
          <a:xfrm>
            <a:off x="156450" y="1362012"/>
            <a:ext cx="2867025" cy="5524500"/>
          </a:xfrm>
          <a:prstGeom prst="rect">
            <a:avLst/>
          </a:prstGeom>
        </p:spPr>
      </p:pic>
      <p:sp>
        <p:nvSpPr>
          <p:cNvPr id="63" name="Rectangle 62"/>
          <p:cNvSpPr/>
          <p:nvPr/>
        </p:nvSpPr>
        <p:spPr bwMode="auto">
          <a:xfrm>
            <a:off x="439740" y="5632992"/>
            <a:ext cx="1815271" cy="182742"/>
          </a:xfrm>
          <a:prstGeom prst="rect">
            <a:avLst/>
          </a:prstGeom>
          <a:noFill/>
          <a:ln w="19050">
            <a:solidFill>
              <a:srgbClr val="FE7F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5" name="Connector: Elbow 64"/>
          <p:cNvCxnSpPr>
            <a:stCxn id="7" idx="1"/>
            <a:endCxn id="63" idx="3"/>
          </p:cNvCxnSpPr>
          <p:nvPr/>
        </p:nvCxnSpPr>
        <p:spPr>
          <a:xfrm rot="10800000" flipV="1">
            <a:off x="2255011" y="5341823"/>
            <a:ext cx="1298930" cy="382540"/>
          </a:xfrm>
          <a:prstGeom prst="bentConnector3">
            <a:avLst/>
          </a:prstGeom>
          <a:ln w="19050">
            <a:solidFill>
              <a:srgbClr val="FE7F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bwMode="auto">
          <a:xfrm>
            <a:off x="448701" y="5848706"/>
            <a:ext cx="1815271" cy="182742"/>
          </a:xfrm>
          <a:prstGeom prst="rect">
            <a:avLst/>
          </a:prstGeom>
          <a:noFill/>
          <a:ln w="19050">
            <a:solidFill>
              <a:srgbClr val="FF7B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439739" y="6536595"/>
            <a:ext cx="1815271" cy="182742"/>
          </a:xfrm>
          <a:prstGeom prst="rect">
            <a:avLst/>
          </a:prstGeom>
          <a:noFill/>
          <a:ln w="1905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1" name="Connector: Elbow 70"/>
          <p:cNvCxnSpPr>
            <a:stCxn id="21" idx="1"/>
            <a:endCxn id="69" idx="3"/>
          </p:cNvCxnSpPr>
          <p:nvPr/>
        </p:nvCxnSpPr>
        <p:spPr>
          <a:xfrm rot="10800000" flipV="1">
            <a:off x="2255010" y="2057068"/>
            <a:ext cx="1010900" cy="4570898"/>
          </a:xfrm>
          <a:prstGeom prst="bentConnector3">
            <a:avLst>
              <a:gd name="adj1" fmla="val 5212"/>
            </a:avLst>
          </a:prstGeom>
          <a:ln w="1905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bwMode="auto">
          <a:xfrm>
            <a:off x="448701" y="6175626"/>
            <a:ext cx="2264453" cy="193794"/>
          </a:xfrm>
          <a:prstGeom prst="rect">
            <a:avLst/>
          </a:prstGeom>
          <a:noFill/>
          <a:ln w="190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8" name="Connector: Elbow 77"/>
          <p:cNvCxnSpPr>
            <a:stCxn id="15" idx="2"/>
            <a:endCxn id="76" idx="3"/>
          </p:cNvCxnSpPr>
          <p:nvPr/>
        </p:nvCxnSpPr>
        <p:spPr>
          <a:xfrm rot="5400000" flipH="1">
            <a:off x="6171922" y="2813756"/>
            <a:ext cx="449097" cy="7366633"/>
          </a:xfrm>
          <a:prstGeom prst="bentConnector4">
            <a:avLst>
              <a:gd name="adj1" fmla="val -50902"/>
              <a:gd name="adj2" fmla="val 90059"/>
            </a:avLst>
          </a:prstGeom>
          <a:ln w="1905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p:cNvCxnSpPr>
            <a:stCxn id="34" idx="0"/>
            <a:endCxn id="67" idx="3"/>
          </p:cNvCxnSpPr>
          <p:nvPr/>
        </p:nvCxnSpPr>
        <p:spPr>
          <a:xfrm rot="16200000" flipH="1" flipV="1">
            <a:off x="4471880" y="283339"/>
            <a:ext cx="3448829" cy="7864646"/>
          </a:xfrm>
          <a:prstGeom prst="bentConnector4">
            <a:avLst>
              <a:gd name="adj1" fmla="val -2767"/>
              <a:gd name="adj2" fmla="val 85910"/>
            </a:avLst>
          </a:prstGeom>
          <a:ln w="19050">
            <a:solidFill>
              <a:srgbClr val="FF7BE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bwMode="auto">
          <a:xfrm>
            <a:off x="564967" y="2564410"/>
            <a:ext cx="2458508" cy="1559852"/>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Rounded Corners 88"/>
          <p:cNvSpPr/>
          <p:nvPr/>
        </p:nvSpPr>
        <p:spPr>
          <a:xfrm>
            <a:off x="4085668" y="2572885"/>
            <a:ext cx="3267515" cy="523894"/>
          </a:xfrm>
          <a:prstGeom prst="roundRect">
            <a:avLst>
              <a:gd name="adj" fmla="val 1421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36" dirty="0"/>
              <a:t>Service Bus Message Format</a:t>
            </a:r>
            <a:endParaRPr lang="zh-TW" altLang="en-US" sz="1836" dirty="0"/>
          </a:p>
        </p:txBody>
      </p:sp>
      <p:cxnSp>
        <p:nvCxnSpPr>
          <p:cNvPr id="91" name="Connector: Elbow 90"/>
          <p:cNvCxnSpPr>
            <a:stCxn id="89" idx="1"/>
            <a:endCxn id="87" idx="3"/>
          </p:cNvCxnSpPr>
          <p:nvPr/>
        </p:nvCxnSpPr>
        <p:spPr>
          <a:xfrm rot="10800000" flipV="1">
            <a:off x="3023476" y="2834832"/>
            <a:ext cx="1062193" cy="509504"/>
          </a:xfrm>
          <a:prstGeom prst="bentConnector3">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02188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cs typeface="Segoe UI"/>
              </a:rPr>
              <a:t>Relay vs. Message Broker</a:t>
            </a:r>
            <a:endParaRPr lang="zh-TW" altLang="en-US" dirty="0"/>
          </a:p>
        </p:txBody>
      </p:sp>
      <p:grpSp>
        <p:nvGrpSpPr>
          <p:cNvPr id="29" name="Group 28"/>
          <p:cNvGrpSpPr/>
          <p:nvPr/>
        </p:nvGrpSpPr>
        <p:grpSpPr>
          <a:xfrm>
            <a:off x="961653" y="1913086"/>
            <a:ext cx="11598766" cy="4846330"/>
            <a:chOff x="871782" y="1134830"/>
            <a:chExt cx="11598766" cy="4846330"/>
          </a:xfrm>
        </p:grpSpPr>
        <p:sp>
          <p:nvSpPr>
            <p:cNvPr id="30" name="Rectangle 29"/>
            <p:cNvSpPr/>
            <p:nvPr>
              <p:custDataLst>
                <p:tags r:id="rId1"/>
              </p:custDataLst>
            </p:nvPr>
          </p:nvSpPr>
          <p:spPr bwMode="auto">
            <a:xfrm>
              <a:off x="3676434" y="2432113"/>
              <a:ext cx="7277116" cy="899160"/>
            </a:xfrm>
            <a:prstGeom prst="rect">
              <a:avLst/>
            </a:prstGeom>
            <a:noFill/>
            <a:ln w="6350" cap="flat" cmpd="sng" algn="ctr">
              <a:noFill/>
              <a:prstDash val="sysDash"/>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defTabSz="913788"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solidFill>
                      <a:srgbClr val="FFFFFF">
                        <a:alpha val="0"/>
                      </a:srgbClr>
                    </a:solidFill>
                  </a:ln>
                  <a:solidFill>
                    <a:srgbClr val="595959"/>
                  </a:solidFill>
                  <a:effectLst/>
                  <a:uLnTx/>
                  <a:uFillTx/>
                  <a:latin typeface="Segoe UI"/>
                  <a:ea typeface="+mn-ea"/>
                  <a:cs typeface="+mn-cs"/>
                </a:rPr>
                <a:t>The Relay routes messages ‘straight through’ with </a:t>
              </a:r>
              <a:br>
                <a:rPr kumimoji="0" lang="en-US" sz="1800" b="0" i="0" u="none" strike="noStrike" kern="0" cap="none" spc="0" normalizeH="0" baseline="0" noProof="0" dirty="0">
                  <a:ln>
                    <a:solidFill>
                      <a:srgbClr val="FFFFFF">
                        <a:alpha val="0"/>
                      </a:srgbClr>
                    </a:solidFill>
                  </a:ln>
                  <a:solidFill>
                    <a:srgbClr val="595959"/>
                  </a:solidFill>
                  <a:effectLst/>
                  <a:uLnTx/>
                  <a:uFillTx/>
                  <a:latin typeface="Segoe UI"/>
                  <a:ea typeface="+mn-ea"/>
                  <a:cs typeface="+mn-cs"/>
                </a:rPr>
              </a:br>
              <a:r>
                <a:rPr kumimoji="0" lang="en-US" sz="1800" b="0" i="0" u="none" strike="noStrike" kern="0" cap="none" spc="0" normalizeH="0" baseline="0" noProof="0" dirty="0">
                  <a:ln>
                    <a:solidFill>
                      <a:srgbClr val="FFFFFF">
                        <a:alpha val="0"/>
                      </a:srgbClr>
                    </a:solidFill>
                  </a:ln>
                  <a:solidFill>
                    <a:srgbClr val="595959"/>
                  </a:solidFill>
                  <a:effectLst/>
                  <a:uLnTx/>
                  <a:uFillTx/>
                  <a:latin typeface="Segoe UI"/>
                  <a:ea typeface="+mn-ea"/>
                  <a:cs typeface="+mn-cs"/>
                </a:rPr>
                <a:t>feedback path and network backpressure into sender</a:t>
              </a:r>
            </a:p>
          </p:txBody>
        </p:sp>
        <p:grpSp>
          <p:nvGrpSpPr>
            <p:cNvPr id="31" name="Group 30"/>
            <p:cNvGrpSpPr/>
            <p:nvPr>
              <p:custDataLst>
                <p:tags r:id="rId2"/>
              </p:custDataLst>
            </p:nvPr>
          </p:nvGrpSpPr>
          <p:grpSpPr>
            <a:xfrm>
              <a:off x="871782" y="1134830"/>
              <a:ext cx="10445260" cy="1055077"/>
              <a:chOff x="871782" y="1396710"/>
              <a:chExt cx="10445260" cy="1055077"/>
            </a:xfrm>
          </p:grpSpPr>
          <p:sp>
            <p:nvSpPr>
              <p:cNvPr id="43" name="Oval 42"/>
              <p:cNvSpPr/>
              <p:nvPr>
                <p:custDataLst>
                  <p:tags r:id="rId11"/>
                </p:custDataLst>
              </p:nvPr>
            </p:nvSpPr>
            <p:spPr bwMode="auto">
              <a:xfrm>
                <a:off x="871782" y="1421328"/>
                <a:ext cx="1008185" cy="1005840"/>
              </a:xfrm>
              <a:prstGeom prst="ellipse">
                <a:avLst/>
              </a:prstGeom>
              <a:solidFill>
                <a:srgbClr val="8CC600"/>
              </a:solidFill>
              <a:ln w="9525" cap="flat" cmpd="sng" algn="ctr">
                <a:noFill/>
                <a:prstDash val="solid"/>
                <a:headEnd type="none" w="med" len="med"/>
                <a:tailEnd type="none" w="med" len="med"/>
              </a:ln>
              <a:effectLst/>
            </p:spPr>
            <p:txBody>
              <a:bodyPr vert="horz" wrap="square" lIns="91404" tIns="91440" rIns="91404" bIns="91440"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rPr>
                  <a:t>S</a:t>
                </a:r>
              </a:p>
            </p:txBody>
          </p:sp>
          <p:sp>
            <p:nvSpPr>
              <p:cNvPr id="44" name="Oval 43"/>
              <p:cNvSpPr/>
              <p:nvPr>
                <p:custDataLst>
                  <p:tags r:id="rId12"/>
                </p:custDataLst>
              </p:nvPr>
            </p:nvSpPr>
            <p:spPr bwMode="auto">
              <a:xfrm>
                <a:off x="10308857" y="1421328"/>
                <a:ext cx="1008185" cy="1005840"/>
              </a:xfrm>
              <a:prstGeom prst="ellipse">
                <a:avLst/>
              </a:prstGeom>
              <a:solidFill>
                <a:srgbClr val="8CC600"/>
              </a:solidFill>
              <a:ln w="9525" cap="flat" cmpd="sng" algn="ctr">
                <a:noFill/>
                <a:prstDash val="solid"/>
                <a:headEnd type="none" w="med" len="med"/>
                <a:tailEnd type="none" w="med" len="med"/>
              </a:ln>
              <a:effectLst/>
            </p:spPr>
            <p:txBody>
              <a:bodyPr vert="horz" wrap="square" lIns="91404" tIns="91440" rIns="91404" bIns="91440"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rPr>
                  <a:t>R</a:t>
                </a:r>
              </a:p>
            </p:txBody>
          </p:sp>
          <p:cxnSp>
            <p:nvCxnSpPr>
              <p:cNvPr id="45" name="Straight Arrow Connector 44"/>
              <p:cNvCxnSpPr/>
              <p:nvPr>
                <p:custDataLst>
                  <p:tags r:id="rId13"/>
                </p:custDataLst>
              </p:nvPr>
            </p:nvCxnSpPr>
            <p:spPr>
              <a:xfrm>
                <a:off x="1879967" y="1983025"/>
                <a:ext cx="2842845" cy="0"/>
              </a:xfrm>
              <a:prstGeom prst="straightConnector1">
                <a:avLst/>
              </a:prstGeom>
              <a:noFill/>
              <a:ln w="28575" cap="flat" cmpd="sng" algn="ctr">
                <a:solidFill>
                  <a:srgbClr val="00AEEF"/>
                </a:solidFill>
                <a:prstDash val="solid"/>
                <a:headEnd type="none" w="med" len="med"/>
                <a:tailEnd type="triangle" w="med" len="med"/>
              </a:ln>
              <a:effectLst/>
            </p:spPr>
          </p:cxnSp>
          <p:cxnSp>
            <p:nvCxnSpPr>
              <p:cNvPr id="46" name="Straight Arrow Connector 45"/>
              <p:cNvCxnSpPr/>
              <p:nvPr>
                <p:custDataLst>
                  <p:tags r:id="rId14"/>
                </p:custDataLst>
              </p:nvPr>
            </p:nvCxnSpPr>
            <p:spPr>
              <a:xfrm flipH="1">
                <a:off x="1879966" y="1865470"/>
                <a:ext cx="8428891" cy="0"/>
              </a:xfrm>
              <a:prstGeom prst="straightConnector1">
                <a:avLst/>
              </a:prstGeom>
              <a:noFill/>
              <a:ln w="25400" cap="flat" cmpd="sng" algn="ctr">
                <a:solidFill>
                  <a:srgbClr val="8CC600"/>
                </a:solidFill>
                <a:prstDash val="solid"/>
                <a:tailEnd type="stealth"/>
              </a:ln>
              <a:effectLst/>
            </p:spPr>
          </p:cxnSp>
          <p:cxnSp>
            <p:nvCxnSpPr>
              <p:cNvPr id="47" name="Straight Arrow Connector 46"/>
              <p:cNvCxnSpPr/>
              <p:nvPr>
                <p:custDataLst>
                  <p:tags r:id="rId15"/>
                </p:custDataLst>
              </p:nvPr>
            </p:nvCxnSpPr>
            <p:spPr>
              <a:xfrm>
                <a:off x="7466012" y="1983025"/>
                <a:ext cx="2842845" cy="1"/>
              </a:xfrm>
              <a:prstGeom prst="straightConnector1">
                <a:avLst/>
              </a:prstGeom>
              <a:noFill/>
              <a:ln w="28575" cap="flat" cmpd="sng" algn="ctr">
                <a:solidFill>
                  <a:srgbClr val="00AEEF"/>
                </a:solidFill>
                <a:prstDash val="solid"/>
                <a:headEnd type="none" w="med" len="med"/>
                <a:tailEnd type="triangle" w="med" len="med"/>
              </a:ln>
              <a:effectLst/>
            </p:spPr>
          </p:cxnSp>
          <p:sp>
            <p:nvSpPr>
              <p:cNvPr id="48" name="TextBox 47"/>
              <p:cNvSpPr txBox="1"/>
              <p:nvPr>
                <p:custDataLst>
                  <p:tags r:id="rId16"/>
                </p:custDataLst>
              </p:nvPr>
            </p:nvSpPr>
            <p:spPr>
              <a:xfrm>
                <a:off x="7743049" y="2091654"/>
                <a:ext cx="592663" cy="276999"/>
              </a:xfrm>
              <a:prstGeom prst="rect">
                <a:avLst/>
              </a:prstGeom>
              <a:noFill/>
            </p:spPr>
            <p:txBody>
              <a:bodyPr wrap="none" lIns="0" tIns="0" rIns="0" bIns="0" rtlCol="0">
                <a:spAutoFit/>
              </a:bodyPr>
              <a:lstStyle/>
              <a:p>
                <a:pPr marL="0" marR="0" lvl="0" indent="0" defTabSz="914287"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solidFill>
                        <a:srgbClr val="FFFFFF">
                          <a:alpha val="0"/>
                        </a:srgbClr>
                      </a:solidFill>
                    </a:ln>
                    <a:solidFill>
                      <a:srgbClr val="595959"/>
                    </a:solidFill>
                    <a:effectLst/>
                    <a:uLnTx/>
                    <a:uFillTx/>
                  </a:rPr>
                  <a:t>Route</a:t>
                </a:r>
              </a:p>
            </p:txBody>
          </p:sp>
          <p:sp>
            <p:nvSpPr>
              <p:cNvPr id="49" name="TextBox 48"/>
              <p:cNvSpPr txBox="1"/>
              <p:nvPr>
                <p:custDataLst>
                  <p:tags r:id="rId17"/>
                </p:custDataLst>
              </p:nvPr>
            </p:nvSpPr>
            <p:spPr>
              <a:xfrm>
                <a:off x="3736907" y="1553192"/>
                <a:ext cx="881652" cy="276999"/>
              </a:xfrm>
              <a:prstGeom prst="rect">
                <a:avLst/>
              </a:prstGeom>
              <a:noFill/>
            </p:spPr>
            <p:txBody>
              <a:bodyPr wrap="none" lIns="0" tIns="0" rIns="0" bIns="0" rtlCol="0">
                <a:spAutoFit/>
              </a:bodyPr>
              <a:lstStyle/>
              <a:p>
                <a:pPr marL="0" marR="0" lvl="0" indent="0" defTabSz="914287"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solidFill>
                        <a:srgbClr val="FFFFFF">
                          <a:alpha val="0"/>
                        </a:srgbClr>
                      </a:solidFill>
                    </a:ln>
                    <a:solidFill>
                      <a:srgbClr val="595959"/>
                    </a:solidFill>
                    <a:effectLst/>
                    <a:uLnTx/>
                    <a:uFillTx/>
                  </a:rPr>
                  <a:t>AuthN/Z</a:t>
                </a:r>
              </a:p>
            </p:txBody>
          </p:sp>
          <p:sp>
            <p:nvSpPr>
              <p:cNvPr id="50" name="TextBox 49"/>
              <p:cNvSpPr txBox="1"/>
              <p:nvPr>
                <p:custDataLst>
                  <p:tags r:id="rId18"/>
                </p:custDataLst>
              </p:nvPr>
            </p:nvSpPr>
            <p:spPr>
              <a:xfrm>
                <a:off x="7845963" y="1553192"/>
                <a:ext cx="2334986" cy="276999"/>
              </a:xfrm>
              <a:prstGeom prst="rect">
                <a:avLst/>
              </a:prstGeom>
              <a:noFill/>
            </p:spPr>
            <p:txBody>
              <a:bodyPr wrap="square" lIns="0" tIns="0" rIns="0" bIns="0" rtlCol="0">
                <a:sp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solidFill>
                        <a:srgbClr val="FFFFFF">
                          <a:alpha val="0"/>
                        </a:srgbClr>
                      </a:solidFill>
                    </a:ln>
                    <a:solidFill>
                      <a:srgbClr val="595959"/>
                    </a:solidFill>
                    <a:effectLst/>
                    <a:uLnTx/>
                    <a:uFillTx/>
                  </a:rPr>
                  <a:t>Backpressure Feedback </a:t>
                </a:r>
              </a:p>
            </p:txBody>
          </p:sp>
          <p:grpSp>
            <p:nvGrpSpPr>
              <p:cNvPr id="51" name="Group 50"/>
              <p:cNvGrpSpPr/>
              <p:nvPr/>
            </p:nvGrpSpPr>
            <p:grpSpPr>
              <a:xfrm>
                <a:off x="4722812" y="1396710"/>
                <a:ext cx="2743200" cy="1055077"/>
                <a:chOff x="4722812" y="1396710"/>
                <a:chExt cx="2743200" cy="1055077"/>
              </a:xfrm>
            </p:grpSpPr>
            <p:sp>
              <p:nvSpPr>
                <p:cNvPr id="52" name="Rectangle 51"/>
                <p:cNvSpPr/>
                <p:nvPr/>
              </p:nvSpPr>
              <p:spPr bwMode="auto">
                <a:xfrm>
                  <a:off x="4722812" y="1396710"/>
                  <a:ext cx="2743200" cy="1055077"/>
                </a:xfrm>
                <a:prstGeom prst="rect">
                  <a:avLst/>
                </a:prstGeom>
                <a:solidFill>
                  <a:srgbClr val="00AEEF"/>
                </a:solidFill>
                <a:ln w="9525" cap="flat" cmpd="sng" algn="ctr">
                  <a:solidFill>
                    <a:srgbClr val="00AEEF">
                      <a:shade val="95000"/>
                      <a:satMod val="105000"/>
                    </a:srgbClr>
                  </a:solid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53" name="Rectangle 52"/>
                <p:cNvSpPr/>
                <p:nvPr/>
              </p:nvSpPr>
              <p:spPr bwMode="auto">
                <a:xfrm>
                  <a:off x="4859972" y="1535628"/>
                  <a:ext cx="2468880" cy="777240"/>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0" tIns="45718" rIns="0"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solidFill>
                          <a:srgbClr val="FFFFFF">
                            <a:alpha val="0"/>
                          </a:srgbClr>
                        </a:solidFill>
                      </a:ln>
                      <a:solidFill>
                        <a:srgbClr val="595959"/>
                      </a:solidFill>
                      <a:effectLst/>
                      <a:uLnTx/>
                      <a:uFillTx/>
                      <a:latin typeface="Segoe UI Light" pitchFamily="34" charset="0"/>
                      <a:ea typeface="+mn-ea"/>
                      <a:cs typeface="+mn-cs"/>
                    </a:rPr>
                    <a:t>Relay</a:t>
                  </a:r>
                </a:p>
              </p:txBody>
            </p:sp>
          </p:grpSp>
        </p:grpSp>
        <p:grpSp>
          <p:nvGrpSpPr>
            <p:cNvPr id="32" name="Group 31"/>
            <p:cNvGrpSpPr/>
            <p:nvPr>
              <p:custDataLst>
                <p:tags r:id="rId3"/>
              </p:custDataLst>
            </p:nvPr>
          </p:nvGrpSpPr>
          <p:grpSpPr>
            <a:xfrm>
              <a:off x="871782" y="3617259"/>
              <a:ext cx="10445260" cy="1164406"/>
              <a:chOff x="871782" y="3879139"/>
              <a:chExt cx="10445260" cy="1164406"/>
            </a:xfrm>
          </p:grpSpPr>
          <p:sp>
            <p:nvSpPr>
              <p:cNvPr id="34" name="Oval 33"/>
              <p:cNvSpPr/>
              <p:nvPr>
                <p:custDataLst>
                  <p:tags r:id="rId5"/>
                </p:custDataLst>
              </p:nvPr>
            </p:nvSpPr>
            <p:spPr bwMode="auto">
              <a:xfrm>
                <a:off x="871782" y="3903757"/>
                <a:ext cx="1008185" cy="1005840"/>
              </a:xfrm>
              <a:prstGeom prst="ellipse">
                <a:avLst/>
              </a:prstGeom>
              <a:solidFill>
                <a:srgbClr val="8CC600"/>
              </a:solidFill>
              <a:ln w="9525" cap="flat" cmpd="sng" algn="ctr">
                <a:noFill/>
                <a:prstDash val="solid"/>
                <a:headEnd type="none" w="med" len="med"/>
                <a:tailEnd type="none" w="med" len="med"/>
              </a:ln>
              <a:effectLst/>
            </p:spPr>
            <p:txBody>
              <a:bodyPr vert="horz" wrap="square" lIns="91404" tIns="91440" rIns="91404" bIns="91440"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rPr>
                  <a:t>S</a:t>
                </a:r>
              </a:p>
            </p:txBody>
          </p:sp>
          <p:sp>
            <p:nvSpPr>
              <p:cNvPr id="35" name="Oval 34"/>
              <p:cNvSpPr/>
              <p:nvPr>
                <p:custDataLst>
                  <p:tags r:id="rId6"/>
                </p:custDataLst>
              </p:nvPr>
            </p:nvSpPr>
            <p:spPr bwMode="auto">
              <a:xfrm>
                <a:off x="10308857" y="3903757"/>
                <a:ext cx="1008185" cy="1005840"/>
              </a:xfrm>
              <a:prstGeom prst="ellipse">
                <a:avLst/>
              </a:prstGeom>
              <a:solidFill>
                <a:srgbClr val="8CC600"/>
              </a:solidFill>
              <a:ln w="9525" cap="flat" cmpd="sng" algn="ctr">
                <a:noFill/>
                <a:prstDash val="solid"/>
                <a:headEnd type="none" w="med" len="med"/>
                <a:tailEnd type="none" w="med" len="med"/>
              </a:ln>
              <a:effectLst/>
            </p:spPr>
            <p:txBody>
              <a:bodyPr vert="horz" wrap="square" lIns="91404" tIns="91440" rIns="91404" bIns="91440"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rPr>
                  <a:t>R</a:t>
                </a:r>
              </a:p>
            </p:txBody>
          </p:sp>
          <p:cxnSp>
            <p:nvCxnSpPr>
              <p:cNvPr id="36" name="Straight Arrow Connector 35"/>
              <p:cNvCxnSpPr/>
              <p:nvPr>
                <p:custDataLst>
                  <p:tags r:id="rId7"/>
                </p:custDataLst>
              </p:nvPr>
            </p:nvCxnSpPr>
            <p:spPr>
              <a:xfrm flipV="1">
                <a:off x="1879967" y="4406677"/>
                <a:ext cx="2842845" cy="0"/>
              </a:xfrm>
              <a:prstGeom prst="straightConnector1">
                <a:avLst/>
              </a:prstGeom>
              <a:noFill/>
              <a:ln w="28575" cap="flat" cmpd="sng" algn="ctr">
                <a:solidFill>
                  <a:srgbClr val="00AEEF"/>
                </a:solidFill>
                <a:prstDash val="solid"/>
                <a:headEnd type="none" w="med" len="med"/>
                <a:tailEnd type="triangle" w="med" len="med"/>
              </a:ln>
              <a:effectLst/>
            </p:spPr>
          </p:cxnSp>
          <p:cxnSp>
            <p:nvCxnSpPr>
              <p:cNvPr id="37" name="Straight Arrow Connector 36"/>
              <p:cNvCxnSpPr/>
              <p:nvPr>
                <p:custDataLst>
                  <p:tags r:id="rId8"/>
                </p:custDataLst>
              </p:nvPr>
            </p:nvCxnSpPr>
            <p:spPr>
              <a:xfrm>
                <a:off x="7466012" y="4406677"/>
                <a:ext cx="2842845" cy="0"/>
              </a:xfrm>
              <a:prstGeom prst="straightConnector1">
                <a:avLst/>
              </a:prstGeom>
              <a:noFill/>
              <a:ln w="28575" cap="flat" cmpd="sng" algn="ctr">
                <a:solidFill>
                  <a:srgbClr val="00AEEF"/>
                </a:solidFill>
                <a:prstDash val="solid"/>
                <a:headEnd type="triangle" w="med" len="med"/>
                <a:tailEnd type="triangle" w="med" len="med"/>
              </a:ln>
              <a:effectLst/>
            </p:spPr>
          </p:cxnSp>
          <p:sp>
            <p:nvSpPr>
              <p:cNvPr id="38" name="TextBox 37"/>
              <p:cNvSpPr txBox="1"/>
              <p:nvPr>
                <p:custDataLst>
                  <p:tags r:id="rId9"/>
                </p:custDataLst>
              </p:nvPr>
            </p:nvSpPr>
            <p:spPr>
              <a:xfrm>
                <a:off x="7743048" y="4489547"/>
                <a:ext cx="1496202" cy="553998"/>
              </a:xfrm>
              <a:prstGeom prst="rect">
                <a:avLst/>
              </a:prstGeom>
              <a:noFill/>
            </p:spPr>
            <p:txBody>
              <a:bodyPr wrap="square" lIns="0" tIns="0" rIns="0" bIns="0" rtlCol="0">
                <a:spAutoFit/>
              </a:bodyPr>
              <a:lstStyle/>
              <a:p>
                <a:pPr marL="0" marR="0" lvl="0" indent="0" defTabSz="914287"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solidFill>
                        <a:srgbClr val="FFFFFF">
                          <a:alpha val="0"/>
                        </a:srgbClr>
                      </a:solidFill>
                    </a:ln>
                    <a:solidFill>
                      <a:srgbClr val="595959"/>
                    </a:solidFill>
                    <a:effectLst/>
                    <a:uLnTx/>
                    <a:uFillTx/>
                  </a:rPr>
                  <a:t>Query Filter</a:t>
                </a:r>
              </a:p>
              <a:p>
                <a:pPr marL="0" marR="0" lvl="0" indent="0" defTabSz="914287"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solidFill>
                        <a:srgbClr val="FFFFFF">
                          <a:alpha val="0"/>
                        </a:srgbClr>
                      </a:solidFill>
                    </a:ln>
                    <a:solidFill>
                      <a:srgbClr val="595959"/>
                    </a:solidFill>
                    <a:effectLst/>
                    <a:uLnTx/>
                    <a:uFillTx/>
                  </a:rPr>
                  <a:t>Pull</a:t>
                </a:r>
              </a:p>
            </p:txBody>
          </p:sp>
          <p:sp>
            <p:nvSpPr>
              <p:cNvPr id="39" name="TextBox 38"/>
              <p:cNvSpPr txBox="1"/>
              <p:nvPr>
                <p:custDataLst>
                  <p:tags r:id="rId10"/>
                </p:custDataLst>
              </p:nvPr>
            </p:nvSpPr>
            <p:spPr>
              <a:xfrm>
                <a:off x="3736907" y="4088982"/>
                <a:ext cx="881652" cy="276999"/>
              </a:xfrm>
              <a:prstGeom prst="rect">
                <a:avLst/>
              </a:prstGeom>
              <a:noFill/>
            </p:spPr>
            <p:txBody>
              <a:bodyPr wrap="none" lIns="0" tIns="0" rIns="0" bIns="0" rtlCol="0">
                <a:spAutoFit/>
              </a:bodyPr>
              <a:lstStyle/>
              <a:p>
                <a:pPr marL="0" marR="0" lvl="0" indent="0" defTabSz="914287"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solidFill>
                        <a:srgbClr val="FFFFFF">
                          <a:alpha val="0"/>
                        </a:srgbClr>
                      </a:solidFill>
                    </a:ln>
                    <a:solidFill>
                      <a:srgbClr val="595959"/>
                    </a:solidFill>
                    <a:effectLst/>
                    <a:uLnTx/>
                    <a:uFillTx/>
                  </a:rPr>
                  <a:t>AuthN/Z</a:t>
                </a:r>
              </a:p>
            </p:txBody>
          </p:sp>
          <p:grpSp>
            <p:nvGrpSpPr>
              <p:cNvPr id="40" name="Group 39"/>
              <p:cNvGrpSpPr/>
              <p:nvPr/>
            </p:nvGrpSpPr>
            <p:grpSpPr>
              <a:xfrm>
                <a:off x="4722812" y="3879139"/>
                <a:ext cx="2743200" cy="1055077"/>
                <a:chOff x="4722812" y="1396710"/>
                <a:chExt cx="2743200" cy="1055077"/>
              </a:xfrm>
            </p:grpSpPr>
            <p:sp>
              <p:nvSpPr>
                <p:cNvPr id="41" name="Rectangle 40"/>
                <p:cNvSpPr/>
                <p:nvPr/>
              </p:nvSpPr>
              <p:spPr bwMode="auto">
                <a:xfrm>
                  <a:off x="4722812" y="1396710"/>
                  <a:ext cx="2743200" cy="1055077"/>
                </a:xfrm>
                <a:prstGeom prst="rect">
                  <a:avLst/>
                </a:prstGeom>
                <a:solidFill>
                  <a:srgbClr val="00AEEF"/>
                </a:solidFill>
                <a:ln w="9525" cap="flat" cmpd="sng" algn="ctr">
                  <a:solidFill>
                    <a:srgbClr val="00AEEF">
                      <a:shade val="95000"/>
                      <a:satMod val="105000"/>
                    </a:srgbClr>
                  </a:solid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42" name="Rectangle 41"/>
                <p:cNvSpPr/>
                <p:nvPr/>
              </p:nvSpPr>
              <p:spPr bwMode="auto">
                <a:xfrm>
                  <a:off x="4859972" y="1535628"/>
                  <a:ext cx="2468880" cy="777240"/>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0" tIns="45718" rIns="0"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solidFill>
                          <a:srgbClr val="FFFFFF">
                            <a:alpha val="0"/>
                          </a:srgbClr>
                        </a:solidFill>
                      </a:ln>
                      <a:solidFill>
                        <a:srgbClr val="595959"/>
                      </a:solidFill>
                      <a:effectLst/>
                      <a:uLnTx/>
                      <a:uFillTx/>
                      <a:latin typeface="Segoe UI Light" pitchFamily="34" charset="0"/>
                      <a:ea typeface="+mn-ea"/>
                      <a:cs typeface="+mn-cs"/>
                    </a:rPr>
                    <a:t>Broker</a:t>
                  </a:r>
                </a:p>
              </p:txBody>
            </p:sp>
          </p:grpSp>
        </p:grpSp>
        <p:sp>
          <p:nvSpPr>
            <p:cNvPr id="33" name="Rectangle 32"/>
            <p:cNvSpPr/>
            <p:nvPr>
              <p:custDataLst>
                <p:tags r:id="rId4"/>
              </p:custDataLst>
            </p:nvPr>
          </p:nvSpPr>
          <p:spPr bwMode="auto">
            <a:xfrm>
              <a:off x="3676434" y="4769217"/>
              <a:ext cx="8794114" cy="1211943"/>
            </a:xfrm>
            <a:prstGeom prst="rect">
              <a:avLst/>
            </a:prstGeom>
            <a:noFill/>
            <a:ln w="6350" cap="flat" cmpd="sng" algn="ctr">
              <a:noFill/>
              <a:prstDash val="sysDash"/>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defTabSz="913788"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solidFill>
                      <a:srgbClr val="FFFFFF">
                        <a:alpha val="0"/>
                      </a:srgbClr>
                    </a:solidFill>
                  </a:ln>
                  <a:solidFill>
                    <a:srgbClr val="595959"/>
                  </a:solidFill>
                  <a:effectLst/>
                  <a:uLnTx/>
                  <a:uFillTx/>
                  <a:latin typeface="Segoe UI"/>
                  <a:ea typeface="+mn-ea"/>
                  <a:cs typeface="+mn-cs"/>
                </a:rPr>
                <a:t>Brokers hold messages for retrieval and querying</a:t>
              </a:r>
            </a:p>
          </p:txBody>
        </p:sp>
      </p:grpSp>
    </p:spTree>
    <p:extLst>
      <p:ext uri="{BB962C8B-B14F-4D97-AF65-F5344CB8AC3E}">
        <p14:creationId xmlns:p14="http://schemas.microsoft.com/office/powerpoint/2010/main" val="68038381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cs typeface="Segoe UI"/>
              </a:rPr>
              <a:t>Push vs. Pull</a:t>
            </a:r>
            <a:endParaRPr lang="zh-TW" altLang="en-US" dirty="0"/>
          </a:p>
        </p:txBody>
      </p:sp>
      <p:sp>
        <p:nvSpPr>
          <p:cNvPr id="24" name="Rectangle 23"/>
          <p:cNvSpPr/>
          <p:nvPr>
            <p:custDataLst>
              <p:tags r:id="rId1"/>
            </p:custDataLst>
          </p:nvPr>
        </p:nvSpPr>
        <p:spPr bwMode="auto">
          <a:xfrm>
            <a:off x="2038804" y="2999716"/>
            <a:ext cx="8460607" cy="899160"/>
          </a:xfrm>
          <a:prstGeom prst="rect">
            <a:avLst/>
          </a:prstGeom>
          <a:noFill/>
          <a:ln w="6350" cap="flat" cmpd="sng" algn="ctr">
            <a:noFill/>
            <a:prstDash val="sysDash"/>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defTabSz="913788"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solidFill>
                    <a:srgbClr val="FFFFFF">
                      <a:alpha val="0"/>
                    </a:srgbClr>
                  </a:solidFill>
                </a:ln>
                <a:solidFill>
                  <a:srgbClr val="595959"/>
                </a:solidFill>
                <a:effectLst/>
                <a:uLnTx/>
                <a:uFillTx/>
                <a:latin typeface="Segoe UI"/>
                <a:ea typeface="+mn-ea"/>
                <a:cs typeface="+mn-cs"/>
              </a:rPr>
              <a:t>‘Push’ is a sender initiated activity that results in delivery of a message to a receiver without the receiver explicitly asking for one or a particular message</a:t>
            </a:r>
          </a:p>
        </p:txBody>
      </p:sp>
      <p:grpSp>
        <p:nvGrpSpPr>
          <p:cNvPr id="25" name="Group 24"/>
          <p:cNvGrpSpPr/>
          <p:nvPr>
            <p:custDataLst>
              <p:tags r:id="rId2"/>
            </p:custDataLst>
          </p:nvPr>
        </p:nvGrpSpPr>
        <p:grpSpPr>
          <a:xfrm>
            <a:off x="1033661" y="1697062"/>
            <a:ext cx="10445260" cy="1055077"/>
            <a:chOff x="871782" y="1134830"/>
            <a:chExt cx="10445260" cy="1055077"/>
          </a:xfrm>
        </p:grpSpPr>
        <p:sp>
          <p:nvSpPr>
            <p:cNvPr id="26" name="Oval 25"/>
            <p:cNvSpPr/>
            <p:nvPr>
              <p:custDataLst>
                <p:tags r:id="rId9"/>
              </p:custDataLst>
            </p:nvPr>
          </p:nvSpPr>
          <p:spPr bwMode="auto">
            <a:xfrm>
              <a:off x="871782" y="1159448"/>
              <a:ext cx="1008185" cy="1005840"/>
            </a:xfrm>
            <a:prstGeom prst="ellipse">
              <a:avLst/>
            </a:prstGeom>
            <a:solidFill>
              <a:srgbClr val="8CC600"/>
            </a:solidFill>
            <a:ln w="9525" cap="flat" cmpd="sng" algn="ctr">
              <a:noFill/>
              <a:prstDash val="solid"/>
              <a:headEnd type="none" w="med" len="med"/>
              <a:tailEnd type="none" w="med" len="med"/>
            </a:ln>
            <a:effectLst/>
          </p:spPr>
          <p:txBody>
            <a:bodyPr vert="horz" wrap="square" lIns="91404" tIns="91440" rIns="91404" bIns="91440"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rPr>
                <a:t>S</a:t>
              </a:r>
            </a:p>
          </p:txBody>
        </p:sp>
        <p:sp>
          <p:nvSpPr>
            <p:cNvPr id="27" name="Oval 26"/>
            <p:cNvSpPr/>
            <p:nvPr>
              <p:custDataLst>
                <p:tags r:id="rId10"/>
              </p:custDataLst>
            </p:nvPr>
          </p:nvSpPr>
          <p:spPr bwMode="auto">
            <a:xfrm>
              <a:off x="10308857" y="1159448"/>
              <a:ext cx="1008185" cy="1005840"/>
            </a:xfrm>
            <a:prstGeom prst="ellipse">
              <a:avLst/>
            </a:prstGeom>
            <a:solidFill>
              <a:srgbClr val="8CC600"/>
            </a:solidFill>
            <a:ln w="9525" cap="flat" cmpd="sng" algn="ctr">
              <a:noFill/>
              <a:prstDash val="solid"/>
              <a:headEnd type="none" w="med" len="med"/>
              <a:tailEnd type="none" w="med" len="med"/>
            </a:ln>
            <a:effectLst/>
          </p:spPr>
          <p:txBody>
            <a:bodyPr vert="horz" wrap="square" lIns="91404" tIns="91440" rIns="91404" bIns="91440"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rPr>
                <a:t>R</a:t>
              </a:r>
            </a:p>
          </p:txBody>
        </p:sp>
        <p:cxnSp>
          <p:nvCxnSpPr>
            <p:cNvPr id="28" name="Straight Arrow Connector 27"/>
            <p:cNvCxnSpPr/>
            <p:nvPr>
              <p:custDataLst>
                <p:tags r:id="rId11"/>
              </p:custDataLst>
            </p:nvPr>
          </p:nvCxnSpPr>
          <p:spPr>
            <a:xfrm>
              <a:off x="1879967" y="1662368"/>
              <a:ext cx="2842845" cy="0"/>
            </a:xfrm>
            <a:prstGeom prst="straightConnector1">
              <a:avLst/>
            </a:prstGeom>
            <a:noFill/>
            <a:ln w="28575" cap="flat" cmpd="sng" algn="ctr">
              <a:solidFill>
                <a:srgbClr val="00AEEF"/>
              </a:solidFill>
              <a:prstDash val="solid"/>
              <a:headEnd type="none" w="med" len="med"/>
              <a:tailEnd type="triangle" w="med" len="med"/>
            </a:ln>
            <a:effectLst/>
          </p:spPr>
        </p:cxnSp>
        <p:cxnSp>
          <p:nvCxnSpPr>
            <p:cNvPr id="29" name="Straight Arrow Connector 28"/>
            <p:cNvCxnSpPr/>
            <p:nvPr>
              <p:custDataLst>
                <p:tags r:id="rId12"/>
              </p:custDataLst>
            </p:nvPr>
          </p:nvCxnSpPr>
          <p:spPr>
            <a:xfrm>
              <a:off x="7466012" y="1662368"/>
              <a:ext cx="2842845" cy="1"/>
            </a:xfrm>
            <a:prstGeom prst="straightConnector1">
              <a:avLst/>
            </a:prstGeom>
            <a:noFill/>
            <a:ln w="28575" cap="flat" cmpd="sng" algn="ctr">
              <a:solidFill>
                <a:srgbClr val="00AEEF"/>
              </a:solidFill>
              <a:prstDash val="solid"/>
              <a:headEnd type="none" w="med" len="med"/>
              <a:tailEnd type="triangle" w="med" len="med"/>
            </a:ln>
            <a:effectLst/>
          </p:spPr>
        </p:cxnSp>
        <p:grpSp>
          <p:nvGrpSpPr>
            <p:cNvPr id="30" name="Group 29"/>
            <p:cNvGrpSpPr/>
            <p:nvPr/>
          </p:nvGrpSpPr>
          <p:grpSpPr>
            <a:xfrm>
              <a:off x="4722812" y="1134830"/>
              <a:ext cx="2743200" cy="1055077"/>
              <a:chOff x="4722812" y="1396710"/>
              <a:chExt cx="2743200" cy="1055077"/>
            </a:xfrm>
          </p:grpSpPr>
          <p:sp>
            <p:nvSpPr>
              <p:cNvPr id="31" name="Rectangle 30"/>
              <p:cNvSpPr/>
              <p:nvPr/>
            </p:nvSpPr>
            <p:spPr bwMode="auto">
              <a:xfrm>
                <a:off x="4722812" y="1396710"/>
                <a:ext cx="2743200" cy="1055077"/>
              </a:xfrm>
              <a:prstGeom prst="rect">
                <a:avLst/>
              </a:prstGeom>
              <a:solidFill>
                <a:srgbClr val="00AEEF"/>
              </a:solidFill>
              <a:ln w="9525" cap="flat" cmpd="sng" algn="ctr">
                <a:solidFill>
                  <a:srgbClr val="00AEEF">
                    <a:shade val="95000"/>
                    <a:satMod val="105000"/>
                  </a:srgbClr>
                </a:solid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32" name="Rectangle 31"/>
              <p:cNvSpPr/>
              <p:nvPr/>
            </p:nvSpPr>
            <p:spPr bwMode="auto">
              <a:xfrm>
                <a:off x="4859972" y="1535628"/>
                <a:ext cx="2468880" cy="777240"/>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0" tIns="45718" rIns="0"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solidFill>
                        <a:srgbClr val="FFFFFF">
                          <a:alpha val="0"/>
                        </a:srgbClr>
                      </a:solidFill>
                    </a:ln>
                    <a:solidFill>
                      <a:srgbClr val="595959"/>
                    </a:solidFill>
                    <a:effectLst/>
                    <a:uLnTx/>
                    <a:uFillTx/>
                    <a:latin typeface="Segoe UI Light" pitchFamily="34" charset="0"/>
                    <a:ea typeface="+mn-ea"/>
                    <a:cs typeface="+mn-cs"/>
                  </a:rPr>
                  <a:t>Intermediary</a:t>
                </a:r>
              </a:p>
            </p:txBody>
          </p:sp>
        </p:grpSp>
      </p:grpSp>
      <p:sp>
        <p:nvSpPr>
          <p:cNvPr id="33" name="Oval 32"/>
          <p:cNvSpPr/>
          <p:nvPr>
            <p:custDataLst>
              <p:tags r:id="rId3"/>
            </p:custDataLst>
          </p:nvPr>
        </p:nvSpPr>
        <p:spPr bwMode="auto">
          <a:xfrm>
            <a:off x="1033661" y="4204109"/>
            <a:ext cx="1008185" cy="1005840"/>
          </a:xfrm>
          <a:prstGeom prst="ellipse">
            <a:avLst/>
          </a:prstGeom>
          <a:solidFill>
            <a:srgbClr val="8CC600"/>
          </a:solidFill>
          <a:ln w="9525" cap="flat" cmpd="sng" algn="ctr">
            <a:noFill/>
            <a:prstDash val="solid"/>
            <a:headEnd type="none" w="med" len="med"/>
            <a:tailEnd type="none" w="med" len="med"/>
          </a:ln>
          <a:effectLst/>
        </p:spPr>
        <p:txBody>
          <a:bodyPr vert="horz" wrap="square" lIns="91404" tIns="91440" rIns="91404" bIns="91440"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rPr>
              <a:t>S</a:t>
            </a:r>
          </a:p>
        </p:txBody>
      </p:sp>
      <p:sp>
        <p:nvSpPr>
          <p:cNvPr id="34" name="Oval 33"/>
          <p:cNvSpPr/>
          <p:nvPr>
            <p:custDataLst>
              <p:tags r:id="rId4"/>
            </p:custDataLst>
          </p:nvPr>
        </p:nvSpPr>
        <p:spPr bwMode="auto">
          <a:xfrm>
            <a:off x="10470736" y="4204109"/>
            <a:ext cx="1008185" cy="1005840"/>
          </a:xfrm>
          <a:prstGeom prst="ellipse">
            <a:avLst/>
          </a:prstGeom>
          <a:solidFill>
            <a:srgbClr val="8CC600"/>
          </a:solidFill>
          <a:ln w="9525" cap="flat" cmpd="sng" algn="ctr">
            <a:noFill/>
            <a:prstDash val="solid"/>
            <a:headEnd type="none" w="med" len="med"/>
            <a:tailEnd type="none" w="med" len="med"/>
          </a:ln>
          <a:effectLst/>
        </p:spPr>
        <p:txBody>
          <a:bodyPr vert="horz" wrap="square" lIns="91404" tIns="91440" rIns="91404" bIns="91440"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rPr>
              <a:t>R</a:t>
            </a:r>
          </a:p>
        </p:txBody>
      </p:sp>
      <p:cxnSp>
        <p:nvCxnSpPr>
          <p:cNvPr id="35" name="Straight Arrow Connector 34"/>
          <p:cNvCxnSpPr/>
          <p:nvPr>
            <p:custDataLst>
              <p:tags r:id="rId5"/>
            </p:custDataLst>
          </p:nvPr>
        </p:nvCxnSpPr>
        <p:spPr>
          <a:xfrm flipV="1">
            <a:off x="2041846" y="4707029"/>
            <a:ext cx="2842845" cy="0"/>
          </a:xfrm>
          <a:prstGeom prst="straightConnector1">
            <a:avLst/>
          </a:prstGeom>
          <a:noFill/>
          <a:ln w="28575" cap="flat" cmpd="sng" algn="ctr">
            <a:solidFill>
              <a:srgbClr val="8CC600"/>
            </a:solidFill>
            <a:prstDash val="solid"/>
            <a:headEnd type="none" w="med" len="med"/>
            <a:tailEnd type="triangle" w="med" len="med"/>
          </a:ln>
          <a:effectLst/>
        </p:spPr>
      </p:cxnSp>
      <p:cxnSp>
        <p:nvCxnSpPr>
          <p:cNvPr id="36" name="Straight Arrow Connector 35"/>
          <p:cNvCxnSpPr/>
          <p:nvPr>
            <p:custDataLst>
              <p:tags r:id="rId6"/>
            </p:custDataLst>
          </p:nvPr>
        </p:nvCxnSpPr>
        <p:spPr>
          <a:xfrm>
            <a:off x="7627891" y="4707029"/>
            <a:ext cx="2842845" cy="0"/>
          </a:xfrm>
          <a:prstGeom prst="straightConnector1">
            <a:avLst/>
          </a:prstGeom>
          <a:noFill/>
          <a:ln w="28575" cap="flat" cmpd="sng" algn="ctr">
            <a:solidFill>
              <a:srgbClr val="00AEEF"/>
            </a:solidFill>
            <a:prstDash val="solid"/>
            <a:headEnd type="triangle" w="med" len="med"/>
            <a:tailEnd type="triangle" w="med" len="med"/>
          </a:ln>
          <a:effectLst/>
        </p:spPr>
      </p:cxnSp>
      <p:grpSp>
        <p:nvGrpSpPr>
          <p:cNvPr id="37" name="Group 36"/>
          <p:cNvGrpSpPr/>
          <p:nvPr>
            <p:custDataLst>
              <p:tags r:id="rId7"/>
            </p:custDataLst>
          </p:nvPr>
        </p:nvGrpSpPr>
        <p:grpSpPr>
          <a:xfrm>
            <a:off x="4884691" y="4179491"/>
            <a:ext cx="2743200" cy="1055077"/>
            <a:chOff x="4722812" y="1396710"/>
            <a:chExt cx="2743200" cy="1055077"/>
          </a:xfrm>
        </p:grpSpPr>
        <p:sp>
          <p:nvSpPr>
            <p:cNvPr id="38" name="Rectangle 37"/>
            <p:cNvSpPr/>
            <p:nvPr/>
          </p:nvSpPr>
          <p:spPr bwMode="auto">
            <a:xfrm>
              <a:off x="4722812" y="1396710"/>
              <a:ext cx="2743200" cy="1055077"/>
            </a:xfrm>
            <a:prstGeom prst="rect">
              <a:avLst/>
            </a:prstGeom>
            <a:solidFill>
              <a:srgbClr val="00AEEF"/>
            </a:solidFill>
            <a:ln w="9525" cap="flat" cmpd="sng" algn="ctr">
              <a:solidFill>
                <a:srgbClr val="00AEEF">
                  <a:shade val="95000"/>
                  <a:satMod val="105000"/>
                </a:srgbClr>
              </a:solid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39" name="Rectangle 38"/>
            <p:cNvSpPr/>
            <p:nvPr/>
          </p:nvSpPr>
          <p:spPr bwMode="auto">
            <a:xfrm>
              <a:off x="4859972" y="1535628"/>
              <a:ext cx="2468880" cy="777240"/>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0" tIns="45718" rIns="0"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solidFill>
                      <a:srgbClr val="FFFFFF">
                        <a:alpha val="0"/>
                      </a:srgbClr>
                    </a:solidFill>
                  </a:ln>
                  <a:solidFill>
                    <a:srgbClr val="595959"/>
                  </a:solidFill>
                  <a:effectLst/>
                  <a:uLnTx/>
                  <a:uFillTx/>
                  <a:latin typeface="Segoe UI Light" pitchFamily="34" charset="0"/>
                  <a:ea typeface="+mn-ea"/>
                  <a:cs typeface="+mn-cs"/>
                </a:rPr>
                <a:t>Broker</a:t>
              </a:r>
            </a:p>
          </p:txBody>
        </p:sp>
      </p:grpSp>
      <p:grpSp>
        <p:nvGrpSpPr>
          <p:cNvPr id="40" name="Group 39"/>
          <p:cNvGrpSpPr/>
          <p:nvPr/>
        </p:nvGrpSpPr>
        <p:grpSpPr>
          <a:xfrm>
            <a:off x="5876129" y="5009484"/>
            <a:ext cx="760358" cy="748234"/>
            <a:chOff x="5938838" y="5600700"/>
            <a:chExt cx="2090737" cy="2057400"/>
          </a:xfrm>
        </p:grpSpPr>
        <p:sp>
          <p:nvSpPr>
            <p:cNvPr id="41"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92929"/>
                </a:solidFill>
                <a:effectLst/>
                <a:uLnTx/>
                <a:uFillTx/>
              </a:endParaRPr>
            </a:p>
          </p:txBody>
        </p:sp>
        <p:sp>
          <p:nvSpPr>
            <p:cNvPr id="42"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92929"/>
                </a:solidFill>
                <a:effectLst/>
                <a:uLnTx/>
                <a:uFillTx/>
              </a:endParaRPr>
            </a:p>
          </p:txBody>
        </p:sp>
      </p:grpSp>
      <p:sp>
        <p:nvSpPr>
          <p:cNvPr id="43" name="Rectangle 42"/>
          <p:cNvSpPr/>
          <p:nvPr>
            <p:custDataLst>
              <p:tags r:id="rId8"/>
            </p:custDataLst>
          </p:nvPr>
        </p:nvSpPr>
        <p:spPr bwMode="auto">
          <a:xfrm>
            <a:off x="2038805" y="5466203"/>
            <a:ext cx="9364966" cy="1211943"/>
          </a:xfrm>
          <a:prstGeom prst="rect">
            <a:avLst/>
          </a:prstGeom>
          <a:noFill/>
          <a:ln w="6350" cap="flat" cmpd="sng" algn="ctr">
            <a:noFill/>
            <a:prstDash val="sysDash"/>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defTabSz="913788"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solidFill>
                    <a:srgbClr val="FFFFFF">
                      <a:alpha val="0"/>
                    </a:srgbClr>
                  </a:solidFill>
                </a:ln>
                <a:solidFill>
                  <a:srgbClr val="595959"/>
                </a:solidFill>
                <a:effectLst/>
                <a:uLnTx/>
                <a:uFillTx/>
                <a:latin typeface="Segoe UI"/>
                <a:ea typeface="+mn-ea"/>
                <a:cs typeface="+mn-cs"/>
              </a:rPr>
              <a:t>‘Pull’ is a receiver initiated activity that delivers stored messages to the receiver in a context that the receiver controls. The context is decoupled from the ‘Push’ style send operation</a:t>
            </a:r>
          </a:p>
        </p:txBody>
      </p:sp>
    </p:spTree>
    <p:extLst>
      <p:ext uri="{BB962C8B-B14F-4D97-AF65-F5344CB8AC3E}">
        <p14:creationId xmlns:p14="http://schemas.microsoft.com/office/powerpoint/2010/main" val="1093971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Ways to Pull</a:t>
            </a:r>
            <a:endParaRPr lang="zh-TW" altLang="en-US" dirty="0"/>
          </a:p>
        </p:txBody>
      </p:sp>
      <p:sp>
        <p:nvSpPr>
          <p:cNvPr id="31" name="Rectangle 30"/>
          <p:cNvSpPr/>
          <p:nvPr>
            <p:custDataLst>
              <p:tags r:id="rId1"/>
            </p:custDataLst>
          </p:nvPr>
        </p:nvSpPr>
        <p:spPr bwMode="auto">
          <a:xfrm>
            <a:off x="4994101" y="4793406"/>
            <a:ext cx="6728677" cy="1866544"/>
          </a:xfrm>
          <a:prstGeom prst="rect">
            <a:avLst/>
          </a:prstGeom>
          <a:solidFill>
            <a:srgbClr val="FFFFFF">
              <a:lumMod val="95000"/>
            </a:srgbClr>
          </a:solidFill>
          <a:ln w="85725" cap="flat" cmpd="sng" algn="ctr">
            <a:noFill/>
            <a:prstDash val="solid"/>
            <a:miter lim="800000"/>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dirty="0">
              <a:ln>
                <a:solidFill>
                  <a:srgbClr val="FFFFFF">
                    <a:alpha val="0"/>
                  </a:srgbClr>
                </a:solidFill>
              </a:ln>
              <a:solidFill>
                <a:srgbClr val="595959"/>
              </a:solidFill>
              <a:effectLst/>
              <a:uLnTx/>
              <a:uFillTx/>
              <a:latin typeface="Segoe UI"/>
              <a:ea typeface="+mn-ea"/>
              <a:cs typeface="+mn-cs"/>
            </a:endParaRPr>
          </a:p>
        </p:txBody>
      </p:sp>
      <p:sp>
        <p:nvSpPr>
          <p:cNvPr id="32" name="Content Placeholder 4"/>
          <p:cNvSpPr txBox="1">
            <a:spLocks/>
          </p:cNvSpPr>
          <p:nvPr/>
        </p:nvSpPr>
        <p:spPr>
          <a:xfrm>
            <a:off x="508077" y="1755075"/>
            <a:ext cx="4334241" cy="4224233"/>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1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1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1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marR="0" lvl="0" indent="0" algn="l" defTabSz="914363" rtl="0" eaLnBrk="1" fontAlgn="auto" latinLnBrk="0" hangingPunct="1">
              <a:lnSpc>
                <a:spcPct val="90000"/>
              </a:lnSpc>
              <a:spcBef>
                <a:spcPts val="0"/>
              </a:spcBef>
              <a:spcAft>
                <a:spcPts val="900"/>
              </a:spcAft>
              <a:buClrTx/>
              <a:buSzPct val="80000"/>
              <a:buFont typeface="Arial" pitchFamily="34" charset="0"/>
              <a:buNone/>
              <a:tabLst/>
              <a:defRPr/>
            </a:pPr>
            <a:r>
              <a:rPr kumimoji="0" lang="en-US" sz="4000" b="0" i="0" u="none" strike="noStrike" kern="1200" cap="none" spc="-100" normalizeH="0" baseline="0" noProof="0">
                <a:ln>
                  <a:noFill/>
                </a:ln>
                <a:solidFill>
                  <a:srgbClr val="00AEEF">
                    <a:alpha val="99000"/>
                  </a:srgbClr>
                </a:solidFill>
                <a:effectLst/>
                <a:uLnTx/>
                <a:uFillTx/>
                <a:latin typeface="Segoe UI Light" pitchFamily="34" charset="0"/>
                <a:ea typeface="+mn-ea"/>
                <a:cs typeface="+mn-cs"/>
              </a:rPr>
              <a:t>Receive and Delete</a:t>
            </a:r>
          </a:p>
          <a:p>
            <a:pPr marL="3175" marR="0" lvl="1" indent="0" algn="l" defTabSz="914363" rtl="0" eaLnBrk="1" fontAlgn="auto" latinLnBrk="0" hangingPunct="1">
              <a:lnSpc>
                <a:spcPct val="90000"/>
              </a:lnSpc>
              <a:spcBef>
                <a:spcPts val="0"/>
              </a:spcBef>
              <a:spcAft>
                <a:spcPts val="0"/>
              </a:spcAft>
              <a:buClrTx/>
              <a:buSzPct val="80000"/>
              <a:buFont typeface="Arial" pitchFamily="34" charset="0"/>
              <a:buNone/>
              <a:tabLst/>
              <a:defRPr/>
            </a:pPr>
            <a:r>
              <a:rPr kumimoji="0" lang="en-US" sz="2000" b="0" i="0" u="none" strike="noStrike" kern="1200" cap="none" spc="-50" normalizeH="0" baseline="0" noProof="0">
                <a:ln>
                  <a:noFill/>
                </a:ln>
                <a:gradFill>
                  <a:gsLst>
                    <a:gs pos="0">
                      <a:srgbClr val="595959"/>
                    </a:gs>
                    <a:gs pos="86000">
                      <a:srgbClr val="595959"/>
                    </a:gs>
                  </a:gsLst>
                  <a:lin ang="5400000" scaled="0"/>
                </a:gradFill>
                <a:effectLst/>
                <a:uLnTx/>
                <a:uFillTx/>
                <a:latin typeface="Segoe UI"/>
                <a:ea typeface="+mn-ea"/>
                <a:cs typeface="+mn-cs"/>
              </a:rPr>
              <a:t>Fastest. Message lost if receiver crashes or transmission fails.</a:t>
            </a:r>
          </a:p>
          <a:p>
            <a:pPr marL="3175" marR="0" lvl="1" indent="0" algn="l" defTabSz="914363" rtl="0" eaLnBrk="1" fontAlgn="auto" latinLnBrk="0" hangingPunct="1">
              <a:lnSpc>
                <a:spcPct val="90000"/>
              </a:lnSpc>
              <a:spcBef>
                <a:spcPts val="0"/>
              </a:spcBef>
              <a:spcAft>
                <a:spcPts val="0"/>
              </a:spcAft>
              <a:buClrTx/>
              <a:buSzPct val="80000"/>
              <a:buFont typeface="Arial" pitchFamily="34" charset="0"/>
              <a:buNone/>
              <a:tabLst/>
              <a:defRPr/>
            </a:pPr>
            <a:endParaRPr kumimoji="0" lang="en-US" sz="2000" b="0" i="0" u="none" strike="noStrike" kern="1200" cap="none" spc="-50" normalizeH="0" baseline="0" noProof="0">
              <a:ln>
                <a:noFill/>
              </a:ln>
              <a:gradFill>
                <a:gsLst>
                  <a:gs pos="0">
                    <a:srgbClr val="595959"/>
                  </a:gs>
                  <a:gs pos="86000">
                    <a:srgbClr val="595959"/>
                  </a:gs>
                </a:gsLst>
                <a:lin ang="5400000" scaled="0"/>
              </a:gradFill>
              <a:effectLst/>
              <a:uLnTx/>
              <a:uFillTx/>
              <a:latin typeface="Segoe UI"/>
              <a:ea typeface="+mn-ea"/>
              <a:cs typeface="+mn-cs"/>
            </a:endParaRPr>
          </a:p>
          <a:p>
            <a:pPr marL="3175" marR="0" lvl="0" indent="0" algn="l" defTabSz="914363" rtl="0" eaLnBrk="1" fontAlgn="auto" latinLnBrk="0" hangingPunct="1">
              <a:lnSpc>
                <a:spcPct val="90000"/>
              </a:lnSpc>
              <a:spcBef>
                <a:spcPts val="0"/>
              </a:spcBef>
              <a:spcAft>
                <a:spcPts val="900"/>
              </a:spcAft>
              <a:buClrTx/>
              <a:buSzPct val="80000"/>
              <a:buFont typeface="Arial" pitchFamily="34" charset="0"/>
              <a:buNone/>
              <a:tabLst/>
              <a:defRPr/>
            </a:pPr>
            <a:r>
              <a:rPr kumimoji="0" lang="en-US" sz="4000" b="0" i="0" u="none" strike="noStrike" kern="1200" cap="none" spc="-100" normalizeH="0" baseline="0" noProof="0">
                <a:ln>
                  <a:noFill/>
                </a:ln>
                <a:solidFill>
                  <a:srgbClr val="00AEEF">
                    <a:alpha val="99000"/>
                  </a:srgbClr>
                </a:solidFill>
                <a:effectLst/>
                <a:uLnTx/>
                <a:uFillTx/>
                <a:latin typeface="Segoe UI Light" pitchFamily="34" charset="0"/>
                <a:ea typeface="+mn-ea"/>
                <a:cs typeface="+mn-cs"/>
              </a:rPr>
              <a:t>Peek Lock</a:t>
            </a:r>
          </a:p>
          <a:p>
            <a:pPr marL="3175" marR="0" lvl="1" indent="0" algn="l" defTabSz="914363" rtl="0" eaLnBrk="1" fontAlgn="auto" latinLnBrk="0" hangingPunct="1">
              <a:lnSpc>
                <a:spcPct val="90000"/>
              </a:lnSpc>
              <a:spcBef>
                <a:spcPts val="0"/>
              </a:spcBef>
              <a:spcAft>
                <a:spcPts val="0"/>
              </a:spcAft>
              <a:buClrTx/>
              <a:buSzPct val="80000"/>
              <a:buFont typeface="Arial" pitchFamily="34" charset="0"/>
              <a:buNone/>
              <a:tabLst/>
              <a:defRPr/>
            </a:pPr>
            <a:r>
              <a:rPr kumimoji="0" lang="en-US" sz="2000" b="0" i="0" u="none" strike="noStrike" kern="1200" cap="none" spc="-50" normalizeH="0" baseline="0" noProof="0">
                <a:ln>
                  <a:noFill/>
                </a:ln>
                <a:gradFill>
                  <a:gsLst>
                    <a:gs pos="0">
                      <a:srgbClr val="595959"/>
                    </a:gs>
                    <a:gs pos="86000">
                      <a:srgbClr val="595959"/>
                    </a:gs>
                  </a:gsLst>
                  <a:lin ang="5400000" scaled="0"/>
                </a:gradFill>
                <a:effectLst/>
                <a:uLnTx/>
                <a:uFillTx/>
                <a:latin typeface="Segoe UI"/>
                <a:ea typeface="+mn-ea"/>
                <a:cs typeface="+mn-cs"/>
              </a:rPr>
              <a:t>Message is locked when retrieved. Reappears on broker when not deleted within lock timeout.</a:t>
            </a:r>
          </a:p>
          <a:p>
            <a:pPr marL="3175" marR="0" lvl="1" indent="0" algn="l" defTabSz="914363" rtl="0" eaLnBrk="1" fontAlgn="auto" latinLnBrk="0" hangingPunct="1">
              <a:lnSpc>
                <a:spcPct val="90000"/>
              </a:lnSpc>
              <a:spcBef>
                <a:spcPts val="0"/>
              </a:spcBef>
              <a:spcAft>
                <a:spcPts val="0"/>
              </a:spcAft>
              <a:buClrTx/>
              <a:buSzPct val="80000"/>
              <a:buFont typeface="Arial" pitchFamily="34" charset="0"/>
              <a:buNone/>
              <a:tabLst/>
              <a:defRPr/>
            </a:pPr>
            <a:endParaRPr kumimoji="0" lang="en-US" sz="2000" b="0" i="0" u="none" strike="noStrike" kern="1200" cap="none" spc="-50" normalizeH="0" baseline="0" noProof="0">
              <a:ln>
                <a:noFill/>
              </a:ln>
              <a:gradFill>
                <a:gsLst>
                  <a:gs pos="0">
                    <a:srgbClr val="595959"/>
                  </a:gs>
                  <a:gs pos="86000">
                    <a:srgbClr val="595959"/>
                  </a:gs>
                </a:gsLst>
                <a:lin ang="5400000" scaled="0"/>
              </a:gradFill>
              <a:effectLst/>
              <a:uLnTx/>
              <a:uFillTx/>
              <a:latin typeface="Segoe UI"/>
              <a:ea typeface="+mn-ea"/>
              <a:cs typeface="+mn-cs"/>
            </a:endParaRPr>
          </a:p>
          <a:p>
            <a:pPr marL="3175" marR="0" lvl="0" indent="0" algn="l" defTabSz="914363" rtl="0" eaLnBrk="1" fontAlgn="auto" latinLnBrk="0" hangingPunct="1">
              <a:lnSpc>
                <a:spcPct val="90000"/>
              </a:lnSpc>
              <a:spcBef>
                <a:spcPts val="0"/>
              </a:spcBef>
              <a:spcAft>
                <a:spcPts val="900"/>
              </a:spcAft>
              <a:buClrTx/>
              <a:buSzPct val="80000"/>
              <a:buFont typeface="Arial" pitchFamily="34" charset="0"/>
              <a:buNone/>
              <a:tabLst/>
              <a:defRPr/>
            </a:pPr>
            <a:r>
              <a:rPr kumimoji="0" lang="en-US" sz="4000" b="0" i="0" u="none" strike="noStrike" kern="1200" cap="none" spc="-100" normalizeH="0" baseline="0" noProof="0">
                <a:ln>
                  <a:noFill/>
                </a:ln>
                <a:solidFill>
                  <a:srgbClr val="00AEEF">
                    <a:alpha val="99000"/>
                  </a:srgbClr>
                </a:solidFill>
                <a:effectLst/>
                <a:uLnTx/>
                <a:uFillTx/>
                <a:latin typeface="Segoe UI Light" pitchFamily="34" charset="0"/>
                <a:ea typeface="+mn-ea"/>
                <a:cs typeface="+mn-cs"/>
              </a:rPr>
              <a:t>Transactional</a:t>
            </a:r>
          </a:p>
          <a:p>
            <a:pPr marL="3175" marR="0" lvl="1" indent="0" algn="l" defTabSz="914363" rtl="0" eaLnBrk="1" fontAlgn="auto" latinLnBrk="0" hangingPunct="1">
              <a:lnSpc>
                <a:spcPct val="90000"/>
              </a:lnSpc>
              <a:spcBef>
                <a:spcPts val="0"/>
              </a:spcBef>
              <a:spcAft>
                <a:spcPts val="0"/>
              </a:spcAft>
              <a:buClrTx/>
              <a:buSzPct val="80000"/>
              <a:buFont typeface="Arial" pitchFamily="34" charset="0"/>
              <a:buNone/>
              <a:tabLst/>
              <a:defRPr/>
            </a:pPr>
            <a:r>
              <a:rPr kumimoji="0" lang="en-US" sz="2000" b="0" i="0" u="none" strike="noStrike" kern="1200" cap="none" spc="-50" normalizeH="0" baseline="0" noProof="0">
                <a:ln>
                  <a:noFill/>
                </a:ln>
                <a:gradFill>
                  <a:gsLst>
                    <a:gs pos="0">
                      <a:srgbClr val="595959"/>
                    </a:gs>
                    <a:gs pos="86000">
                      <a:srgbClr val="595959"/>
                    </a:gs>
                  </a:gsLst>
                  <a:lin ang="5400000" scaled="0"/>
                </a:gradFill>
                <a:effectLst/>
                <a:uLnTx/>
                <a:uFillTx/>
                <a:latin typeface="Segoe UI"/>
                <a:ea typeface="+mn-ea"/>
                <a:cs typeface="+mn-cs"/>
              </a:rPr>
              <a:t>Local model</a:t>
            </a:r>
            <a:endParaRPr kumimoji="0" lang="en-US" sz="2000" b="0" i="0" u="none" strike="noStrike" kern="1200" cap="none" spc="-50" normalizeH="0" baseline="0" noProof="0" dirty="0">
              <a:ln>
                <a:noFill/>
              </a:ln>
              <a:gradFill>
                <a:gsLst>
                  <a:gs pos="0">
                    <a:srgbClr val="595959"/>
                  </a:gs>
                  <a:gs pos="86000">
                    <a:srgbClr val="595959"/>
                  </a:gs>
                </a:gsLst>
                <a:lin ang="5400000" scaled="0"/>
              </a:gradFill>
              <a:effectLst/>
              <a:uLnTx/>
              <a:uFillTx/>
              <a:latin typeface="Segoe UI"/>
              <a:ea typeface="+mn-ea"/>
              <a:cs typeface="+mn-cs"/>
            </a:endParaRPr>
          </a:p>
        </p:txBody>
      </p:sp>
      <p:sp>
        <p:nvSpPr>
          <p:cNvPr id="33" name="Oval 32"/>
          <p:cNvSpPr/>
          <p:nvPr>
            <p:custDataLst>
              <p:tags r:id="rId2"/>
            </p:custDataLst>
          </p:nvPr>
        </p:nvSpPr>
        <p:spPr bwMode="auto">
          <a:xfrm>
            <a:off x="10678654" y="5093237"/>
            <a:ext cx="914400" cy="914400"/>
          </a:xfrm>
          <a:prstGeom prst="ellipse">
            <a:avLst/>
          </a:prstGeom>
          <a:solidFill>
            <a:srgbClr val="8CC600"/>
          </a:solidFill>
          <a:ln w="9525" cap="flat" cmpd="sng" algn="ctr">
            <a:noFill/>
            <a:prstDash val="solid"/>
            <a:headEnd type="none" w="med" len="med"/>
            <a:tailEnd type="none" w="med" len="med"/>
          </a:ln>
          <a:effectLst/>
        </p:spPr>
        <p:txBody>
          <a:bodyPr vert="horz" wrap="square" lIns="91404" tIns="91440" rIns="91404" bIns="91440"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R</a:t>
            </a:r>
          </a:p>
        </p:txBody>
      </p:sp>
      <p:cxnSp>
        <p:nvCxnSpPr>
          <p:cNvPr id="34" name="Straight Arrow Connector 33"/>
          <p:cNvCxnSpPr/>
          <p:nvPr>
            <p:custDataLst>
              <p:tags r:id="rId3"/>
            </p:custDataLst>
          </p:nvPr>
        </p:nvCxnSpPr>
        <p:spPr>
          <a:xfrm flipV="1">
            <a:off x="7910833" y="5556298"/>
            <a:ext cx="2766645" cy="1"/>
          </a:xfrm>
          <a:prstGeom prst="straightConnector1">
            <a:avLst/>
          </a:prstGeom>
          <a:noFill/>
          <a:ln w="28575" cap="flat" cmpd="sng" algn="ctr">
            <a:solidFill>
              <a:srgbClr val="00AEEF"/>
            </a:solidFill>
            <a:prstDash val="solid"/>
            <a:headEnd type="triangle" w="med" len="med"/>
            <a:tailEnd type="triangle" w="med" len="med"/>
          </a:ln>
          <a:effectLst/>
        </p:spPr>
      </p:cxnSp>
      <p:sp>
        <p:nvSpPr>
          <p:cNvPr id="35" name="Oval 34"/>
          <p:cNvSpPr/>
          <p:nvPr>
            <p:custDataLst>
              <p:tags r:id="rId4"/>
            </p:custDataLst>
          </p:nvPr>
        </p:nvSpPr>
        <p:spPr bwMode="auto">
          <a:xfrm>
            <a:off x="10678654" y="1737493"/>
            <a:ext cx="914400" cy="914400"/>
          </a:xfrm>
          <a:prstGeom prst="ellipse">
            <a:avLst/>
          </a:prstGeom>
          <a:solidFill>
            <a:srgbClr val="8CC600"/>
          </a:solidFill>
          <a:ln w="9525" cap="flat" cmpd="sng" algn="ctr">
            <a:noFill/>
            <a:prstDash val="solid"/>
            <a:headEnd type="none" w="med" len="med"/>
            <a:tailEnd type="none" w="med" len="med"/>
          </a:ln>
          <a:effectLst/>
        </p:spPr>
        <p:txBody>
          <a:bodyPr vert="horz" wrap="square" lIns="91404" tIns="91440" rIns="91404" bIns="91440"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R</a:t>
            </a:r>
          </a:p>
        </p:txBody>
      </p:sp>
      <p:cxnSp>
        <p:nvCxnSpPr>
          <p:cNvPr id="36" name="Straight Arrow Connector 35"/>
          <p:cNvCxnSpPr/>
          <p:nvPr>
            <p:custDataLst>
              <p:tags r:id="rId5"/>
            </p:custDataLst>
          </p:nvPr>
        </p:nvCxnSpPr>
        <p:spPr>
          <a:xfrm flipV="1">
            <a:off x="7910833" y="2194693"/>
            <a:ext cx="2766645" cy="1"/>
          </a:xfrm>
          <a:prstGeom prst="straightConnector1">
            <a:avLst/>
          </a:prstGeom>
          <a:noFill/>
          <a:ln w="28575" cap="flat" cmpd="sng" algn="ctr">
            <a:solidFill>
              <a:srgbClr val="00AEEF"/>
            </a:solidFill>
            <a:prstDash val="solid"/>
            <a:headEnd type="triangle" w="med" len="med"/>
            <a:tailEnd type="triangle" w="med" len="med"/>
          </a:ln>
          <a:effectLst/>
        </p:spPr>
      </p:cxnSp>
      <p:grpSp>
        <p:nvGrpSpPr>
          <p:cNvPr id="37" name="Group 36"/>
          <p:cNvGrpSpPr/>
          <p:nvPr>
            <p:custDataLst>
              <p:tags r:id="rId6"/>
            </p:custDataLst>
          </p:nvPr>
        </p:nvGrpSpPr>
        <p:grpSpPr>
          <a:xfrm>
            <a:off x="5167633" y="1667155"/>
            <a:ext cx="2743200" cy="1055077"/>
            <a:chOff x="4722812" y="1396710"/>
            <a:chExt cx="2743200" cy="1055077"/>
          </a:xfrm>
        </p:grpSpPr>
        <p:sp>
          <p:nvSpPr>
            <p:cNvPr id="38" name="Rectangle 37"/>
            <p:cNvSpPr/>
            <p:nvPr/>
          </p:nvSpPr>
          <p:spPr bwMode="auto">
            <a:xfrm>
              <a:off x="4722812" y="1396710"/>
              <a:ext cx="2743200" cy="1055077"/>
            </a:xfrm>
            <a:prstGeom prst="rect">
              <a:avLst/>
            </a:prstGeom>
            <a:solidFill>
              <a:srgbClr val="00AEEF"/>
            </a:solidFill>
            <a:ln w="9525" cap="flat" cmpd="sng" algn="ctr">
              <a:solidFill>
                <a:srgbClr val="00AEEF">
                  <a:shade val="95000"/>
                  <a:satMod val="105000"/>
                </a:srgbClr>
              </a:solid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39" name="Rectangle 38"/>
            <p:cNvSpPr/>
            <p:nvPr/>
          </p:nvSpPr>
          <p:spPr bwMode="auto">
            <a:xfrm>
              <a:off x="4859972" y="1535628"/>
              <a:ext cx="2468880" cy="777240"/>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0" tIns="45718" rIns="0"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solidFill>
                      <a:srgbClr val="FFFFFF">
                        <a:alpha val="0"/>
                      </a:srgbClr>
                    </a:solidFill>
                  </a:ln>
                  <a:solidFill>
                    <a:srgbClr val="595959"/>
                  </a:solidFill>
                  <a:effectLst/>
                  <a:uLnTx/>
                  <a:uFillTx/>
                  <a:latin typeface="Segoe UI Light" pitchFamily="34" charset="0"/>
                  <a:ea typeface="+mn-ea"/>
                  <a:cs typeface="+mn-cs"/>
                </a:rPr>
                <a:t>Broker</a:t>
              </a:r>
            </a:p>
          </p:txBody>
        </p:sp>
      </p:grpSp>
      <p:sp>
        <p:nvSpPr>
          <p:cNvPr id="40" name="Oval 39"/>
          <p:cNvSpPr/>
          <p:nvPr>
            <p:custDataLst>
              <p:tags r:id="rId7"/>
            </p:custDataLst>
          </p:nvPr>
        </p:nvSpPr>
        <p:spPr bwMode="auto">
          <a:xfrm>
            <a:off x="10678654" y="3259046"/>
            <a:ext cx="914400" cy="914400"/>
          </a:xfrm>
          <a:prstGeom prst="ellipse">
            <a:avLst/>
          </a:prstGeom>
          <a:solidFill>
            <a:srgbClr val="8CC600"/>
          </a:solidFill>
          <a:ln w="9525" cap="flat" cmpd="sng" algn="ctr">
            <a:noFill/>
            <a:prstDash val="solid"/>
            <a:headEnd type="none" w="med" len="med"/>
            <a:tailEnd type="none" w="med" len="med"/>
          </a:ln>
          <a:effectLst/>
        </p:spPr>
        <p:txBody>
          <a:bodyPr vert="horz" wrap="square" lIns="91404" tIns="91440" rIns="91404" bIns="91440"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R</a:t>
            </a:r>
          </a:p>
        </p:txBody>
      </p:sp>
      <p:cxnSp>
        <p:nvCxnSpPr>
          <p:cNvPr id="41" name="Straight Arrow Connector 40"/>
          <p:cNvCxnSpPr/>
          <p:nvPr>
            <p:custDataLst>
              <p:tags r:id="rId8"/>
            </p:custDataLst>
          </p:nvPr>
        </p:nvCxnSpPr>
        <p:spPr>
          <a:xfrm flipV="1">
            <a:off x="7910833" y="4011643"/>
            <a:ext cx="2766645" cy="1"/>
          </a:xfrm>
          <a:prstGeom prst="straightConnector1">
            <a:avLst/>
          </a:prstGeom>
          <a:noFill/>
          <a:ln w="28575" cap="flat" cmpd="sng" algn="ctr">
            <a:solidFill>
              <a:srgbClr val="00AEEF"/>
            </a:solidFill>
            <a:prstDash val="solid"/>
            <a:headEnd type="triangle" w="med" len="med"/>
            <a:tailEnd type="triangle" w="med" len="med"/>
          </a:ln>
          <a:effectLst/>
        </p:spPr>
      </p:cxnSp>
      <p:cxnSp>
        <p:nvCxnSpPr>
          <p:cNvPr id="42" name="Straight Arrow Connector 41"/>
          <p:cNvCxnSpPr/>
          <p:nvPr>
            <p:custDataLst>
              <p:tags r:id="rId9"/>
            </p:custDataLst>
          </p:nvPr>
        </p:nvCxnSpPr>
        <p:spPr>
          <a:xfrm flipV="1">
            <a:off x="7910833" y="3540403"/>
            <a:ext cx="2766645" cy="1"/>
          </a:xfrm>
          <a:prstGeom prst="straightConnector1">
            <a:avLst/>
          </a:prstGeom>
          <a:noFill/>
          <a:ln w="28575" cap="flat" cmpd="sng" algn="ctr">
            <a:solidFill>
              <a:srgbClr val="00AEEF"/>
            </a:solidFill>
            <a:prstDash val="solid"/>
            <a:headEnd type="triangle" w="med" len="med"/>
            <a:tailEnd type="triangle" w="med" len="med"/>
          </a:ln>
          <a:effectLst/>
        </p:spPr>
      </p:cxnSp>
      <p:grpSp>
        <p:nvGrpSpPr>
          <p:cNvPr id="43" name="Group 42"/>
          <p:cNvGrpSpPr/>
          <p:nvPr/>
        </p:nvGrpSpPr>
        <p:grpSpPr>
          <a:xfrm>
            <a:off x="5167633" y="3237800"/>
            <a:ext cx="2743200" cy="1055077"/>
            <a:chOff x="4722812" y="1396710"/>
            <a:chExt cx="2743200" cy="1055077"/>
          </a:xfrm>
        </p:grpSpPr>
        <p:sp>
          <p:nvSpPr>
            <p:cNvPr id="44" name="Rectangle 43"/>
            <p:cNvSpPr/>
            <p:nvPr/>
          </p:nvSpPr>
          <p:spPr bwMode="auto">
            <a:xfrm>
              <a:off x="4722812" y="1396710"/>
              <a:ext cx="2743200" cy="1055077"/>
            </a:xfrm>
            <a:prstGeom prst="rect">
              <a:avLst/>
            </a:prstGeom>
            <a:solidFill>
              <a:srgbClr val="00AEEF"/>
            </a:solidFill>
            <a:ln w="9525" cap="flat" cmpd="sng" algn="ctr">
              <a:solidFill>
                <a:srgbClr val="00AEEF">
                  <a:shade val="95000"/>
                  <a:satMod val="105000"/>
                </a:srgbClr>
              </a:solid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45" name="Rectangle 44"/>
            <p:cNvSpPr/>
            <p:nvPr/>
          </p:nvSpPr>
          <p:spPr bwMode="auto">
            <a:xfrm>
              <a:off x="4859972" y="1535628"/>
              <a:ext cx="2468880" cy="777240"/>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0" tIns="45718" rIns="0"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solidFill>
                      <a:srgbClr val="FFFFFF">
                        <a:alpha val="0"/>
                      </a:srgbClr>
                    </a:solidFill>
                  </a:ln>
                  <a:solidFill>
                    <a:srgbClr val="595959"/>
                  </a:solidFill>
                  <a:effectLst/>
                  <a:uLnTx/>
                  <a:uFillTx/>
                  <a:latin typeface="Segoe UI Light" pitchFamily="34" charset="0"/>
                  <a:ea typeface="+mn-ea"/>
                  <a:cs typeface="+mn-cs"/>
                </a:rPr>
                <a:t>Broker</a:t>
              </a:r>
            </a:p>
          </p:txBody>
        </p:sp>
      </p:grpSp>
      <p:grpSp>
        <p:nvGrpSpPr>
          <p:cNvPr id="46" name="Group 45"/>
          <p:cNvGrpSpPr/>
          <p:nvPr/>
        </p:nvGrpSpPr>
        <p:grpSpPr>
          <a:xfrm>
            <a:off x="5167633" y="5028761"/>
            <a:ext cx="2743200" cy="1055077"/>
            <a:chOff x="4722812" y="1396710"/>
            <a:chExt cx="2743200" cy="1055077"/>
          </a:xfrm>
        </p:grpSpPr>
        <p:sp>
          <p:nvSpPr>
            <p:cNvPr id="47" name="Rectangle 46"/>
            <p:cNvSpPr/>
            <p:nvPr/>
          </p:nvSpPr>
          <p:spPr bwMode="auto">
            <a:xfrm>
              <a:off x="4722812" y="1396710"/>
              <a:ext cx="2743200" cy="1055077"/>
            </a:xfrm>
            <a:prstGeom prst="rect">
              <a:avLst/>
            </a:prstGeom>
            <a:solidFill>
              <a:srgbClr val="00AEEF"/>
            </a:solidFill>
            <a:ln w="9525" cap="flat" cmpd="sng" algn="ctr">
              <a:solidFill>
                <a:srgbClr val="00AEEF">
                  <a:shade val="95000"/>
                  <a:satMod val="105000"/>
                </a:srgbClr>
              </a:solid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48" name="Rectangle 47"/>
            <p:cNvSpPr/>
            <p:nvPr/>
          </p:nvSpPr>
          <p:spPr bwMode="auto">
            <a:xfrm>
              <a:off x="4859972" y="1535628"/>
              <a:ext cx="2468880" cy="777240"/>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0" tIns="45718" rIns="0"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solidFill>
                      <a:srgbClr val="FFFFFF">
                        <a:alpha val="0"/>
                      </a:srgbClr>
                    </a:solidFill>
                  </a:ln>
                  <a:solidFill>
                    <a:srgbClr val="595959"/>
                  </a:solidFill>
                  <a:effectLst/>
                  <a:uLnTx/>
                  <a:uFillTx/>
                  <a:latin typeface="Segoe UI Light" pitchFamily="34" charset="0"/>
                  <a:ea typeface="+mn-ea"/>
                  <a:cs typeface="+mn-cs"/>
                </a:rPr>
                <a:t>Broker</a:t>
              </a:r>
            </a:p>
          </p:txBody>
        </p:sp>
      </p:grpSp>
      <p:grpSp>
        <p:nvGrpSpPr>
          <p:cNvPr id="49" name="Group 48"/>
          <p:cNvGrpSpPr/>
          <p:nvPr/>
        </p:nvGrpSpPr>
        <p:grpSpPr>
          <a:xfrm>
            <a:off x="6234702" y="2496729"/>
            <a:ext cx="621408" cy="611500"/>
            <a:chOff x="5938838" y="5600700"/>
            <a:chExt cx="2090737" cy="2057400"/>
          </a:xfrm>
        </p:grpSpPr>
        <p:sp>
          <p:nvSpPr>
            <p:cNvPr id="50"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92929"/>
                </a:solidFill>
                <a:effectLst/>
                <a:uLnTx/>
                <a:uFillTx/>
              </a:endParaRPr>
            </a:p>
          </p:txBody>
        </p:sp>
        <p:sp>
          <p:nvSpPr>
            <p:cNvPr id="51"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92929"/>
                </a:solidFill>
                <a:effectLst/>
                <a:uLnTx/>
                <a:uFillTx/>
              </a:endParaRPr>
            </a:p>
          </p:txBody>
        </p:sp>
      </p:grpSp>
      <p:grpSp>
        <p:nvGrpSpPr>
          <p:cNvPr id="52" name="Group 51"/>
          <p:cNvGrpSpPr/>
          <p:nvPr/>
        </p:nvGrpSpPr>
        <p:grpSpPr>
          <a:xfrm>
            <a:off x="6234702" y="4065647"/>
            <a:ext cx="621408" cy="611500"/>
            <a:chOff x="5938838" y="5600700"/>
            <a:chExt cx="2090737" cy="2057400"/>
          </a:xfrm>
        </p:grpSpPr>
        <p:sp>
          <p:nvSpPr>
            <p:cNvPr id="53"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92929"/>
                </a:solidFill>
                <a:effectLst/>
                <a:uLnTx/>
                <a:uFillTx/>
              </a:endParaRPr>
            </a:p>
          </p:txBody>
        </p:sp>
        <p:sp>
          <p:nvSpPr>
            <p:cNvPr id="54"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92929"/>
                </a:solidFill>
                <a:effectLst/>
                <a:uLnTx/>
                <a:uFillTx/>
              </a:endParaRPr>
            </a:p>
          </p:txBody>
        </p:sp>
      </p:grpSp>
      <p:grpSp>
        <p:nvGrpSpPr>
          <p:cNvPr id="55" name="Group 54"/>
          <p:cNvGrpSpPr/>
          <p:nvPr/>
        </p:nvGrpSpPr>
        <p:grpSpPr>
          <a:xfrm>
            <a:off x="6234702" y="5865571"/>
            <a:ext cx="621408" cy="611500"/>
            <a:chOff x="5938838" y="5600700"/>
            <a:chExt cx="2090737" cy="2057400"/>
          </a:xfrm>
        </p:grpSpPr>
        <p:sp>
          <p:nvSpPr>
            <p:cNvPr id="56"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92929"/>
                </a:solidFill>
                <a:effectLst/>
                <a:uLnTx/>
                <a:uFillTx/>
              </a:endParaRPr>
            </a:p>
          </p:txBody>
        </p:sp>
        <p:sp>
          <p:nvSpPr>
            <p:cNvPr id="57"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92929"/>
                </a:solidFill>
                <a:effectLst/>
                <a:uLnTx/>
                <a:uFillTx/>
              </a:endParaRPr>
            </a:p>
          </p:txBody>
        </p:sp>
      </p:grpSp>
    </p:spTree>
    <p:extLst>
      <p:ext uri="{BB962C8B-B14F-4D97-AF65-F5344CB8AC3E}">
        <p14:creationId xmlns:p14="http://schemas.microsoft.com/office/powerpoint/2010/main" val="114031631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a:t>Messages</a:t>
            </a:r>
            <a:endParaRPr lang="zh-TW" altLang="en-US" dirty="0"/>
          </a:p>
        </p:txBody>
      </p:sp>
      <p:sp>
        <p:nvSpPr>
          <p:cNvPr id="4" name="Rectangle 3"/>
          <p:cNvSpPr/>
          <p:nvPr/>
        </p:nvSpPr>
        <p:spPr>
          <a:xfrm>
            <a:off x="6794301" y="2129110"/>
            <a:ext cx="4548486" cy="2585323"/>
          </a:xfrm>
          <a:prstGeom prst="rect">
            <a:avLst/>
          </a:prstGeom>
        </p:spPr>
        <p:txBody>
          <a:bodyPr wrap="square">
            <a:spAutoFit/>
          </a:bodyPr>
          <a:lstStyle/>
          <a:p>
            <a:pPr marL="285750" indent="-285750">
              <a:buFont typeface="Wingdings" panose="05000000000000000000" pitchFamily="2" charset="2"/>
              <a:buChar char="n"/>
            </a:pPr>
            <a:r>
              <a:rPr lang="en-US" altLang="zh-TW" dirty="0"/>
              <a:t>Brokered messaging properties are not SOAP headers</a:t>
            </a:r>
          </a:p>
          <a:p>
            <a:pPr marL="285750" indent="-285750">
              <a:buFont typeface="Wingdings" panose="05000000000000000000" pitchFamily="2" charset="2"/>
              <a:buChar char="n"/>
            </a:pPr>
            <a:r>
              <a:rPr lang="en-US" altLang="zh-TW" dirty="0"/>
              <a:t>Properties are key/value pairs that may very well carry payloads</a:t>
            </a:r>
          </a:p>
          <a:p>
            <a:pPr marL="285750" indent="-285750">
              <a:buFont typeface="Wingdings" panose="05000000000000000000" pitchFamily="2" charset="2"/>
              <a:buChar char="n"/>
            </a:pPr>
            <a:r>
              <a:rPr lang="en-US" altLang="zh-TW" dirty="0"/>
              <a:t>It’s not uncommon to have messages with empty message bodies</a:t>
            </a:r>
          </a:p>
          <a:p>
            <a:pPr marL="285750" indent="-285750">
              <a:buFont typeface="Wingdings" panose="05000000000000000000" pitchFamily="2" charset="2"/>
              <a:buChar char="n"/>
            </a:pPr>
            <a:r>
              <a:rPr lang="en-US" altLang="zh-TW" dirty="0"/>
              <a:t>Message bodies are useful for a single opaque payload not exposed to the broker (e.g. encrypted content)</a:t>
            </a:r>
          </a:p>
        </p:txBody>
      </p:sp>
      <p:sp>
        <p:nvSpPr>
          <p:cNvPr id="36" name="Rectangle 35"/>
          <p:cNvSpPr/>
          <p:nvPr>
            <p:custDataLst>
              <p:tags r:id="rId1"/>
            </p:custDataLst>
          </p:nvPr>
        </p:nvSpPr>
        <p:spPr bwMode="auto">
          <a:xfrm>
            <a:off x="745629" y="1481038"/>
            <a:ext cx="5409504" cy="5028777"/>
          </a:xfrm>
          <a:prstGeom prst="rect">
            <a:avLst/>
          </a:prstGeom>
          <a:solidFill>
            <a:srgbClr val="FFFFFF">
              <a:lumMod val="95000"/>
            </a:srgbClr>
          </a:solidFill>
          <a:ln w="19050" cap="flat" cmpd="sng" algn="ctr">
            <a:noFill/>
            <a:prstDash val="sysDash"/>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solidFill>
                    <a:srgbClr val="FFFFFF">
                      <a:alpha val="0"/>
                    </a:srgbClr>
                  </a:solidFill>
                </a:ln>
                <a:solidFill>
                  <a:srgbClr val="595959">
                    <a:alpha val="99000"/>
                  </a:srgbClr>
                </a:solidFill>
                <a:effectLst/>
                <a:uLnTx/>
                <a:uFillTx/>
                <a:latin typeface="Segoe UI Light" pitchFamily="34" charset="0"/>
                <a:ea typeface="+mn-ea"/>
                <a:cs typeface="+mn-cs"/>
              </a:rPr>
              <a:t>Broker Message</a:t>
            </a:r>
          </a:p>
        </p:txBody>
      </p:sp>
      <p:sp>
        <p:nvSpPr>
          <p:cNvPr id="37" name="Rectangle 36"/>
          <p:cNvSpPr/>
          <p:nvPr/>
        </p:nvSpPr>
        <p:spPr>
          <a:xfrm>
            <a:off x="1019949" y="4878412"/>
            <a:ext cx="4829914" cy="1313759"/>
          </a:xfrm>
          <a:prstGeom prst="rect">
            <a:avLst/>
          </a:prstGeom>
          <a:solidFill>
            <a:srgbClr val="00AEEF">
              <a:lumMod val="20000"/>
              <a:lumOff val="80000"/>
            </a:srgbClr>
          </a:solidFill>
          <a:ln w="19050" cap="flat" cmpd="sng" algn="ctr">
            <a:noFill/>
            <a:prstDash val="solid"/>
            <a:headEnd type="none" w="med" len="med"/>
            <a:tailEnd type="none" w="med" len="med"/>
          </a:ln>
          <a:effectLst/>
        </p:spPr>
        <p:txBody>
          <a:bodyPr vert="horz" wrap="square" lIns="182880" tIns="45718" rIns="91436" bIns="45718" numCol="1" rtlCol="0" anchor="t"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solidFill>
                    <a:srgbClr val="FFFFFF">
                      <a:alpha val="0"/>
                    </a:srgbClr>
                  </a:solidFill>
                </a:ln>
                <a:solidFill>
                  <a:srgbClr val="595959">
                    <a:alpha val="99000"/>
                  </a:srgbClr>
                </a:solidFill>
                <a:effectLst/>
                <a:uLnTx/>
                <a:uFillTx/>
                <a:latin typeface="Segoe UI"/>
                <a:ea typeface="+mn-ea"/>
                <a:cs typeface="+mn-cs"/>
              </a:rPr>
              <a:t>Body</a:t>
            </a:r>
          </a:p>
        </p:txBody>
      </p:sp>
      <p:sp>
        <p:nvSpPr>
          <p:cNvPr id="38" name="Rectangle 37"/>
          <p:cNvSpPr/>
          <p:nvPr/>
        </p:nvSpPr>
        <p:spPr>
          <a:xfrm>
            <a:off x="1019949" y="2017984"/>
            <a:ext cx="4829914" cy="2822148"/>
          </a:xfrm>
          <a:prstGeom prst="rect">
            <a:avLst/>
          </a:prstGeom>
          <a:solidFill>
            <a:srgbClr val="00AEEF">
              <a:lumMod val="20000"/>
              <a:lumOff val="80000"/>
            </a:srgbClr>
          </a:solidFill>
          <a:ln w="19050" cap="flat" cmpd="sng" algn="ctr">
            <a:noFill/>
            <a:prstDash val="solid"/>
            <a:headEnd type="none" w="med" len="med"/>
            <a:tailEnd type="none" w="med" len="med"/>
          </a:ln>
          <a:effectLst/>
        </p:spPr>
        <p:txBody>
          <a:bodyPr vert="horz" wrap="square" lIns="182880" tIns="45718" rIns="91436" bIns="45718" numCol="1" rtlCol="0" anchor="t"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solidFill>
                    <a:srgbClr val="FFFFFF">
                      <a:alpha val="0"/>
                    </a:srgbClr>
                  </a:solidFill>
                </a:ln>
                <a:solidFill>
                  <a:srgbClr val="595959">
                    <a:alpha val="99000"/>
                  </a:srgbClr>
                </a:solidFill>
                <a:effectLst/>
                <a:uLnTx/>
                <a:uFillTx/>
                <a:latin typeface="Segoe UI"/>
                <a:ea typeface="+mn-ea"/>
                <a:cs typeface="+mn-cs"/>
              </a:rPr>
              <a:t>Properties</a:t>
            </a:r>
          </a:p>
        </p:txBody>
      </p:sp>
      <p:sp>
        <p:nvSpPr>
          <p:cNvPr id="39" name="Rectangle 38"/>
          <p:cNvSpPr/>
          <p:nvPr/>
        </p:nvSpPr>
        <p:spPr bwMode="auto">
          <a:xfrm>
            <a:off x="1202829" y="2589065"/>
            <a:ext cx="879292" cy="426972"/>
          </a:xfrm>
          <a:prstGeom prst="rect">
            <a:avLst/>
          </a:prstGeom>
          <a:solidFill>
            <a:srgbClr val="0078D7"/>
          </a:solidFill>
          <a:ln w="9525" cap="flat" cmpd="sng" algn="ctr">
            <a:solidFill>
              <a:srgbClr val="00AEE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Key</a:t>
            </a:r>
          </a:p>
        </p:txBody>
      </p:sp>
      <p:sp>
        <p:nvSpPr>
          <p:cNvPr id="40" name="Rectangle 39"/>
          <p:cNvSpPr/>
          <p:nvPr/>
        </p:nvSpPr>
        <p:spPr bwMode="auto">
          <a:xfrm>
            <a:off x="2138997" y="2589065"/>
            <a:ext cx="3454542" cy="426972"/>
          </a:xfrm>
          <a:prstGeom prst="rect">
            <a:avLst/>
          </a:prstGeom>
          <a:solidFill>
            <a:srgbClr val="0078D7"/>
          </a:solidFill>
          <a:ln w="9525" cap="flat" cmpd="sng" algn="ctr">
            <a:solidFill>
              <a:srgbClr val="00AEE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Value</a:t>
            </a:r>
          </a:p>
        </p:txBody>
      </p:sp>
      <p:sp>
        <p:nvSpPr>
          <p:cNvPr id="41" name="Rectangle 40"/>
          <p:cNvSpPr/>
          <p:nvPr/>
        </p:nvSpPr>
        <p:spPr bwMode="auto">
          <a:xfrm>
            <a:off x="1202829" y="3101641"/>
            <a:ext cx="879292" cy="426972"/>
          </a:xfrm>
          <a:prstGeom prst="rect">
            <a:avLst/>
          </a:prstGeom>
          <a:solidFill>
            <a:srgbClr val="0078D7"/>
          </a:solidFill>
          <a:ln w="9525" cap="flat" cmpd="sng" algn="ctr">
            <a:solidFill>
              <a:srgbClr val="00AEE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Key</a:t>
            </a:r>
          </a:p>
        </p:txBody>
      </p:sp>
      <p:sp>
        <p:nvSpPr>
          <p:cNvPr id="42" name="Rectangle 41"/>
          <p:cNvSpPr/>
          <p:nvPr/>
        </p:nvSpPr>
        <p:spPr bwMode="auto">
          <a:xfrm>
            <a:off x="2138997" y="3101641"/>
            <a:ext cx="3454542" cy="426972"/>
          </a:xfrm>
          <a:prstGeom prst="rect">
            <a:avLst/>
          </a:prstGeom>
          <a:solidFill>
            <a:srgbClr val="0078D7"/>
          </a:solidFill>
          <a:ln w="9525" cap="flat" cmpd="sng" algn="ctr">
            <a:solidFill>
              <a:srgbClr val="00AEE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Value</a:t>
            </a:r>
          </a:p>
        </p:txBody>
      </p:sp>
      <p:sp>
        <p:nvSpPr>
          <p:cNvPr id="43" name="Rectangle 42"/>
          <p:cNvSpPr/>
          <p:nvPr/>
        </p:nvSpPr>
        <p:spPr bwMode="auto">
          <a:xfrm>
            <a:off x="1202829" y="3614217"/>
            <a:ext cx="879292" cy="426972"/>
          </a:xfrm>
          <a:prstGeom prst="rect">
            <a:avLst/>
          </a:prstGeom>
          <a:solidFill>
            <a:srgbClr val="0078D7"/>
          </a:solidFill>
          <a:ln w="9525" cap="flat" cmpd="sng" algn="ctr">
            <a:solidFill>
              <a:srgbClr val="00AEE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Key</a:t>
            </a:r>
          </a:p>
        </p:txBody>
      </p:sp>
      <p:sp>
        <p:nvSpPr>
          <p:cNvPr id="44" name="Rectangle 43"/>
          <p:cNvSpPr/>
          <p:nvPr/>
        </p:nvSpPr>
        <p:spPr bwMode="auto">
          <a:xfrm>
            <a:off x="2138997" y="3614217"/>
            <a:ext cx="3454542" cy="426972"/>
          </a:xfrm>
          <a:prstGeom prst="rect">
            <a:avLst/>
          </a:prstGeom>
          <a:solidFill>
            <a:srgbClr val="0078D7"/>
          </a:solidFill>
          <a:ln w="9525" cap="flat" cmpd="sng" algn="ctr">
            <a:solidFill>
              <a:srgbClr val="00AEE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Value</a:t>
            </a:r>
          </a:p>
        </p:txBody>
      </p:sp>
      <p:sp>
        <p:nvSpPr>
          <p:cNvPr id="45" name="Rectangle 44"/>
          <p:cNvSpPr/>
          <p:nvPr/>
        </p:nvSpPr>
        <p:spPr bwMode="auto">
          <a:xfrm>
            <a:off x="1202829" y="4126793"/>
            <a:ext cx="879292" cy="426972"/>
          </a:xfrm>
          <a:prstGeom prst="rect">
            <a:avLst/>
          </a:prstGeom>
          <a:solidFill>
            <a:srgbClr val="0078D7"/>
          </a:solidFill>
          <a:ln w="9525" cap="flat" cmpd="sng" algn="ctr">
            <a:solidFill>
              <a:srgbClr val="00AEE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Key</a:t>
            </a:r>
          </a:p>
        </p:txBody>
      </p:sp>
      <p:sp>
        <p:nvSpPr>
          <p:cNvPr id="46" name="Rectangle 45"/>
          <p:cNvSpPr/>
          <p:nvPr/>
        </p:nvSpPr>
        <p:spPr bwMode="auto">
          <a:xfrm>
            <a:off x="2138997" y="4126793"/>
            <a:ext cx="3454542" cy="426972"/>
          </a:xfrm>
          <a:prstGeom prst="rect">
            <a:avLst/>
          </a:prstGeom>
          <a:solidFill>
            <a:srgbClr val="0078D7"/>
          </a:solidFill>
          <a:ln w="9525" cap="flat" cmpd="sng" algn="ctr">
            <a:solidFill>
              <a:srgbClr val="00AEE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Value</a:t>
            </a:r>
          </a:p>
        </p:txBody>
      </p:sp>
      <p:sp>
        <p:nvSpPr>
          <p:cNvPr id="47" name="Rectangle 46"/>
          <p:cNvSpPr/>
          <p:nvPr/>
        </p:nvSpPr>
        <p:spPr bwMode="auto">
          <a:xfrm>
            <a:off x="1202828" y="5348507"/>
            <a:ext cx="4443521" cy="687294"/>
          </a:xfrm>
          <a:prstGeom prst="rect">
            <a:avLst/>
          </a:prstGeom>
          <a:solidFill>
            <a:srgbClr val="0078D7"/>
          </a:solidFill>
          <a:ln w="9525" cap="flat" cmpd="sng" algn="ctr">
            <a:solidFill>
              <a:srgbClr val="00AEE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solidFill>
                    <a:srgbClr val="FFFFFF">
                      <a:alpha val="0"/>
                    </a:srgbClr>
                  </a:solidFill>
                </a:ln>
                <a:solidFill>
                  <a:srgbClr val="FFFFFF">
                    <a:alpha val="99000"/>
                  </a:srgbClr>
                </a:solidFill>
                <a:effectLst/>
                <a:uLnTx/>
                <a:uFillTx/>
                <a:latin typeface="Segoe UI"/>
                <a:ea typeface="+mn-ea"/>
                <a:cs typeface="+mn-cs"/>
              </a:rPr>
              <a:t>Body</a:t>
            </a:r>
          </a:p>
        </p:txBody>
      </p:sp>
    </p:spTree>
    <p:extLst>
      <p:ext uri="{BB962C8B-B14F-4D97-AF65-F5344CB8AC3E}">
        <p14:creationId xmlns:p14="http://schemas.microsoft.com/office/powerpoint/2010/main" val="389213558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a:t>Queues</a:t>
            </a:r>
            <a:endParaRPr lang="zh-TW" altLang="en-US" dirty="0"/>
          </a:p>
        </p:txBody>
      </p:sp>
      <p:sp>
        <p:nvSpPr>
          <p:cNvPr id="16" name="Rectangle 15"/>
          <p:cNvSpPr/>
          <p:nvPr/>
        </p:nvSpPr>
        <p:spPr bwMode="auto">
          <a:xfrm>
            <a:off x="2022204" y="3572746"/>
            <a:ext cx="4414394" cy="2998383"/>
          </a:xfrm>
          <a:prstGeom prst="rect">
            <a:avLst/>
          </a:prstGeom>
          <a:solidFill>
            <a:srgbClr val="00AEEF"/>
          </a:solidFill>
          <a:ln w="9525" cap="flat" cmpd="sng" algn="ctr">
            <a:noFill/>
            <a:prstDash val="solid"/>
            <a:headEnd type="none" w="med" len="med"/>
            <a:tailEnd type="none" w="med" len="med"/>
          </a:ln>
          <a:effectLst/>
        </p:spPr>
        <p:txBody>
          <a:bodyPr vert="horz" wrap="square" lIns="182880" tIns="91440" rIns="91436" bIns="0" numCol="1" rtlCol="0" anchor="t" anchorCtr="0" compatLnSpc="1">
            <a:prstTxWarp prst="textNoShape">
              <a:avLst/>
            </a:prstTxWarp>
          </a:bodyPr>
          <a:lstStyle/>
          <a:p>
            <a:pPr marL="0" marR="0" lvl="0" indent="0" defTabSz="914099" eaLnBrk="1" fontAlgn="base" latinLnBrk="0" hangingPunct="1">
              <a:lnSpc>
                <a:spcPct val="100000"/>
              </a:lnSpc>
              <a:spcBef>
                <a:spcPct val="0"/>
              </a:spcBef>
              <a:spcAft>
                <a:spcPts val="600"/>
              </a:spcAft>
              <a:buClrTx/>
              <a:buSzTx/>
              <a:buFontTx/>
              <a:buNone/>
              <a:tabLst/>
              <a:defRPr/>
            </a:pPr>
            <a:r>
              <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Load Leveling</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Receiver receives and processes at its own pace. Can never be overloaded. Can add receivers as queue length grows, reduce receiver if queue length is low or zero. Gracefully handles traffic spikes by never stressing out the backend.</a:t>
            </a:r>
          </a:p>
        </p:txBody>
      </p:sp>
      <p:sp>
        <p:nvSpPr>
          <p:cNvPr id="17" name="Rectangle 16"/>
          <p:cNvSpPr/>
          <p:nvPr/>
        </p:nvSpPr>
        <p:spPr bwMode="auto">
          <a:xfrm>
            <a:off x="6689898" y="3572746"/>
            <a:ext cx="4414394" cy="2998383"/>
          </a:xfrm>
          <a:prstGeom prst="rect">
            <a:avLst/>
          </a:prstGeom>
          <a:solidFill>
            <a:srgbClr val="00AEEF"/>
          </a:solidFill>
          <a:ln w="9525" cap="flat" cmpd="sng" algn="ctr">
            <a:noFill/>
            <a:prstDash val="solid"/>
            <a:headEnd type="none" w="med" len="med"/>
            <a:tailEnd type="none" w="med" len="med"/>
          </a:ln>
          <a:effectLst/>
        </p:spPr>
        <p:txBody>
          <a:bodyPr vert="horz" wrap="square" lIns="182880" tIns="91440" rIns="91436" bIns="0" numCol="1" rtlCol="0" anchor="t" anchorCtr="0" compatLnSpc="1">
            <a:prstTxWarp prst="textNoShape">
              <a:avLst/>
            </a:prstTxWarp>
          </a:bodyPr>
          <a:lstStyle/>
          <a:p>
            <a:pPr marL="0" marR="0" lvl="0" indent="0" defTabSz="914099" eaLnBrk="1" fontAlgn="base" latinLnBrk="0" hangingPunct="1">
              <a:lnSpc>
                <a:spcPct val="100000"/>
              </a:lnSpc>
              <a:spcBef>
                <a:spcPct val="0"/>
              </a:spcBef>
              <a:spcAft>
                <a:spcPts val="600"/>
              </a:spcAft>
              <a:buClrTx/>
              <a:buSzTx/>
              <a:buFontTx/>
              <a:buNone/>
              <a:tabLst/>
              <a:defRPr/>
            </a:pPr>
            <a:r>
              <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Offline/Batch</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Allows taking the receiver offline for servicing or other reasons. Requests are buffered up until the receiver is available again.</a:t>
            </a:r>
          </a:p>
        </p:txBody>
      </p:sp>
      <p:grpSp>
        <p:nvGrpSpPr>
          <p:cNvPr id="18" name="Group 17"/>
          <p:cNvGrpSpPr/>
          <p:nvPr/>
        </p:nvGrpSpPr>
        <p:grpSpPr>
          <a:xfrm>
            <a:off x="2041773" y="1625054"/>
            <a:ext cx="8848144" cy="1535331"/>
            <a:chOff x="1623205" y="1430240"/>
            <a:chExt cx="8848144" cy="1535331"/>
          </a:xfrm>
        </p:grpSpPr>
        <p:sp>
          <p:nvSpPr>
            <p:cNvPr id="19" name="Rectangle 18"/>
            <p:cNvSpPr/>
            <p:nvPr/>
          </p:nvSpPr>
          <p:spPr bwMode="auto">
            <a:xfrm>
              <a:off x="4778217" y="1430240"/>
              <a:ext cx="2538121" cy="1055077"/>
            </a:xfrm>
            <a:prstGeom prst="rect">
              <a:avLst/>
            </a:prstGeom>
            <a:solidFill>
              <a:srgbClr val="00AEEF"/>
            </a:solidFill>
            <a:ln w="9525" cap="flat" cmpd="sng" algn="ctr">
              <a:solidFill>
                <a:srgbClr val="00AEEF">
                  <a:shade val="95000"/>
                  <a:satMod val="105000"/>
                </a:srgbClr>
              </a:solid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20" name="Rectangle 19"/>
            <p:cNvSpPr/>
            <p:nvPr/>
          </p:nvSpPr>
          <p:spPr bwMode="auto">
            <a:xfrm>
              <a:off x="4920468" y="1589480"/>
              <a:ext cx="2253618" cy="736602"/>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91436" tIns="45718" rIns="91436" bIns="182880"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solidFill>
                      <a:srgbClr val="FFFFFF">
                        <a:alpha val="0"/>
                      </a:srgbClr>
                    </a:solidFill>
                  </a:ln>
                  <a:solidFill>
                    <a:srgbClr val="595959">
                      <a:alpha val="99000"/>
                    </a:srgbClr>
                  </a:solidFill>
                  <a:effectLst/>
                  <a:uLnTx/>
                  <a:uFillTx/>
                  <a:ea typeface="+mn-ea"/>
                  <a:cs typeface="+mn-cs"/>
                </a:rPr>
                <a:t>Queue</a:t>
              </a:r>
              <a:endParaRPr kumimoji="0" lang="en-US" sz="3200" b="0" i="0" u="none" strike="noStrike" kern="0" cap="none" spc="0" normalizeH="0" baseline="0" noProof="0" dirty="0">
                <a:ln>
                  <a:solidFill>
                    <a:srgbClr val="FFFFFF">
                      <a:alpha val="0"/>
                    </a:srgbClr>
                  </a:solidFill>
                </a:ln>
                <a:solidFill>
                  <a:srgbClr val="595959">
                    <a:alpha val="99000"/>
                  </a:srgbClr>
                </a:solidFill>
                <a:effectLst/>
                <a:uLnTx/>
                <a:uFillTx/>
                <a:ea typeface="+mn-ea"/>
                <a:cs typeface="+mn-cs"/>
              </a:endParaRPr>
            </a:p>
          </p:txBody>
        </p:sp>
        <p:sp>
          <p:nvSpPr>
            <p:cNvPr id="21" name="Oval 20"/>
            <p:cNvSpPr/>
            <p:nvPr/>
          </p:nvSpPr>
          <p:spPr bwMode="auto">
            <a:xfrm>
              <a:off x="1623205" y="1430240"/>
              <a:ext cx="1055076" cy="105507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S</a:t>
              </a:r>
            </a:p>
          </p:txBody>
        </p:sp>
        <p:sp>
          <p:nvSpPr>
            <p:cNvPr id="22" name="Oval 21"/>
            <p:cNvSpPr/>
            <p:nvPr/>
          </p:nvSpPr>
          <p:spPr bwMode="auto">
            <a:xfrm>
              <a:off x="9416273" y="1430240"/>
              <a:ext cx="1055076" cy="105507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R</a:t>
              </a:r>
            </a:p>
          </p:txBody>
        </p:sp>
        <p:cxnSp>
          <p:nvCxnSpPr>
            <p:cNvPr id="23" name="Straight Arrow Connector 22"/>
            <p:cNvCxnSpPr/>
            <p:nvPr/>
          </p:nvCxnSpPr>
          <p:spPr>
            <a:xfrm>
              <a:off x="2678281" y="1957778"/>
              <a:ext cx="2099936" cy="0"/>
            </a:xfrm>
            <a:prstGeom prst="straightConnector1">
              <a:avLst/>
            </a:prstGeom>
            <a:noFill/>
            <a:ln w="28575" cap="flat" cmpd="sng" algn="ctr">
              <a:solidFill>
                <a:srgbClr val="8CC600"/>
              </a:solidFill>
              <a:prstDash val="solid"/>
              <a:tailEnd type="triangle" w="med" len="med"/>
            </a:ln>
            <a:effectLst/>
          </p:spPr>
        </p:cxnSp>
        <p:cxnSp>
          <p:nvCxnSpPr>
            <p:cNvPr id="24" name="Straight Arrow Connector 23"/>
            <p:cNvCxnSpPr/>
            <p:nvPr/>
          </p:nvCxnSpPr>
          <p:spPr>
            <a:xfrm>
              <a:off x="7316338" y="1957778"/>
              <a:ext cx="2099936" cy="0"/>
            </a:xfrm>
            <a:prstGeom prst="straightConnector1">
              <a:avLst/>
            </a:prstGeom>
            <a:noFill/>
            <a:ln w="28575" cap="flat" cmpd="sng" algn="ctr">
              <a:solidFill>
                <a:srgbClr val="00AEEF"/>
              </a:solidFill>
              <a:prstDash val="solid"/>
              <a:headEnd type="triangle"/>
              <a:tailEnd type="triangle" w="med" len="med"/>
            </a:ln>
            <a:effectLst/>
          </p:spPr>
        </p:cxnSp>
        <p:grpSp>
          <p:nvGrpSpPr>
            <p:cNvPr id="25" name="Group 24"/>
            <p:cNvGrpSpPr/>
            <p:nvPr/>
          </p:nvGrpSpPr>
          <p:grpSpPr>
            <a:xfrm>
              <a:off x="5714250" y="2217337"/>
              <a:ext cx="760358" cy="748234"/>
              <a:chOff x="5938838" y="5600700"/>
              <a:chExt cx="2090737" cy="2057400"/>
            </a:xfrm>
          </p:grpSpPr>
          <p:sp>
            <p:nvSpPr>
              <p:cNvPr id="26"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spTree>
    <p:extLst>
      <p:ext uri="{BB962C8B-B14F-4D97-AF65-F5344CB8AC3E}">
        <p14:creationId xmlns:p14="http://schemas.microsoft.com/office/powerpoint/2010/main" val="30969123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a:t>Queues</a:t>
            </a:r>
            <a:endParaRPr lang="zh-TW" altLang="en-US" dirty="0"/>
          </a:p>
        </p:txBody>
      </p:sp>
      <p:sp>
        <p:nvSpPr>
          <p:cNvPr id="16" name="Rectangle 15"/>
          <p:cNvSpPr/>
          <p:nvPr/>
        </p:nvSpPr>
        <p:spPr bwMode="auto">
          <a:xfrm>
            <a:off x="2022204" y="3572746"/>
            <a:ext cx="4414394" cy="2998383"/>
          </a:xfrm>
          <a:prstGeom prst="rect">
            <a:avLst/>
          </a:prstGeom>
          <a:solidFill>
            <a:srgbClr val="00AEEF"/>
          </a:solidFill>
          <a:ln w="9525" cap="flat" cmpd="sng" algn="ctr">
            <a:noFill/>
            <a:prstDash val="solid"/>
            <a:headEnd type="none" w="med" len="med"/>
            <a:tailEnd type="none" w="med" len="med"/>
          </a:ln>
          <a:effectLst/>
        </p:spPr>
        <p:txBody>
          <a:bodyPr vert="horz" wrap="square" lIns="182880" tIns="91440" rIns="91436" bIns="0" numCol="1" rtlCol="0" anchor="t" anchorCtr="0" compatLnSpc="1">
            <a:prstTxWarp prst="textNoShape">
              <a:avLst/>
            </a:prstTxWarp>
          </a:bodyPr>
          <a:lstStyle/>
          <a:p>
            <a:pPr marL="0" marR="0" lvl="0" indent="0" defTabSz="914099" eaLnBrk="1" fontAlgn="base" latinLnBrk="0" hangingPunct="1">
              <a:lnSpc>
                <a:spcPct val="100000"/>
              </a:lnSpc>
              <a:spcBef>
                <a:spcPct val="0"/>
              </a:spcBef>
              <a:spcAft>
                <a:spcPts val="600"/>
              </a:spcAft>
              <a:buClrTx/>
              <a:buSzTx/>
              <a:buFontTx/>
              <a:buNone/>
              <a:tabLst/>
              <a:defRPr/>
            </a:pPr>
            <a:r>
              <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Load Leveling</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Receiver receives and processes at its own pace. Can never be overloaded. Can add receivers as queue length grows, reduce receiver if queue length is low or zero. Gracefully handles traffic spikes by never stressing out the backend.</a:t>
            </a:r>
          </a:p>
        </p:txBody>
      </p:sp>
      <p:sp>
        <p:nvSpPr>
          <p:cNvPr id="17" name="Rectangle 16"/>
          <p:cNvSpPr/>
          <p:nvPr/>
        </p:nvSpPr>
        <p:spPr bwMode="auto">
          <a:xfrm>
            <a:off x="6689898" y="3572746"/>
            <a:ext cx="4414394" cy="2998383"/>
          </a:xfrm>
          <a:prstGeom prst="rect">
            <a:avLst/>
          </a:prstGeom>
          <a:solidFill>
            <a:srgbClr val="00AEEF"/>
          </a:solidFill>
          <a:ln w="9525" cap="flat" cmpd="sng" algn="ctr">
            <a:noFill/>
            <a:prstDash val="solid"/>
            <a:headEnd type="none" w="med" len="med"/>
            <a:tailEnd type="none" w="med" len="med"/>
          </a:ln>
          <a:effectLst/>
        </p:spPr>
        <p:txBody>
          <a:bodyPr vert="horz" wrap="square" lIns="182880" tIns="91440" rIns="91436" bIns="0" numCol="1" rtlCol="0" anchor="t" anchorCtr="0" compatLnSpc="1">
            <a:prstTxWarp prst="textNoShape">
              <a:avLst/>
            </a:prstTxWarp>
          </a:bodyPr>
          <a:lstStyle/>
          <a:p>
            <a:pPr marL="0" marR="0" lvl="0" indent="0" defTabSz="914099" eaLnBrk="1" fontAlgn="base" latinLnBrk="0" hangingPunct="1">
              <a:lnSpc>
                <a:spcPct val="100000"/>
              </a:lnSpc>
              <a:spcBef>
                <a:spcPct val="0"/>
              </a:spcBef>
              <a:spcAft>
                <a:spcPts val="600"/>
              </a:spcAft>
              <a:buClrTx/>
              <a:buSzTx/>
              <a:buFontTx/>
              <a:buNone/>
              <a:tabLst/>
              <a:defRPr/>
            </a:pPr>
            <a:r>
              <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Offline/Batch</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Allows taking the receiver offline for servicing or other reasons. Requests are buffered up until the receiver is available again.</a:t>
            </a:r>
          </a:p>
        </p:txBody>
      </p:sp>
      <p:grpSp>
        <p:nvGrpSpPr>
          <p:cNvPr id="18" name="Group 17"/>
          <p:cNvGrpSpPr/>
          <p:nvPr/>
        </p:nvGrpSpPr>
        <p:grpSpPr>
          <a:xfrm>
            <a:off x="2041773" y="1625054"/>
            <a:ext cx="8848144" cy="1535331"/>
            <a:chOff x="1623205" y="1430240"/>
            <a:chExt cx="8848144" cy="1535331"/>
          </a:xfrm>
        </p:grpSpPr>
        <p:sp>
          <p:nvSpPr>
            <p:cNvPr id="19" name="Rectangle 18"/>
            <p:cNvSpPr/>
            <p:nvPr/>
          </p:nvSpPr>
          <p:spPr bwMode="auto">
            <a:xfrm>
              <a:off x="4778217" y="1430240"/>
              <a:ext cx="2538121" cy="1055077"/>
            </a:xfrm>
            <a:prstGeom prst="rect">
              <a:avLst/>
            </a:prstGeom>
            <a:solidFill>
              <a:srgbClr val="00AEEF"/>
            </a:solidFill>
            <a:ln w="9525" cap="flat" cmpd="sng" algn="ctr">
              <a:solidFill>
                <a:srgbClr val="00AEEF">
                  <a:shade val="95000"/>
                  <a:satMod val="105000"/>
                </a:srgbClr>
              </a:solid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20" name="Rectangle 19"/>
            <p:cNvSpPr/>
            <p:nvPr/>
          </p:nvSpPr>
          <p:spPr bwMode="auto">
            <a:xfrm>
              <a:off x="4920468" y="1589480"/>
              <a:ext cx="2253618" cy="736602"/>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91436" tIns="45718" rIns="91436" bIns="182880"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solidFill>
                      <a:srgbClr val="FFFFFF">
                        <a:alpha val="0"/>
                      </a:srgbClr>
                    </a:solidFill>
                  </a:ln>
                  <a:solidFill>
                    <a:srgbClr val="595959">
                      <a:alpha val="99000"/>
                    </a:srgbClr>
                  </a:solidFill>
                  <a:effectLst/>
                  <a:uLnTx/>
                  <a:uFillTx/>
                  <a:ea typeface="+mn-ea"/>
                  <a:cs typeface="+mn-cs"/>
                </a:rPr>
                <a:t>Queue</a:t>
              </a:r>
              <a:endParaRPr kumimoji="0" lang="en-US" sz="3200" b="0" i="0" u="none" strike="noStrike" kern="0" cap="none" spc="0" normalizeH="0" baseline="0" noProof="0" dirty="0">
                <a:ln>
                  <a:solidFill>
                    <a:srgbClr val="FFFFFF">
                      <a:alpha val="0"/>
                    </a:srgbClr>
                  </a:solidFill>
                </a:ln>
                <a:solidFill>
                  <a:srgbClr val="595959">
                    <a:alpha val="99000"/>
                  </a:srgbClr>
                </a:solidFill>
                <a:effectLst/>
                <a:uLnTx/>
                <a:uFillTx/>
                <a:ea typeface="+mn-ea"/>
                <a:cs typeface="+mn-cs"/>
              </a:endParaRPr>
            </a:p>
          </p:txBody>
        </p:sp>
        <p:sp>
          <p:nvSpPr>
            <p:cNvPr id="21" name="Oval 20"/>
            <p:cNvSpPr/>
            <p:nvPr/>
          </p:nvSpPr>
          <p:spPr bwMode="auto">
            <a:xfrm>
              <a:off x="1623205" y="1430240"/>
              <a:ext cx="1055076" cy="105507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S</a:t>
              </a:r>
            </a:p>
          </p:txBody>
        </p:sp>
        <p:sp>
          <p:nvSpPr>
            <p:cNvPr id="22" name="Oval 21"/>
            <p:cNvSpPr/>
            <p:nvPr/>
          </p:nvSpPr>
          <p:spPr bwMode="auto">
            <a:xfrm>
              <a:off x="9416273" y="1430240"/>
              <a:ext cx="1055076" cy="105507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R</a:t>
              </a:r>
            </a:p>
          </p:txBody>
        </p:sp>
        <p:cxnSp>
          <p:nvCxnSpPr>
            <p:cNvPr id="23" name="Straight Arrow Connector 22"/>
            <p:cNvCxnSpPr/>
            <p:nvPr/>
          </p:nvCxnSpPr>
          <p:spPr>
            <a:xfrm>
              <a:off x="2678281" y="1957778"/>
              <a:ext cx="2099936" cy="0"/>
            </a:xfrm>
            <a:prstGeom prst="straightConnector1">
              <a:avLst/>
            </a:prstGeom>
            <a:noFill/>
            <a:ln w="28575" cap="flat" cmpd="sng" algn="ctr">
              <a:solidFill>
                <a:srgbClr val="8CC600"/>
              </a:solidFill>
              <a:prstDash val="solid"/>
              <a:tailEnd type="triangle" w="med" len="med"/>
            </a:ln>
            <a:effectLst/>
          </p:spPr>
        </p:cxnSp>
        <p:cxnSp>
          <p:nvCxnSpPr>
            <p:cNvPr id="24" name="Straight Arrow Connector 23"/>
            <p:cNvCxnSpPr/>
            <p:nvPr/>
          </p:nvCxnSpPr>
          <p:spPr>
            <a:xfrm>
              <a:off x="7316338" y="1957778"/>
              <a:ext cx="2099936" cy="0"/>
            </a:xfrm>
            <a:prstGeom prst="straightConnector1">
              <a:avLst/>
            </a:prstGeom>
            <a:noFill/>
            <a:ln w="28575" cap="flat" cmpd="sng" algn="ctr">
              <a:solidFill>
                <a:srgbClr val="00AEEF"/>
              </a:solidFill>
              <a:prstDash val="solid"/>
              <a:headEnd type="triangle"/>
              <a:tailEnd type="triangle" w="med" len="med"/>
            </a:ln>
            <a:effectLst/>
          </p:spPr>
        </p:cxnSp>
        <p:grpSp>
          <p:nvGrpSpPr>
            <p:cNvPr id="25" name="Group 24"/>
            <p:cNvGrpSpPr/>
            <p:nvPr/>
          </p:nvGrpSpPr>
          <p:grpSpPr>
            <a:xfrm>
              <a:off x="5714250" y="2217337"/>
              <a:ext cx="760358" cy="748234"/>
              <a:chOff x="5938838" y="5600700"/>
              <a:chExt cx="2090737" cy="2057400"/>
            </a:xfrm>
          </p:grpSpPr>
          <p:sp>
            <p:nvSpPr>
              <p:cNvPr id="26"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spTree>
    <p:extLst>
      <p:ext uri="{BB962C8B-B14F-4D97-AF65-F5344CB8AC3E}">
        <p14:creationId xmlns:p14="http://schemas.microsoft.com/office/powerpoint/2010/main" val="368417436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a:t>Queues</a:t>
            </a:r>
            <a:endParaRPr lang="zh-TW" altLang="en-US" dirty="0"/>
          </a:p>
        </p:txBody>
      </p:sp>
      <p:sp>
        <p:nvSpPr>
          <p:cNvPr id="4" name="Rectangle 3"/>
          <p:cNvSpPr/>
          <p:nvPr/>
        </p:nvSpPr>
        <p:spPr bwMode="auto">
          <a:xfrm>
            <a:off x="3936065" y="3883255"/>
            <a:ext cx="5009814" cy="2998383"/>
          </a:xfrm>
          <a:prstGeom prst="rect">
            <a:avLst/>
          </a:prstGeom>
          <a:solidFill>
            <a:srgbClr val="00AEEF"/>
          </a:solidFill>
          <a:ln w="9525" cap="flat" cmpd="sng" algn="ctr">
            <a:noFill/>
            <a:prstDash val="solid"/>
            <a:headEnd type="none" w="med" len="med"/>
            <a:tailEnd type="none" w="med" len="med"/>
          </a:ln>
          <a:effectLst/>
        </p:spPr>
        <p:txBody>
          <a:bodyPr vert="horz" wrap="square" lIns="182880" tIns="91440" rIns="91436" bIns="0" numCol="1" rtlCol="0" anchor="t" anchorCtr="0" compatLnSpc="1">
            <a:prstTxWarp prst="textNoShape">
              <a:avLst/>
            </a:prstTxWarp>
          </a:bodyPr>
          <a:lstStyle/>
          <a:p>
            <a:pPr marL="0" marR="0" lvl="0" indent="0" defTabSz="914099" eaLnBrk="1" fontAlgn="base" latinLnBrk="0" hangingPunct="1">
              <a:lnSpc>
                <a:spcPct val="100000"/>
              </a:lnSpc>
              <a:spcBef>
                <a:spcPct val="0"/>
              </a:spcBef>
              <a:spcAft>
                <a:spcPts val="600"/>
              </a:spcAft>
              <a:buClrTx/>
              <a:buSzTx/>
              <a:buFontTx/>
              <a:buNone/>
              <a:tabLst/>
              <a:defRPr/>
            </a:pPr>
            <a:r>
              <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Load Balancing</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Multiple receivers compete for messages on the same queue (or subscription). Provides automatic load balancing of work to receivers volunteering for jobs.</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Observing the queue length allows </a:t>
            </a:r>
            <a:b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b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to determine whether more receivers </a:t>
            </a:r>
            <a:b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b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are required.</a:t>
            </a:r>
          </a:p>
        </p:txBody>
      </p:sp>
      <p:sp>
        <p:nvSpPr>
          <p:cNvPr id="5" name="Rectangle 4"/>
          <p:cNvSpPr/>
          <p:nvPr/>
        </p:nvSpPr>
        <p:spPr bwMode="auto">
          <a:xfrm>
            <a:off x="5124778" y="1755119"/>
            <a:ext cx="2538121" cy="1055077"/>
          </a:xfrm>
          <a:prstGeom prst="rect">
            <a:avLst/>
          </a:prstGeom>
          <a:solidFill>
            <a:srgbClr val="00AEEF"/>
          </a:solidFill>
          <a:ln w="9525" cap="flat" cmpd="sng" algn="ctr">
            <a:solidFill>
              <a:srgbClr val="00AEEF">
                <a:shade val="95000"/>
                <a:satMod val="105000"/>
              </a:srgbClr>
            </a:solid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6" name="Rectangle 5"/>
          <p:cNvSpPr/>
          <p:nvPr/>
        </p:nvSpPr>
        <p:spPr bwMode="auto">
          <a:xfrm>
            <a:off x="5267028" y="1914358"/>
            <a:ext cx="2253618" cy="736602"/>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91436" tIns="45718" rIns="91436" bIns="182880"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solidFill>
                    <a:srgbClr val="FFFFFF">
                      <a:alpha val="0"/>
                    </a:srgbClr>
                  </a:solidFill>
                </a:ln>
                <a:solidFill>
                  <a:srgbClr val="595959">
                    <a:alpha val="99000"/>
                  </a:srgbClr>
                </a:solidFill>
                <a:effectLst/>
                <a:uLnTx/>
                <a:uFillTx/>
                <a:ea typeface="+mn-ea"/>
                <a:cs typeface="+mn-cs"/>
              </a:rPr>
              <a:t>Queue</a:t>
            </a:r>
          </a:p>
        </p:txBody>
      </p:sp>
      <p:sp>
        <p:nvSpPr>
          <p:cNvPr id="7" name="Oval 6"/>
          <p:cNvSpPr/>
          <p:nvPr/>
        </p:nvSpPr>
        <p:spPr bwMode="auto">
          <a:xfrm>
            <a:off x="1969765" y="1755118"/>
            <a:ext cx="1055076" cy="105507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S</a:t>
            </a:r>
          </a:p>
        </p:txBody>
      </p:sp>
      <p:sp>
        <p:nvSpPr>
          <p:cNvPr id="8" name="Oval 7"/>
          <p:cNvSpPr/>
          <p:nvPr/>
        </p:nvSpPr>
        <p:spPr bwMode="auto">
          <a:xfrm>
            <a:off x="9769674" y="1825460"/>
            <a:ext cx="914402" cy="914400"/>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R</a:t>
            </a:r>
          </a:p>
        </p:txBody>
      </p:sp>
      <p:sp>
        <p:nvSpPr>
          <p:cNvPr id="9" name="Oval 8"/>
          <p:cNvSpPr/>
          <p:nvPr/>
        </p:nvSpPr>
        <p:spPr bwMode="auto">
          <a:xfrm>
            <a:off x="9769674" y="776246"/>
            <a:ext cx="914402" cy="914400"/>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R</a:t>
            </a:r>
          </a:p>
        </p:txBody>
      </p:sp>
      <p:sp>
        <p:nvSpPr>
          <p:cNvPr id="10" name="Oval 9"/>
          <p:cNvSpPr/>
          <p:nvPr/>
        </p:nvSpPr>
        <p:spPr bwMode="auto">
          <a:xfrm>
            <a:off x="9769674" y="2874675"/>
            <a:ext cx="914402" cy="914400"/>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R</a:t>
            </a:r>
          </a:p>
        </p:txBody>
      </p:sp>
      <p:cxnSp>
        <p:nvCxnSpPr>
          <p:cNvPr id="11" name="Straight Arrow Connector 10"/>
          <p:cNvCxnSpPr/>
          <p:nvPr/>
        </p:nvCxnSpPr>
        <p:spPr>
          <a:xfrm>
            <a:off x="3024841" y="2282656"/>
            <a:ext cx="2099936" cy="0"/>
          </a:xfrm>
          <a:prstGeom prst="straightConnector1">
            <a:avLst/>
          </a:prstGeom>
          <a:noFill/>
          <a:ln w="28575" cap="flat" cmpd="sng" algn="ctr">
            <a:solidFill>
              <a:srgbClr val="8CC600"/>
            </a:solidFill>
            <a:prstDash val="solid"/>
            <a:tailEnd type="triangle" w="med" len="med"/>
          </a:ln>
          <a:effectLst/>
        </p:spPr>
      </p:cxnSp>
      <p:cxnSp>
        <p:nvCxnSpPr>
          <p:cNvPr id="12" name="Straight Arrow Connector 11"/>
          <p:cNvCxnSpPr/>
          <p:nvPr/>
        </p:nvCxnSpPr>
        <p:spPr>
          <a:xfrm>
            <a:off x="7662898" y="2282656"/>
            <a:ext cx="2099936" cy="0"/>
          </a:xfrm>
          <a:prstGeom prst="straightConnector1">
            <a:avLst/>
          </a:prstGeom>
          <a:noFill/>
          <a:ln w="28575" cap="flat" cmpd="sng" algn="ctr">
            <a:solidFill>
              <a:srgbClr val="00AEEF"/>
            </a:solidFill>
            <a:prstDash val="solid"/>
            <a:headEnd type="triangle"/>
            <a:tailEnd type="triangle" w="med" len="med"/>
          </a:ln>
          <a:effectLst/>
        </p:spPr>
      </p:cxnSp>
      <p:cxnSp>
        <p:nvCxnSpPr>
          <p:cNvPr id="13" name="Straight Arrow Connector 12"/>
          <p:cNvCxnSpPr>
            <a:stCxn id="5" idx="3"/>
            <a:endCxn id="9" idx="2"/>
          </p:cNvCxnSpPr>
          <p:nvPr/>
        </p:nvCxnSpPr>
        <p:spPr>
          <a:xfrm flipV="1">
            <a:off x="7662898" y="1233447"/>
            <a:ext cx="2106776" cy="1049211"/>
          </a:xfrm>
          <a:prstGeom prst="straightConnector1">
            <a:avLst/>
          </a:prstGeom>
          <a:noFill/>
          <a:ln w="28575" cap="flat" cmpd="sng" algn="ctr">
            <a:solidFill>
              <a:srgbClr val="00AEEF"/>
            </a:solidFill>
            <a:prstDash val="solid"/>
            <a:headEnd type="triangle"/>
            <a:tailEnd type="triangle" w="med" len="med"/>
          </a:ln>
          <a:effectLst/>
        </p:spPr>
      </p:cxnSp>
      <p:cxnSp>
        <p:nvCxnSpPr>
          <p:cNvPr id="14" name="Straight Arrow Connector 13"/>
          <p:cNvCxnSpPr/>
          <p:nvPr/>
        </p:nvCxnSpPr>
        <p:spPr>
          <a:xfrm>
            <a:off x="7662898" y="2282657"/>
            <a:ext cx="2106776" cy="1049211"/>
          </a:xfrm>
          <a:prstGeom prst="straightConnector1">
            <a:avLst/>
          </a:prstGeom>
          <a:noFill/>
          <a:ln w="28575" cap="flat" cmpd="sng" algn="ctr">
            <a:solidFill>
              <a:srgbClr val="00AEEF"/>
            </a:solidFill>
            <a:prstDash val="solid"/>
            <a:headEnd type="triangle"/>
            <a:tailEnd type="triangle" w="med" len="med"/>
          </a:ln>
          <a:effectLst/>
        </p:spPr>
      </p:cxnSp>
      <p:grpSp>
        <p:nvGrpSpPr>
          <p:cNvPr id="15" name="Group 14"/>
          <p:cNvGrpSpPr/>
          <p:nvPr/>
        </p:nvGrpSpPr>
        <p:grpSpPr>
          <a:xfrm>
            <a:off x="6060810" y="2539081"/>
            <a:ext cx="760358" cy="748234"/>
            <a:chOff x="5938838" y="5600700"/>
            <a:chExt cx="2090737" cy="2057400"/>
          </a:xfrm>
        </p:grpSpPr>
        <p:sp>
          <p:nvSpPr>
            <p:cNvPr id="16"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7"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30384722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Overview</a:t>
            </a:r>
            <a:endParaRPr lang="zh-TW" altLang="en-US" dirty="0"/>
          </a:p>
        </p:txBody>
      </p:sp>
    </p:spTree>
    <p:extLst>
      <p:ext uri="{BB962C8B-B14F-4D97-AF65-F5344CB8AC3E}">
        <p14:creationId xmlns:p14="http://schemas.microsoft.com/office/powerpoint/2010/main" val="329120528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a:t>Topics</a:t>
            </a:r>
            <a:endParaRPr lang="zh-TW" altLang="en-US" dirty="0"/>
          </a:p>
        </p:txBody>
      </p:sp>
      <p:grpSp>
        <p:nvGrpSpPr>
          <p:cNvPr id="27" name="Group 26"/>
          <p:cNvGrpSpPr/>
          <p:nvPr/>
        </p:nvGrpSpPr>
        <p:grpSpPr>
          <a:xfrm>
            <a:off x="1774095" y="744826"/>
            <a:ext cx="9185502" cy="2920106"/>
            <a:chOff x="1670340" y="86823"/>
            <a:chExt cx="9492762" cy="3017785"/>
          </a:xfrm>
        </p:grpSpPr>
        <p:sp>
          <p:nvSpPr>
            <p:cNvPr id="28" name="Oval 27"/>
            <p:cNvSpPr/>
            <p:nvPr/>
          </p:nvSpPr>
          <p:spPr bwMode="auto">
            <a:xfrm>
              <a:off x="9476663" y="1167787"/>
              <a:ext cx="855858" cy="85585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R</a:t>
              </a:r>
            </a:p>
          </p:txBody>
        </p:sp>
        <p:sp>
          <p:nvSpPr>
            <p:cNvPr id="29" name="Oval 28"/>
            <p:cNvSpPr/>
            <p:nvPr/>
          </p:nvSpPr>
          <p:spPr bwMode="auto">
            <a:xfrm>
              <a:off x="9476663" y="86823"/>
              <a:ext cx="855858" cy="85585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R</a:t>
              </a:r>
            </a:p>
          </p:txBody>
        </p:sp>
        <p:sp>
          <p:nvSpPr>
            <p:cNvPr id="30" name="Oval 29"/>
            <p:cNvSpPr/>
            <p:nvPr/>
          </p:nvSpPr>
          <p:spPr bwMode="auto">
            <a:xfrm>
              <a:off x="9476663" y="2248752"/>
              <a:ext cx="855858" cy="85585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R</a:t>
              </a:r>
            </a:p>
          </p:txBody>
        </p:sp>
        <p:sp>
          <p:nvSpPr>
            <p:cNvPr id="31" name="Oval 30"/>
            <p:cNvSpPr/>
            <p:nvPr/>
          </p:nvSpPr>
          <p:spPr bwMode="auto">
            <a:xfrm>
              <a:off x="10307244" y="1708269"/>
              <a:ext cx="855858" cy="85585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R</a:t>
              </a:r>
            </a:p>
          </p:txBody>
        </p:sp>
        <p:sp>
          <p:nvSpPr>
            <p:cNvPr id="32" name="Oval 31"/>
            <p:cNvSpPr/>
            <p:nvPr/>
          </p:nvSpPr>
          <p:spPr bwMode="auto">
            <a:xfrm>
              <a:off x="10307244" y="627305"/>
              <a:ext cx="855858" cy="85585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R</a:t>
              </a:r>
            </a:p>
          </p:txBody>
        </p:sp>
        <p:cxnSp>
          <p:nvCxnSpPr>
            <p:cNvPr id="33" name="Straight Arrow Connector 32"/>
            <p:cNvCxnSpPr/>
            <p:nvPr/>
          </p:nvCxnSpPr>
          <p:spPr>
            <a:xfrm>
              <a:off x="7363473" y="1594440"/>
              <a:ext cx="2099936" cy="0"/>
            </a:xfrm>
            <a:prstGeom prst="straightConnector1">
              <a:avLst/>
            </a:prstGeom>
            <a:noFill/>
            <a:ln w="28575" cap="flat" cmpd="sng" algn="ctr">
              <a:solidFill>
                <a:srgbClr val="00AEEF"/>
              </a:solidFill>
              <a:prstDash val="solid"/>
              <a:headEnd type="triangle"/>
              <a:tailEnd type="triangle" w="med" len="med"/>
            </a:ln>
            <a:effectLst/>
          </p:spPr>
        </p:cxnSp>
        <p:cxnSp>
          <p:nvCxnSpPr>
            <p:cNvPr id="34" name="Straight Arrow Connector 33"/>
            <p:cNvCxnSpPr>
              <a:stCxn id="38" idx="3"/>
            </p:cNvCxnSpPr>
            <p:nvPr/>
          </p:nvCxnSpPr>
          <p:spPr>
            <a:xfrm flipV="1">
              <a:off x="7363473" y="545231"/>
              <a:ext cx="2106776" cy="1002218"/>
            </a:xfrm>
            <a:prstGeom prst="straightConnector1">
              <a:avLst/>
            </a:prstGeom>
            <a:noFill/>
            <a:ln w="28575" cap="flat" cmpd="sng" algn="ctr">
              <a:solidFill>
                <a:srgbClr val="00AEEF"/>
              </a:solidFill>
              <a:prstDash val="solid"/>
              <a:headEnd type="triangle"/>
              <a:tailEnd type="triangle" w="med" len="med"/>
            </a:ln>
            <a:effectLst/>
          </p:spPr>
        </p:cxnSp>
        <p:cxnSp>
          <p:nvCxnSpPr>
            <p:cNvPr id="35" name="Straight Arrow Connector 34"/>
            <p:cNvCxnSpPr>
              <a:stCxn id="38" idx="3"/>
            </p:cNvCxnSpPr>
            <p:nvPr/>
          </p:nvCxnSpPr>
          <p:spPr>
            <a:xfrm>
              <a:off x="7363473" y="1547449"/>
              <a:ext cx="2131401" cy="951202"/>
            </a:xfrm>
            <a:prstGeom prst="straightConnector1">
              <a:avLst/>
            </a:prstGeom>
            <a:noFill/>
            <a:ln w="28575" cap="flat" cmpd="sng" algn="ctr">
              <a:solidFill>
                <a:srgbClr val="00AEEF"/>
              </a:solidFill>
              <a:prstDash val="solid"/>
              <a:headEnd type="triangle"/>
              <a:tailEnd type="triangle" w="med" len="med"/>
            </a:ln>
            <a:effectLst/>
          </p:spPr>
        </p:cxnSp>
        <p:cxnSp>
          <p:nvCxnSpPr>
            <p:cNvPr id="36" name="Straight Arrow Connector 35"/>
            <p:cNvCxnSpPr>
              <a:stCxn id="38" idx="3"/>
            </p:cNvCxnSpPr>
            <p:nvPr/>
          </p:nvCxnSpPr>
          <p:spPr>
            <a:xfrm flipV="1">
              <a:off x="7363473" y="1023305"/>
              <a:ext cx="2953295" cy="524144"/>
            </a:xfrm>
            <a:prstGeom prst="straightConnector1">
              <a:avLst/>
            </a:prstGeom>
            <a:noFill/>
            <a:ln w="28575" cap="flat" cmpd="sng" algn="ctr">
              <a:solidFill>
                <a:srgbClr val="00AEEF"/>
              </a:solidFill>
              <a:prstDash val="solid"/>
              <a:headEnd type="triangle"/>
              <a:tailEnd type="triangle" w="med" len="med"/>
            </a:ln>
            <a:effectLst/>
          </p:spPr>
        </p:cxnSp>
        <p:cxnSp>
          <p:nvCxnSpPr>
            <p:cNvPr id="37" name="Straight Arrow Connector 36"/>
            <p:cNvCxnSpPr>
              <a:stCxn id="38" idx="3"/>
              <a:endCxn id="31" idx="2"/>
            </p:cNvCxnSpPr>
            <p:nvPr/>
          </p:nvCxnSpPr>
          <p:spPr>
            <a:xfrm>
              <a:off x="7363473" y="1547449"/>
              <a:ext cx="2943771" cy="588748"/>
            </a:xfrm>
            <a:prstGeom prst="straightConnector1">
              <a:avLst/>
            </a:prstGeom>
            <a:noFill/>
            <a:ln w="28575" cap="flat" cmpd="sng" algn="ctr">
              <a:solidFill>
                <a:srgbClr val="00AEEF"/>
              </a:solidFill>
              <a:prstDash val="solid"/>
              <a:headEnd type="triangle"/>
              <a:tailEnd type="triangle" w="med" len="med"/>
            </a:ln>
            <a:effectLst/>
          </p:spPr>
        </p:cxnSp>
        <p:sp>
          <p:nvSpPr>
            <p:cNvPr id="38" name="Rectangle 37"/>
            <p:cNvSpPr/>
            <p:nvPr/>
          </p:nvSpPr>
          <p:spPr bwMode="auto">
            <a:xfrm>
              <a:off x="4825352" y="1019910"/>
              <a:ext cx="2538121" cy="1055077"/>
            </a:xfrm>
            <a:prstGeom prst="rect">
              <a:avLst/>
            </a:prstGeom>
            <a:solidFill>
              <a:srgbClr val="00AEEF"/>
            </a:solidFill>
            <a:ln w="9525" cap="flat" cmpd="sng" algn="ctr">
              <a:solidFill>
                <a:srgbClr val="00AEEF">
                  <a:shade val="95000"/>
                  <a:satMod val="105000"/>
                </a:srgbClr>
              </a:solid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39" name="Rectangle 38"/>
            <p:cNvSpPr/>
            <p:nvPr/>
          </p:nvSpPr>
          <p:spPr bwMode="auto">
            <a:xfrm>
              <a:off x="4967602" y="1179150"/>
              <a:ext cx="1507625" cy="736602"/>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91436" tIns="45718" rIns="91436" bIns="182880"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solidFill>
                      <a:srgbClr val="FFFFFF">
                        <a:alpha val="0"/>
                      </a:srgbClr>
                    </a:solidFill>
                  </a:ln>
                  <a:solidFill>
                    <a:srgbClr val="595959">
                      <a:alpha val="99000"/>
                    </a:srgbClr>
                  </a:solidFill>
                  <a:effectLst/>
                  <a:uLnTx/>
                  <a:uFillTx/>
                  <a:latin typeface="Segoe UI Light" pitchFamily="34" charset="0"/>
                  <a:ea typeface="+mn-ea"/>
                  <a:cs typeface="+mn-cs"/>
                </a:rPr>
                <a:t>Topic</a:t>
              </a:r>
            </a:p>
          </p:txBody>
        </p:sp>
        <p:sp>
          <p:nvSpPr>
            <p:cNvPr id="40" name="Oval 39"/>
            <p:cNvSpPr/>
            <p:nvPr/>
          </p:nvSpPr>
          <p:spPr bwMode="auto">
            <a:xfrm>
              <a:off x="1670340" y="1019910"/>
              <a:ext cx="1055076" cy="105507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S</a:t>
              </a:r>
            </a:p>
          </p:txBody>
        </p:sp>
        <p:cxnSp>
          <p:nvCxnSpPr>
            <p:cNvPr id="41" name="Straight Arrow Connector 40"/>
            <p:cNvCxnSpPr/>
            <p:nvPr/>
          </p:nvCxnSpPr>
          <p:spPr>
            <a:xfrm>
              <a:off x="2725416" y="1547448"/>
              <a:ext cx="2099936" cy="0"/>
            </a:xfrm>
            <a:prstGeom prst="straightConnector1">
              <a:avLst/>
            </a:prstGeom>
            <a:noFill/>
            <a:ln w="28575" cap="flat" cmpd="sng" algn="ctr">
              <a:solidFill>
                <a:srgbClr val="8CC600"/>
              </a:solidFill>
              <a:prstDash val="solid"/>
              <a:tailEnd type="triangle" w="med" len="med"/>
            </a:ln>
            <a:effectLst/>
          </p:spPr>
        </p:cxnSp>
        <p:sp>
          <p:nvSpPr>
            <p:cNvPr id="42" name="Rectangle 41"/>
            <p:cNvSpPr/>
            <p:nvPr/>
          </p:nvSpPr>
          <p:spPr bwMode="auto">
            <a:xfrm>
              <a:off x="6485859" y="1179150"/>
              <a:ext cx="735361" cy="236152"/>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91436" tIns="182880" rIns="91436" bIns="182880"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ea typeface="+mn-ea"/>
                  <a:cs typeface="+mn-cs"/>
                </a:rPr>
                <a:t>Sub</a:t>
              </a:r>
            </a:p>
          </p:txBody>
        </p:sp>
        <p:sp>
          <p:nvSpPr>
            <p:cNvPr id="43" name="Rectangle 42"/>
            <p:cNvSpPr/>
            <p:nvPr/>
          </p:nvSpPr>
          <p:spPr bwMode="auto">
            <a:xfrm>
              <a:off x="6485859" y="1429375"/>
              <a:ext cx="735361" cy="236152"/>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91436" tIns="182880" rIns="91436" bIns="182880"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ea typeface="+mn-ea"/>
                  <a:cs typeface="+mn-cs"/>
                </a:rPr>
                <a:t>Sub</a:t>
              </a:r>
            </a:p>
          </p:txBody>
        </p:sp>
        <p:sp>
          <p:nvSpPr>
            <p:cNvPr id="44" name="Rectangle 43"/>
            <p:cNvSpPr/>
            <p:nvPr/>
          </p:nvSpPr>
          <p:spPr bwMode="auto">
            <a:xfrm>
              <a:off x="6485859" y="1679600"/>
              <a:ext cx="735361" cy="236152"/>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91436" tIns="182880" rIns="91436" bIns="182880"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ea typeface="+mn-ea"/>
                  <a:cs typeface="+mn-cs"/>
                </a:rPr>
                <a:t>Sub</a:t>
              </a:r>
            </a:p>
          </p:txBody>
        </p:sp>
        <p:grpSp>
          <p:nvGrpSpPr>
            <p:cNvPr id="45" name="Group 44"/>
            <p:cNvGrpSpPr/>
            <p:nvPr/>
          </p:nvGrpSpPr>
          <p:grpSpPr>
            <a:xfrm>
              <a:off x="5761385" y="1803873"/>
              <a:ext cx="760358" cy="748234"/>
              <a:chOff x="5938838" y="5600700"/>
              <a:chExt cx="2090737" cy="2057400"/>
            </a:xfrm>
          </p:grpSpPr>
          <p:sp>
            <p:nvSpPr>
              <p:cNvPr id="46"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7"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sp>
        <p:nvSpPr>
          <p:cNvPr id="48" name="Rectangle 47"/>
          <p:cNvSpPr/>
          <p:nvPr/>
        </p:nvSpPr>
        <p:spPr bwMode="auto">
          <a:xfrm>
            <a:off x="1622551" y="3785294"/>
            <a:ext cx="4414394" cy="2998383"/>
          </a:xfrm>
          <a:prstGeom prst="rect">
            <a:avLst/>
          </a:prstGeom>
          <a:solidFill>
            <a:srgbClr val="00AEEF"/>
          </a:solidFill>
          <a:ln w="9525" cap="flat" cmpd="sng" algn="ctr">
            <a:noFill/>
            <a:prstDash val="solid"/>
            <a:headEnd type="none" w="med" len="med"/>
            <a:tailEnd type="none" w="med" len="med"/>
          </a:ln>
          <a:effectLst/>
        </p:spPr>
        <p:txBody>
          <a:bodyPr vert="horz" wrap="square" lIns="182880" tIns="91440" rIns="91436" bIns="0" numCol="1" rtlCol="0" anchor="t" anchorCtr="0" compatLnSpc="1">
            <a:prstTxWarp prst="textNoShape">
              <a:avLst/>
            </a:prstTxWarp>
          </a:bodyPr>
          <a:lstStyle/>
          <a:p>
            <a:pPr marL="0" marR="0" lvl="0" indent="0" defTabSz="914099" eaLnBrk="1" fontAlgn="base" latinLnBrk="0" hangingPunct="1">
              <a:lnSpc>
                <a:spcPct val="100000"/>
              </a:lnSpc>
              <a:spcBef>
                <a:spcPct val="0"/>
              </a:spcBef>
              <a:spcAft>
                <a:spcPts val="600"/>
              </a:spcAft>
              <a:buClrTx/>
              <a:buSzTx/>
              <a:buFontTx/>
              <a:buNone/>
              <a:tabLst/>
              <a:defRPr/>
            </a:pPr>
            <a:r>
              <a:rPr kumimoji="0" lang="en-US" sz="3200" b="0" i="0" u="none" strike="noStrike" kern="0" cap="none" spc="0" normalizeH="0" baseline="0" noProof="0" dirty="0">
                <a:ln>
                  <a:noFill/>
                </a:ln>
                <a:solidFill>
                  <a:schemeClr val="bg1"/>
                </a:solidFill>
                <a:effectLst/>
                <a:uLnTx/>
                <a:uFillTx/>
                <a:ea typeface="+mn-ea"/>
                <a:cs typeface="+mn-cs"/>
              </a:rPr>
              <a:t>Message Distribution</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Each receiver gets its own copy of each message. Subscriptions are independent. Allows for many independent ‘taps’ into a message stream. Subscriber can filter down by interest. </a:t>
            </a:r>
          </a:p>
        </p:txBody>
      </p:sp>
      <p:sp>
        <p:nvSpPr>
          <p:cNvPr id="49" name="Rectangle 48"/>
          <p:cNvSpPr/>
          <p:nvPr/>
        </p:nvSpPr>
        <p:spPr bwMode="auto">
          <a:xfrm>
            <a:off x="6290245" y="3785294"/>
            <a:ext cx="4464496" cy="2998383"/>
          </a:xfrm>
          <a:prstGeom prst="rect">
            <a:avLst/>
          </a:prstGeom>
          <a:solidFill>
            <a:srgbClr val="00AEEF"/>
          </a:solidFill>
          <a:ln w="9525" cap="flat" cmpd="sng" algn="ctr">
            <a:noFill/>
            <a:prstDash val="solid"/>
            <a:headEnd type="none" w="med" len="med"/>
            <a:tailEnd type="none" w="med" len="med"/>
          </a:ln>
          <a:effectLst/>
        </p:spPr>
        <p:txBody>
          <a:bodyPr vert="horz" wrap="square" lIns="182880" tIns="91440" rIns="91436" bIns="0" numCol="1" rtlCol="0" anchor="t" anchorCtr="0" compatLnSpc="1">
            <a:prstTxWarp prst="textNoShape">
              <a:avLst/>
            </a:prstTxWarp>
          </a:bodyPr>
          <a:lstStyle/>
          <a:p>
            <a:pPr marL="0" marR="0" lvl="0" indent="0" defTabSz="914099" eaLnBrk="1" fontAlgn="base" latinLnBrk="0" hangingPunct="1">
              <a:lnSpc>
                <a:spcPct val="100000"/>
              </a:lnSpc>
              <a:spcBef>
                <a:spcPct val="0"/>
              </a:spcBef>
              <a:spcAft>
                <a:spcPts val="600"/>
              </a:spcAft>
              <a:buClrTx/>
              <a:buSzTx/>
              <a:buFontTx/>
              <a:buNone/>
              <a:tabLst/>
              <a:defRPr/>
            </a:pPr>
            <a:r>
              <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Constrained Message Distribution </a:t>
            </a: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(Partitioning)</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Receiver get mutually exclusive slices </a:t>
            </a:r>
            <a:b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b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mn-ea"/>
                <a:cs typeface="+mn-cs"/>
              </a:rPr>
              <a:t>of the message stream by creating appropriate filter expressions.</a:t>
            </a:r>
          </a:p>
        </p:txBody>
      </p:sp>
    </p:spTree>
    <p:extLst>
      <p:ext uri="{BB962C8B-B14F-4D97-AF65-F5344CB8AC3E}">
        <p14:creationId xmlns:p14="http://schemas.microsoft.com/office/powerpoint/2010/main" val="245281582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Flow</a:t>
            </a:r>
            <a:endParaRPr lang="zh-TW" altLang="en-US" sz="3264" dirty="0"/>
          </a:p>
        </p:txBody>
      </p:sp>
      <p:pic>
        <p:nvPicPr>
          <p:cNvPr id="5" name="Picture 4"/>
          <p:cNvPicPr>
            <a:picLocks noChangeAspect="1"/>
          </p:cNvPicPr>
          <p:nvPr/>
        </p:nvPicPr>
        <p:blipFill>
          <a:blip r:embed="rId3"/>
          <a:stretch>
            <a:fillRect/>
          </a:stretch>
        </p:blipFill>
        <p:spPr>
          <a:xfrm>
            <a:off x="855768" y="1873579"/>
            <a:ext cx="3099824" cy="4914356"/>
          </a:xfrm>
          <a:prstGeom prst="rect">
            <a:avLst/>
          </a:prstGeom>
        </p:spPr>
      </p:pic>
      <p:grpSp>
        <p:nvGrpSpPr>
          <p:cNvPr id="17" name="Group 16"/>
          <p:cNvGrpSpPr/>
          <p:nvPr/>
        </p:nvGrpSpPr>
        <p:grpSpPr>
          <a:xfrm>
            <a:off x="4299746" y="1849509"/>
            <a:ext cx="7372973" cy="4911293"/>
            <a:chOff x="4214955" y="1813409"/>
            <a:chExt cx="7229061" cy="4815430"/>
          </a:xfrm>
        </p:grpSpPr>
        <p:grpSp>
          <p:nvGrpSpPr>
            <p:cNvPr id="13" name="Group 12"/>
            <p:cNvGrpSpPr/>
            <p:nvPr/>
          </p:nvGrpSpPr>
          <p:grpSpPr>
            <a:xfrm>
              <a:off x="4214955" y="1813409"/>
              <a:ext cx="7229061" cy="4815430"/>
              <a:chOff x="4136574" y="1813409"/>
              <a:chExt cx="7229061" cy="4815430"/>
            </a:xfrm>
          </p:grpSpPr>
          <p:pic>
            <p:nvPicPr>
              <p:cNvPr id="12" name="Picture 11"/>
              <p:cNvPicPr>
                <a:picLocks noChangeAspect="1"/>
              </p:cNvPicPr>
              <p:nvPr/>
            </p:nvPicPr>
            <p:blipFill>
              <a:blip r:embed="rId4"/>
              <a:stretch>
                <a:fillRect/>
              </a:stretch>
            </p:blipFill>
            <p:spPr>
              <a:xfrm>
                <a:off x="4136574" y="1813409"/>
                <a:ext cx="7229061" cy="4815430"/>
              </a:xfrm>
              <a:prstGeom prst="rect">
                <a:avLst/>
              </a:prstGeom>
            </p:spPr>
          </p:pic>
          <p:sp>
            <p:nvSpPr>
              <p:cNvPr id="7" name="Rectangle 6"/>
              <p:cNvSpPr/>
              <p:nvPr/>
            </p:nvSpPr>
            <p:spPr>
              <a:xfrm>
                <a:off x="4319451" y="2159726"/>
                <a:ext cx="6322423" cy="4963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zh-TW" altLang="en-US" sz="1836"/>
              </a:p>
            </p:txBody>
          </p:sp>
          <p:cxnSp>
            <p:nvCxnSpPr>
              <p:cNvPr id="9" name="Straight Connector 8"/>
              <p:cNvCxnSpPr/>
              <p:nvPr/>
            </p:nvCxnSpPr>
            <p:spPr>
              <a:xfrm>
                <a:off x="4781005" y="3866605"/>
                <a:ext cx="159366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351417" y="4354286"/>
                <a:ext cx="3122023" cy="130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p:nvCxnSpPr>
          <p:spPr>
            <a:xfrm>
              <a:off x="5843452" y="4957759"/>
              <a:ext cx="1724300" cy="69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8" name="Picture 17"/>
          <p:cNvPicPr>
            <a:picLocks noChangeAspect="1"/>
          </p:cNvPicPr>
          <p:nvPr/>
        </p:nvPicPr>
        <p:blipFill>
          <a:blip r:embed="rId5"/>
          <a:stretch>
            <a:fillRect/>
          </a:stretch>
        </p:blipFill>
        <p:spPr>
          <a:xfrm>
            <a:off x="7791417" y="3910667"/>
            <a:ext cx="3789290" cy="338192"/>
          </a:xfrm>
          <a:prstGeom prst="rect">
            <a:avLst/>
          </a:prstGeom>
        </p:spPr>
      </p:pic>
    </p:spTree>
    <p:extLst>
      <p:ext uri="{BB962C8B-B14F-4D97-AF65-F5344CB8AC3E}">
        <p14:creationId xmlns:p14="http://schemas.microsoft.com/office/powerpoint/2010/main" val="229961087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Flow</a:t>
            </a:r>
            <a:endParaRPr lang="zh-TW" altLang="en-US" sz="3264" dirty="0"/>
          </a:p>
        </p:txBody>
      </p:sp>
      <p:pic>
        <p:nvPicPr>
          <p:cNvPr id="4" name="Content Placeholder 3"/>
          <p:cNvPicPr>
            <a:picLocks noGrp="1" noChangeAspect="1"/>
          </p:cNvPicPr>
          <p:nvPr>
            <p:ph idx="1"/>
          </p:nvPr>
        </p:nvPicPr>
        <p:blipFill>
          <a:blip r:embed="rId3"/>
          <a:stretch>
            <a:fillRect/>
          </a:stretch>
        </p:blipFill>
        <p:spPr>
          <a:xfrm>
            <a:off x="4557369" y="1861968"/>
            <a:ext cx="7349636" cy="4807558"/>
          </a:xfrm>
          <a:prstGeom prst="rect">
            <a:avLst/>
          </a:prstGeom>
        </p:spPr>
      </p:pic>
      <p:pic>
        <p:nvPicPr>
          <p:cNvPr id="5" name="Picture 4"/>
          <p:cNvPicPr>
            <a:picLocks noChangeAspect="1"/>
          </p:cNvPicPr>
          <p:nvPr/>
        </p:nvPicPr>
        <p:blipFill>
          <a:blip r:embed="rId4"/>
          <a:stretch>
            <a:fillRect/>
          </a:stretch>
        </p:blipFill>
        <p:spPr>
          <a:xfrm>
            <a:off x="696969" y="1861968"/>
            <a:ext cx="2758435" cy="4807558"/>
          </a:xfrm>
          <a:prstGeom prst="rect">
            <a:avLst/>
          </a:prstGeom>
        </p:spPr>
      </p:pic>
      <p:sp>
        <p:nvSpPr>
          <p:cNvPr id="7" name="TextBox 6"/>
          <p:cNvSpPr txBox="1"/>
          <p:nvPr/>
        </p:nvSpPr>
        <p:spPr>
          <a:xfrm>
            <a:off x="4721141" y="6687100"/>
            <a:ext cx="7443062" cy="338554"/>
          </a:xfrm>
          <a:prstGeom prst="rect">
            <a:avLst/>
          </a:prstGeom>
          <a:noFill/>
        </p:spPr>
        <p:txBody>
          <a:bodyPr wrap="square" rtlCol="0">
            <a:spAutoFit/>
          </a:bodyPr>
          <a:lstStyle/>
          <a:p>
            <a:r>
              <a:rPr lang="en-US" altLang="zh-TW" sz="1600" dirty="0" err="1"/>
              <a:t>sfBackendService</a:t>
            </a:r>
            <a:r>
              <a:rPr lang="en-US" altLang="zh-TW" sz="1600" dirty="0"/>
              <a:t>/</a:t>
            </a:r>
            <a:r>
              <a:rPr lang="en-US" altLang="zh-TW" sz="1600" dirty="0" err="1"/>
              <a:t>OpsInfra</a:t>
            </a:r>
            <a:r>
              <a:rPr lang="en-US" altLang="zh-TW" sz="1600" dirty="0"/>
              <a:t>/</a:t>
            </a:r>
            <a:r>
              <a:rPr lang="en-US" altLang="zh-TW" sz="1600" dirty="0" err="1"/>
              <a:t>Program.cs</a:t>
            </a:r>
            <a:r>
              <a:rPr lang="en-US" altLang="zh-TW" sz="1600" dirty="0"/>
              <a:t> (function : </a:t>
            </a:r>
            <a:r>
              <a:rPr lang="en-US" altLang="zh-TW" sz="1600" dirty="0" err="1"/>
              <a:t>ListenOnServiceBusQueue</a:t>
            </a:r>
            <a:r>
              <a:rPr lang="en-US" altLang="zh-TW" sz="1600" dirty="0"/>
              <a:t>)</a:t>
            </a:r>
            <a:endParaRPr lang="zh-TW" altLang="en-US" sz="1600" dirty="0"/>
          </a:p>
        </p:txBody>
      </p:sp>
      <p:sp>
        <p:nvSpPr>
          <p:cNvPr id="8" name="Rectangle 7"/>
          <p:cNvSpPr/>
          <p:nvPr/>
        </p:nvSpPr>
        <p:spPr>
          <a:xfrm>
            <a:off x="5019177" y="2939920"/>
            <a:ext cx="5631147" cy="148328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zh-TW" altLang="en-US" sz="1836"/>
          </a:p>
        </p:txBody>
      </p:sp>
      <p:sp>
        <p:nvSpPr>
          <p:cNvPr id="9" name="Rectangle 8"/>
          <p:cNvSpPr/>
          <p:nvPr/>
        </p:nvSpPr>
        <p:spPr>
          <a:xfrm>
            <a:off x="946558" y="5400217"/>
            <a:ext cx="1594555" cy="15099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zh-TW" altLang="en-US" sz="1836"/>
          </a:p>
        </p:txBody>
      </p:sp>
      <p:cxnSp>
        <p:nvCxnSpPr>
          <p:cNvPr id="11" name="Connector: Elbow 10"/>
          <p:cNvCxnSpPr>
            <a:stCxn id="9" idx="3"/>
            <a:endCxn id="8" idx="1"/>
          </p:cNvCxnSpPr>
          <p:nvPr/>
        </p:nvCxnSpPr>
        <p:spPr>
          <a:xfrm flipV="1">
            <a:off x="2541113" y="3681563"/>
            <a:ext cx="2478064" cy="1794151"/>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46558" y="5560092"/>
            <a:ext cx="1594555" cy="142111"/>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zh-TW" altLang="en-US" sz="1836"/>
          </a:p>
        </p:txBody>
      </p:sp>
      <p:sp>
        <p:nvSpPr>
          <p:cNvPr id="15" name="Rectangle 14"/>
          <p:cNvSpPr/>
          <p:nvPr/>
        </p:nvSpPr>
        <p:spPr>
          <a:xfrm>
            <a:off x="5019177" y="4556435"/>
            <a:ext cx="1820797" cy="608411"/>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zh-TW" altLang="en-US" sz="1836"/>
          </a:p>
        </p:txBody>
      </p:sp>
      <p:cxnSp>
        <p:nvCxnSpPr>
          <p:cNvPr id="19" name="Connector: Elbow 18"/>
          <p:cNvCxnSpPr>
            <a:stCxn id="14" idx="3"/>
            <a:endCxn id="15" idx="1"/>
          </p:cNvCxnSpPr>
          <p:nvPr/>
        </p:nvCxnSpPr>
        <p:spPr>
          <a:xfrm flipV="1">
            <a:off x="2541113" y="4860641"/>
            <a:ext cx="2478064" cy="770507"/>
          </a:xfrm>
          <a:prstGeom prst="bentConnector3">
            <a:avLst>
              <a:gd name="adj1" fmla="val 5896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46559" y="5839827"/>
            <a:ext cx="2038655" cy="182126"/>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zh-TW" altLang="en-US" sz="1836"/>
          </a:p>
        </p:txBody>
      </p:sp>
      <p:sp>
        <p:nvSpPr>
          <p:cNvPr id="24" name="Rectangle 23"/>
          <p:cNvSpPr/>
          <p:nvPr/>
        </p:nvSpPr>
        <p:spPr>
          <a:xfrm>
            <a:off x="4996971" y="5218136"/>
            <a:ext cx="1843002" cy="46630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zh-TW" altLang="en-US" sz="1836"/>
          </a:p>
        </p:txBody>
      </p:sp>
      <p:cxnSp>
        <p:nvCxnSpPr>
          <p:cNvPr id="28" name="Connector: Elbow 27"/>
          <p:cNvCxnSpPr>
            <a:stCxn id="23" idx="3"/>
            <a:endCxn id="24" idx="1"/>
          </p:cNvCxnSpPr>
          <p:nvPr/>
        </p:nvCxnSpPr>
        <p:spPr>
          <a:xfrm flipV="1">
            <a:off x="2985213" y="5451288"/>
            <a:ext cx="2011757" cy="479602"/>
          </a:xfrm>
          <a:prstGeom prst="bentConnector3">
            <a:avLst>
              <a:gd name="adj1" fmla="val 6236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84476" y="2676796"/>
            <a:ext cx="2335399" cy="1337840"/>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zh-TW" altLang="en-US" sz="1836"/>
          </a:p>
        </p:txBody>
      </p:sp>
    </p:spTree>
    <p:extLst>
      <p:ext uri="{BB962C8B-B14F-4D97-AF65-F5344CB8AC3E}">
        <p14:creationId xmlns:p14="http://schemas.microsoft.com/office/powerpoint/2010/main" val="102079082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Code Architecture</a:t>
            </a:r>
            <a:endParaRPr lang="zh-TW" altLang="en-US" sz="3264" dirty="0"/>
          </a:p>
        </p:txBody>
      </p:sp>
      <p:grpSp>
        <p:nvGrpSpPr>
          <p:cNvPr id="30" name="Group 29"/>
          <p:cNvGrpSpPr/>
          <p:nvPr/>
        </p:nvGrpSpPr>
        <p:grpSpPr>
          <a:xfrm>
            <a:off x="8369275" y="6323017"/>
            <a:ext cx="2211182" cy="565158"/>
            <a:chOff x="9528521" y="6063601"/>
            <a:chExt cx="1942008" cy="554127"/>
          </a:xfrm>
        </p:grpSpPr>
        <p:sp>
          <p:nvSpPr>
            <p:cNvPr id="45" name="Rectangle: Rounded Corners 44"/>
            <p:cNvSpPr/>
            <p:nvPr/>
          </p:nvSpPr>
          <p:spPr>
            <a:xfrm>
              <a:off x="9528521" y="6063601"/>
              <a:ext cx="1942008" cy="55412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Azure Storage</a:t>
              </a:r>
              <a:endParaRPr lang="en-US" altLang="zh-TW" sz="1600" dirty="0">
                <a:solidFill>
                  <a:schemeClr val="bg1"/>
                </a:solidFill>
              </a:endParaRPr>
            </a:p>
            <a:p>
              <a:r>
                <a:rPr lang="en-US" altLang="zh-TW" sz="1200" dirty="0">
                  <a:solidFill>
                    <a:schemeClr val="bg1"/>
                  </a:solidFill>
                </a:rPr>
                <a:t>log-backend-</a:t>
              </a:r>
              <a:r>
                <a:rPr lang="en-US" altLang="zh-TW" sz="1200" dirty="0" err="1">
                  <a:solidFill>
                    <a:schemeClr val="bg1"/>
                  </a:solidFill>
                </a:rPr>
                <a:t>opsinfra</a:t>
              </a:r>
              <a:endParaRPr lang="zh-TW" altLang="en-US" sz="1200" dirty="0">
                <a:solidFill>
                  <a:schemeClr val="bg1"/>
                </a:solidFill>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4417" y="6163239"/>
              <a:ext cx="377477" cy="377478"/>
            </a:xfrm>
            <a:prstGeom prst="rect">
              <a:avLst/>
            </a:prstGeom>
          </p:spPr>
        </p:pic>
      </p:grpSp>
      <p:grpSp>
        <p:nvGrpSpPr>
          <p:cNvPr id="5" name="Group 4"/>
          <p:cNvGrpSpPr/>
          <p:nvPr/>
        </p:nvGrpSpPr>
        <p:grpSpPr>
          <a:xfrm>
            <a:off x="620867" y="1609980"/>
            <a:ext cx="11194740" cy="729207"/>
            <a:chOff x="588583" y="1676001"/>
            <a:chExt cx="10976232" cy="1067199"/>
          </a:xfrm>
        </p:grpSpPr>
        <p:grpSp>
          <p:nvGrpSpPr>
            <p:cNvPr id="4" name="Group 3"/>
            <p:cNvGrpSpPr/>
            <p:nvPr/>
          </p:nvGrpSpPr>
          <p:grpSpPr>
            <a:xfrm>
              <a:off x="627185" y="1676001"/>
              <a:ext cx="10937630" cy="1067199"/>
              <a:chOff x="627185" y="1676001"/>
              <a:chExt cx="10937630" cy="1067199"/>
            </a:xfrm>
          </p:grpSpPr>
          <p:sp>
            <p:nvSpPr>
              <p:cNvPr id="17" name="Rectangle: Rounded Corners 16"/>
              <p:cNvSpPr/>
              <p:nvPr/>
            </p:nvSpPr>
            <p:spPr>
              <a:xfrm>
                <a:off x="627185" y="1676001"/>
                <a:ext cx="10937630" cy="1067199"/>
              </a:xfrm>
              <a:prstGeom prst="roundRect">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19" name="Rectangle: Rounded Corners 18"/>
              <p:cNvSpPr/>
              <p:nvPr/>
            </p:nvSpPr>
            <p:spPr>
              <a:xfrm>
                <a:off x="2339617" y="1867681"/>
                <a:ext cx="2737338" cy="683836"/>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alarmops</a:t>
                </a:r>
                <a:r>
                  <a:rPr lang="en-US" altLang="zh-TW" sz="1600" dirty="0"/>
                  <a:t> (Queue)</a:t>
                </a:r>
                <a:endParaRPr lang="zh-TW" altLang="en-US" sz="1600" dirty="0"/>
              </a:p>
            </p:txBody>
          </p:sp>
          <p:sp>
            <p:nvSpPr>
              <p:cNvPr id="22" name="Rectangle: Rounded Corners 21"/>
              <p:cNvSpPr/>
              <p:nvPr/>
            </p:nvSpPr>
            <p:spPr>
              <a:xfrm>
                <a:off x="8598236" y="1867675"/>
                <a:ext cx="2740910" cy="683836"/>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processcommand</a:t>
                </a:r>
                <a:r>
                  <a:rPr lang="en-US" altLang="zh-TW" sz="1600" dirty="0"/>
                  <a:t> (Topic)</a:t>
                </a:r>
                <a:endParaRPr lang="zh-TW" altLang="en-US" sz="1600" dirty="0"/>
              </a:p>
            </p:txBody>
          </p:sp>
          <p:sp>
            <p:nvSpPr>
              <p:cNvPr id="23" name="Rectangle: Rounded Corners 22"/>
              <p:cNvSpPr/>
              <p:nvPr/>
            </p:nvSpPr>
            <p:spPr>
              <a:xfrm>
                <a:off x="5444836" y="1867674"/>
                <a:ext cx="2740910" cy="683836"/>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Infraops</a:t>
                </a:r>
                <a:r>
                  <a:rPr lang="en-US" altLang="zh-TW" sz="1600" dirty="0"/>
                  <a:t> (Queue)</a:t>
                </a:r>
                <a:endParaRPr lang="zh-TW" altLang="en-US" sz="1600" dirty="0"/>
              </a:p>
            </p:txBody>
          </p:sp>
        </p:grpSp>
        <p:sp>
          <p:nvSpPr>
            <p:cNvPr id="63" name="TextBox 62"/>
            <p:cNvSpPr txBox="1"/>
            <p:nvPr/>
          </p:nvSpPr>
          <p:spPr>
            <a:xfrm>
              <a:off x="588583" y="1916809"/>
              <a:ext cx="1524227" cy="585564"/>
            </a:xfrm>
            <a:prstGeom prst="rect">
              <a:avLst/>
            </a:prstGeom>
            <a:noFill/>
          </p:spPr>
          <p:txBody>
            <a:bodyPr wrap="square" rtlCol="0">
              <a:spAutoFit/>
            </a:bodyPr>
            <a:lstStyle/>
            <a:p>
              <a:pPr algn="ctr"/>
              <a:r>
                <a:rPr lang="en-US" altLang="zh-TW" sz="2000" dirty="0">
                  <a:solidFill>
                    <a:schemeClr val="bg1"/>
                  </a:solidFill>
                </a:rPr>
                <a:t>Service Bus</a:t>
              </a:r>
              <a:endParaRPr lang="zh-TW" altLang="en-US" sz="2000" dirty="0">
                <a:solidFill>
                  <a:schemeClr val="bg1"/>
                </a:solidFill>
              </a:endParaRPr>
            </a:p>
          </p:txBody>
        </p:sp>
      </p:grpSp>
      <p:pic>
        <p:nvPicPr>
          <p:cNvPr id="51" name="Picture 2" descr="「azure service bus」的圖片搜尋結果"/>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02958" y="1333521"/>
            <a:ext cx="714558" cy="375144"/>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94741" y="5022025"/>
            <a:ext cx="4921880" cy="1870889"/>
            <a:chOff x="588213" y="5023628"/>
            <a:chExt cx="4825811" cy="1834371"/>
          </a:xfrm>
        </p:grpSpPr>
        <p:sp>
          <p:nvSpPr>
            <p:cNvPr id="69" name="Rectangle: Rounded Corners 68"/>
            <p:cNvSpPr/>
            <p:nvPr/>
          </p:nvSpPr>
          <p:spPr>
            <a:xfrm>
              <a:off x="588213" y="5023628"/>
              <a:ext cx="4825811" cy="1834371"/>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43" name="Rectangle: Rounded Corners 42"/>
            <p:cNvSpPr/>
            <p:nvPr/>
          </p:nvSpPr>
          <p:spPr>
            <a:xfrm>
              <a:off x="3716463" y="6192864"/>
              <a:ext cx="1618555" cy="554127"/>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err="1"/>
                <a:t>IoT</a:t>
              </a:r>
              <a:r>
                <a:rPr lang="en-US" altLang="zh-TW" sz="1600" dirty="0"/>
                <a:t> Device</a:t>
              </a:r>
              <a:endParaRPr lang="zh-TW" altLang="en-US" sz="1600" dirty="0"/>
            </a:p>
          </p:txBody>
        </p:sp>
        <p:sp>
          <p:nvSpPr>
            <p:cNvPr id="28" name="Rectangle: Rounded Corners 27"/>
            <p:cNvSpPr/>
            <p:nvPr/>
          </p:nvSpPr>
          <p:spPr>
            <a:xfrm>
              <a:off x="3716463" y="5411581"/>
              <a:ext cx="1618555" cy="554127"/>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Admin</a:t>
              </a:r>
              <a:endParaRPr lang="zh-TW" altLang="en-US" sz="1600" dirty="0"/>
            </a:p>
          </p:txBody>
        </p:sp>
        <p:grpSp>
          <p:nvGrpSpPr>
            <p:cNvPr id="13" name="Group 12"/>
            <p:cNvGrpSpPr/>
            <p:nvPr/>
          </p:nvGrpSpPr>
          <p:grpSpPr>
            <a:xfrm>
              <a:off x="678212" y="5411581"/>
              <a:ext cx="2948669" cy="1364760"/>
              <a:chOff x="547732" y="5024374"/>
              <a:chExt cx="2948669" cy="1364760"/>
            </a:xfrm>
          </p:grpSpPr>
          <p:sp>
            <p:nvSpPr>
              <p:cNvPr id="48" name="Rectangle: Rounded Corners 47"/>
              <p:cNvSpPr/>
              <p:nvPr/>
            </p:nvSpPr>
            <p:spPr>
              <a:xfrm>
                <a:off x="547732" y="5024374"/>
                <a:ext cx="2920691" cy="1335410"/>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28" dirty="0"/>
                  <a:t>Content-Type</a:t>
                </a:r>
              </a:p>
              <a:p>
                <a:pPr marL="291436" indent="-291436">
                  <a:buFont typeface="Arial" panose="020B0604020202020204" pitchFamily="34" charset="0"/>
                  <a:buChar char="•"/>
                </a:pPr>
                <a:r>
                  <a:rPr lang="en-US" altLang="zh-TW" sz="1224" dirty="0"/>
                  <a:t>multipart/form-data</a:t>
                </a:r>
              </a:p>
              <a:p>
                <a:pPr marL="291436" indent="-291436">
                  <a:buFont typeface="Arial" panose="020B0604020202020204" pitchFamily="34" charset="0"/>
                  <a:buChar char="•"/>
                </a:pPr>
                <a:r>
                  <a:rPr lang="en-US" altLang="zh-TW" sz="1224" dirty="0"/>
                  <a:t>application/x-www-form-</a:t>
                </a:r>
                <a:r>
                  <a:rPr lang="en-US" altLang="zh-TW" sz="1224" dirty="0" err="1"/>
                  <a:t>urlencoded</a:t>
                </a:r>
                <a:endParaRPr lang="en-US" altLang="zh-TW" sz="1224" dirty="0"/>
              </a:p>
              <a:p>
                <a:pPr marL="291436" indent="-291436">
                  <a:buFont typeface="Arial" panose="020B0604020202020204" pitchFamily="34" charset="0"/>
                  <a:buChar char="•"/>
                </a:pPr>
                <a:r>
                  <a:rPr lang="en-US" altLang="zh-TW" sz="1224" dirty="0"/>
                  <a:t>application/</a:t>
                </a:r>
                <a:r>
                  <a:rPr lang="en-US" altLang="zh-TW" sz="1224" dirty="0" err="1"/>
                  <a:t>json</a:t>
                </a:r>
                <a:endParaRPr lang="en-US" altLang="zh-TW" sz="1224" dirty="0"/>
              </a:p>
              <a:p>
                <a:r>
                  <a:rPr lang="en-US" altLang="zh-TW" sz="1428" dirty="0" err="1"/>
                  <a:t>Auth</a:t>
                </a:r>
                <a:r>
                  <a:rPr lang="en-US" altLang="zh-TW" sz="1428" dirty="0"/>
                  <a:t> : Basic </a:t>
                </a:r>
                <a:r>
                  <a:rPr lang="en-US" altLang="zh-TW" sz="1428" dirty="0" err="1"/>
                  <a:t>Auth</a:t>
                </a:r>
                <a:endParaRPr lang="en-US" altLang="zh-TW" sz="1428" dirty="0"/>
              </a:p>
            </p:txBody>
          </p:sp>
          <p:sp>
            <p:nvSpPr>
              <p:cNvPr id="68" name="TextBox 67"/>
              <p:cNvSpPr txBox="1"/>
              <p:nvPr/>
            </p:nvSpPr>
            <p:spPr>
              <a:xfrm>
                <a:off x="2019594" y="6057188"/>
                <a:ext cx="1476807" cy="331946"/>
              </a:xfrm>
              <a:prstGeom prst="rect">
                <a:avLst/>
              </a:prstGeom>
              <a:noFill/>
            </p:spPr>
            <p:txBody>
              <a:bodyPr wrap="square" rtlCol="0">
                <a:spAutoFit/>
              </a:bodyPr>
              <a:lstStyle/>
              <a:p>
                <a:pPr algn="r"/>
                <a:r>
                  <a:rPr lang="en-US" altLang="zh-TW" sz="1600" b="1" u="sng" dirty="0">
                    <a:solidFill>
                      <a:schemeClr val="bg1"/>
                    </a:solidFill>
                  </a:rPr>
                  <a:t>External API</a:t>
                </a:r>
                <a:endParaRPr lang="zh-TW" altLang="en-US" sz="1600" b="1" u="sng" dirty="0">
                  <a:solidFill>
                    <a:schemeClr val="bg1"/>
                  </a:solidFill>
                </a:endParaRPr>
              </a:p>
            </p:txBody>
          </p:sp>
        </p:grpSp>
        <p:sp>
          <p:nvSpPr>
            <p:cNvPr id="15" name="TextBox 14"/>
            <p:cNvSpPr txBox="1"/>
            <p:nvPr/>
          </p:nvSpPr>
          <p:spPr>
            <a:xfrm>
              <a:off x="1585632" y="5045934"/>
              <a:ext cx="2836696" cy="406265"/>
            </a:xfrm>
            <a:prstGeom prst="rect">
              <a:avLst/>
            </a:prstGeom>
            <a:noFill/>
          </p:spPr>
          <p:txBody>
            <a:bodyPr wrap="square" rtlCol="0">
              <a:spAutoFit/>
            </a:bodyPr>
            <a:lstStyle/>
            <a:p>
              <a:pPr algn="ctr"/>
              <a:r>
                <a:rPr lang="en-US" altLang="zh-TW" sz="2000" b="1" dirty="0">
                  <a:solidFill>
                    <a:schemeClr val="bg1"/>
                  </a:solidFill>
                </a:rPr>
                <a:t>External Application</a:t>
              </a:r>
              <a:endParaRPr lang="zh-TW" altLang="en-US" sz="2000" b="1" dirty="0">
                <a:solidFill>
                  <a:schemeClr val="bg1"/>
                </a:solidFill>
              </a:endParaRPr>
            </a:p>
          </p:txBody>
        </p:sp>
      </p:grpSp>
      <p:grpSp>
        <p:nvGrpSpPr>
          <p:cNvPr id="74" name="Group 73"/>
          <p:cNvGrpSpPr/>
          <p:nvPr/>
        </p:nvGrpSpPr>
        <p:grpSpPr>
          <a:xfrm>
            <a:off x="6506269" y="6323014"/>
            <a:ext cx="1808278" cy="565158"/>
            <a:chOff x="623358" y="6075528"/>
            <a:chExt cx="1950504" cy="554127"/>
          </a:xfrm>
        </p:grpSpPr>
        <p:sp>
          <p:nvSpPr>
            <p:cNvPr id="75" name="Rectangle: Rounded Corners 74"/>
            <p:cNvSpPr/>
            <p:nvPr/>
          </p:nvSpPr>
          <p:spPr>
            <a:xfrm>
              <a:off x="623358" y="6075528"/>
              <a:ext cx="1950504" cy="55412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Document DB</a:t>
              </a:r>
              <a:endParaRPr lang="zh-TW" altLang="en-US" sz="1600" dirty="0"/>
            </a:p>
          </p:txBody>
        </p:sp>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7852" y="6129031"/>
              <a:ext cx="379657" cy="379658"/>
            </a:xfrm>
            <a:prstGeom prst="rect">
              <a:avLst/>
            </a:prstGeom>
          </p:spPr>
        </p:pic>
      </p:grpSp>
      <p:grpSp>
        <p:nvGrpSpPr>
          <p:cNvPr id="3" name="Group 2"/>
          <p:cNvGrpSpPr/>
          <p:nvPr/>
        </p:nvGrpSpPr>
        <p:grpSpPr>
          <a:xfrm>
            <a:off x="251536" y="2806431"/>
            <a:ext cx="11564071" cy="1108744"/>
            <a:chOff x="251536" y="2806431"/>
            <a:chExt cx="11564071" cy="1108744"/>
          </a:xfrm>
        </p:grpSpPr>
        <p:grpSp>
          <p:nvGrpSpPr>
            <p:cNvPr id="21" name="Group 20"/>
            <p:cNvGrpSpPr/>
            <p:nvPr/>
          </p:nvGrpSpPr>
          <p:grpSpPr>
            <a:xfrm>
              <a:off x="251536" y="2806431"/>
              <a:ext cx="11564071" cy="1108744"/>
              <a:chOff x="245762" y="3420346"/>
              <a:chExt cx="11338354" cy="1087102"/>
            </a:xfrm>
          </p:grpSpPr>
          <p:sp>
            <p:nvSpPr>
              <p:cNvPr id="66" name="Rectangle: Rounded Corners 65"/>
              <p:cNvSpPr/>
              <p:nvPr/>
            </p:nvSpPr>
            <p:spPr>
              <a:xfrm>
                <a:off x="646486" y="3669394"/>
                <a:ext cx="10937630" cy="838054"/>
              </a:xfrm>
              <a:prstGeom prst="roundRect">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pic>
            <p:nvPicPr>
              <p:cNvPr id="39940" name="Picture 4" descr="「service fabric」的圖片搜尋結果"/>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762" y="3420346"/>
                <a:ext cx="858208" cy="450559"/>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594339" y="3899554"/>
                <a:ext cx="1723748" cy="392300"/>
              </a:xfrm>
              <a:prstGeom prst="rect">
                <a:avLst/>
              </a:prstGeom>
              <a:noFill/>
            </p:spPr>
            <p:txBody>
              <a:bodyPr wrap="square" rtlCol="0">
                <a:spAutoFit/>
              </a:bodyPr>
              <a:lstStyle/>
              <a:p>
                <a:pPr algn="ctr"/>
                <a:r>
                  <a:rPr lang="en-US" altLang="zh-TW" sz="2000" dirty="0">
                    <a:solidFill>
                      <a:schemeClr val="bg1"/>
                    </a:solidFill>
                  </a:rPr>
                  <a:t>Service Fabric</a:t>
                </a:r>
                <a:endParaRPr lang="zh-TW" altLang="en-US" sz="2000" dirty="0">
                  <a:solidFill>
                    <a:schemeClr val="bg1"/>
                  </a:solidFill>
                </a:endParaRPr>
              </a:p>
            </p:txBody>
          </p:sp>
        </p:grpSp>
        <p:sp>
          <p:nvSpPr>
            <p:cNvPr id="77" name="Rectangle: Rounded Corners 76"/>
            <p:cNvSpPr/>
            <p:nvPr/>
          </p:nvSpPr>
          <p:spPr>
            <a:xfrm>
              <a:off x="2383604" y="3255650"/>
              <a:ext cx="2030084"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OpsAlarm</a:t>
              </a:r>
              <a:endParaRPr lang="zh-TW" altLang="en-US" sz="1600" dirty="0"/>
            </a:p>
          </p:txBody>
        </p:sp>
        <p:sp>
          <p:nvSpPr>
            <p:cNvPr id="78" name="Rectangle: Rounded Corners 77"/>
            <p:cNvSpPr/>
            <p:nvPr/>
          </p:nvSpPr>
          <p:spPr>
            <a:xfrm>
              <a:off x="4737767" y="3255649"/>
              <a:ext cx="2053659"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OpsInfra</a:t>
              </a:r>
              <a:endParaRPr lang="zh-TW" altLang="en-US" sz="1600" dirty="0"/>
            </a:p>
          </p:txBody>
        </p:sp>
        <p:sp>
          <p:nvSpPr>
            <p:cNvPr id="79" name="Rectangle: Rounded Corners 78"/>
            <p:cNvSpPr/>
            <p:nvPr/>
          </p:nvSpPr>
          <p:spPr>
            <a:xfrm>
              <a:off x="7029528" y="3254216"/>
              <a:ext cx="2460565"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Event Processor Host</a:t>
              </a:r>
              <a:endParaRPr lang="zh-TW" altLang="en-US" sz="1600" dirty="0"/>
            </a:p>
          </p:txBody>
        </p:sp>
        <p:sp>
          <p:nvSpPr>
            <p:cNvPr id="80" name="Rectangle: Rounded Corners 79"/>
            <p:cNvSpPr/>
            <p:nvPr/>
          </p:nvSpPr>
          <p:spPr>
            <a:xfrm>
              <a:off x="9680171" y="3255648"/>
              <a:ext cx="1921429"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UsageOps</a:t>
              </a:r>
              <a:endParaRPr lang="zh-TW" altLang="en-US" sz="1600" dirty="0"/>
            </a:p>
          </p:txBody>
        </p:sp>
      </p:grpSp>
      <p:sp>
        <p:nvSpPr>
          <p:cNvPr id="36" name="TextBox 35"/>
          <p:cNvSpPr txBox="1"/>
          <p:nvPr/>
        </p:nvSpPr>
        <p:spPr>
          <a:xfrm>
            <a:off x="3370504" y="2717910"/>
            <a:ext cx="2922917" cy="318286"/>
          </a:xfrm>
          <a:prstGeom prst="rect">
            <a:avLst/>
          </a:prstGeom>
          <a:noFill/>
        </p:spPr>
        <p:txBody>
          <a:bodyPr wrap="square" rtlCol="0">
            <a:spAutoFit/>
          </a:bodyPr>
          <a:lstStyle/>
          <a:p>
            <a:r>
              <a:rPr lang="en-US" altLang="zh-TW" sz="1428" dirty="0">
                <a:solidFill>
                  <a:schemeClr val="accent2"/>
                </a:solidFill>
              </a:rPr>
              <a:t>Listen and retrieve message</a:t>
            </a:r>
            <a:endParaRPr lang="zh-TW" altLang="en-US" sz="1428" dirty="0">
              <a:solidFill>
                <a:schemeClr val="accent2"/>
              </a:solidFill>
            </a:endParaRPr>
          </a:p>
        </p:txBody>
      </p:sp>
      <p:sp>
        <p:nvSpPr>
          <p:cNvPr id="96" name="TextBox 95"/>
          <p:cNvSpPr txBox="1"/>
          <p:nvPr/>
        </p:nvSpPr>
        <p:spPr>
          <a:xfrm>
            <a:off x="6506610" y="4385944"/>
            <a:ext cx="4566723" cy="670445"/>
          </a:xfrm>
          <a:prstGeom prst="rect">
            <a:avLst/>
          </a:prstGeom>
          <a:noFill/>
        </p:spPr>
        <p:txBody>
          <a:bodyPr wrap="square" rtlCol="0">
            <a:spAutoFit/>
          </a:bodyPr>
          <a:lstStyle/>
          <a:p>
            <a:r>
              <a:rPr lang="en-US" altLang="zh-TW" sz="1836" dirty="0">
                <a:solidFill>
                  <a:srgbClr val="FF0000"/>
                </a:solidFill>
              </a:rPr>
              <a:t>Exception, Container : log-backend-</a:t>
            </a:r>
            <a:r>
              <a:rPr lang="en-US" altLang="zh-TW" sz="1836" dirty="0" err="1">
                <a:solidFill>
                  <a:srgbClr val="FF0000"/>
                </a:solidFill>
              </a:rPr>
              <a:t>opsalarm</a:t>
            </a:r>
            <a:endParaRPr lang="zh-TW" altLang="en-US" sz="1836" dirty="0">
              <a:solidFill>
                <a:srgbClr val="FF0000"/>
              </a:solidFill>
            </a:endParaRPr>
          </a:p>
        </p:txBody>
      </p:sp>
      <p:pic>
        <p:nvPicPr>
          <p:cNvPr id="97" name="Picture 96"/>
          <p:cNvPicPr>
            <a:picLocks noChangeAspect="1"/>
          </p:cNvPicPr>
          <p:nvPr/>
        </p:nvPicPr>
        <p:blipFill>
          <a:blip r:embed="rId7"/>
          <a:stretch>
            <a:fillRect/>
          </a:stretch>
        </p:blipFill>
        <p:spPr>
          <a:xfrm>
            <a:off x="4479383" y="5505806"/>
            <a:ext cx="383683" cy="388955"/>
          </a:xfrm>
          <a:prstGeom prst="rect">
            <a:avLst/>
          </a:prstGeom>
          <a:noFill/>
        </p:spPr>
      </p:pic>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47498" y="6292346"/>
            <a:ext cx="415568" cy="415568"/>
          </a:xfrm>
          <a:prstGeom prst="rect">
            <a:avLst/>
          </a:prstGeom>
          <a:noFill/>
        </p:spPr>
      </p:pic>
      <p:grpSp>
        <p:nvGrpSpPr>
          <p:cNvPr id="23560" name="Group 23559"/>
          <p:cNvGrpSpPr/>
          <p:nvPr/>
        </p:nvGrpSpPr>
        <p:grpSpPr>
          <a:xfrm>
            <a:off x="5066109" y="6310847"/>
            <a:ext cx="1382238" cy="565158"/>
            <a:chOff x="6200560" y="6187666"/>
            <a:chExt cx="1355259" cy="554127"/>
          </a:xfrm>
        </p:grpSpPr>
        <p:sp>
          <p:nvSpPr>
            <p:cNvPr id="82" name="Rectangle: Rounded Corners 81"/>
            <p:cNvSpPr/>
            <p:nvPr/>
          </p:nvSpPr>
          <p:spPr>
            <a:xfrm>
              <a:off x="6200560" y="6187666"/>
              <a:ext cx="1355259" cy="55412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err="1"/>
                <a:t>IoT</a:t>
              </a:r>
              <a:r>
                <a:rPr lang="en-US" altLang="zh-TW" sz="1600" dirty="0"/>
                <a:t> Hub</a:t>
              </a:r>
              <a:endParaRPr lang="zh-TW" altLang="en-US" sz="1600" dirty="0"/>
            </a:p>
          </p:txBody>
        </p:sp>
        <p:pic>
          <p:nvPicPr>
            <p:cNvPr id="99" name="Picture 2" descr="「IoT Hub」的圖片搜尋結果"/>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23120" b="64067" l="38245" r="72727">
                          <a14:foregroundMark x1="41693" y1="58496" x2="41693" y2="58496"/>
                          <a14:foregroundMark x1="57680" y1="27855" x2="57680" y2="27855"/>
                        </a14:backgroundRemoval>
                      </a14:imgEffect>
                    </a14:imgLayer>
                  </a14:imgProps>
                </a:ext>
                <a:ext uri="{28A0092B-C50C-407E-A947-70E740481C1C}">
                  <a14:useLocalDpi xmlns:a14="http://schemas.microsoft.com/office/drawing/2010/main" val="0"/>
                </a:ext>
              </a:extLst>
            </a:blip>
            <a:srcRect l="37268" t="22304" r="37702" b="36184"/>
            <a:stretch/>
          </p:blipFill>
          <p:spPr bwMode="auto">
            <a:xfrm>
              <a:off x="7053587" y="6248781"/>
              <a:ext cx="458552" cy="4279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563" name="Group 23562"/>
          <p:cNvGrpSpPr/>
          <p:nvPr/>
        </p:nvGrpSpPr>
        <p:grpSpPr>
          <a:xfrm>
            <a:off x="10644865" y="5271818"/>
            <a:ext cx="1749924" cy="702414"/>
            <a:chOff x="10436228" y="5168915"/>
            <a:chExt cx="1715768" cy="688703"/>
          </a:xfrm>
        </p:grpSpPr>
        <p:sp>
          <p:nvSpPr>
            <p:cNvPr id="107" name="Rectangle: Rounded Corners 106"/>
            <p:cNvSpPr/>
            <p:nvPr/>
          </p:nvSpPr>
          <p:spPr>
            <a:xfrm>
              <a:off x="10562083" y="5303491"/>
              <a:ext cx="1589913" cy="554127"/>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Entity Framework</a:t>
              </a:r>
              <a:endParaRPr lang="zh-TW" altLang="en-US" sz="1100" dirty="0"/>
            </a:p>
          </p:txBody>
        </p:sp>
        <p:pic>
          <p:nvPicPr>
            <p:cNvPr id="109" name="Picture 4" descr="「db tables」的圖片搜尋結果"/>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36228" y="5168915"/>
              <a:ext cx="420102" cy="4201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562" name="Group 23561"/>
          <p:cNvGrpSpPr/>
          <p:nvPr/>
        </p:nvGrpSpPr>
        <p:grpSpPr>
          <a:xfrm>
            <a:off x="10687180" y="6186012"/>
            <a:ext cx="1760667" cy="702160"/>
            <a:chOff x="10477718" y="6065268"/>
            <a:chExt cx="1726302" cy="688455"/>
          </a:xfrm>
        </p:grpSpPr>
        <p:grpSp>
          <p:nvGrpSpPr>
            <p:cNvPr id="102" name="Group 101"/>
            <p:cNvGrpSpPr/>
            <p:nvPr/>
          </p:nvGrpSpPr>
          <p:grpSpPr>
            <a:xfrm>
              <a:off x="10477719" y="6199596"/>
              <a:ext cx="1726301" cy="554127"/>
              <a:chOff x="1199038" y="6063605"/>
              <a:chExt cx="1834966" cy="554127"/>
            </a:xfrm>
          </p:grpSpPr>
          <p:sp>
            <p:nvSpPr>
              <p:cNvPr id="103" name="Rectangle: Rounded Corners 102"/>
              <p:cNvSpPr/>
              <p:nvPr/>
            </p:nvSpPr>
            <p:spPr>
              <a:xfrm>
                <a:off x="1199038" y="6063605"/>
                <a:ext cx="1779667" cy="55412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SQL</a:t>
                </a:r>
                <a:r>
                  <a:rPr lang="zh-TW" altLang="en-US" sz="1600" dirty="0"/>
                  <a:t> </a:t>
                </a:r>
                <a:r>
                  <a:rPr lang="en-US" altLang="zh-TW" sz="1600" dirty="0"/>
                  <a:t>Database</a:t>
                </a:r>
                <a:endParaRPr lang="zh-TW" altLang="en-US" sz="1600" dirty="0"/>
              </a:p>
            </p:txBody>
          </p:sp>
          <p:pic>
            <p:nvPicPr>
              <p:cNvPr id="104" name="Picture 103"/>
              <p:cNvPicPr>
                <a:picLocks noChangeAspect="1"/>
              </p:cNvPicPr>
              <p:nvPr/>
            </p:nvPicPr>
            <p:blipFill>
              <a:blip r:embed="rId12"/>
              <a:stretch>
                <a:fillRect/>
              </a:stretch>
            </p:blipFill>
            <p:spPr>
              <a:xfrm>
                <a:off x="2620288" y="6117109"/>
                <a:ext cx="413716" cy="424278"/>
              </a:xfrm>
              <a:prstGeom prst="rect">
                <a:avLst/>
              </a:prstGeom>
            </p:spPr>
          </p:pic>
        </p:grpSp>
        <p:pic>
          <p:nvPicPr>
            <p:cNvPr id="110" name="Picture 4" descr="「db tables」的圖片搜尋結果"/>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77718" y="6065268"/>
              <a:ext cx="411392" cy="4113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3" name="Group 112"/>
          <p:cNvGrpSpPr/>
          <p:nvPr/>
        </p:nvGrpSpPr>
        <p:grpSpPr>
          <a:xfrm>
            <a:off x="5391202" y="4350524"/>
            <a:ext cx="6779301" cy="733867"/>
            <a:chOff x="4917837" y="3521875"/>
            <a:chExt cx="6646977" cy="825207"/>
          </a:xfrm>
        </p:grpSpPr>
        <p:grpSp>
          <p:nvGrpSpPr>
            <p:cNvPr id="114" name="Group 113"/>
            <p:cNvGrpSpPr/>
            <p:nvPr/>
          </p:nvGrpSpPr>
          <p:grpSpPr>
            <a:xfrm>
              <a:off x="4917837" y="3521875"/>
              <a:ext cx="6646977" cy="825207"/>
              <a:chOff x="4900252" y="4296623"/>
              <a:chExt cx="6646977" cy="1037377"/>
            </a:xfrm>
          </p:grpSpPr>
          <p:sp>
            <p:nvSpPr>
              <p:cNvPr id="116" name="Rectangle: Rounded Corners 115"/>
              <p:cNvSpPr/>
              <p:nvPr/>
            </p:nvSpPr>
            <p:spPr>
              <a:xfrm>
                <a:off x="4900252" y="4296623"/>
                <a:ext cx="6646977" cy="1037377"/>
              </a:xfrm>
              <a:prstGeom prst="roundRect">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117" name="TextBox 116"/>
              <p:cNvSpPr txBox="1"/>
              <p:nvPr/>
            </p:nvSpPr>
            <p:spPr>
              <a:xfrm>
                <a:off x="4900252" y="4529549"/>
                <a:ext cx="1916723" cy="565586"/>
              </a:xfrm>
              <a:prstGeom prst="rect">
                <a:avLst/>
              </a:prstGeom>
              <a:noFill/>
            </p:spPr>
            <p:txBody>
              <a:bodyPr wrap="square" rtlCol="0">
                <a:spAutoFit/>
              </a:bodyPr>
              <a:lstStyle/>
              <a:p>
                <a:r>
                  <a:rPr lang="en-US" altLang="zh-TW" sz="2000" dirty="0">
                    <a:solidFill>
                      <a:schemeClr val="bg1"/>
                    </a:solidFill>
                  </a:rPr>
                  <a:t>Share Library</a:t>
                </a:r>
                <a:endParaRPr lang="zh-TW" altLang="en-US" sz="2000" dirty="0">
                  <a:solidFill>
                    <a:schemeClr val="bg1"/>
                  </a:solidFill>
                </a:endParaRPr>
              </a:p>
            </p:txBody>
          </p:sp>
          <p:sp>
            <p:nvSpPr>
              <p:cNvPr id="118" name="Rectangle: Rounded Corners 117"/>
              <p:cNvSpPr/>
              <p:nvPr/>
            </p:nvSpPr>
            <p:spPr>
              <a:xfrm>
                <a:off x="9988214" y="4407698"/>
                <a:ext cx="1326869" cy="773723"/>
              </a:xfrm>
              <a:prstGeom prst="roundRect">
                <a:avLst/>
              </a:prstGeom>
              <a:solidFill>
                <a:srgbClr val="0078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DB</a:t>
                </a:r>
              </a:p>
              <a:p>
                <a:pPr algn="ctr"/>
                <a:r>
                  <a:rPr lang="en-US" altLang="zh-TW" sz="1600" dirty="0"/>
                  <a:t>Helper</a:t>
                </a:r>
                <a:endParaRPr lang="zh-TW" altLang="en-US" sz="1600" dirty="0"/>
              </a:p>
            </p:txBody>
          </p:sp>
          <p:sp>
            <p:nvSpPr>
              <p:cNvPr id="121" name="Rectangle: Rounded Corners 120"/>
              <p:cNvSpPr/>
              <p:nvPr/>
            </p:nvSpPr>
            <p:spPr>
              <a:xfrm>
                <a:off x="8587653" y="4407698"/>
                <a:ext cx="1241378" cy="773723"/>
              </a:xfrm>
              <a:prstGeom prst="roundRect">
                <a:avLst/>
              </a:prstGeom>
              <a:solidFill>
                <a:srgbClr val="0078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Log</a:t>
                </a:r>
              </a:p>
              <a:p>
                <a:pPr algn="ctr"/>
                <a:r>
                  <a:rPr lang="en-US" altLang="zh-TW" sz="1600" dirty="0"/>
                  <a:t>Utility</a:t>
                </a:r>
                <a:endParaRPr lang="zh-TW" altLang="en-US" sz="1600" dirty="0"/>
              </a:p>
            </p:txBody>
          </p:sp>
        </p:grpSp>
        <p:sp>
          <p:nvSpPr>
            <p:cNvPr id="115" name="Rectangle: Rounded Corners 114"/>
            <p:cNvSpPr/>
            <p:nvPr/>
          </p:nvSpPr>
          <p:spPr>
            <a:xfrm>
              <a:off x="6878152" y="3612959"/>
              <a:ext cx="1573488" cy="615477"/>
            </a:xfrm>
            <a:prstGeom prst="roundRect">
              <a:avLst/>
            </a:prstGeom>
            <a:solidFill>
              <a:srgbClr val="0078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DocumentDB</a:t>
              </a:r>
              <a:endParaRPr lang="en-US" altLang="zh-TW" sz="1600" dirty="0"/>
            </a:p>
            <a:p>
              <a:pPr algn="ctr"/>
              <a:r>
                <a:rPr lang="en-US" altLang="zh-TW" sz="1600" dirty="0"/>
                <a:t>Helper</a:t>
              </a:r>
              <a:endParaRPr lang="zh-TW" altLang="en-US" sz="1600" dirty="0"/>
            </a:p>
          </p:txBody>
        </p:sp>
      </p:grpSp>
      <p:cxnSp>
        <p:nvCxnSpPr>
          <p:cNvPr id="8" name="Connector: Elbow 7"/>
          <p:cNvCxnSpPr>
            <a:stCxn id="19" idx="2"/>
            <a:endCxn id="77" idx="0"/>
          </p:cNvCxnSpPr>
          <p:nvPr/>
        </p:nvCxnSpPr>
        <p:spPr>
          <a:xfrm rot="5400000">
            <a:off x="3076942" y="2529917"/>
            <a:ext cx="1047438" cy="404029"/>
          </a:xfrm>
          <a:prstGeom prst="bentConnector3">
            <a:avLst/>
          </a:prstGeom>
          <a:ln w="1905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p:cNvCxnSpPr>
            <a:endCxn id="121" idx="0"/>
          </p:cNvCxnSpPr>
          <p:nvPr/>
        </p:nvCxnSpPr>
        <p:spPr>
          <a:xfrm>
            <a:off x="5573795" y="4145334"/>
            <a:ext cx="4211261" cy="283767"/>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p:cNvCxnSpPr/>
          <p:nvPr/>
        </p:nvCxnSpPr>
        <p:spPr>
          <a:xfrm rot="5400000">
            <a:off x="9067711" y="5605672"/>
            <a:ext cx="1346563" cy="88126"/>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p:cNvCxnSpPr/>
          <p:nvPr/>
        </p:nvCxnSpPr>
        <p:spPr>
          <a:xfrm rot="16200000" flipH="1">
            <a:off x="4165667" y="4621917"/>
            <a:ext cx="2589370" cy="788486"/>
          </a:xfrm>
          <a:prstGeom prst="bentConnector3">
            <a:avLst>
              <a:gd name="adj1" fmla="val 64057"/>
            </a:avLst>
          </a:prstGeom>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p:cNvCxnSpPr/>
          <p:nvPr/>
        </p:nvCxnSpPr>
        <p:spPr>
          <a:xfrm rot="16200000" flipH="1">
            <a:off x="5105525" y="3814538"/>
            <a:ext cx="2624330" cy="2438201"/>
          </a:xfrm>
          <a:prstGeom prst="bentConnector3">
            <a:avLst>
              <a:gd name="adj1" fmla="val 56089"/>
            </a:avLst>
          </a:prstGeom>
          <a:ln w="19050">
            <a:solidFill>
              <a:srgbClr val="41719C"/>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5855846" y="5264037"/>
            <a:ext cx="1874009" cy="646331"/>
          </a:xfrm>
          <a:prstGeom prst="rect">
            <a:avLst/>
          </a:prstGeom>
        </p:spPr>
        <p:txBody>
          <a:bodyPr wrap="square">
            <a:spAutoFit/>
          </a:bodyPr>
          <a:lstStyle/>
          <a:p>
            <a:r>
              <a:rPr lang="en-US" altLang="zh-TW" sz="1200" dirty="0">
                <a:solidFill>
                  <a:srgbClr val="41719C"/>
                </a:solidFill>
              </a:rPr>
              <a:t>Create/remove collection and database under specific </a:t>
            </a:r>
            <a:r>
              <a:rPr lang="en-US" altLang="zh-TW" sz="1200" dirty="0" err="1">
                <a:solidFill>
                  <a:srgbClr val="41719C"/>
                </a:solidFill>
              </a:rPr>
              <a:t>DocumentDB</a:t>
            </a:r>
            <a:endParaRPr lang="zh-TW" altLang="en-US" sz="1200" dirty="0">
              <a:solidFill>
                <a:srgbClr val="41719C"/>
              </a:solidFill>
            </a:endParaRPr>
          </a:p>
        </p:txBody>
      </p:sp>
      <p:sp>
        <p:nvSpPr>
          <p:cNvPr id="73" name="TextBox 72"/>
          <p:cNvSpPr txBox="1"/>
          <p:nvPr/>
        </p:nvSpPr>
        <p:spPr>
          <a:xfrm>
            <a:off x="8229010" y="3661094"/>
            <a:ext cx="3101795" cy="276999"/>
          </a:xfrm>
          <a:prstGeom prst="rect">
            <a:avLst/>
          </a:prstGeom>
          <a:noFill/>
        </p:spPr>
        <p:txBody>
          <a:bodyPr wrap="square" rtlCol="0">
            <a:spAutoFit/>
          </a:bodyPr>
          <a:lstStyle/>
          <a:p>
            <a:r>
              <a:rPr lang="en-US" altLang="zh-TW" sz="1200" dirty="0">
                <a:solidFill>
                  <a:schemeClr val="tx1">
                    <a:lumMod val="50000"/>
                  </a:schemeClr>
                </a:solidFill>
              </a:rPr>
              <a:t>launch/remove </a:t>
            </a:r>
            <a:r>
              <a:rPr lang="en-US" altLang="zh-TW" sz="1200" dirty="0" err="1">
                <a:solidFill>
                  <a:schemeClr val="tx1">
                    <a:lumMod val="50000"/>
                  </a:schemeClr>
                </a:solidFill>
              </a:rPr>
              <a:t>IoTHubReceiver</a:t>
            </a:r>
            <a:endParaRPr lang="zh-TW" altLang="en-US" sz="1200" dirty="0">
              <a:solidFill>
                <a:schemeClr val="tx1">
                  <a:lumMod val="50000"/>
                </a:schemeClr>
              </a:solidFill>
            </a:endParaRPr>
          </a:p>
        </p:txBody>
      </p:sp>
      <p:cxnSp>
        <p:nvCxnSpPr>
          <p:cNvPr id="81" name="Straight Connector 80"/>
          <p:cNvCxnSpPr/>
          <p:nvPr/>
        </p:nvCxnSpPr>
        <p:spPr>
          <a:xfrm flipH="1" flipV="1">
            <a:off x="6362253" y="3706326"/>
            <a:ext cx="5530" cy="161006"/>
          </a:xfrm>
          <a:prstGeom prst="line">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Connector: Elbow 82"/>
          <p:cNvCxnSpPr>
            <a:endCxn id="118" idx="0"/>
          </p:cNvCxnSpPr>
          <p:nvPr/>
        </p:nvCxnSpPr>
        <p:spPr>
          <a:xfrm>
            <a:off x="5854595" y="3990706"/>
            <a:ext cx="5402499" cy="438395"/>
          </a:xfrm>
          <a:prstGeom prst="bentConnector2">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p:cNvCxnSpPr/>
          <p:nvPr/>
        </p:nvCxnSpPr>
        <p:spPr>
          <a:xfrm rot="16200000" flipH="1">
            <a:off x="11216636" y="5016911"/>
            <a:ext cx="432616" cy="351700"/>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p:cNvCxnSpPr/>
          <p:nvPr/>
        </p:nvCxnSpPr>
        <p:spPr>
          <a:xfrm rot="16200000" flipH="1">
            <a:off x="11457873" y="6125149"/>
            <a:ext cx="348786" cy="46942"/>
          </a:xfrm>
          <a:prstGeom prst="bentConnector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409180" y="4008476"/>
            <a:ext cx="2094768" cy="646331"/>
          </a:xfrm>
          <a:prstGeom prst="rect">
            <a:avLst/>
          </a:prstGeom>
          <a:noFill/>
        </p:spPr>
        <p:txBody>
          <a:bodyPr wrap="square" rtlCol="0">
            <a:spAutoFit/>
          </a:bodyPr>
          <a:lstStyle/>
          <a:p>
            <a:r>
              <a:rPr lang="en-US" altLang="zh-TW" sz="1200" dirty="0">
                <a:solidFill>
                  <a:schemeClr val="accent6">
                    <a:lumMod val="60000"/>
                    <a:lumOff val="40000"/>
                  </a:schemeClr>
                </a:solidFill>
              </a:rPr>
              <a:t>create/update/remove </a:t>
            </a:r>
            <a:r>
              <a:rPr lang="en-US" altLang="zh-TW" sz="1200" dirty="0" err="1">
                <a:solidFill>
                  <a:schemeClr val="accent6">
                    <a:lumMod val="60000"/>
                    <a:lumOff val="40000"/>
                  </a:schemeClr>
                </a:solidFill>
              </a:rPr>
              <a:t>IoTDevice</a:t>
            </a:r>
            <a:r>
              <a:rPr lang="en-US" altLang="zh-TW" sz="1200" dirty="0">
                <a:solidFill>
                  <a:schemeClr val="accent6">
                    <a:lumMod val="60000"/>
                    <a:lumOff val="40000"/>
                  </a:schemeClr>
                </a:solidFill>
              </a:rPr>
              <a:t> settings on </a:t>
            </a:r>
            <a:r>
              <a:rPr lang="en-US" altLang="zh-TW" sz="1200" dirty="0" err="1">
                <a:solidFill>
                  <a:schemeClr val="accent6">
                    <a:lumMod val="60000"/>
                    <a:lumOff val="40000"/>
                  </a:schemeClr>
                </a:solidFill>
              </a:rPr>
              <a:t>IoTHub</a:t>
            </a:r>
            <a:endParaRPr lang="zh-TW" altLang="en-US" sz="1200" dirty="0">
              <a:solidFill>
                <a:schemeClr val="accent6">
                  <a:lumMod val="60000"/>
                  <a:lumOff val="40000"/>
                </a:schemeClr>
              </a:solidFill>
            </a:endParaRPr>
          </a:p>
        </p:txBody>
      </p:sp>
      <p:cxnSp>
        <p:nvCxnSpPr>
          <p:cNvPr id="87" name="Straight Connector 86"/>
          <p:cNvCxnSpPr/>
          <p:nvPr/>
        </p:nvCxnSpPr>
        <p:spPr>
          <a:xfrm flipH="1" flipV="1">
            <a:off x="5585123" y="3693854"/>
            <a:ext cx="2944" cy="4407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5585212" y="4104000"/>
            <a:ext cx="839076" cy="276999"/>
          </a:xfrm>
          <a:prstGeom prst="rect">
            <a:avLst/>
          </a:prstGeom>
        </p:spPr>
        <p:txBody>
          <a:bodyPr wrap="none">
            <a:spAutoFit/>
          </a:bodyPr>
          <a:lstStyle/>
          <a:p>
            <a:r>
              <a:rPr lang="en-US" altLang="zh-TW" sz="1200" dirty="0">
                <a:solidFill>
                  <a:srgbClr val="FF0000"/>
                </a:solidFill>
              </a:rPr>
              <a:t>Exception</a:t>
            </a:r>
          </a:p>
        </p:txBody>
      </p:sp>
      <p:cxnSp>
        <p:nvCxnSpPr>
          <p:cNvPr id="89" name="Connector: Elbow 88"/>
          <p:cNvCxnSpPr>
            <a:endCxn id="79" idx="2"/>
          </p:cNvCxnSpPr>
          <p:nvPr/>
        </p:nvCxnSpPr>
        <p:spPr>
          <a:xfrm flipV="1">
            <a:off x="6368642" y="3721475"/>
            <a:ext cx="1891169" cy="145857"/>
          </a:xfrm>
          <a:prstGeom prst="bentConnector2">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5844471" y="3697753"/>
            <a:ext cx="2944" cy="30362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85778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Code Architecture</a:t>
            </a:r>
            <a:endParaRPr lang="zh-TW" altLang="en-US" sz="3264" dirty="0"/>
          </a:p>
        </p:txBody>
      </p:sp>
      <p:grpSp>
        <p:nvGrpSpPr>
          <p:cNvPr id="30" name="Group 29"/>
          <p:cNvGrpSpPr/>
          <p:nvPr/>
        </p:nvGrpSpPr>
        <p:grpSpPr>
          <a:xfrm>
            <a:off x="8369275" y="6323017"/>
            <a:ext cx="2211182" cy="565158"/>
            <a:chOff x="9528521" y="6063601"/>
            <a:chExt cx="1942008" cy="554127"/>
          </a:xfrm>
        </p:grpSpPr>
        <p:sp>
          <p:nvSpPr>
            <p:cNvPr id="45" name="Rectangle: Rounded Corners 44"/>
            <p:cNvSpPr/>
            <p:nvPr/>
          </p:nvSpPr>
          <p:spPr>
            <a:xfrm>
              <a:off x="9528521" y="6063601"/>
              <a:ext cx="1942008" cy="55412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Azure Storage</a:t>
              </a:r>
              <a:endParaRPr lang="en-US" altLang="zh-TW" sz="1600" dirty="0">
                <a:solidFill>
                  <a:schemeClr val="bg1"/>
                </a:solidFill>
              </a:endParaRPr>
            </a:p>
            <a:p>
              <a:r>
                <a:rPr lang="en-US" altLang="zh-TW" sz="1200" dirty="0">
                  <a:solidFill>
                    <a:schemeClr val="bg1"/>
                  </a:solidFill>
                </a:rPr>
                <a:t>log-backend-</a:t>
              </a:r>
              <a:r>
                <a:rPr lang="en-US" altLang="zh-TW" sz="1200" dirty="0" err="1">
                  <a:solidFill>
                    <a:schemeClr val="bg1"/>
                  </a:solidFill>
                </a:rPr>
                <a:t>opsalarm</a:t>
              </a:r>
              <a:endParaRPr lang="zh-TW" altLang="en-US" sz="1200" dirty="0">
                <a:solidFill>
                  <a:schemeClr val="bg1"/>
                </a:solidFill>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4417" y="6163239"/>
              <a:ext cx="377477" cy="377478"/>
            </a:xfrm>
            <a:prstGeom prst="rect">
              <a:avLst/>
            </a:prstGeom>
          </p:spPr>
        </p:pic>
      </p:grpSp>
      <p:grpSp>
        <p:nvGrpSpPr>
          <p:cNvPr id="5" name="Group 4"/>
          <p:cNvGrpSpPr/>
          <p:nvPr/>
        </p:nvGrpSpPr>
        <p:grpSpPr>
          <a:xfrm>
            <a:off x="620867" y="1609980"/>
            <a:ext cx="11194740" cy="729207"/>
            <a:chOff x="588583" y="1676001"/>
            <a:chExt cx="10976232" cy="1067199"/>
          </a:xfrm>
        </p:grpSpPr>
        <p:grpSp>
          <p:nvGrpSpPr>
            <p:cNvPr id="4" name="Group 3"/>
            <p:cNvGrpSpPr/>
            <p:nvPr/>
          </p:nvGrpSpPr>
          <p:grpSpPr>
            <a:xfrm>
              <a:off x="627185" y="1676001"/>
              <a:ext cx="10937630" cy="1067199"/>
              <a:chOff x="627185" y="1676001"/>
              <a:chExt cx="10937630" cy="1067199"/>
            </a:xfrm>
          </p:grpSpPr>
          <p:sp>
            <p:nvSpPr>
              <p:cNvPr id="17" name="Rectangle: Rounded Corners 16"/>
              <p:cNvSpPr/>
              <p:nvPr/>
            </p:nvSpPr>
            <p:spPr>
              <a:xfrm>
                <a:off x="627185" y="1676001"/>
                <a:ext cx="10937630" cy="1067199"/>
              </a:xfrm>
              <a:prstGeom prst="roundRect">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19" name="Rectangle: Rounded Corners 18"/>
              <p:cNvSpPr/>
              <p:nvPr/>
            </p:nvSpPr>
            <p:spPr>
              <a:xfrm>
                <a:off x="2339617" y="1867681"/>
                <a:ext cx="2737338" cy="683836"/>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alarmops</a:t>
                </a:r>
                <a:r>
                  <a:rPr lang="en-US" altLang="zh-TW" sz="1600" dirty="0"/>
                  <a:t> (Queue)</a:t>
                </a:r>
                <a:endParaRPr lang="zh-TW" altLang="en-US" sz="1600" dirty="0"/>
              </a:p>
            </p:txBody>
          </p:sp>
          <p:sp>
            <p:nvSpPr>
              <p:cNvPr id="22" name="Rectangle: Rounded Corners 21"/>
              <p:cNvSpPr/>
              <p:nvPr/>
            </p:nvSpPr>
            <p:spPr>
              <a:xfrm>
                <a:off x="8598236" y="1867675"/>
                <a:ext cx="2740910" cy="683836"/>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processcommand</a:t>
                </a:r>
                <a:r>
                  <a:rPr lang="en-US" altLang="zh-TW" sz="1600" dirty="0"/>
                  <a:t> (Topic)</a:t>
                </a:r>
                <a:endParaRPr lang="zh-TW" altLang="en-US" sz="1600" dirty="0"/>
              </a:p>
            </p:txBody>
          </p:sp>
          <p:sp>
            <p:nvSpPr>
              <p:cNvPr id="23" name="Rectangle: Rounded Corners 22"/>
              <p:cNvSpPr/>
              <p:nvPr/>
            </p:nvSpPr>
            <p:spPr>
              <a:xfrm>
                <a:off x="5444836" y="1867674"/>
                <a:ext cx="2740910" cy="683836"/>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Infraops</a:t>
                </a:r>
                <a:r>
                  <a:rPr lang="en-US" altLang="zh-TW" sz="1600" dirty="0"/>
                  <a:t> (Queue)</a:t>
                </a:r>
                <a:endParaRPr lang="zh-TW" altLang="en-US" sz="1600" dirty="0"/>
              </a:p>
            </p:txBody>
          </p:sp>
        </p:grpSp>
        <p:sp>
          <p:nvSpPr>
            <p:cNvPr id="63" name="TextBox 62"/>
            <p:cNvSpPr txBox="1"/>
            <p:nvPr/>
          </p:nvSpPr>
          <p:spPr>
            <a:xfrm>
              <a:off x="588583" y="1916809"/>
              <a:ext cx="1524227" cy="585564"/>
            </a:xfrm>
            <a:prstGeom prst="rect">
              <a:avLst/>
            </a:prstGeom>
            <a:noFill/>
          </p:spPr>
          <p:txBody>
            <a:bodyPr wrap="square" rtlCol="0">
              <a:spAutoFit/>
            </a:bodyPr>
            <a:lstStyle/>
            <a:p>
              <a:pPr algn="ctr"/>
              <a:r>
                <a:rPr lang="en-US" altLang="zh-TW" sz="2000" dirty="0">
                  <a:solidFill>
                    <a:schemeClr val="bg1"/>
                  </a:solidFill>
                </a:rPr>
                <a:t>Service Bus</a:t>
              </a:r>
              <a:endParaRPr lang="zh-TW" altLang="en-US" sz="2000" dirty="0">
                <a:solidFill>
                  <a:schemeClr val="bg1"/>
                </a:solidFill>
              </a:endParaRPr>
            </a:p>
          </p:txBody>
        </p:sp>
      </p:grpSp>
      <p:pic>
        <p:nvPicPr>
          <p:cNvPr id="51" name="Picture 2" descr="「azure service bus」的圖片搜尋結果"/>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02958" y="1333521"/>
            <a:ext cx="714558" cy="37514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251536" y="2806431"/>
            <a:ext cx="11564071" cy="1108744"/>
            <a:chOff x="245762" y="3420346"/>
            <a:chExt cx="11338354" cy="1087102"/>
          </a:xfrm>
        </p:grpSpPr>
        <p:sp>
          <p:nvSpPr>
            <p:cNvPr id="66" name="Rectangle: Rounded Corners 65"/>
            <p:cNvSpPr/>
            <p:nvPr/>
          </p:nvSpPr>
          <p:spPr>
            <a:xfrm>
              <a:off x="646486" y="3669394"/>
              <a:ext cx="10937630" cy="838054"/>
            </a:xfrm>
            <a:prstGeom prst="roundRect">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pic>
          <p:nvPicPr>
            <p:cNvPr id="39940" name="Picture 4" descr="「service fabric」的圖片搜尋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762" y="3420346"/>
              <a:ext cx="858208" cy="450559"/>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594339" y="3899554"/>
              <a:ext cx="1723748" cy="392300"/>
            </a:xfrm>
            <a:prstGeom prst="rect">
              <a:avLst/>
            </a:prstGeom>
            <a:noFill/>
          </p:spPr>
          <p:txBody>
            <a:bodyPr wrap="square" rtlCol="0">
              <a:spAutoFit/>
            </a:bodyPr>
            <a:lstStyle/>
            <a:p>
              <a:pPr algn="ctr"/>
              <a:r>
                <a:rPr lang="en-US" altLang="zh-TW" sz="2000" dirty="0">
                  <a:solidFill>
                    <a:schemeClr val="bg1"/>
                  </a:solidFill>
                </a:rPr>
                <a:t>Service Fabric</a:t>
              </a:r>
              <a:endParaRPr lang="zh-TW" altLang="en-US" sz="2000" dirty="0">
                <a:solidFill>
                  <a:schemeClr val="bg1"/>
                </a:solidFill>
              </a:endParaRPr>
            </a:p>
          </p:txBody>
        </p:sp>
      </p:grpSp>
      <p:grpSp>
        <p:nvGrpSpPr>
          <p:cNvPr id="20" name="Group 19"/>
          <p:cNvGrpSpPr/>
          <p:nvPr/>
        </p:nvGrpSpPr>
        <p:grpSpPr>
          <a:xfrm>
            <a:off x="94741" y="5022025"/>
            <a:ext cx="4921880" cy="1870889"/>
            <a:chOff x="588213" y="5023628"/>
            <a:chExt cx="4825811" cy="1834371"/>
          </a:xfrm>
        </p:grpSpPr>
        <p:sp>
          <p:nvSpPr>
            <p:cNvPr id="69" name="Rectangle: Rounded Corners 68"/>
            <p:cNvSpPr/>
            <p:nvPr/>
          </p:nvSpPr>
          <p:spPr>
            <a:xfrm>
              <a:off x="588213" y="5023628"/>
              <a:ext cx="4825811" cy="1834371"/>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43" name="Rectangle: Rounded Corners 42"/>
            <p:cNvSpPr/>
            <p:nvPr/>
          </p:nvSpPr>
          <p:spPr>
            <a:xfrm>
              <a:off x="3716463" y="6192864"/>
              <a:ext cx="1618555" cy="554127"/>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err="1"/>
                <a:t>IoT</a:t>
              </a:r>
              <a:r>
                <a:rPr lang="en-US" altLang="zh-TW" sz="1600" dirty="0"/>
                <a:t> Device</a:t>
              </a:r>
              <a:endParaRPr lang="zh-TW" altLang="en-US" sz="1600" dirty="0"/>
            </a:p>
          </p:txBody>
        </p:sp>
        <p:sp>
          <p:nvSpPr>
            <p:cNvPr id="28" name="Rectangle: Rounded Corners 27"/>
            <p:cNvSpPr/>
            <p:nvPr/>
          </p:nvSpPr>
          <p:spPr>
            <a:xfrm>
              <a:off x="3716463" y="5411581"/>
              <a:ext cx="1618555" cy="554127"/>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Admin</a:t>
              </a:r>
              <a:endParaRPr lang="zh-TW" altLang="en-US" sz="1600" dirty="0"/>
            </a:p>
          </p:txBody>
        </p:sp>
        <p:grpSp>
          <p:nvGrpSpPr>
            <p:cNvPr id="13" name="Group 12"/>
            <p:cNvGrpSpPr/>
            <p:nvPr/>
          </p:nvGrpSpPr>
          <p:grpSpPr>
            <a:xfrm>
              <a:off x="678212" y="5411581"/>
              <a:ext cx="2948669" cy="1364760"/>
              <a:chOff x="547732" y="5024374"/>
              <a:chExt cx="2948669" cy="1364760"/>
            </a:xfrm>
          </p:grpSpPr>
          <p:sp>
            <p:nvSpPr>
              <p:cNvPr id="48" name="Rectangle: Rounded Corners 47"/>
              <p:cNvSpPr/>
              <p:nvPr/>
            </p:nvSpPr>
            <p:spPr>
              <a:xfrm>
                <a:off x="547732" y="5024374"/>
                <a:ext cx="2920691" cy="1335410"/>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28" dirty="0"/>
                  <a:t>Content-Type</a:t>
                </a:r>
              </a:p>
              <a:p>
                <a:pPr marL="291436" indent="-291436">
                  <a:buFont typeface="Arial" panose="020B0604020202020204" pitchFamily="34" charset="0"/>
                  <a:buChar char="•"/>
                </a:pPr>
                <a:r>
                  <a:rPr lang="en-US" altLang="zh-TW" sz="1224" dirty="0"/>
                  <a:t>multipart/form-data</a:t>
                </a:r>
              </a:p>
              <a:p>
                <a:pPr marL="291436" indent="-291436">
                  <a:buFont typeface="Arial" panose="020B0604020202020204" pitchFamily="34" charset="0"/>
                  <a:buChar char="•"/>
                </a:pPr>
                <a:r>
                  <a:rPr lang="en-US" altLang="zh-TW" sz="1224" dirty="0"/>
                  <a:t>application/x-www-form-</a:t>
                </a:r>
                <a:r>
                  <a:rPr lang="en-US" altLang="zh-TW" sz="1224" dirty="0" err="1"/>
                  <a:t>urlencoded</a:t>
                </a:r>
                <a:endParaRPr lang="en-US" altLang="zh-TW" sz="1224" dirty="0"/>
              </a:p>
              <a:p>
                <a:pPr marL="291436" indent="-291436">
                  <a:buFont typeface="Arial" panose="020B0604020202020204" pitchFamily="34" charset="0"/>
                  <a:buChar char="•"/>
                </a:pPr>
                <a:r>
                  <a:rPr lang="en-US" altLang="zh-TW" sz="1224" dirty="0"/>
                  <a:t>application/</a:t>
                </a:r>
                <a:r>
                  <a:rPr lang="en-US" altLang="zh-TW" sz="1224" dirty="0" err="1"/>
                  <a:t>json</a:t>
                </a:r>
                <a:endParaRPr lang="en-US" altLang="zh-TW" sz="1224" dirty="0"/>
              </a:p>
              <a:p>
                <a:r>
                  <a:rPr lang="en-US" altLang="zh-TW" sz="1428" dirty="0" err="1"/>
                  <a:t>Auth</a:t>
                </a:r>
                <a:r>
                  <a:rPr lang="en-US" altLang="zh-TW" sz="1428" dirty="0"/>
                  <a:t> : Basic </a:t>
                </a:r>
                <a:r>
                  <a:rPr lang="en-US" altLang="zh-TW" sz="1428" dirty="0" err="1"/>
                  <a:t>Auth</a:t>
                </a:r>
                <a:endParaRPr lang="en-US" altLang="zh-TW" sz="1428" dirty="0"/>
              </a:p>
            </p:txBody>
          </p:sp>
          <p:sp>
            <p:nvSpPr>
              <p:cNvPr id="68" name="TextBox 67"/>
              <p:cNvSpPr txBox="1"/>
              <p:nvPr/>
            </p:nvSpPr>
            <p:spPr>
              <a:xfrm>
                <a:off x="2019594" y="6057188"/>
                <a:ext cx="1476807" cy="331946"/>
              </a:xfrm>
              <a:prstGeom prst="rect">
                <a:avLst/>
              </a:prstGeom>
              <a:noFill/>
            </p:spPr>
            <p:txBody>
              <a:bodyPr wrap="square" rtlCol="0">
                <a:spAutoFit/>
              </a:bodyPr>
              <a:lstStyle/>
              <a:p>
                <a:pPr algn="r"/>
                <a:r>
                  <a:rPr lang="en-US" altLang="zh-TW" sz="1600" b="1" u="sng" dirty="0">
                    <a:solidFill>
                      <a:schemeClr val="bg1"/>
                    </a:solidFill>
                  </a:rPr>
                  <a:t>External API</a:t>
                </a:r>
                <a:endParaRPr lang="zh-TW" altLang="en-US" sz="1600" b="1" u="sng" dirty="0">
                  <a:solidFill>
                    <a:schemeClr val="bg1"/>
                  </a:solidFill>
                </a:endParaRPr>
              </a:p>
            </p:txBody>
          </p:sp>
        </p:grpSp>
        <p:sp>
          <p:nvSpPr>
            <p:cNvPr id="15" name="TextBox 14"/>
            <p:cNvSpPr txBox="1"/>
            <p:nvPr/>
          </p:nvSpPr>
          <p:spPr>
            <a:xfrm>
              <a:off x="1585632" y="5045934"/>
              <a:ext cx="2836696" cy="406265"/>
            </a:xfrm>
            <a:prstGeom prst="rect">
              <a:avLst/>
            </a:prstGeom>
            <a:noFill/>
          </p:spPr>
          <p:txBody>
            <a:bodyPr wrap="square" rtlCol="0">
              <a:spAutoFit/>
            </a:bodyPr>
            <a:lstStyle/>
            <a:p>
              <a:pPr algn="ctr"/>
              <a:r>
                <a:rPr lang="en-US" altLang="zh-TW" sz="2000" b="1" dirty="0">
                  <a:solidFill>
                    <a:schemeClr val="bg1"/>
                  </a:solidFill>
                </a:rPr>
                <a:t>External Application</a:t>
              </a:r>
              <a:endParaRPr lang="zh-TW" altLang="en-US" sz="2000" b="1" dirty="0">
                <a:solidFill>
                  <a:schemeClr val="bg1"/>
                </a:solidFill>
              </a:endParaRPr>
            </a:p>
          </p:txBody>
        </p:sp>
      </p:grpSp>
      <p:grpSp>
        <p:nvGrpSpPr>
          <p:cNvPr id="74" name="Group 73"/>
          <p:cNvGrpSpPr/>
          <p:nvPr/>
        </p:nvGrpSpPr>
        <p:grpSpPr>
          <a:xfrm>
            <a:off x="6506269" y="6323014"/>
            <a:ext cx="1808278" cy="565158"/>
            <a:chOff x="623358" y="6075528"/>
            <a:chExt cx="1950504" cy="554127"/>
          </a:xfrm>
        </p:grpSpPr>
        <p:sp>
          <p:nvSpPr>
            <p:cNvPr id="75" name="Rectangle: Rounded Corners 74"/>
            <p:cNvSpPr/>
            <p:nvPr/>
          </p:nvSpPr>
          <p:spPr>
            <a:xfrm>
              <a:off x="623358" y="6075528"/>
              <a:ext cx="1950504" cy="55412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Document DB</a:t>
              </a:r>
              <a:endParaRPr lang="zh-TW" altLang="en-US" sz="1600" dirty="0"/>
            </a:p>
          </p:txBody>
        </p:sp>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7852" y="6129031"/>
              <a:ext cx="379657" cy="379658"/>
            </a:xfrm>
            <a:prstGeom prst="rect">
              <a:avLst/>
            </a:prstGeom>
          </p:spPr>
        </p:pic>
      </p:grpSp>
      <p:sp>
        <p:nvSpPr>
          <p:cNvPr id="77" name="Rectangle: Rounded Corners 76"/>
          <p:cNvSpPr/>
          <p:nvPr/>
        </p:nvSpPr>
        <p:spPr>
          <a:xfrm>
            <a:off x="2383604" y="3255650"/>
            <a:ext cx="2030084"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OpsAlarm</a:t>
            </a:r>
            <a:endParaRPr lang="zh-TW" altLang="en-US" sz="1600" dirty="0"/>
          </a:p>
        </p:txBody>
      </p:sp>
      <p:sp>
        <p:nvSpPr>
          <p:cNvPr id="78" name="Rectangle: Rounded Corners 77"/>
          <p:cNvSpPr/>
          <p:nvPr/>
        </p:nvSpPr>
        <p:spPr>
          <a:xfrm>
            <a:off x="4737767" y="3255649"/>
            <a:ext cx="2053659"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OpsInfra</a:t>
            </a:r>
            <a:endParaRPr lang="zh-TW" altLang="en-US" sz="1600" dirty="0"/>
          </a:p>
        </p:txBody>
      </p:sp>
      <p:sp>
        <p:nvSpPr>
          <p:cNvPr id="79" name="Rectangle: Rounded Corners 78"/>
          <p:cNvSpPr/>
          <p:nvPr/>
        </p:nvSpPr>
        <p:spPr>
          <a:xfrm>
            <a:off x="7029528" y="3254216"/>
            <a:ext cx="2460565"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Event Processor Host</a:t>
            </a:r>
            <a:endParaRPr lang="zh-TW" altLang="en-US" sz="1600" dirty="0"/>
          </a:p>
        </p:txBody>
      </p:sp>
      <p:sp>
        <p:nvSpPr>
          <p:cNvPr id="80" name="Rectangle: Rounded Corners 79"/>
          <p:cNvSpPr/>
          <p:nvPr/>
        </p:nvSpPr>
        <p:spPr>
          <a:xfrm>
            <a:off x="9680171" y="3255648"/>
            <a:ext cx="1921429" cy="467259"/>
          </a:xfrm>
          <a:prstGeom prst="roundRect">
            <a:avLst/>
          </a:prstGeom>
          <a:solidFill>
            <a:srgbClr val="0078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UsageOps</a:t>
            </a:r>
            <a:endParaRPr lang="zh-TW" altLang="en-US" sz="1600" dirty="0"/>
          </a:p>
        </p:txBody>
      </p:sp>
      <p:sp>
        <p:nvSpPr>
          <p:cNvPr id="36" name="TextBox 35"/>
          <p:cNvSpPr txBox="1"/>
          <p:nvPr/>
        </p:nvSpPr>
        <p:spPr>
          <a:xfrm>
            <a:off x="3370504" y="2717910"/>
            <a:ext cx="2922917" cy="318286"/>
          </a:xfrm>
          <a:prstGeom prst="rect">
            <a:avLst/>
          </a:prstGeom>
          <a:noFill/>
        </p:spPr>
        <p:txBody>
          <a:bodyPr wrap="square" rtlCol="0">
            <a:spAutoFit/>
          </a:bodyPr>
          <a:lstStyle/>
          <a:p>
            <a:r>
              <a:rPr lang="en-US" altLang="zh-TW" sz="1428" dirty="0">
                <a:solidFill>
                  <a:schemeClr val="accent2"/>
                </a:solidFill>
              </a:rPr>
              <a:t>Listen and retrieve message</a:t>
            </a:r>
            <a:endParaRPr lang="zh-TW" altLang="en-US" sz="1428" dirty="0">
              <a:solidFill>
                <a:schemeClr val="accent2"/>
              </a:solidFill>
            </a:endParaRPr>
          </a:p>
        </p:txBody>
      </p:sp>
      <p:sp>
        <p:nvSpPr>
          <p:cNvPr id="96" name="TextBox 95"/>
          <p:cNvSpPr txBox="1"/>
          <p:nvPr/>
        </p:nvSpPr>
        <p:spPr>
          <a:xfrm>
            <a:off x="6506610" y="4385944"/>
            <a:ext cx="4566723" cy="670445"/>
          </a:xfrm>
          <a:prstGeom prst="rect">
            <a:avLst/>
          </a:prstGeom>
          <a:noFill/>
        </p:spPr>
        <p:txBody>
          <a:bodyPr wrap="square" rtlCol="0">
            <a:spAutoFit/>
          </a:bodyPr>
          <a:lstStyle/>
          <a:p>
            <a:r>
              <a:rPr lang="en-US" altLang="zh-TW" sz="1836" dirty="0">
                <a:solidFill>
                  <a:srgbClr val="FF0000"/>
                </a:solidFill>
              </a:rPr>
              <a:t>Exception, Container : log-backend-</a:t>
            </a:r>
            <a:r>
              <a:rPr lang="en-US" altLang="zh-TW" sz="1836" dirty="0" err="1">
                <a:solidFill>
                  <a:srgbClr val="FF0000"/>
                </a:solidFill>
              </a:rPr>
              <a:t>opsalarm</a:t>
            </a:r>
            <a:endParaRPr lang="zh-TW" altLang="en-US" sz="1836" dirty="0">
              <a:solidFill>
                <a:srgbClr val="FF0000"/>
              </a:solidFill>
            </a:endParaRPr>
          </a:p>
        </p:txBody>
      </p:sp>
      <p:pic>
        <p:nvPicPr>
          <p:cNvPr id="97" name="Picture 96"/>
          <p:cNvPicPr>
            <a:picLocks noChangeAspect="1"/>
          </p:cNvPicPr>
          <p:nvPr/>
        </p:nvPicPr>
        <p:blipFill>
          <a:blip r:embed="rId7"/>
          <a:stretch>
            <a:fillRect/>
          </a:stretch>
        </p:blipFill>
        <p:spPr>
          <a:xfrm>
            <a:off x="4479383" y="5505806"/>
            <a:ext cx="383683" cy="388955"/>
          </a:xfrm>
          <a:prstGeom prst="rect">
            <a:avLst/>
          </a:prstGeom>
          <a:noFill/>
        </p:spPr>
      </p:pic>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47498" y="6292346"/>
            <a:ext cx="415568" cy="415568"/>
          </a:xfrm>
          <a:prstGeom prst="rect">
            <a:avLst/>
          </a:prstGeom>
          <a:noFill/>
        </p:spPr>
      </p:pic>
      <p:grpSp>
        <p:nvGrpSpPr>
          <p:cNvPr id="23560" name="Group 23559"/>
          <p:cNvGrpSpPr/>
          <p:nvPr/>
        </p:nvGrpSpPr>
        <p:grpSpPr>
          <a:xfrm>
            <a:off x="5066109" y="6310847"/>
            <a:ext cx="1382238" cy="565158"/>
            <a:chOff x="6200560" y="6187666"/>
            <a:chExt cx="1355259" cy="554127"/>
          </a:xfrm>
        </p:grpSpPr>
        <p:sp>
          <p:nvSpPr>
            <p:cNvPr id="82" name="Rectangle: Rounded Corners 81"/>
            <p:cNvSpPr/>
            <p:nvPr/>
          </p:nvSpPr>
          <p:spPr>
            <a:xfrm>
              <a:off x="6200560" y="6187666"/>
              <a:ext cx="1355259" cy="55412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err="1"/>
                <a:t>IoT</a:t>
              </a:r>
              <a:r>
                <a:rPr lang="en-US" altLang="zh-TW" sz="1600" dirty="0"/>
                <a:t> Hub</a:t>
              </a:r>
              <a:endParaRPr lang="zh-TW" altLang="en-US" sz="1600" dirty="0"/>
            </a:p>
          </p:txBody>
        </p:sp>
        <p:pic>
          <p:nvPicPr>
            <p:cNvPr id="99" name="Picture 2" descr="「IoT Hub」的圖片搜尋結果"/>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23120" b="64067" l="38245" r="72727">
                          <a14:foregroundMark x1="41693" y1="58496" x2="41693" y2="58496"/>
                          <a14:foregroundMark x1="57680" y1="27855" x2="57680" y2="27855"/>
                        </a14:backgroundRemoval>
                      </a14:imgEffect>
                    </a14:imgLayer>
                  </a14:imgProps>
                </a:ext>
                <a:ext uri="{28A0092B-C50C-407E-A947-70E740481C1C}">
                  <a14:useLocalDpi xmlns:a14="http://schemas.microsoft.com/office/drawing/2010/main" val="0"/>
                </a:ext>
              </a:extLst>
            </a:blip>
            <a:srcRect l="37268" t="22304" r="37702" b="36184"/>
            <a:stretch/>
          </p:blipFill>
          <p:spPr bwMode="auto">
            <a:xfrm>
              <a:off x="7053587" y="6248781"/>
              <a:ext cx="458552" cy="4279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563" name="Group 23562"/>
          <p:cNvGrpSpPr/>
          <p:nvPr/>
        </p:nvGrpSpPr>
        <p:grpSpPr>
          <a:xfrm>
            <a:off x="10644865" y="5271818"/>
            <a:ext cx="1749924" cy="702414"/>
            <a:chOff x="10436228" y="5168915"/>
            <a:chExt cx="1715768" cy="688703"/>
          </a:xfrm>
        </p:grpSpPr>
        <p:sp>
          <p:nvSpPr>
            <p:cNvPr id="107" name="Rectangle: Rounded Corners 106"/>
            <p:cNvSpPr/>
            <p:nvPr/>
          </p:nvSpPr>
          <p:spPr>
            <a:xfrm>
              <a:off x="10562083" y="5303491"/>
              <a:ext cx="1589913" cy="554127"/>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Entity Framework</a:t>
              </a:r>
              <a:endParaRPr lang="zh-TW" altLang="en-US" sz="1100" dirty="0"/>
            </a:p>
          </p:txBody>
        </p:sp>
        <p:pic>
          <p:nvPicPr>
            <p:cNvPr id="109" name="Picture 4" descr="「db tables」的圖片搜尋結果"/>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36228" y="5168915"/>
              <a:ext cx="420102" cy="4201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562" name="Group 23561"/>
          <p:cNvGrpSpPr/>
          <p:nvPr/>
        </p:nvGrpSpPr>
        <p:grpSpPr>
          <a:xfrm>
            <a:off x="10687180" y="6186012"/>
            <a:ext cx="1760667" cy="702160"/>
            <a:chOff x="10477718" y="6065268"/>
            <a:chExt cx="1726302" cy="688455"/>
          </a:xfrm>
        </p:grpSpPr>
        <p:grpSp>
          <p:nvGrpSpPr>
            <p:cNvPr id="102" name="Group 101"/>
            <p:cNvGrpSpPr/>
            <p:nvPr/>
          </p:nvGrpSpPr>
          <p:grpSpPr>
            <a:xfrm>
              <a:off x="10477719" y="6199596"/>
              <a:ext cx="1726301" cy="554127"/>
              <a:chOff x="1199038" y="6063605"/>
              <a:chExt cx="1834966" cy="554127"/>
            </a:xfrm>
          </p:grpSpPr>
          <p:sp>
            <p:nvSpPr>
              <p:cNvPr id="103" name="Rectangle: Rounded Corners 102"/>
              <p:cNvSpPr/>
              <p:nvPr/>
            </p:nvSpPr>
            <p:spPr>
              <a:xfrm>
                <a:off x="1199038" y="6063605"/>
                <a:ext cx="1779667" cy="554127"/>
              </a:xfrm>
              <a:prstGeom prst="roundRect">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t>SQL</a:t>
                </a:r>
                <a:r>
                  <a:rPr lang="zh-TW" altLang="en-US" sz="1600" dirty="0"/>
                  <a:t> </a:t>
                </a:r>
                <a:r>
                  <a:rPr lang="en-US" altLang="zh-TW" sz="1600" dirty="0"/>
                  <a:t>Database</a:t>
                </a:r>
                <a:endParaRPr lang="zh-TW" altLang="en-US" sz="1600" dirty="0"/>
              </a:p>
            </p:txBody>
          </p:sp>
          <p:pic>
            <p:nvPicPr>
              <p:cNvPr id="104" name="Picture 103"/>
              <p:cNvPicPr>
                <a:picLocks noChangeAspect="1"/>
              </p:cNvPicPr>
              <p:nvPr/>
            </p:nvPicPr>
            <p:blipFill>
              <a:blip r:embed="rId12"/>
              <a:stretch>
                <a:fillRect/>
              </a:stretch>
            </p:blipFill>
            <p:spPr>
              <a:xfrm>
                <a:off x="2620288" y="6117109"/>
                <a:ext cx="413716" cy="424278"/>
              </a:xfrm>
              <a:prstGeom prst="rect">
                <a:avLst/>
              </a:prstGeom>
            </p:spPr>
          </p:pic>
        </p:grpSp>
        <p:pic>
          <p:nvPicPr>
            <p:cNvPr id="110" name="Picture 4" descr="「db tables」的圖片搜尋結果"/>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77718" y="6065268"/>
              <a:ext cx="411392" cy="4113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3" name="Group 112"/>
          <p:cNvGrpSpPr/>
          <p:nvPr/>
        </p:nvGrpSpPr>
        <p:grpSpPr>
          <a:xfrm>
            <a:off x="5391202" y="4350524"/>
            <a:ext cx="6779301" cy="733867"/>
            <a:chOff x="4917837" y="3521875"/>
            <a:chExt cx="6646977" cy="825207"/>
          </a:xfrm>
        </p:grpSpPr>
        <p:grpSp>
          <p:nvGrpSpPr>
            <p:cNvPr id="114" name="Group 113"/>
            <p:cNvGrpSpPr/>
            <p:nvPr/>
          </p:nvGrpSpPr>
          <p:grpSpPr>
            <a:xfrm>
              <a:off x="4917837" y="3521875"/>
              <a:ext cx="6646977" cy="825207"/>
              <a:chOff x="4900252" y="4296623"/>
              <a:chExt cx="6646977" cy="1037377"/>
            </a:xfrm>
          </p:grpSpPr>
          <p:sp>
            <p:nvSpPr>
              <p:cNvPr id="116" name="Rectangle: Rounded Corners 115"/>
              <p:cNvSpPr/>
              <p:nvPr/>
            </p:nvSpPr>
            <p:spPr>
              <a:xfrm>
                <a:off x="4900252" y="4296623"/>
                <a:ext cx="6646977" cy="1037377"/>
              </a:xfrm>
              <a:prstGeom prst="roundRect">
                <a:avLst/>
              </a:prstGeom>
              <a:solidFill>
                <a:srgbClr val="4EB1FF"/>
              </a:solidFill>
              <a:ln>
                <a:solidFill>
                  <a:srgbClr val="4E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36" dirty="0"/>
              </a:p>
            </p:txBody>
          </p:sp>
          <p:sp>
            <p:nvSpPr>
              <p:cNvPr id="117" name="TextBox 116"/>
              <p:cNvSpPr txBox="1"/>
              <p:nvPr/>
            </p:nvSpPr>
            <p:spPr>
              <a:xfrm>
                <a:off x="4900252" y="4529549"/>
                <a:ext cx="1916723" cy="565586"/>
              </a:xfrm>
              <a:prstGeom prst="rect">
                <a:avLst/>
              </a:prstGeom>
              <a:noFill/>
            </p:spPr>
            <p:txBody>
              <a:bodyPr wrap="square" rtlCol="0">
                <a:spAutoFit/>
              </a:bodyPr>
              <a:lstStyle/>
              <a:p>
                <a:r>
                  <a:rPr lang="en-US" altLang="zh-TW" sz="2000" dirty="0">
                    <a:solidFill>
                      <a:schemeClr val="bg1"/>
                    </a:solidFill>
                  </a:rPr>
                  <a:t>Share Library</a:t>
                </a:r>
                <a:endParaRPr lang="zh-TW" altLang="en-US" sz="2000" dirty="0">
                  <a:solidFill>
                    <a:schemeClr val="bg1"/>
                  </a:solidFill>
                </a:endParaRPr>
              </a:p>
            </p:txBody>
          </p:sp>
          <p:sp>
            <p:nvSpPr>
              <p:cNvPr id="118" name="Rectangle: Rounded Corners 117"/>
              <p:cNvSpPr/>
              <p:nvPr/>
            </p:nvSpPr>
            <p:spPr>
              <a:xfrm>
                <a:off x="9988214" y="4407698"/>
                <a:ext cx="1326869" cy="773723"/>
              </a:xfrm>
              <a:prstGeom prst="roundRect">
                <a:avLst/>
              </a:prstGeom>
              <a:solidFill>
                <a:srgbClr val="0078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DB</a:t>
                </a:r>
              </a:p>
              <a:p>
                <a:pPr algn="ctr"/>
                <a:r>
                  <a:rPr lang="en-US" altLang="zh-TW" sz="1600" dirty="0"/>
                  <a:t>Helper</a:t>
                </a:r>
                <a:endParaRPr lang="zh-TW" altLang="en-US" sz="1600" dirty="0"/>
              </a:p>
            </p:txBody>
          </p:sp>
          <p:sp>
            <p:nvSpPr>
              <p:cNvPr id="121" name="Rectangle: Rounded Corners 120"/>
              <p:cNvSpPr/>
              <p:nvPr/>
            </p:nvSpPr>
            <p:spPr>
              <a:xfrm>
                <a:off x="8587653" y="4407698"/>
                <a:ext cx="1241378" cy="773723"/>
              </a:xfrm>
              <a:prstGeom prst="roundRect">
                <a:avLst/>
              </a:prstGeom>
              <a:solidFill>
                <a:srgbClr val="0078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Log</a:t>
                </a:r>
              </a:p>
              <a:p>
                <a:pPr algn="ctr"/>
                <a:r>
                  <a:rPr lang="en-US" altLang="zh-TW" sz="1600" dirty="0"/>
                  <a:t>Utility</a:t>
                </a:r>
                <a:endParaRPr lang="zh-TW" altLang="en-US" sz="1600" dirty="0"/>
              </a:p>
            </p:txBody>
          </p:sp>
        </p:grpSp>
        <p:sp>
          <p:nvSpPr>
            <p:cNvPr id="115" name="Rectangle: Rounded Corners 114"/>
            <p:cNvSpPr/>
            <p:nvPr/>
          </p:nvSpPr>
          <p:spPr>
            <a:xfrm>
              <a:off x="6878152" y="3612959"/>
              <a:ext cx="1573488" cy="615477"/>
            </a:xfrm>
            <a:prstGeom prst="roundRect">
              <a:avLst/>
            </a:prstGeom>
            <a:solidFill>
              <a:srgbClr val="0078D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t>DocumentDB</a:t>
              </a:r>
              <a:endParaRPr lang="en-US" altLang="zh-TW" sz="1600" dirty="0"/>
            </a:p>
            <a:p>
              <a:pPr algn="ctr"/>
              <a:r>
                <a:rPr lang="en-US" altLang="zh-TW" sz="1600" dirty="0"/>
                <a:t>Helper</a:t>
              </a:r>
              <a:endParaRPr lang="zh-TW" altLang="en-US" sz="1600" dirty="0"/>
            </a:p>
          </p:txBody>
        </p:sp>
      </p:grpSp>
      <p:cxnSp>
        <p:nvCxnSpPr>
          <p:cNvPr id="23569" name="Connector: Elbow 23568"/>
          <p:cNvCxnSpPr/>
          <p:nvPr/>
        </p:nvCxnSpPr>
        <p:spPr>
          <a:xfrm rot="16200000" flipH="1">
            <a:off x="6454844" y="882800"/>
            <a:ext cx="706193" cy="6386409"/>
          </a:xfrm>
          <a:prstGeom prst="bentConnector3">
            <a:avLst>
              <a:gd name="adj1" fmla="val 67716"/>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574" name="Connector: Elbow 23573"/>
          <p:cNvCxnSpPr>
            <a:stCxn id="121" idx="2"/>
            <a:endCxn id="45" idx="0"/>
          </p:cNvCxnSpPr>
          <p:nvPr/>
        </p:nvCxnSpPr>
        <p:spPr>
          <a:xfrm rot="5400000">
            <a:off x="8956677" y="5494637"/>
            <a:ext cx="1346565" cy="310194"/>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576" name="Rectangle 23575"/>
          <p:cNvSpPr/>
          <p:nvPr/>
        </p:nvSpPr>
        <p:spPr>
          <a:xfrm>
            <a:off x="6199502" y="3946037"/>
            <a:ext cx="986377" cy="318286"/>
          </a:xfrm>
          <a:prstGeom prst="rect">
            <a:avLst/>
          </a:prstGeom>
        </p:spPr>
        <p:txBody>
          <a:bodyPr wrap="none">
            <a:spAutoFit/>
          </a:bodyPr>
          <a:lstStyle/>
          <a:p>
            <a:r>
              <a:rPr lang="en-US" altLang="zh-TW" sz="1428" dirty="0">
                <a:solidFill>
                  <a:srgbClr val="FF0000"/>
                </a:solidFill>
              </a:rPr>
              <a:t>Exception</a:t>
            </a:r>
          </a:p>
        </p:txBody>
      </p:sp>
      <p:cxnSp>
        <p:nvCxnSpPr>
          <p:cNvPr id="23578" name="Connector: Elbow 23577"/>
          <p:cNvCxnSpPr>
            <a:stCxn id="77" idx="2"/>
            <a:endCxn id="69" idx="0"/>
          </p:cNvCxnSpPr>
          <p:nvPr/>
        </p:nvCxnSpPr>
        <p:spPr>
          <a:xfrm rot="5400000">
            <a:off x="2327607" y="3950984"/>
            <a:ext cx="1299116" cy="842965"/>
          </a:xfrm>
          <a:prstGeom prst="bentConnector3">
            <a:avLst>
              <a:gd name="adj1" fmla="val 50000"/>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754261" y="4440502"/>
            <a:ext cx="1943696" cy="312073"/>
          </a:xfrm>
          <a:prstGeom prst="rect">
            <a:avLst/>
          </a:prstGeom>
          <a:noFill/>
        </p:spPr>
        <p:txBody>
          <a:bodyPr wrap="square" rtlCol="0">
            <a:spAutoFit/>
          </a:bodyPr>
          <a:lstStyle/>
          <a:p>
            <a:r>
              <a:rPr lang="en-US" altLang="zh-TW" sz="1428" dirty="0">
                <a:solidFill>
                  <a:schemeClr val="accent2"/>
                </a:solidFill>
              </a:rPr>
              <a:t>Message processing</a:t>
            </a:r>
            <a:endParaRPr lang="zh-TW" altLang="en-US" sz="1428" dirty="0">
              <a:solidFill>
                <a:schemeClr val="accent2"/>
              </a:solidFill>
            </a:endParaRPr>
          </a:p>
        </p:txBody>
      </p:sp>
      <p:cxnSp>
        <p:nvCxnSpPr>
          <p:cNvPr id="8" name="Connector: Elbow 7"/>
          <p:cNvCxnSpPr>
            <a:stCxn id="19" idx="2"/>
            <a:endCxn id="77" idx="0"/>
          </p:cNvCxnSpPr>
          <p:nvPr/>
        </p:nvCxnSpPr>
        <p:spPr>
          <a:xfrm rot="5400000">
            <a:off x="3076942" y="2529917"/>
            <a:ext cx="1047438" cy="404029"/>
          </a:xfrm>
          <a:prstGeom prst="bentConnector3">
            <a:avLst/>
          </a:prstGeom>
          <a:ln w="1905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74146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370590"/>
          </a:xfrm>
        </p:spPr>
        <p:txBody>
          <a:bodyPr/>
          <a:lstStyle/>
          <a:p>
            <a:pPr marL="291436" indent="-291436">
              <a:buFont typeface="Wingdings" panose="05000000000000000000" pitchFamily="2" charset="2"/>
              <a:buChar char="§"/>
              <a:defRPr/>
            </a:pPr>
            <a:r>
              <a:rPr lang="en-US" altLang="zh-TW" sz="2800" b="1" kern="0" dirty="0" err="1">
                <a:solidFill>
                  <a:srgbClr val="505050"/>
                </a:solidFill>
                <a:latin typeface="Segoe UI (Body)"/>
              </a:rPr>
              <a:t>OpsInfra</a:t>
            </a:r>
            <a:r>
              <a:rPr lang="en-US" altLang="zh-TW" sz="2800" b="1" kern="0" dirty="0">
                <a:solidFill>
                  <a:srgbClr val="505050"/>
                </a:solidFill>
                <a:latin typeface="Segoe UI (Body)"/>
              </a:rPr>
              <a:t>/</a:t>
            </a:r>
            <a:r>
              <a:rPr lang="en-US" altLang="zh-TW" sz="2800" b="1" kern="0" dirty="0" err="1">
                <a:solidFill>
                  <a:srgbClr val="505050"/>
                </a:solidFill>
                <a:latin typeface="Segoe UI (Body)"/>
              </a:rPr>
              <a:t>DocumentDBHelper.cs</a:t>
            </a:r>
            <a:endParaRPr lang="en-US" altLang="zh-TW" sz="2800" b="1" kern="0" dirty="0">
              <a:solidFill>
                <a:srgbClr val="505050"/>
              </a:solidFill>
              <a:latin typeface="Segoe UI (Body)"/>
            </a:endParaRPr>
          </a:p>
          <a:p>
            <a:pPr marL="757734" lvl="1" indent="-291436">
              <a:buFont typeface="Wingdings" panose="05000000000000000000" pitchFamily="2" charset="2"/>
              <a:buChar char="§"/>
              <a:defRPr/>
            </a:pPr>
            <a:r>
              <a:rPr lang="en-US" altLang="zh-TW" sz="2100" kern="0" dirty="0">
                <a:solidFill>
                  <a:srgbClr val="505050"/>
                </a:solidFill>
                <a:latin typeface="Segoe UI Light (Headings)"/>
              </a:rPr>
              <a:t>Create collection with follow settings</a:t>
            </a:r>
          </a:p>
          <a:p>
            <a:pPr marL="1224033" lvl="2" indent="-291436">
              <a:buFont typeface="Wingdings" panose="05000000000000000000" pitchFamily="2" charset="2"/>
              <a:buChar char="§"/>
              <a:defRPr/>
            </a:pPr>
            <a:r>
              <a:rPr lang="en-US" altLang="zh-TW" sz="1692" b="1" kern="0" dirty="0">
                <a:solidFill>
                  <a:srgbClr val="505050"/>
                </a:solidFill>
                <a:latin typeface="Segoe UI Light (Headings)"/>
              </a:rPr>
              <a:t>Name</a:t>
            </a:r>
            <a:r>
              <a:rPr lang="en-US" altLang="zh-TW" sz="1692" kern="0" dirty="0">
                <a:solidFill>
                  <a:srgbClr val="505050"/>
                </a:solidFill>
                <a:latin typeface="Segoe UI Light (Headings)"/>
              </a:rPr>
              <a:t> : </a:t>
            </a:r>
            <a:r>
              <a:rPr lang="en-US" altLang="zh-TW" sz="1692" kern="0" dirty="0" err="1">
                <a:solidFill>
                  <a:srgbClr val="505050"/>
                </a:solidFill>
                <a:latin typeface="Segoe UI Light (Headings)"/>
              </a:rPr>
              <a:t>companyId</a:t>
            </a:r>
            <a:endParaRPr lang="en-US" altLang="zh-TW" sz="1692" kern="0" dirty="0">
              <a:solidFill>
                <a:srgbClr val="505050"/>
              </a:solidFill>
              <a:latin typeface="Segoe UI Light (Headings)"/>
            </a:endParaRPr>
          </a:p>
          <a:p>
            <a:pPr marL="1224033" lvl="2" indent="-291436">
              <a:buFont typeface="Wingdings" panose="05000000000000000000" pitchFamily="2" charset="2"/>
              <a:buChar char="§"/>
              <a:defRPr/>
            </a:pPr>
            <a:r>
              <a:rPr lang="en-US" altLang="zh-TW" sz="1692" b="1" kern="0" dirty="0">
                <a:solidFill>
                  <a:srgbClr val="505050"/>
                </a:solidFill>
                <a:latin typeface="Segoe UI Light (Headings)"/>
              </a:rPr>
              <a:t>Partition Keys</a:t>
            </a:r>
            <a:r>
              <a:rPr lang="en-US" altLang="zh-TW" sz="1692" kern="0" dirty="0">
                <a:solidFill>
                  <a:srgbClr val="505050"/>
                </a:solidFill>
                <a:latin typeface="Segoe UI Light (Headings)"/>
              </a:rPr>
              <a:t> : /Message/</a:t>
            </a:r>
            <a:r>
              <a:rPr lang="en-US" altLang="zh-TW" sz="1692" kern="0" dirty="0" err="1">
                <a:solidFill>
                  <a:srgbClr val="505050"/>
                </a:solidFill>
                <a:latin typeface="Segoe UI Light (Headings)"/>
              </a:rPr>
              <a:t>equipmentId</a:t>
            </a:r>
            <a:endParaRPr lang="en-US" altLang="zh-TW" sz="1692" kern="0" dirty="0">
              <a:solidFill>
                <a:srgbClr val="505050"/>
              </a:solidFill>
              <a:latin typeface="Segoe UI Light (Headings)"/>
            </a:endParaRPr>
          </a:p>
          <a:p>
            <a:pPr marL="1224033" lvl="2" indent="-291436">
              <a:buFont typeface="Wingdings" panose="05000000000000000000" pitchFamily="2" charset="2"/>
              <a:buChar char="§"/>
              <a:defRPr/>
            </a:pPr>
            <a:r>
              <a:rPr lang="en-US" altLang="zh-TW" sz="1692" b="1" kern="0" dirty="0">
                <a:solidFill>
                  <a:srgbClr val="505050"/>
                </a:solidFill>
                <a:latin typeface="Segoe UI Light (Headings)"/>
              </a:rPr>
              <a:t>Throughput</a:t>
            </a:r>
            <a:r>
              <a:rPr lang="en-US" altLang="zh-TW" sz="1692" kern="0" dirty="0">
                <a:solidFill>
                  <a:srgbClr val="505050"/>
                </a:solidFill>
                <a:latin typeface="Segoe UI Light (Headings)"/>
              </a:rPr>
              <a:t> : 400 RU/s</a:t>
            </a:r>
          </a:p>
          <a:p>
            <a:pPr marL="1224033" lvl="2" indent="-291436">
              <a:buFont typeface="Wingdings" panose="05000000000000000000" pitchFamily="2" charset="2"/>
              <a:buChar char="§"/>
              <a:defRPr/>
            </a:pPr>
            <a:r>
              <a:rPr lang="en-US" altLang="zh-TW" sz="1692" b="1" kern="0" dirty="0">
                <a:solidFill>
                  <a:srgbClr val="505050"/>
                </a:solidFill>
                <a:latin typeface="Segoe UI Light (Headings)"/>
              </a:rPr>
              <a:t>Indexing policy</a:t>
            </a:r>
            <a:r>
              <a:rPr lang="en-US" altLang="zh-TW" sz="1692" kern="0" dirty="0">
                <a:solidFill>
                  <a:srgbClr val="505050"/>
                </a:solidFill>
                <a:latin typeface="Segoe UI Light (Headings)"/>
              </a:rPr>
              <a:t> : Lazy</a:t>
            </a:r>
          </a:p>
          <a:p>
            <a:pPr marL="757734" lvl="1" indent="-291436">
              <a:buFont typeface="Wingdings" panose="05000000000000000000" pitchFamily="2" charset="2"/>
              <a:buChar char="§"/>
              <a:defRPr/>
            </a:pPr>
            <a:r>
              <a:rPr lang="en-US" altLang="zh-TW" sz="2100" kern="0" dirty="0">
                <a:solidFill>
                  <a:srgbClr val="505050"/>
                </a:solidFill>
                <a:latin typeface="Segoe UI Light (Headings)"/>
              </a:rPr>
              <a:t>Create / Purge database</a:t>
            </a:r>
          </a:p>
          <a:p>
            <a:pPr marL="1224033" lvl="2" indent="-291436">
              <a:buFont typeface="Wingdings" panose="05000000000000000000" pitchFamily="2" charset="2"/>
              <a:buChar char="§"/>
              <a:defRPr/>
            </a:pPr>
            <a:r>
              <a:rPr lang="en-US" altLang="zh-TW" sz="1692" kern="0" dirty="0">
                <a:solidFill>
                  <a:srgbClr val="505050"/>
                </a:solidFill>
                <a:latin typeface="Segoe UI Light (Headings)"/>
              </a:rPr>
              <a:t>Name = </a:t>
            </a:r>
            <a:r>
              <a:rPr lang="en-US" altLang="zh-TW" sz="1692" kern="0" dirty="0" err="1">
                <a:solidFill>
                  <a:srgbClr val="505050"/>
                </a:solidFill>
                <a:latin typeface="Segoe UI Light (Headings)"/>
              </a:rPr>
              <a:t>companyId</a:t>
            </a:r>
            <a:endParaRPr lang="en-US" altLang="zh-TW" sz="1692" kern="0" dirty="0">
              <a:solidFill>
                <a:srgbClr val="505050"/>
              </a:solidFill>
              <a:latin typeface="Segoe UI Light (Headings)"/>
            </a:endParaRPr>
          </a:p>
          <a:p>
            <a:pPr marL="932597" lvl="2" indent="0">
              <a:buNone/>
              <a:defRPr/>
            </a:pPr>
            <a:endParaRPr lang="en-US" altLang="zh-TW" sz="2392" b="1" kern="0" dirty="0">
              <a:solidFill>
                <a:srgbClr val="505050"/>
              </a:solidFill>
              <a:latin typeface="Segoe UI (Body)"/>
            </a:endParaRPr>
          </a:p>
          <a:p>
            <a:pPr marL="291436" indent="-291436">
              <a:buFont typeface="Wingdings" panose="05000000000000000000" pitchFamily="2" charset="2"/>
              <a:buChar char="§"/>
              <a:defRPr/>
            </a:pPr>
            <a:r>
              <a:rPr lang="en-US" altLang="zh-TW" sz="2800" b="1" kern="0" dirty="0" err="1">
                <a:solidFill>
                  <a:srgbClr val="505050"/>
                </a:solidFill>
                <a:latin typeface="Segoe UI (Body)"/>
              </a:rPr>
              <a:t>OpsInfra</a:t>
            </a:r>
            <a:r>
              <a:rPr lang="en-US" altLang="zh-TW" sz="2800" b="1" kern="0" dirty="0">
                <a:solidFill>
                  <a:srgbClr val="505050"/>
                </a:solidFill>
                <a:latin typeface="Segoe UI (Body)"/>
              </a:rPr>
              <a:t>/</a:t>
            </a:r>
            <a:r>
              <a:rPr lang="en-US" altLang="zh-TW" sz="2800" b="1" kern="0" dirty="0" err="1">
                <a:solidFill>
                  <a:srgbClr val="505050"/>
                </a:solidFill>
                <a:latin typeface="Segoe UI (Body)"/>
              </a:rPr>
              <a:t>IoTHubDeviceHelper.cs</a:t>
            </a:r>
            <a:endParaRPr lang="en-US" altLang="zh-TW" sz="2800" b="1" kern="0" dirty="0">
              <a:solidFill>
                <a:srgbClr val="505050"/>
              </a:solidFill>
              <a:latin typeface="Segoe UI (Body)"/>
            </a:endParaRPr>
          </a:p>
          <a:p>
            <a:pPr marL="757734" lvl="1" indent="-291436">
              <a:buFont typeface="Wingdings" panose="05000000000000000000" pitchFamily="2" charset="2"/>
              <a:buChar char="§"/>
              <a:defRPr/>
            </a:pPr>
            <a:r>
              <a:rPr lang="en-US" altLang="zh-TW" sz="2000" kern="0" dirty="0">
                <a:solidFill>
                  <a:srgbClr val="505050"/>
                </a:solidFill>
                <a:latin typeface="Segoe UI Light (Headings)"/>
              </a:rPr>
              <a:t>Create / Update / Remove </a:t>
            </a:r>
            <a:r>
              <a:rPr lang="en-US" altLang="zh-TW" sz="2000" kern="0" dirty="0" err="1">
                <a:solidFill>
                  <a:srgbClr val="505050"/>
                </a:solidFill>
                <a:latin typeface="Segoe UI Light (Headings)"/>
              </a:rPr>
              <a:t>IoTDevice</a:t>
            </a:r>
            <a:r>
              <a:rPr lang="en-US" altLang="zh-TW" sz="2000" kern="0" dirty="0">
                <a:solidFill>
                  <a:srgbClr val="505050"/>
                </a:solidFill>
                <a:latin typeface="Segoe UI Light (Headings)"/>
              </a:rPr>
              <a:t> in primary and secondary </a:t>
            </a:r>
            <a:r>
              <a:rPr lang="en-US" altLang="zh-TW" sz="2000" kern="0" dirty="0" err="1">
                <a:solidFill>
                  <a:srgbClr val="505050"/>
                </a:solidFill>
                <a:latin typeface="Segoe UI Light (Headings)"/>
              </a:rPr>
              <a:t>IoTHub</a:t>
            </a:r>
            <a:endParaRPr lang="en-US" altLang="zh-TW" sz="2000" kern="0" dirty="0">
              <a:solidFill>
                <a:srgbClr val="505050"/>
              </a:solidFill>
              <a:latin typeface="Segoe UI Light (Headings)"/>
            </a:endParaRPr>
          </a:p>
          <a:p>
            <a:pPr marL="757734" lvl="1" indent="-291436">
              <a:buFont typeface="Wingdings" panose="05000000000000000000" pitchFamily="2" charset="2"/>
              <a:buChar char="§"/>
              <a:defRPr/>
            </a:pPr>
            <a:r>
              <a:rPr lang="en-US" altLang="zh-TW" sz="2000" kern="0" dirty="0">
                <a:solidFill>
                  <a:srgbClr val="505050"/>
                </a:solidFill>
                <a:latin typeface="Segoe UI Light (Headings)"/>
              </a:rPr>
              <a:t>Support update </a:t>
            </a:r>
            <a:r>
              <a:rPr lang="en-US" altLang="zh-TW" sz="2000" kern="0" dirty="0" err="1">
                <a:solidFill>
                  <a:srgbClr val="505050"/>
                </a:solidFill>
                <a:latin typeface="Segoe UI Light (Headings)"/>
              </a:rPr>
              <a:t>IoTDevice</a:t>
            </a:r>
            <a:r>
              <a:rPr lang="en-US" altLang="zh-TW" sz="2000" kern="0" dirty="0">
                <a:solidFill>
                  <a:srgbClr val="505050"/>
                </a:solidFill>
                <a:latin typeface="Segoe UI Light (Headings)"/>
              </a:rPr>
              <a:t> authentication (key, x509)</a:t>
            </a:r>
          </a:p>
          <a:p>
            <a:pPr marL="466298" lvl="1" indent="0">
              <a:buNone/>
              <a:defRPr/>
            </a:pPr>
            <a:endParaRPr lang="en-US" altLang="zh-TW" sz="2000" kern="0" dirty="0">
              <a:solidFill>
                <a:srgbClr val="505050"/>
              </a:solidFill>
              <a:latin typeface="Segoe UI Light (Headings)"/>
            </a:endParaRPr>
          </a:p>
          <a:p>
            <a:pPr marL="291436" indent="-291436">
              <a:buFont typeface="Wingdings" panose="05000000000000000000" pitchFamily="2" charset="2"/>
              <a:buChar char="§"/>
              <a:defRPr/>
            </a:pPr>
            <a:r>
              <a:rPr lang="en-US" altLang="zh-TW" sz="2800" b="1" kern="0" dirty="0" err="1">
                <a:solidFill>
                  <a:srgbClr val="505050"/>
                </a:solidFill>
                <a:latin typeface="Segoe UI (Body)"/>
              </a:rPr>
              <a:t>OpsInfra</a:t>
            </a:r>
            <a:r>
              <a:rPr lang="en-US" altLang="zh-TW" sz="2800" b="1" kern="0" dirty="0">
                <a:solidFill>
                  <a:srgbClr val="505050"/>
                </a:solidFill>
                <a:latin typeface="Segoe UI (Body)"/>
              </a:rPr>
              <a:t>/</a:t>
            </a:r>
            <a:r>
              <a:rPr lang="en-US" altLang="zh-TW" sz="2800" b="1" kern="0" dirty="0" err="1">
                <a:solidFill>
                  <a:srgbClr val="505050"/>
                </a:solidFill>
                <a:latin typeface="Segoe UI (Body)"/>
              </a:rPr>
              <a:t>IoTHubEventProcessorHelper.cs</a:t>
            </a:r>
            <a:endParaRPr lang="en-US" altLang="zh-TW" sz="2800" b="1" kern="0" dirty="0">
              <a:solidFill>
                <a:srgbClr val="505050"/>
              </a:solidFill>
              <a:latin typeface="Segoe UI (Body)"/>
            </a:endParaRPr>
          </a:p>
          <a:p>
            <a:pPr marL="757735" lvl="2" indent="-291436">
              <a:buFont typeface="Wingdings" panose="05000000000000000000" pitchFamily="2" charset="2"/>
              <a:buChar char="§"/>
              <a:defRPr/>
            </a:pPr>
            <a:r>
              <a:rPr lang="en-US" altLang="zh-TW" kern="0" dirty="0">
                <a:solidFill>
                  <a:srgbClr val="505050"/>
                </a:solidFill>
                <a:latin typeface="Segoe UI Light (Headings)"/>
              </a:rPr>
              <a:t>Create / Remove </a:t>
            </a:r>
            <a:r>
              <a:rPr lang="en-US" altLang="zh-TW" kern="0" dirty="0" err="1">
                <a:solidFill>
                  <a:srgbClr val="505050"/>
                </a:solidFill>
                <a:latin typeface="Segoe UI Light (Headings)"/>
              </a:rPr>
              <a:t>IoTHubEventProcessor</a:t>
            </a:r>
            <a:r>
              <a:rPr lang="en-US" altLang="zh-TW" kern="0" dirty="0">
                <a:solidFill>
                  <a:srgbClr val="505050"/>
                </a:solidFill>
                <a:latin typeface="Segoe UI Light (Headings)"/>
              </a:rPr>
              <a:t> by service fabric Rest API</a:t>
            </a:r>
          </a:p>
          <a:p>
            <a:pPr marL="757735" lvl="2" indent="-291436">
              <a:buFont typeface="Wingdings" panose="05000000000000000000" pitchFamily="2" charset="2"/>
              <a:buChar char="§"/>
              <a:defRPr/>
            </a:pPr>
            <a:r>
              <a:rPr lang="en-US" altLang="zh-TW" kern="0" dirty="0">
                <a:solidFill>
                  <a:srgbClr val="505050"/>
                </a:solidFill>
                <a:latin typeface="Segoe UI Light (Headings)"/>
              </a:rPr>
              <a:t>Credential in Azure Storage</a:t>
            </a:r>
            <a:endParaRPr lang="zh-TW" altLang="en-US" kern="0" dirty="0">
              <a:solidFill>
                <a:srgbClr val="505050"/>
              </a:solidFill>
              <a:latin typeface="Segoe UI Light (Headings)"/>
            </a:endParaRPr>
          </a:p>
          <a:p>
            <a:endParaRPr lang="zh-TW" altLang="en-US" dirty="0"/>
          </a:p>
        </p:txBody>
      </p:sp>
      <p:sp>
        <p:nvSpPr>
          <p:cNvPr id="3" name="Title 2"/>
          <p:cNvSpPr>
            <a:spLocks noGrp="1"/>
          </p:cNvSpPr>
          <p:nvPr>
            <p:ph type="title"/>
          </p:nvPr>
        </p:nvSpPr>
        <p:spPr/>
        <p:txBody>
          <a:bodyPr/>
          <a:lstStyle/>
          <a:p>
            <a:r>
              <a:rPr lang="en-US" altLang="zh-TW" dirty="0"/>
              <a:t>Detail </a:t>
            </a:r>
            <a:endParaRPr lang="zh-TW" altLang="en-US" dirty="0"/>
          </a:p>
        </p:txBody>
      </p:sp>
    </p:spTree>
    <p:extLst>
      <p:ext uri="{BB962C8B-B14F-4D97-AF65-F5344CB8AC3E}">
        <p14:creationId xmlns:p14="http://schemas.microsoft.com/office/powerpoint/2010/main" val="18916277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3"/>
          <p:cNvSpPr>
            <a:spLocks noGrp="1"/>
          </p:cNvSpPr>
          <p:nvPr>
            <p:ph type="title"/>
          </p:nvPr>
        </p:nvSpPr>
        <p:spPr>
          <a:xfrm>
            <a:off x="275481" y="295274"/>
            <a:ext cx="11887878" cy="917575"/>
          </a:xfrm>
        </p:spPr>
        <p:txBody>
          <a:bodyPr/>
          <a:lstStyle/>
          <a:p>
            <a:r>
              <a:rPr lang="en-US" dirty="0"/>
              <a:t>Whole View</a:t>
            </a:r>
          </a:p>
        </p:txBody>
      </p:sp>
      <p:grpSp>
        <p:nvGrpSpPr>
          <p:cNvPr id="2" name="Group 1"/>
          <p:cNvGrpSpPr/>
          <p:nvPr/>
        </p:nvGrpSpPr>
        <p:grpSpPr>
          <a:xfrm>
            <a:off x="1378053" y="1014732"/>
            <a:ext cx="10744840" cy="5866906"/>
            <a:chOff x="1378053" y="1014732"/>
            <a:chExt cx="10744840" cy="5866906"/>
          </a:xfrm>
        </p:grpSpPr>
        <p:sp>
          <p:nvSpPr>
            <p:cNvPr id="143" name="Can 158"/>
            <p:cNvSpPr/>
            <p:nvPr/>
          </p:nvSpPr>
          <p:spPr>
            <a:xfrm>
              <a:off x="8326793" y="6249384"/>
              <a:ext cx="1185043" cy="620262"/>
            </a:xfrm>
            <a:prstGeom prst="can">
              <a:avLst/>
            </a:prstGeom>
            <a:solidFill>
              <a:srgbClr val="00B050"/>
            </a:solidFill>
            <a:ln w="12700" cap="flat" cmpd="sng" algn="ctr">
              <a:solidFill>
                <a:srgbClr val="5B9BD5">
                  <a:shade val="50000"/>
                </a:srgbClr>
              </a:solidFill>
              <a:prstDash val="solid"/>
              <a:miter lim="800000"/>
            </a:ln>
            <a:effectLst/>
          </p:spPr>
          <p:txBody>
            <a:bodyPr rtlCol="0" anchor="ctr"/>
            <a:lstStyle/>
            <a:p>
              <a:pPr algn="ctr" defTabSz="932597">
                <a:defRPr/>
              </a:pPr>
              <a:endParaRPr lang="zh-TW" altLang="en-US" sz="1836" kern="0">
                <a:solidFill>
                  <a:prstClr val="white"/>
                </a:solidFill>
                <a:latin typeface="Calibri" panose="020F0502020204030204"/>
                <a:ea typeface="新細明體" panose="02020500000000000000" pitchFamily="18" charset="-120"/>
              </a:endParaRPr>
            </a:p>
          </p:txBody>
        </p:sp>
        <p:grpSp>
          <p:nvGrpSpPr>
            <p:cNvPr id="311" name="Group 310"/>
            <p:cNvGrpSpPr/>
            <p:nvPr/>
          </p:nvGrpSpPr>
          <p:grpSpPr>
            <a:xfrm>
              <a:off x="1378053" y="1014732"/>
              <a:ext cx="10744840" cy="5866906"/>
              <a:chOff x="521683" y="751309"/>
              <a:chExt cx="11371734" cy="6007696"/>
            </a:xfrm>
          </p:grpSpPr>
          <p:grpSp>
            <p:nvGrpSpPr>
              <p:cNvPr id="312" name="Group 311"/>
              <p:cNvGrpSpPr/>
              <p:nvPr/>
            </p:nvGrpSpPr>
            <p:grpSpPr>
              <a:xfrm>
                <a:off x="521683" y="751309"/>
                <a:ext cx="11371734" cy="6007696"/>
                <a:chOff x="521683" y="751309"/>
                <a:chExt cx="11371734" cy="6007696"/>
              </a:xfrm>
            </p:grpSpPr>
            <p:grpSp>
              <p:nvGrpSpPr>
                <p:cNvPr id="318" name="Group 317"/>
                <p:cNvGrpSpPr/>
                <p:nvPr/>
              </p:nvGrpSpPr>
              <p:grpSpPr>
                <a:xfrm>
                  <a:off x="585251" y="3459649"/>
                  <a:ext cx="1254082" cy="601829"/>
                  <a:chOff x="3364614" y="3177490"/>
                  <a:chExt cx="1445791" cy="1001104"/>
                </a:xfrm>
              </p:grpSpPr>
              <p:sp>
                <p:nvSpPr>
                  <p:cNvPr id="437" name="Can 4"/>
                  <p:cNvSpPr/>
                  <p:nvPr/>
                </p:nvSpPr>
                <p:spPr>
                  <a:xfrm>
                    <a:off x="3364614" y="3177490"/>
                    <a:ext cx="1445791" cy="1001104"/>
                  </a:xfrm>
                  <a:prstGeom prst="can">
                    <a:avLst/>
                  </a:prstGeom>
                  <a:solidFill>
                    <a:srgbClr val="D83B01"/>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38" name="TextBox 437"/>
                  <p:cNvSpPr txBox="1"/>
                  <p:nvPr/>
                </p:nvSpPr>
                <p:spPr>
                  <a:xfrm>
                    <a:off x="3569551" y="3538653"/>
                    <a:ext cx="1061078" cy="39647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FFFFFF"/>
                        </a:solidFill>
                        <a:effectLst/>
                        <a:uLnTx/>
                        <a:uFillTx/>
                      </a:rPr>
                      <a:t>Azure SQL</a:t>
                    </a:r>
                    <a:endParaRPr kumimoji="0" lang="zh-TW" altLang="en-US" sz="1400" b="0" i="0" u="none" strike="noStrike" kern="0" cap="none" spc="0" normalizeH="0" baseline="0" noProof="0" dirty="0">
                      <a:ln>
                        <a:noFill/>
                      </a:ln>
                      <a:solidFill>
                        <a:srgbClr val="FFFFFF"/>
                      </a:solidFill>
                      <a:effectLst/>
                      <a:uLnTx/>
                      <a:uFillTx/>
                    </a:endParaRPr>
                  </a:p>
                </p:txBody>
              </p:sp>
            </p:grpSp>
            <p:grpSp>
              <p:nvGrpSpPr>
                <p:cNvPr id="319" name="Group 318"/>
                <p:cNvGrpSpPr/>
                <p:nvPr/>
              </p:nvGrpSpPr>
              <p:grpSpPr>
                <a:xfrm>
                  <a:off x="607386" y="1917096"/>
                  <a:ext cx="1254082" cy="648638"/>
                  <a:chOff x="3364614" y="3176491"/>
                  <a:chExt cx="1445791" cy="1058621"/>
                </a:xfrm>
              </p:grpSpPr>
              <p:sp>
                <p:nvSpPr>
                  <p:cNvPr id="435" name="Can 7"/>
                  <p:cNvSpPr/>
                  <p:nvPr/>
                </p:nvSpPr>
                <p:spPr>
                  <a:xfrm>
                    <a:off x="3364614" y="3176491"/>
                    <a:ext cx="1445791" cy="1002102"/>
                  </a:xfrm>
                  <a:prstGeom prst="can">
                    <a:avLst/>
                  </a:prstGeom>
                  <a:solidFill>
                    <a:srgbClr val="FFB900">
                      <a:lumMod val="75000"/>
                    </a:srgbClr>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36" name="TextBox 435"/>
                  <p:cNvSpPr txBox="1"/>
                  <p:nvPr/>
                </p:nvSpPr>
                <p:spPr>
                  <a:xfrm>
                    <a:off x="3661607" y="3381182"/>
                    <a:ext cx="851805" cy="85393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FFFFFF"/>
                        </a:solidFill>
                        <a:effectLst/>
                        <a:uLnTx/>
                        <a:uFillTx/>
                      </a:rPr>
                      <a:t>Azure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FFFFFF"/>
                        </a:solidFill>
                        <a:effectLst/>
                        <a:uLnTx/>
                        <a:uFillTx/>
                      </a:rPr>
                      <a:t>Storage</a:t>
                    </a:r>
                    <a:endParaRPr kumimoji="0" lang="zh-TW" altLang="en-US" sz="1400" b="0" i="0" u="none" strike="noStrike" kern="0" cap="none" spc="0" normalizeH="0" baseline="0" noProof="0" dirty="0">
                      <a:ln>
                        <a:noFill/>
                      </a:ln>
                      <a:solidFill>
                        <a:srgbClr val="FFFFFF"/>
                      </a:solidFill>
                      <a:effectLst/>
                      <a:uLnTx/>
                      <a:uFillTx/>
                    </a:endParaRPr>
                  </a:p>
                </p:txBody>
              </p:sp>
            </p:grpSp>
            <p:grpSp>
              <p:nvGrpSpPr>
                <p:cNvPr id="320" name="Group 319"/>
                <p:cNvGrpSpPr/>
                <p:nvPr/>
              </p:nvGrpSpPr>
              <p:grpSpPr>
                <a:xfrm>
                  <a:off x="613807" y="2660572"/>
                  <a:ext cx="1254082" cy="613720"/>
                  <a:chOff x="706685" y="1462204"/>
                  <a:chExt cx="1254082" cy="613720"/>
                </a:xfrm>
              </p:grpSpPr>
              <p:sp>
                <p:nvSpPr>
                  <p:cNvPr id="433" name="Can 9"/>
                  <p:cNvSpPr/>
                  <p:nvPr/>
                </p:nvSpPr>
                <p:spPr>
                  <a:xfrm>
                    <a:off x="706685" y="1462204"/>
                    <a:ext cx="1254082" cy="613720"/>
                  </a:xfrm>
                  <a:prstGeom prst="can">
                    <a:avLst/>
                  </a:prstGeom>
                  <a:solidFill>
                    <a:srgbClr val="FFFFFF">
                      <a:lumMod val="65000"/>
                    </a:srgbClr>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34" name="TextBox 433"/>
                  <p:cNvSpPr txBox="1"/>
                  <p:nvPr/>
                </p:nvSpPr>
                <p:spPr>
                  <a:xfrm>
                    <a:off x="801769" y="1675077"/>
                    <a:ext cx="1058367"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FFFFFF"/>
                        </a:solidFill>
                        <a:effectLst/>
                        <a:uLnTx/>
                        <a:uFillTx/>
                      </a:rPr>
                      <a:t>Redis Cache</a:t>
                    </a:r>
                    <a:endParaRPr kumimoji="0" lang="zh-TW" altLang="en-US" sz="1400" b="0" i="0" u="none" strike="noStrike" kern="0" cap="none" spc="0" normalizeH="0" baseline="0" noProof="0" dirty="0">
                      <a:ln>
                        <a:noFill/>
                      </a:ln>
                      <a:solidFill>
                        <a:srgbClr val="FFFFFF"/>
                      </a:solidFill>
                      <a:effectLst/>
                      <a:uLnTx/>
                      <a:uFillTx/>
                    </a:endParaRPr>
                  </a:p>
                </p:txBody>
              </p:sp>
            </p:grpSp>
            <p:grpSp>
              <p:nvGrpSpPr>
                <p:cNvPr id="321" name="Group 320"/>
                <p:cNvGrpSpPr/>
                <p:nvPr/>
              </p:nvGrpSpPr>
              <p:grpSpPr>
                <a:xfrm>
                  <a:off x="3147328" y="4606440"/>
                  <a:ext cx="1074407" cy="483144"/>
                  <a:chOff x="5749507" y="2182783"/>
                  <a:chExt cx="1012686" cy="555000"/>
                </a:xfrm>
              </p:grpSpPr>
              <p:sp>
                <p:nvSpPr>
                  <p:cNvPr id="431" name="Rectangle 430"/>
                  <p:cNvSpPr/>
                  <p:nvPr/>
                </p:nvSpPr>
                <p:spPr>
                  <a:xfrm>
                    <a:off x="5749507" y="2182783"/>
                    <a:ext cx="1012686" cy="555000"/>
                  </a:xfrm>
                  <a:prstGeom prst="rect">
                    <a:avLst/>
                  </a:prstGeom>
                  <a:solidFill>
                    <a:srgbClr val="FF0000"/>
                  </a:solidFill>
                  <a:ln w="1079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32" name="TextBox 431"/>
                  <p:cNvSpPr txBox="1"/>
                  <p:nvPr/>
                </p:nvSpPr>
                <p:spPr>
                  <a:xfrm>
                    <a:off x="5877937" y="2201756"/>
                    <a:ext cx="755834"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srgbClr val="FFFFFF"/>
                        </a:solidFill>
                        <a:effectLst/>
                        <a:uLnTx/>
                        <a:uFillTx/>
                      </a:rPr>
                      <a:t>SB Client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srgbClr val="FFFFFF"/>
                        </a:solidFill>
                        <a:effectLst/>
                        <a:uLnTx/>
                        <a:uFillTx/>
                      </a:rPr>
                      <a:t>Alarm Ops</a:t>
                    </a:r>
                    <a:endParaRPr kumimoji="0" lang="zh-TW" altLang="en-US" sz="1200" b="0" i="0" u="none" strike="noStrike" kern="0" cap="none" spc="0" normalizeH="0" baseline="0" noProof="0" dirty="0">
                      <a:ln>
                        <a:noFill/>
                      </a:ln>
                      <a:solidFill>
                        <a:srgbClr val="FFFFFF"/>
                      </a:solidFill>
                      <a:effectLst/>
                      <a:uLnTx/>
                      <a:uFillTx/>
                    </a:endParaRPr>
                  </a:p>
                </p:txBody>
              </p:sp>
            </p:grpSp>
            <p:grpSp>
              <p:nvGrpSpPr>
                <p:cNvPr id="322" name="Group 321"/>
                <p:cNvGrpSpPr/>
                <p:nvPr/>
              </p:nvGrpSpPr>
              <p:grpSpPr>
                <a:xfrm>
                  <a:off x="4436549" y="4606440"/>
                  <a:ext cx="1074407" cy="483144"/>
                  <a:chOff x="5749507" y="2182783"/>
                  <a:chExt cx="1012686" cy="555000"/>
                </a:xfrm>
              </p:grpSpPr>
              <p:sp>
                <p:nvSpPr>
                  <p:cNvPr id="429" name="Rectangle 428"/>
                  <p:cNvSpPr/>
                  <p:nvPr/>
                </p:nvSpPr>
                <p:spPr>
                  <a:xfrm>
                    <a:off x="5749507" y="2182783"/>
                    <a:ext cx="1012686" cy="555000"/>
                  </a:xfrm>
                  <a:prstGeom prst="rect">
                    <a:avLst/>
                  </a:prstGeom>
                  <a:solidFill>
                    <a:srgbClr val="FF0000"/>
                  </a:solidFill>
                  <a:ln w="1079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30" name="TextBox 429"/>
                  <p:cNvSpPr txBox="1"/>
                  <p:nvPr/>
                </p:nvSpPr>
                <p:spPr>
                  <a:xfrm>
                    <a:off x="5902152" y="2201756"/>
                    <a:ext cx="707411" cy="53032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srgbClr val="FFFFFF"/>
                        </a:solidFill>
                        <a:effectLst/>
                        <a:uLnTx/>
                        <a:uFillTx/>
                      </a:rPr>
                      <a:t>SB Client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srgbClr val="FFFFFF"/>
                        </a:solidFill>
                        <a:effectLst/>
                        <a:uLnTx/>
                        <a:uFillTx/>
                      </a:rPr>
                      <a:t>Infra Ops</a:t>
                    </a:r>
                    <a:endParaRPr kumimoji="0" lang="zh-TW" altLang="en-US" sz="1200" b="0" i="0" u="none" strike="noStrike" kern="0" cap="none" spc="0" normalizeH="0" baseline="0" noProof="0" dirty="0">
                      <a:ln>
                        <a:noFill/>
                      </a:ln>
                      <a:solidFill>
                        <a:srgbClr val="FFFFFF"/>
                      </a:solidFill>
                      <a:effectLst/>
                      <a:uLnTx/>
                      <a:uFillTx/>
                    </a:endParaRPr>
                  </a:p>
                </p:txBody>
              </p:sp>
            </p:grpSp>
            <p:grpSp>
              <p:nvGrpSpPr>
                <p:cNvPr id="323" name="Group 322"/>
                <p:cNvGrpSpPr/>
                <p:nvPr/>
              </p:nvGrpSpPr>
              <p:grpSpPr>
                <a:xfrm>
                  <a:off x="6992617" y="4601476"/>
                  <a:ext cx="1074407" cy="489260"/>
                  <a:chOff x="5749507" y="2182783"/>
                  <a:chExt cx="1012686" cy="562026"/>
                </a:xfrm>
              </p:grpSpPr>
              <p:sp>
                <p:nvSpPr>
                  <p:cNvPr id="427" name="Rectangle 426"/>
                  <p:cNvSpPr/>
                  <p:nvPr/>
                </p:nvSpPr>
                <p:spPr>
                  <a:xfrm>
                    <a:off x="5749507" y="2182783"/>
                    <a:ext cx="1012686" cy="555000"/>
                  </a:xfrm>
                  <a:prstGeom prst="rect">
                    <a:avLst/>
                  </a:prstGeom>
                  <a:solidFill>
                    <a:srgbClr val="385723"/>
                  </a:solidFill>
                  <a:ln w="10795" cap="flat" cmpd="sng" algn="ctr">
                    <a:solidFill>
                      <a:srgbClr val="38572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28" name="TextBox 427"/>
                  <p:cNvSpPr txBox="1"/>
                  <p:nvPr/>
                </p:nvSpPr>
                <p:spPr>
                  <a:xfrm>
                    <a:off x="5874325" y="2201757"/>
                    <a:ext cx="763076" cy="54305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err="1">
                        <a:ln>
                          <a:noFill/>
                        </a:ln>
                        <a:solidFill>
                          <a:srgbClr val="FFFFFF"/>
                        </a:solidFill>
                        <a:effectLst/>
                        <a:uLnTx/>
                        <a:uFillTx/>
                      </a:rPr>
                      <a:t>IoT</a:t>
                    </a:r>
                    <a:r>
                      <a:rPr kumimoji="0" lang="en-US" altLang="zh-TW" sz="1200" b="0" i="0" u="none" strike="noStrike" kern="0" cap="none" spc="0" normalizeH="0" baseline="0" noProof="0" dirty="0">
                        <a:ln>
                          <a:noFill/>
                        </a:ln>
                        <a:solidFill>
                          <a:srgbClr val="FFFFFF"/>
                        </a:solidFill>
                        <a:effectLst/>
                        <a:uLnTx/>
                        <a:uFillTx/>
                      </a:rPr>
                      <a:t> Hub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srgbClr val="FFFFFF"/>
                        </a:solidFill>
                        <a:effectLst/>
                        <a:uLnTx/>
                        <a:uFillTx/>
                      </a:rPr>
                      <a:t>Receiver</a:t>
                    </a:r>
                    <a:endParaRPr kumimoji="0" lang="zh-TW" altLang="en-US" sz="1200" b="0" i="0" u="none" strike="noStrike" kern="0" cap="none" spc="0" normalizeH="0" baseline="0" noProof="0" dirty="0">
                      <a:ln>
                        <a:noFill/>
                      </a:ln>
                      <a:solidFill>
                        <a:srgbClr val="FFFFFF"/>
                      </a:solidFill>
                      <a:effectLst/>
                      <a:uLnTx/>
                      <a:uFillTx/>
                    </a:endParaRPr>
                  </a:p>
                </p:txBody>
              </p:sp>
            </p:grpSp>
            <p:grpSp>
              <p:nvGrpSpPr>
                <p:cNvPr id="324" name="Group 323"/>
                <p:cNvGrpSpPr/>
                <p:nvPr/>
              </p:nvGrpSpPr>
              <p:grpSpPr>
                <a:xfrm>
                  <a:off x="8861018" y="2917597"/>
                  <a:ext cx="1131814" cy="2169227"/>
                  <a:chOff x="7065888" y="2647058"/>
                  <a:chExt cx="1131814" cy="1829249"/>
                </a:xfrm>
              </p:grpSpPr>
              <p:sp>
                <p:nvSpPr>
                  <p:cNvPr id="422" name="Rectangle 421"/>
                  <p:cNvSpPr/>
                  <p:nvPr/>
                </p:nvSpPr>
                <p:spPr>
                  <a:xfrm>
                    <a:off x="7065888" y="2647058"/>
                    <a:ext cx="1131814" cy="1829249"/>
                  </a:xfrm>
                  <a:prstGeom prst="rect">
                    <a:avLst/>
                  </a:prstGeom>
                  <a:solidFill>
                    <a:srgbClr val="FFFFFF">
                      <a:lumMod val="85000"/>
                    </a:srgbClr>
                  </a:solidFill>
                  <a:ln w="10795"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23" name="TextBox 422"/>
                  <p:cNvSpPr txBox="1"/>
                  <p:nvPr/>
                </p:nvSpPr>
                <p:spPr>
                  <a:xfrm>
                    <a:off x="7194590" y="3865748"/>
                    <a:ext cx="917239"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rgbClr val="505050">
                            <a:lumMod val="95000"/>
                            <a:lumOff val="5000"/>
                          </a:srgbClr>
                        </a:solidFill>
                        <a:effectLst/>
                        <a:uLnTx/>
                        <a:uFillTx/>
                      </a:rPr>
                      <a:t>IoT Hub</a:t>
                    </a:r>
                  </a:p>
                </p:txBody>
              </p:sp>
              <p:grpSp>
                <p:nvGrpSpPr>
                  <p:cNvPr id="424" name="Group 423"/>
                  <p:cNvGrpSpPr/>
                  <p:nvPr/>
                </p:nvGrpSpPr>
                <p:grpSpPr>
                  <a:xfrm>
                    <a:off x="7212097" y="2943673"/>
                    <a:ext cx="602280" cy="715796"/>
                    <a:chOff x="7923056" y="5302231"/>
                    <a:chExt cx="602280" cy="715796"/>
                  </a:xfrm>
                </p:grpSpPr>
                <p:sp>
                  <p:nvSpPr>
                    <p:cNvPr id="425" name="Rectangle 424"/>
                    <p:cNvSpPr/>
                    <p:nvPr/>
                  </p:nvSpPr>
                  <p:spPr>
                    <a:xfrm>
                      <a:off x="7938476" y="5302231"/>
                      <a:ext cx="553782" cy="715796"/>
                    </a:xfrm>
                    <a:prstGeom prst="rect">
                      <a:avLst/>
                    </a:prstGeom>
                    <a:solidFill>
                      <a:srgbClr val="FFFFFF">
                        <a:lumMod val="85000"/>
                      </a:srgbClr>
                    </a:solidFill>
                    <a:ln w="10795"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26" name="TextBox 425"/>
                    <p:cNvSpPr txBox="1"/>
                    <p:nvPr/>
                  </p:nvSpPr>
                  <p:spPr>
                    <a:xfrm>
                      <a:off x="7923056" y="5461634"/>
                      <a:ext cx="602280" cy="38930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srgbClr val="505050">
                              <a:lumMod val="95000"/>
                              <a:lumOff val="5000"/>
                            </a:srgbClr>
                          </a:solidFill>
                          <a:effectLst/>
                          <a:uLnTx/>
                          <a:uFillTx/>
                        </a:rPr>
                        <a:t>Device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srgbClr val="505050">
                              <a:lumMod val="95000"/>
                              <a:lumOff val="5000"/>
                            </a:srgbClr>
                          </a:solidFill>
                          <a:effectLst/>
                          <a:uLnTx/>
                          <a:uFillTx/>
                        </a:rPr>
                        <a:t>Mgt</a:t>
                      </a:r>
                    </a:p>
                  </p:txBody>
                </p:sp>
              </p:grpSp>
            </p:grpSp>
            <p:sp>
              <p:nvSpPr>
                <p:cNvPr id="325" name="Rectangle 324"/>
                <p:cNvSpPr/>
                <p:nvPr/>
              </p:nvSpPr>
              <p:spPr>
                <a:xfrm>
                  <a:off x="3147328" y="3312802"/>
                  <a:ext cx="3457472" cy="883920"/>
                </a:xfrm>
                <a:prstGeom prst="rect">
                  <a:avLst/>
                </a:prstGeom>
                <a:noFill/>
                <a:ln w="10795" cap="flat" cmpd="sng" algn="ctr">
                  <a:solidFill>
                    <a:srgbClr val="505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326" name="Group 325"/>
                <p:cNvGrpSpPr/>
                <p:nvPr/>
              </p:nvGrpSpPr>
              <p:grpSpPr>
                <a:xfrm>
                  <a:off x="5532221" y="3392465"/>
                  <a:ext cx="1012686" cy="558115"/>
                  <a:chOff x="5749507" y="2182783"/>
                  <a:chExt cx="1012686" cy="558115"/>
                </a:xfrm>
              </p:grpSpPr>
              <p:sp>
                <p:nvSpPr>
                  <p:cNvPr id="420" name="Rectangle 419"/>
                  <p:cNvSpPr/>
                  <p:nvPr/>
                </p:nvSpPr>
                <p:spPr>
                  <a:xfrm>
                    <a:off x="5749507" y="2182783"/>
                    <a:ext cx="1012686" cy="555000"/>
                  </a:xfrm>
                  <a:prstGeom prst="rect">
                    <a:avLst/>
                  </a:prstGeom>
                  <a:solidFill>
                    <a:srgbClr val="002050">
                      <a:lumMod val="50000"/>
                    </a:srgbClr>
                  </a:solidFill>
                  <a:ln w="10795" cap="flat" cmpd="sng" algn="ctr">
                    <a:solidFill>
                      <a:srgbClr val="00102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21" name="TextBox 420"/>
                  <p:cNvSpPr txBox="1"/>
                  <p:nvPr/>
                </p:nvSpPr>
                <p:spPr>
                  <a:xfrm>
                    <a:off x="5904116" y="2217678"/>
                    <a:ext cx="672685"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FFFFFF"/>
                        </a:solidFill>
                        <a:effectLst/>
                        <a:uLnTx/>
                        <a:uFillTx/>
                      </a:rPr>
                      <a:t>Device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FFFFFF"/>
                        </a:solidFill>
                        <a:effectLst/>
                        <a:uLnTx/>
                        <a:uFillTx/>
                      </a:rPr>
                      <a:t>API</a:t>
                    </a:r>
                    <a:endParaRPr kumimoji="0" lang="zh-TW" altLang="en-US" sz="1400" b="0" i="0" u="none" strike="noStrike" kern="0" cap="none" spc="0" normalizeH="0" baseline="0" noProof="0" dirty="0">
                      <a:ln>
                        <a:noFill/>
                      </a:ln>
                      <a:solidFill>
                        <a:srgbClr val="FFFFFF"/>
                      </a:solidFill>
                      <a:effectLst/>
                      <a:uLnTx/>
                      <a:uFillTx/>
                    </a:endParaRPr>
                  </a:p>
                </p:txBody>
              </p:sp>
            </p:grpSp>
            <p:sp>
              <p:nvSpPr>
                <p:cNvPr id="327" name="Rectangle 326"/>
                <p:cNvSpPr/>
                <p:nvPr/>
              </p:nvSpPr>
              <p:spPr>
                <a:xfrm>
                  <a:off x="3234187" y="3392465"/>
                  <a:ext cx="2180236" cy="555000"/>
                </a:xfrm>
                <a:prstGeom prst="rect">
                  <a:avLst/>
                </a:prstGeom>
                <a:solidFill>
                  <a:srgbClr val="002050">
                    <a:lumMod val="50000"/>
                  </a:srgbClr>
                </a:solidFill>
                <a:ln w="10795" cap="flat" cmpd="sng" algn="ctr">
                  <a:solidFill>
                    <a:srgbClr val="00102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28" name="TextBox 327"/>
                <p:cNvSpPr txBox="1"/>
                <p:nvPr/>
              </p:nvSpPr>
              <p:spPr>
                <a:xfrm>
                  <a:off x="4026357" y="3415317"/>
                  <a:ext cx="662361"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FFFFFF"/>
                      </a:solidFill>
                      <a:effectLst/>
                      <a:uLnTx/>
                      <a:uFillTx/>
                    </a:rPr>
                    <a:t>Admin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FFFFFF"/>
                      </a:solidFill>
                      <a:effectLst/>
                      <a:uLnTx/>
                      <a:uFillTx/>
                    </a:rPr>
                    <a:t>API</a:t>
                  </a:r>
                  <a:endParaRPr kumimoji="0" lang="zh-TW" altLang="en-US" sz="1400" b="0" i="0" u="none" strike="noStrike" kern="0" cap="none" spc="0" normalizeH="0" baseline="0" noProof="0" dirty="0">
                    <a:ln>
                      <a:noFill/>
                    </a:ln>
                    <a:solidFill>
                      <a:srgbClr val="FFFFFF"/>
                    </a:solidFill>
                    <a:effectLst/>
                    <a:uLnTx/>
                    <a:uFillTx/>
                  </a:endParaRPr>
                </a:p>
              </p:txBody>
            </p:sp>
            <p:sp>
              <p:nvSpPr>
                <p:cNvPr id="329" name="TextBox 328"/>
                <p:cNvSpPr txBox="1"/>
                <p:nvPr/>
              </p:nvSpPr>
              <p:spPr>
                <a:xfrm>
                  <a:off x="4387542" y="3897572"/>
                  <a:ext cx="1269343" cy="37819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rgbClr val="385723"/>
                      </a:solidFill>
                      <a:effectLst/>
                      <a:uLnTx/>
                      <a:uFillTx/>
                    </a:rPr>
                    <a:t>Restful API</a:t>
                  </a:r>
                  <a:endParaRPr kumimoji="0" lang="zh-TW" altLang="en-US" sz="1800" b="0" i="0" u="none" strike="noStrike" kern="0" cap="none" spc="0" normalizeH="0" baseline="0" noProof="0" dirty="0">
                    <a:ln>
                      <a:noFill/>
                    </a:ln>
                    <a:solidFill>
                      <a:srgbClr val="385723"/>
                    </a:solidFill>
                    <a:effectLst/>
                    <a:uLnTx/>
                    <a:uFillTx/>
                  </a:endParaRPr>
                </a:p>
              </p:txBody>
            </p:sp>
            <p:grpSp>
              <p:nvGrpSpPr>
                <p:cNvPr id="330" name="Group 329"/>
                <p:cNvGrpSpPr/>
                <p:nvPr/>
              </p:nvGrpSpPr>
              <p:grpSpPr>
                <a:xfrm>
                  <a:off x="3147328" y="2199913"/>
                  <a:ext cx="1656941" cy="883920"/>
                  <a:chOff x="4629889" y="1382195"/>
                  <a:chExt cx="1696720" cy="883920"/>
                </a:xfrm>
              </p:grpSpPr>
              <p:sp>
                <p:nvSpPr>
                  <p:cNvPr id="418" name="Rectangle 417"/>
                  <p:cNvSpPr/>
                  <p:nvPr/>
                </p:nvSpPr>
                <p:spPr>
                  <a:xfrm>
                    <a:off x="4629889" y="1382195"/>
                    <a:ext cx="1696720" cy="883920"/>
                  </a:xfrm>
                  <a:prstGeom prst="rect">
                    <a:avLst/>
                  </a:prstGeom>
                  <a:noFill/>
                  <a:ln w="10795" cap="flat" cmpd="sng" algn="ctr">
                    <a:solidFill>
                      <a:srgbClr val="505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19" name="TextBox 418"/>
                  <p:cNvSpPr txBox="1"/>
                  <p:nvPr/>
                </p:nvSpPr>
                <p:spPr>
                  <a:xfrm>
                    <a:off x="4892717" y="1585096"/>
                    <a:ext cx="1219903" cy="53577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505050"/>
                        </a:solidFill>
                        <a:effectLst/>
                        <a:uLnTx/>
                        <a:uFillTx/>
                      </a:rPr>
                      <a:t>Super Admin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505050"/>
                        </a:solidFill>
                        <a:effectLst/>
                        <a:uLnTx/>
                        <a:uFillTx/>
                      </a:rPr>
                      <a:t>Web MVC</a:t>
                    </a:r>
                    <a:endParaRPr kumimoji="0" lang="zh-TW" altLang="en-US" sz="1400" b="0" i="0" u="none" strike="noStrike" kern="0" cap="none" spc="0" normalizeH="0" baseline="0" noProof="0" dirty="0">
                      <a:ln>
                        <a:noFill/>
                      </a:ln>
                      <a:solidFill>
                        <a:srgbClr val="505050"/>
                      </a:solidFill>
                      <a:effectLst/>
                      <a:uLnTx/>
                      <a:uFillTx/>
                    </a:endParaRPr>
                  </a:p>
                </p:txBody>
              </p:sp>
            </p:grpSp>
            <p:grpSp>
              <p:nvGrpSpPr>
                <p:cNvPr id="331" name="Group 330"/>
                <p:cNvGrpSpPr/>
                <p:nvPr/>
              </p:nvGrpSpPr>
              <p:grpSpPr>
                <a:xfrm>
                  <a:off x="5053328" y="2199913"/>
                  <a:ext cx="1551471" cy="883920"/>
                  <a:chOff x="6390641" y="1382195"/>
                  <a:chExt cx="1696720" cy="883920"/>
                </a:xfrm>
              </p:grpSpPr>
              <p:sp>
                <p:nvSpPr>
                  <p:cNvPr id="416" name="Rectangle 415"/>
                  <p:cNvSpPr/>
                  <p:nvPr/>
                </p:nvSpPr>
                <p:spPr>
                  <a:xfrm>
                    <a:off x="6390641" y="1382195"/>
                    <a:ext cx="1696720" cy="883920"/>
                  </a:xfrm>
                  <a:prstGeom prst="rect">
                    <a:avLst/>
                  </a:prstGeom>
                  <a:noFill/>
                  <a:ln w="10795" cap="flat" cmpd="sng" algn="ctr">
                    <a:solidFill>
                      <a:srgbClr val="505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17" name="TextBox 416"/>
                  <p:cNvSpPr txBox="1"/>
                  <p:nvPr/>
                </p:nvSpPr>
                <p:spPr>
                  <a:xfrm>
                    <a:off x="6688168" y="1576660"/>
                    <a:ext cx="1067203" cy="53577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505050"/>
                        </a:solidFill>
                        <a:effectLst/>
                        <a:uLnTx/>
                        <a:uFillTx/>
                      </a:rPr>
                      <a:t>Admin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505050"/>
                        </a:solidFill>
                        <a:effectLst/>
                        <a:uLnTx/>
                        <a:uFillTx/>
                      </a:rPr>
                      <a:t>Web MVC</a:t>
                    </a:r>
                  </a:p>
                </p:txBody>
              </p:sp>
            </p:grpSp>
            <p:sp>
              <p:nvSpPr>
                <p:cNvPr id="332" name="Rectangle 331"/>
                <p:cNvSpPr/>
                <p:nvPr/>
              </p:nvSpPr>
              <p:spPr>
                <a:xfrm>
                  <a:off x="10628143" y="2343309"/>
                  <a:ext cx="1265274" cy="2734694"/>
                </a:xfrm>
                <a:prstGeom prst="rect">
                  <a:avLst/>
                </a:prstGeom>
                <a:solidFill>
                  <a:srgbClr val="FFFFFF">
                    <a:lumMod val="85000"/>
                  </a:srgbClr>
                </a:solidFill>
                <a:ln w="10795"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33" name="TextBox 332"/>
                <p:cNvSpPr txBox="1"/>
                <p:nvPr/>
              </p:nvSpPr>
              <p:spPr>
                <a:xfrm>
                  <a:off x="10653928" y="4361712"/>
                  <a:ext cx="1209434"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rgbClr val="505050">
                          <a:lumMod val="95000"/>
                          <a:lumOff val="5000"/>
                        </a:srgbClr>
                      </a:solidFill>
                      <a:effectLst/>
                      <a:uLnTx/>
                      <a:uFillTx/>
                    </a:rPr>
                    <a:t>IoT Device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rgbClr val="505050">
                          <a:lumMod val="95000"/>
                          <a:lumOff val="5000"/>
                        </a:srgbClr>
                      </a:solidFill>
                      <a:effectLst/>
                      <a:uLnTx/>
                      <a:uFillTx/>
                    </a:rPr>
                    <a:t>/ GW SDK</a:t>
                  </a:r>
                </a:p>
              </p:txBody>
            </p:sp>
            <p:grpSp>
              <p:nvGrpSpPr>
                <p:cNvPr id="334" name="Group 333"/>
                <p:cNvGrpSpPr/>
                <p:nvPr/>
              </p:nvGrpSpPr>
              <p:grpSpPr>
                <a:xfrm>
                  <a:off x="10841703" y="3629464"/>
                  <a:ext cx="833884" cy="604652"/>
                  <a:chOff x="7938476" y="5178056"/>
                  <a:chExt cx="833884" cy="839972"/>
                </a:xfrm>
              </p:grpSpPr>
              <p:sp>
                <p:nvSpPr>
                  <p:cNvPr id="414" name="Rectangle 413"/>
                  <p:cNvSpPr/>
                  <p:nvPr/>
                </p:nvSpPr>
                <p:spPr>
                  <a:xfrm>
                    <a:off x="7938476" y="5178056"/>
                    <a:ext cx="833884" cy="839972"/>
                  </a:xfrm>
                  <a:prstGeom prst="rect">
                    <a:avLst/>
                  </a:prstGeom>
                  <a:solidFill>
                    <a:srgbClr val="FFFFFF">
                      <a:lumMod val="85000"/>
                    </a:srgbClr>
                  </a:solidFill>
                  <a:ln w="10795"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15" name="TextBox 414"/>
                  <p:cNvSpPr txBox="1"/>
                  <p:nvPr/>
                </p:nvSpPr>
                <p:spPr>
                  <a:xfrm>
                    <a:off x="8154882" y="5281000"/>
                    <a:ext cx="401072" cy="36933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rgbClr val="505050">
                            <a:lumMod val="95000"/>
                            <a:lumOff val="5000"/>
                          </a:srgbClr>
                        </a:solidFill>
                        <a:effectLst/>
                        <a:uLnTx/>
                        <a:uFillTx/>
                      </a:rPr>
                      <a:t>….</a:t>
                    </a:r>
                  </a:p>
                </p:txBody>
              </p:sp>
            </p:grpSp>
            <p:grpSp>
              <p:nvGrpSpPr>
                <p:cNvPr id="335" name="Group 334"/>
                <p:cNvGrpSpPr/>
                <p:nvPr/>
              </p:nvGrpSpPr>
              <p:grpSpPr>
                <a:xfrm>
                  <a:off x="10841703" y="2442240"/>
                  <a:ext cx="833884" cy="520680"/>
                  <a:chOff x="9669306" y="2265850"/>
                  <a:chExt cx="833884" cy="520680"/>
                </a:xfrm>
              </p:grpSpPr>
              <p:sp>
                <p:nvSpPr>
                  <p:cNvPr id="412" name="Rectangle 411"/>
                  <p:cNvSpPr/>
                  <p:nvPr/>
                </p:nvSpPr>
                <p:spPr>
                  <a:xfrm>
                    <a:off x="9669306" y="2265850"/>
                    <a:ext cx="833884" cy="520680"/>
                  </a:xfrm>
                  <a:prstGeom prst="rect">
                    <a:avLst/>
                  </a:prstGeom>
                  <a:solidFill>
                    <a:srgbClr val="FFFFFF"/>
                  </a:solidFill>
                  <a:ln w="10795" cap="flat" cmpd="sng" algn="ctr">
                    <a:solidFill>
                      <a:srgbClr val="505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13" name="TextBox 412"/>
                  <p:cNvSpPr txBox="1"/>
                  <p:nvPr/>
                </p:nvSpPr>
                <p:spPr>
                  <a:xfrm>
                    <a:off x="9695028" y="2341524"/>
                    <a:ext cx="782440" cy="37819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rgbClr val="505050"/>
                        </a:solidFill>
                        <a:effectLst/>
                        <a:uLnTx/>
                        <a:uFillTx/>
                      </a:rPr>
                      <a:t>Initial</a:t>
                    </a:r>
                    <a:endParaRPr kumimoji="0" lang="zh-TW" altLang="en-US" sz="1800" b="0" i="0" u="none" strike="noStrike" kern="0" cap="none" spc="0" normalizeH="0" baseline="0" noProof="0" dirty="0">
                      <a:ln>
                        <a:noFill/>
                      </a:ln>
                      <a:solidFill>
                        <a:srgbClr val="505050"/>
                      </a:solidFill>
                      <a:effectLst/>
                      <a:uLnTx/>
                      <a:uFillTx/>
                    </a:endParaRPr>
                  </a:p>
                </p:txBody>
              </p:sp>
            </p:grpSp>
            <p:grpSp>
              <p:nvGrpSpPr>
                <p:cNvPr id="336" name="Group 335"/>
                <p:cNvGrpSpPr/>
                <p:nvPr/>
              </p:nvGrpSpPr>
              <p:grpSpPr>
                <a:xfrm>
                  <a:off x="10837424" y="3034666"/>
                  <a:ext cx="833884" cy="520680"/>
                  <a:chOff x="9669306" y="2265850"/>
                  <a:chExt cx="833884" cy="520680"/>
                </a:xfrm>
              </p:grpSpPr>
              <p:sp>
                <p:nvSpPr>
                  <p:cNvPr id="410" name="Rectangle 409"/>
                  <p:cNvSpPr/>
                  <p:nvPr/>
                </p:nvSpPr>
                <p:spPr>
                  <a:xfrm>
                    <a:off x="9669306" y="2265850"/>
                    <a:ext cx="833884" cy="520680"/>
                  </a:xfrm>
                  <a:prstGeom prst="rect">
                    <a:avLst/>
                  </a:prstGeom>
                  <a:solidFill>
                    <a:srgbClr val="FFFFFF"/>
                  </a:solidFill>
                  <a:ln w="10795" cap="flat" cmpd="sng" algn="ctr">
                    <a:solidFill>
                      <a:srgbClr val="505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11" name="TextBox 410"/>
                  <p:cNvSpPr txBox="1"/>
                  <p:nvPr/>
                </p:nvSpPr>
                <p:spPr>
                  <a:xfrm>
                    <a:off x="9872315" y="2341524"/>
                    <a:ext cx="427865" cy="37819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rgbClr val="505050"/>
                        </a:solidFill>
                        <a:effectLst/>
                        <a:uLnTx/>
                        <a:uFillTx/>
                      </a:rPr>
                      <a:t>….</a:t>
                    </a:r>
                    <a:endParaRPr kumimoji="0" lang="zh-TW" altLang="en-US" sz="1800" b="0" i="0" u="none" strike="noStrike" kern="0" cap="none" spc="0" normalizeH="0" baseline="0" noProof="0" dirty="0">
                      <a:ln>
                        <a:noFill/>
                      </a:ln>
                      <a:solidFill>
                        <a:srgbClr val="505050"/>
                      </a:solidFill>
                      <a:effectLst/>
                      <a:uLnTx/>
                      <a:uFillTx/>
                    </a:endParaRPr>
                  </a:p>
                </p:txBody>
              </p:sp>
            </p:grpSp>
            <p:grpSp>
              <p:nvGrpSpPr>
                <p:cNvPr id="337" name="Group 336"/>
                <p:cNvGrpSpPr/>
                <p:nvPr/>
              </p:nvGrpSpPr>
              <p:grpSpPr>
                <a:xfrm>
                  <a:off x="521683" y="5271793"/>
                  <a:ext cx="1432785" cy="401297"/>
                  <a:chOff x="4629889" y="1382195"/>
                  <a:chExt cx="1696720" cy="883920"/>
                </a:xfrm>
              </p:grpSpPr>
              <p:sp>
                <p:nvSpPr>
                  <p:cNvPr id="408" name="Rectangle 407"/>
                  <p:cNvSpPr/>
                  <p:nvPr/>
                </p:nvSpPr>
                <p:spPr>
                  <a:xfrm>
                    <a:off x="4629889" y="1382195"/>
                    <a:ext cx="1696720" cy="883920"/>
                  </a:xfrm>
                  <a:prstGeom prst="rect">
                    <a:avLst/>
                  </a:prstGeom>
                  <a:noFill/>
                  <a:ln w="1079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09" name="TextBox 408"/>
                  <p:cNvSpPr txBox="1"/>
                  <p:nvPr/>
                </p:nvSpPr>
                <p:spPr>
                  <a:xfrm>
                    <a:off x="4652724" y="1555324"/>
                    <a:ext cx="1642405" cy="30250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100" b="0" i="0" u="none" strike="noStrike" kern="0" cap="none" spc="0" normalizeH="0" baseline="0" noProof="0" dirty="0">
                        <a:ln>
                          <a:noFill/>
                        </a:ln>
                        <a:solidFill>
                          <a:srgbClr val="FF0000"/>
                        </a:solidFill>
                        <a:effectLst/>
                        <a:uLnTx/>
                        <a:uFillTx/>
                      </a:rPr>
                      <a:t>External Applications</a:t>
                    </a:r>
                  </a:p>
                </p:txBody>
              </p:sp>
            </p:grpSp>
            <p:cxnSp>
              <p:nvCxnSpPr>
                <p:cNvPr id="338" name="Straight Arrow Connector 337"/>
                <p:cNvCxnSpPr>
                  <a:stCxn id="437" idx="4"/>
                  <a:endCxn id="325" idx="1"/>
                </p:cNvCxnSpPr>
                <p:nvPr/>
              </p:nvCxnSpPr>
              <p:spPr>
                <a:xfrm flipV="1">
                  <a:off x="1839333" y="3754762"/>
                  <a:ext cx="1307995" cy="5802"/>
                </a:xfrm>
                <a:prstGeom prst="straightConnector1">
                  <a:avLst/>
                </a:prstGeom>
                <a:noFill/>
                <a:ln w="9525" cap="flat" cmpd="sng" algn="ctr">
                  <a:solidFill>
                    <a:srgbClr val="002060"/>
                  </a:solidFill>
                  <a:prstDash val="solid"/>
                  <a:headEnd type="triangle" w="lg" len="med"/>
                  <a:tailEnd type="triangle" w="lg" len="med"/>
                </a:ln>
                <a:effectLst/>
              </p:spPr>
            </p:cxnSp>
            <p:sp>
              <p:nvSpPr>
                <p:cNvPr id="339" name="TextBox 338"/>
                <p:cNvSpPr txBox="1"/>
                <p:nvPr/>
              </p:nvSpPr>
              <p:spPr>
                <a:xfrm>
                  <a:off x="1899092" y="3764386"/>
                  <a:ext cx="1130438"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1. Entity Framework</a:t>
                  </a:r>
                  <a:endParaRPr kumimoji="0" lang="zh-TW" altLang="en-US" sz="900" b="0" i="0" u="none" strike="noStrike" kern="0" cap="none" spc="0" normalizeH="0" baseline="0" noProof="0" dirty="0">
                    <a:ln>
                      <a:noFill/>
                    </a:ln>
                    <a:solidFill>
                      <a:srgbClr val="0078D7">
                        <a:lumMod val="50000"/>
                      </a:srgbClr>
                    </a:solidFill>
                    <a:effectLst/>
                    <a:uLnTx/>
                    <a:uFillTx/>
                  </a:endParaRPr>
                </a:p>
              </p:txBody>
            </p:sp>
            <p:cxnSp>
              <p:nvCxnSpPr>
                <p:cNvPr id="340" name="Elbow Connector 76"/>
                <p:cNvCxnSpPr>
                  <a:stCxn id="325" idx="1"/>
                  <a:endCxn id="433" idx="4"/>
                </p:cNvCxnSpPr>
                <p:nvPr/>
              </p:nvCxnSpPr>
              <p:spPr>
                <a:xfrm rot="10800000">
                  <a:off x="1867890" y="2967432"/>
                  <a:ext cx="1279439" cy="787330"/>
                </a:xfrm>
                <a:prstGeom prst="bentConnector3">
                  <a:avLst>
                    <a:gd name="adj1" fmla="val 50000"/>
                  </a:avLst>
                </a:prstGeom>
                <a:noFill/>
                <a:ln w="9525" cap="flat" cmpd="sng" algn="ctr">
                  <a:solidFill>
                    <a:srgbClr val="002060"/>
                  </a:solidFill>
                  <a:prstDash val="solid"/>
                  <a:headEnd type="triangle" w="lg" len="med"/>
                  <a:tailEnd type="triangle" w="lg" len="med"/>
                </a:ln>
                <a:effectLst/>
              </p:spPr>
            </p:cxnSp>
            <p:sp>
              <p:nvSpPr>
                <p:cNvPr id="341" name="TextBox 340"/>
                <p:cNvSpPr txBox="1"/>
                <p:nvPr/>
              </p:nvSpPr>
              <p:spPr>
                <a:xfrm rot="5400000">
                  <a:off x="2004810" y="3232902"/>
                  <a:ext cx="822661"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2. Data Cache</a:t>
                  </a:r>
                  <a:endParaRPr kumimoji="0" lang="zh-TW" altLang="en-US" sz="900" b="0" i="0" u="none" strike="noStrike" kern="0" cap="none" spc="0" normalizeH="0" baseline="0" noProof="0" dirty="0">
                    <a:ln>
                      <a:noFill/>
                    </a:ln>
                    <a:solidFill>
                      <a:srgbClr val="0078D7">
                        <a:lumMod val="50000"/>
                      </a:srgbClr>
                    </a:solidFill>
                    <a:effectLst/>
                    <a:uLnTx/>
                    <a:uFillTx/>
                  </a:endParaRPr>
                </a:p>
              </p:txBody>
            </p:sp>
            <p:cxnSp>
              <p:nvCxnSpPr>
                <p:cNvPr id="342" name="Elbow Connector 85"/>
                <p:cNvCxnSpPr>
                  <a:stCxn id="418" idx="1"/>
                  <a:endCxn id="435" idx="4"/>
                </p:cNvCxnSpPr>
                <p:nvPr/>
              </p:nvCxnSpPr>
              <p:spPr>
                <a:xfrm rot="10800000">
                  <a:off x="1861468" y="2224101"/>
                  <a:ext cx="1285860" cy="417772"/>
                </a:xfrm>
                <a:prstGeom prst="bentConnector3">
                  <a:avLst>
                    <a:gd name="adj1" fmla="val 50000"/>
                  </a:avLst>
                </a:prstGeom>
                <a:noFill/>
                <a:ln w="9525" cap="flat" cmpd="sng" algn="ctr">
                  <a:solidFill>
                    <a:srgbClr val="002060"/>
                  </a:solidFill>
                  <a:prstDash val="solid"/>
                  <a:headEnd type="none" w="lg" len="med"/>
                  <a:tailEnd type="triangle" w="lg" len="med"/>
                </a:ln>
                <a:effectLst/>
              </p:spPr>
            </p:cxnSp>
            <p:cxnSp>
              <p:nvCxnSpPr>
                <p:cNvPr id="343" name="Elbow Connector 88"/>
                <p:cNvCxnSpPr>
                  <a:stCxn id="416" idx="0"/>
                  <a:endCxn id="435" idx="1"/>
                </p:cNvCxnSpPr>
                <p:nvPr/>
              </p:nvCxnSpPr>
              <p:spPr>
                <a:xfrm rot="16200000" flipV="1">
                  <a:off x="3390338" y="-238814"/>
                  <a:ext cx="282817" cy="4594637"/>
                </a:xfrm>
                <a:prstGeom prst="bentConnector3">
                  <a:avLst>
                    <a:gd name="adj1" fmla="val 180830"/>
                  </a:avLst>
                </a:prstGeom>
                <a:noFill/>
                <a:ln w="9525" cap="flat" cmpd="sng" algn="ctr">
                  <a:solidFill>
                    <a:srgbClr val="002060"/>
                  </a:solidFill>
                  <a:prstDash val="solid"/>
                  <a:headEnd type="none" w="lg" len="med"/>
                  <a:tailEnd type="triangle" w="lg" len="med"/>
                </a:ln>
                <a:effectLst/>
              </p:spPr>
            </p:cxnSp>
            <p:sp>
              <p:nvSpPr>
                <p:cNvPr id="344" name="TextBox 343"/>
                <p:cNvSpPr txBox="1"/>
                <p:nvPr/>
              </p:nvSpPr>
              <p:spPr>
                <a:xfrm rot="5400000">
                  <a:off x="3442357" y="1723322"/>
                  <a:ext cx="864339"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7. Submit Task</a:t>
                  </a:r>
                  <a:endParaRPr kumimoji="0" lang="zh-TW" altLang="en-US" sz="900" b="0" i="0" u="none" strike="noStrike" kern="0" cap="none" spc="0" normalizeH="0" baseline="0" noProof="0" dirty="0">
                    <a:ln>
                      <a:noFill/>
                    </a:ln>
                    <a:solidFill>
                      <a:srgbClr val="0078D7">
                        <a:lumMod val="50000"/>
                      </a:srgbClr>
                    </a:solidFill>
                    <a:effectLst/>
                    <a:uLnTx/>
                    <a:uFillTx/>
                  </a:endParaRPr>
                </a:p>
              </p:txBody>
            </p:sp>
            <p:sp>
              <p:nvSpPr>
                <p:cNvPr id="345" name="TextBox 344"/>
                <p:cNvSpPr txBox="1"/>
                <p:nvPr/>
              </p:nvSpPr>
              <p:spPr>
                <a:xfrm>
                  <a:off x="1876099" y="2245178"/>
                  <a:ext cx="694421"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4. Log data</a:t>
                  </a:r>
                  <a:endParaRPr kumimoji="0" lang="zh-TW" altLang="en-US" sz="900" b="0" i="0" u="none" strike="noStrike" kern="0" cap="none" spc="0" normalizeH="0" baseline="0" noProof="0" dirty="0">
                    <a:ln>
                      <a:noFill/>
                    </a:ln>
                    <a:solidFill>
                      <a:srgbClr val="0078D7">
                        <a:lumMod val="50000"/>
                      </a:srgbClr>
                    </a:solidFill>
                    <a:effectLst/>
                    <a:uLnTx/>
                    <a:uFillTx/>
                  </a:endParaRPr>
                </a:p>
              </p:txBody>
            </p:sp>
            <p:grpSp>
              <p:nvGrpSpPr>
                <p:cNvPr id="346" name="Group 345"/>
                <p:cNvGrpSpPr/>
                <p:nvPr/>
              </p:nvGrpSpPr>
              <p:grpSpPr>
                <a:xfrm>
                  <a:off x="585989" y="4183309"/>
                  <a:ext cx="1254082" cy="648638"/>
                  <a:chOff x="3364614" y="3176491"/>
                  <a:chExt cx="1445791" cy="1058621"/>
                </a:xfrm>
              </p:grpSpPr>
              <p:sp>
                <p:nvSpPr>
                  <p:cNvPr id="406" name="Can 97"/>
                  <p:cNvSpPr/>
                  <p:nvPr/>
                </p:nvSpPr>
                <p:spPr>
                  <a:xfrm>
                    <a:off x="3364614" y="3176491"/>
                    <a:ext cx="1445791" cy="1002102"/>
                  </a:xfrm>
                  <a:prstGeom prst="can">
                    <a:avLst/>
                  </a:prstGeom>
                  <a:solidFill>
                    <a:srgbClr val="FFB900">
                      <a:lumMod val="75000"/>
                    </a:srgbClr>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07" name="TextBox 406"/>
                  <p:cNvSpPr txBox="1"/>
                  <p:nvPr/>
                </p:nvSpPr>
                <p:spPr>
                  <a:xfrm>
                    <a:off x="3661607" y="3381182"/>
                    <a:ext cx="851805" cy="85393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FFFFFF"/>
                        </a:solidFill>
                        <a:effectLst/>
                        <a:uLnTx/>
                        <a:uFillTx/>
                      </a:rPr>
                      <a:t>Azure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FFFFFF"/>
                        </a:solidFill>
                        <a:effectLst/>
                        <a:uLnTx/>
                        <a:uFillTx/>
                      </a:rPr>
                      <a:t>Storage</a:t>
                    </a:r>
                    <a:endParaRPr kumimoji="0" lang="zh-TW" altLang="en-US" sz="1400" b="0" i="0" u="none" strike="noStrike" kern="0" cap="none" spc="0" normalizeH="0" baseline="0" noProof="0" dirty="0">
                      <a:ln>
                        <a:noFill/>
                      </a:ln>
                      <a:solidFill>
                        <a:srgbClr val="FFFFFF"/>
                      </a:solidFill>
                      <a:effectLst/>
                      <a:uLnTx/>
                      <a:uFillTx/>
                    </a:endParaRPr>
                  </a:p>
                </p:txBody>
              </p:sp>
            </p:grpSp>
            <p:cxnSp>
              <p:nvCxnSpPr>
                <p:cNvPr id="347" name="Elbow Connector 99"/>
                <p:cNvCxnSpPr>
                  <a:endCxn id="406" idx="4"/>
                </p:cNvCxnSpPr>
                <p:nvPr/>
              </p:nvCxnSpPr>
              <p:spPr>
                <a:xfrm rot="10800000" flipV="1">
                  <a:off x="1840072" y="4073158"/>
                  <a:ext cx="1306519" cy="417155"/>
                </a:xfrm>
                <a:prstGeom prst="bentConnector3">
                  <a:avLst>
                    <a:gd name="adj1" fmla="val 50000"/>
                  </a:avLst>
                </a:prstGeom>
                <a:noFill/>
                <a:ln w="9525" cap="flat" cmpd="sng" algn="ctr">
                  <a:solidFill>
                    <a:srgbClr val="002060"/>
                  </a:solidFill>
                  <a:prstDash val="solid"/>
                  <a:headEnd type="none" w="lg" len="med"/>
                  <a:tailEnd type="triangle" w="lg" len="med"/>
                </a:ln>
                <a:effectLst/>
              </p:spPr>
            </p:cxnSp>
            <p:sp>
              <p:nvSpPr>
                <p:cNvPr id="348" name="TextBox 347"/>
                <p:cNvSpPr txBox="1"/>
                <p:nvPr/>
              </p:nvSpPr>
              <p:spPr>
                <a:xfrm>
                  <a:off x="1899092" y="4120981"/>
                  <a:ext cx="77617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5. Log data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6. Image File</a:t>
                  </a:r>
                  <a:endParaRPr kumimoji="0" lang="zh-TW" altLang="en-US" sz="900" b="0" i="0" u="none" strike="noStrike" kern="0" cap="none" spc="0" normalizeH="0" baseline="0" noProof="0" dirty="0">
                    <a:ln>
                      <a:noFill/>
                    </a:ln>
                    <a:solidFill>
                      <a:srgbClr val="0078D7">
                        <a:lumMod val="50000"/>
                      </a:srgbClr>
                    </a:solidFill>
                    <a:effectLst/>
                    <a:uLnTx/>
                    <a:uFillTx/>
                  </a:endParaRPr>
                </a:p>
              </p:txBody>
            </p:sp>
            <p:grpSp>
              <p:nvGrpSpPr>
                <p:cNvPr id="349" name="Group 348"/>
                <p:cNvGrpSpPr/>
                <p:nvPr/>
              </p:nvGrpSpPr>
              <p:grpSpPr>
                <a:xfrm>
                  <a:off x="3146591" y="751309"/>
                  <a:ext cx="3458209" cy="484577"/>
                  <a:chOff x="3239469" y="755671"/>
                  <a:chExt cx="3458209" cy="484577"/>
                </a:xfrm>
              </p:grpSpPr>
              <p:sp>
                <p:nvSpPr>
                  <p:cNvPr id="404" name="Rectangle 403"/>
                  <p:cNvSpPr/>
                  <p:nvPr/>
                </p:nvSpPr>
                <p:spPr>
                  <a:xfrm>
                    <a:off x="3239469" y="755671"/>
                    <a:ext cx="3458209" cy="484577"/>
                  </a:xfrm>
                  <a:prstGeom prst="rect">
                    <a:avLst/>
                  </a:prstGeom>
                  <a:solidFill>
                    <a:srgbClr val="FFFFFF">
                      <a:lumMod val="85000"/>
                    </a:srgbClr>
                  </a:solidFill>
                  <a:ln w="10795"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05" name="TextBox 404"/>
                  <p:cNvSpPr txBox="1"/>
                  <p:nvPr/>
                </p:nvSpPr>
                <p:spPr>
                  <a:xfrm>
                    <a:off x="4376972" y="822700"/>
                    <a:ext cx="1247970"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rgbClr val="505050">
                            <a:lumMod val="95000"/>
                            <a:lumOff val="5000"/>
                          </a:srgbClr>
                        </a:solidFill>
                        <a:effectLst/>
                        <a:uLnTx/>
                        <a:uFillTx/>
                      </a:rPr>
                      <a:t>Service Bus</a:t>
                    </a:r>
                  </a:p>
                </p:txBody>
              </p:sp>
            </p:grpSp>
            <p:cxnSp>
              <p:nvCxnSpPr>
                <p:cNvPr id="350" name="Straight Arrow Connector 349"/>
                <p:cNvCxnSpPr>
                  <a:stCxn id="418" idx="0"/>
                </p:cNvCxnSpPr>
                <p:nvPr/>
              </p:nvCxnSpPr>
              <p:spPr>
                <a:xfrm flipV="1">
                  <a:off x="3975799" y="1235887"/>
                  <a:ext cx="19889" cy="964026"/>
                </a:xfrm>
                <a:prstGeom prst="straightConnector1">
                  <a:avLst/>
                </a:prstGeom>
                <a:noFill/>
                <a:ln w="9525" cap="flat" cmpd="sng" algn="ctr">
                  <a:solidFill>
                    <a:srgbClr val="002060"/>
                  </a:solidFill>
                  <a:prstDash val="solid"/>
                  <a:headEnd type="none" w="lg" len="med"/>
                  <a:tailEnd type="triangle" w="lg" len="med"/>
                </a:ln>
                <a:effectLst/>
              </p:spPr>
            </p:cxnSp>
            <p:cxnSp>
              <p:nvCxnSpPr>
                <p:cNvPr id="351" name="Straight Arrow Connector 350"/>
                <p:cNvCxnSpPr/>
                <p:nvPr/>
              </p:nvCxnSpPr>
              <p:spPr>
                <a:xfrm flipV="1">
                  <a:off x="6042593" y="1232873"/>
                  <a:ext cx="0" cy="964027"/>
                </a:xfrm>
                <a:prstGeom prst="straightConnector1">
                  <a:avLst/>
                </a:prstGeom>
                <a:noFill/>
                <a:ln w="9525" cap="flat" cmpd="sng" algn="ctr">
                  <a:solidFill>
                    <a:srgbClr val="002060"/>
                  </a:solidFill>
                  <a:prstDash val="solid"/>
                  <a:headEnd type="none" w="lg" len="med"/>
                  <a:tailEnd type="triangle" w="lg" len="med"/>
                </a:ln>
                <a:effectLst/>
              </p:spPr>
            </p:cxnSp>
            <p:sp>
              <p:nvSpPr>
                <p:cNvPr id="352" name="TextBox 351"/>
                <p:cNvSpPr txBox="1"/>
                <p:nvPr/>
              </p:nvSpPr>
              <p:spPr>
                <a:xfrm>
                  <a:off x="2834721" y="1628521"/>
                  <a:ext cx="694422"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3. Log data</a:t>
                  </a:r>
                  <a:endParaRPr kumimoji="0" lang="zh-TW" altLang="en-US" sz="900" b="0" i="0" u="none" strike="noStrike" kern="0" cap="none" spc="0" normalizeH="0" baseline="0" noProof="0" dirty="0">
                    <a:ln>
                      <a:noFill/>
                    </a:ln>
                    <a:solidFill>
                      <a:srgbClr val="0078D7">
                        <a:lumMod val="50000"/>
                      </a:srgbClr>
                    </a:solidFill>
                    <a:effectLst/>
                    <a:uLnTx/>
                    <a:uFillTx/>
                  </a:endParaRPr>
                </a:p>
              </p:txBody>
            </p:sp>
            <p:sp>
              <p:nvSpPr>
                <p:cNvPr id="353" name="TextBox 352"/>
                <p:cNvSpPr txBox="1"/>
                <p:nvPr/>
              </p:nvSpPr>
              <p:spPr>
                <a:xfrm rot="5400000">
                  <a:off x="5489959" y="1716035"/>
                  <a:ext cx="864339"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8. Submit Task</a:t>
                  </a:r>
                  <a:endParaRPr kumimoji="0" lang="zh-TW" altLang="en-US" sz="900" b="0" i="0" u="none" strike="noStrike" kern="0" cap="none" spc="0" normalizeH="0" baseline="0" noProof="0" dirty="0">
                    <a:ln>
                      <a:noFill/>
                    </a:ln>
                    <a:solidFill>
                      <a:srgbClr val="0078D7">
                        <a:lumMod val="50000"/>
                      </a:srgbClr>
                    </a:solidFill>
                    <a:effectLst/>
                    <a:uLnTx/>
                    <a:uFillTx/>
                  </a:endParaRPr>
                </a:p>
              </p:txBody>
            </p:sp>
            <p:grpSp>
              <p:nvGrpSpPr>
                <p:cNvPr id="354" name="Group 353"/>
                <p:cNvGrpSpPr/>
                <p:nvPr/>
              </p:nvGrpSpPr>
              <p:grpSpPr>
                <a:xfrm>
                  <a:off x="3457293" y="6052002"/>
                  <a:ext cx="4267538" cy="484577"/>
                  <a:chOff x="3239469" y="915534"/>
                  <a:chExt cx="3458209" cy="484577"/>
                </a:xfrm>
              </p:grpSpPr>
              <p:sp>
                <p:nvSpPr>
                  <p:cNvPr id="402" name="Rectangle 401"/>
                  <p:cNvSpPr/>
                  <p:nvPr/>
                </p:nvSpPr>
                <p:spPr>
                  <a:xfrm>
                    <a:off x="3239469" y="915534"/>
                    <a:ext cx="3458209" cy="484577"/>
                  </a:xfrm>
                  <a:prstGeom prst="rect">
                    <a:avLst/>
                  </a:prstGeom>
                  <a:solidFill>
                    <a:srgbClr val="FF0000"/>
                  </a:solidFill>
                  <a:ln w="1079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03" name="TextBox 402"/>
                  <p:cNvSpPr txBox="1"/>
                  <p:nvPr/>
                </p:nvSpPr>
                <p:spPr>
                  <a:xfrm>
                    <a:off x="4466715" y="982563"/>
                    <a:ext cx="1068483" cy="37819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rgbClr val="FFFFFF"/>
                        </a:solidFill>
                        <a:effectLst/>
                        <a:uLnTx/>
                        <a:uFillTx/>
                      </a:rPr>
                      <a:t>Service Bus</a:t>
                    </a:r>
                  </a:p>
                </p:txBody>
              </p:sp>
            </p:grpSp>
            <p:cxnSp>
              <p:nvCxnSpPr>
                <p:cNvPr id="355" name="Straight Arrow Connector 354"/>
                <p:cNvCxnSpPr/>
                <p:nvPr/>
              </p:nvCxnSpPr>
              <p:spPr>
                <a:xfrm flipV="1">
                  <a:off x="3681418" y="5078004"/>
                  <a:ext cx="3113" cy="980645"/>
                </a:xfrm>
                <a:prstGeom prst="straightConnector1">
                  <a:avLst/>
                </a:prstGeom>
                <a:noFill/>
                <a:ln w="9525" cap="flat" cmpd="sng" algn="ctr">
                  <a:solidFill>
                    <a:srgbClr val="FF0000"/>
                  </a:solidFill>
                  <a:prstDash val="solid"/>
                  <a:headEnd type="none" w="lg" len="med"/>
                  <a:tailEnd type="triangle" w="lg" len="med"/>
                </a:ln>
                <a:effectLst/>
              </p:spPr>
            </p:cxnSp>
            <p:cxnSp>
              <p:nvCxnSpPr>
                <p:cNvPr id="356" name="Straight Arrow Connector 355"/>
                <p:cNvCxnSpPr/>
                <p:nvPr/>
              </p:nvCxnSpPr>
              <p:spPr>
                <a:xfrm flipV="1">
                  <a:off x="4960128" y="5087018"/>
                  <a:ext cx="5748" cy="971631"/>
                </a:xfrm>
                <a:prstGeom prst="straightConnector1">
                  <a:avLst/>
                </a:prstGeom>
                <a:noFill/>
                <a:ln w="9525" cap="flat" cmpd="sng" algn="ctr">
                  <a:solidFill>
                    <a:srgbClr val="FF0000"/>
                  </a:solidFill>
                  <a:prstDash val="solid"/>
                  <a:headEnd type="none" w="lg" len="med"/>
                  <a:tailEnd type="triangle" w="lg" len="med"/>
                </a:ln>
                <a:effectLst/>
              </p:spPr>
            </p:cxnSp>
            <p:cxnSp>
              <p:nvCxnSpPr>
                <p:cNvPr id="357" name="Straight Arrow Connector 356"/>
                <p:cNvCxnSpPr/>
                <p:nvPr/>
              </p:nvCxnSpPr>
              <p:spPr>
                <a:xfrm flipH="1" flipV="1">
                  <a:off x="7529820" y="5087017"/>
                  <a:ext cx="1" cy="971632"/>
                </a:xfrm>
                <a:prstGeom prst="straightConnector1">
                  <a:avLst/>
                </a:prstGeom>
                <a:noFill/>
                <a:ln w="9525" cap="flat" cmpd="sng" algn="ctr">
                  <a:solidFill>
                    <a:srgbClr val="505050"/>
                  </a:solidFill>
                  <a:prstDash val="solid"/>
                  <a:headEnd type="none" w="lg" len="med"/>
                  <a:tailEnd type="triangle" w="lg" len="med"/>
                </a:ln>
                <a:effectLst/>
              </p:spPr>
            </p:cxnSp>
            <p:sp>
              <p:nvSpPr>
                <p:cNvPr id="358" name="TextBox 357"/>
                <p:cNvSpPr txBox="1"/>
                <p:nvPr/>
              </p:nvSpPr>
              <p:spPr>
                <a:xfrm rot="5400000">
                  <a:off x="3062559" y="5394419"/>
                  <a:ext cx="993418" cy="24430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FF0000"/>
                      </a:solidFill>
                      <a:effectLst/>
                      <a:uLnTx/>
                      <a:uFillTx/>
                    </a:rPr>
                    <a:t>9. Consume Task</a:t>
                  </a:r>
                  <a:endParaRPr kumimoji="0" lang="zh-TW" altLang="en-US" sz="900" b="0" i="0" u="none" strike="noStrike" kern="0" cap="none" spc="0" normalizeH="0" baseline="0" noProof="0" dirty="0">
                    <a:ln>
                      <a:noFill/>
                    </a:ln>
                    <a:solidFill>
                      <a:srgbClr val="FF0000"/>
                    </a:solidFill>
                    <a:effectLst/>
                    <a:uLnTx/>
                    <a:uFillTx/>
                  </a:endParaRPr>
                </a:p>
              </p:txBody>
            </p:sp>
            <p:sp>
              <p:nvSpPr>
                <p:cNvPr id="359" name="TextBox 358"/>
                <p:cNvSpPr txBox="1"/>
                <p:nvPr/>
              </p:nvSpPr>
              <p:spPr>
                <a:xfrm rot="5400000">
                  <a:off x="4287928" y="5394987"/>
                  <a:ext cx="1052511" cy="24430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FF0000"/>
                      </a:solidFill>
                      <a:effectLst/>
                      <a:uLnTx/>
                      <a:uFillTx/>
                    </a:rPr>
                    <a:t>10. Consume Task</a:t>
                  </a:r>
                  <a:endParaRPr kumimoji="0" lang="zh-TW" altLang="en-US" sz="900" b="0" i="0" u="none" strike="noStrike" kern="0" cap="none" spc="0" normalizeH="0" baseline="0" noProof="0" dirty="0">
                    <a:ln>
                      <a:noFill/>
                    </a:ln>
                    <a:solidFill>
                      <a:srgbClr val="FF0000"/>
                    </a:solidFill>
                    <a:effectLst/>
                    <a:uLnTx/>
                    <a:uFillTx/>
                  </a:endParaRPr>
                </a:p>
              </p:txBody>
            </p:sp>
            <p:sp>
              <p:nvSpPr>
                <p:cNvPr id="360" name="TextBox 359"/>
                <p:cNvSpPr txBox="1"/>
                <p:nvPr/>
              </p:nvSpPr>
              <p:spPr>
                <a:xfrm rot="5400000">
                  <a:off x="6831550" y="5406148"/>
                  <a:ext cx="1052511" cy="24430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505050"/>
                      </a:solidFill>
                      <a:effectLst/>
                      <a:uLnTx/>
                      <a:uFillTx/>
                    </a:rPr>
                    <a:t>12. Consume Task</a:t>
                  </a:r>
                  <a:endParaRPr kumimoji="0" lang="zh-TW" altLang="en-US" sz="900" b="0" i="0" u="none" strike="noStrike" kern="0" cap="none" spc="0" normalizeH="0" baseline="0" noProof="0" dirty="0">
                    <a:ln>
                      <a:noFill/>
                    </a:ln>
                    <a:solidFill>
                      <a:srgbClr val="505050"/>
                    </a:solidFill>
                    <a:effectLst/>
                    <a:uLnTx/>
                    <a:uFillTx/>
                  </a:endParaRPr>
                </a:p>
              </p:txBody>
            </p:sp>
            <p:sp>
              <p:nvSpPr>
                <p:cNvPr id="361" name="Rectangle 360"/>
                <p:cNvSpPr/>
                <p:nvPr/>
              </p:nvSpPr>
              <p:spPr>
                <a:xfrm>
                  <a:off x="2988883" y="4492708"/>
                  <a:ext cx="5236824" cy="1024351"/>
                </a:xfrm>
                <a:prstGeom prst="rect">
                  <a:avLst/>
                </a:prstGeom>
                <a:noFill/>
                <a:ln w="10795" cap="flat" cmpd="sng" algn="ctr">
                  <a:solidFill>
                    <a:srgbClr val="38572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62" name="TextBox 361"/>
                <p:cNvSpPr txBox="1"/>
                <p:nvPr/>
              </p:nvSpPr>
              <p:spPr>
                <a:xfrm>
                  <a:off x="4076870" y="5188311"/>
                  <a:ext cx="3717432" cy="37819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rgbClr val="385723"/>
                      </a:solidFill>
                      <a:effectLst/>
                      <a:uLnTx/>
                      <a:uFillTx/>
                    </a:rPr>
                    <a:t>Backend Services</a:t>
                  </a:r>
                  <a:r>
                    <a:rPr kumimoji="0" lang="zh-TW" altLang="en-US" sz="1800" b="0" i="0" u="none" strike="noStrike" kern="0" cap="none" spc="0" normalizeH="0" baseline="0" noProof="0" dirty="0">
                      <a:ln>
                        <a:noFill/>
                      </a:ln>
                      <a:solidFill>
                        <a:srgbClr val="385723"/>
                      </a:solidFill>
                      <a:effectLst/>
                      <a:uLnTx/>
                      <a:uFillTx/>
                    </a:rPr>
                    <a:t> </a:t>
                  </a:r>
                  <a:r>
                    <a:rPr kumimoji="0" lang="en-US" altLang="zh-TW" sz="1800" b="0" i="0" u="none" strike="noStrike" kern="0" cap="none" spc="0" normalizeH="0" baseline="0" noProof="0" dirty="0">
                      <a:ln>
                        <a:noFill/>
                      </a:ln>
                      <a:solidFill>
                        <a:srgbClr val="385723"/>
                      </a:solidFill>
                      <a:effectLst/>
                      <a:uLnTx/>
                      <a:uFillTx/>
                    </a:rPr>
                    <a:t>(Service Fabric)</a:t>
                  </a:r>
                  <a:endParaRPr kumimoji="0" lang="zh-TW" altLang="en-US" sz="1800" b="0" i="0" u="none" strike="noStrike" kern="0" cap="none" spc="0" normalizeH="0" baseline="0" noProof="0" dirty="0">
                    <a:ln>
                      <a:noFill/>
                    </a:ln>
                    <a:solidFill>
                      <a:srgbClr val="385723"/>
                    </a:solidFill>
                    <a:effectLst/>
                    <a:uLnTx/>
                    <a:uFillTx/>
                  </a:endParaRPr>
                </a:p>
              </p:txBody>
            </p:sp>
            <p:sp>
              <p:nvSpPr>
                <p:cNvPr id="363" name="TextBox 362"/>
                <p:cNvSpPr txBox="1"/>
                <p:nvPr/>
              </p:nvSpPr>
              <p:spPr>
                <a:xfrm rot="5400000">
                  <a:off x="2252811" y="4215436"/>
                  <a:ext cx="894930" cy="24430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FF0000"/>
                      </a:solidFill>
                      <a:effectLst/>
                      <a:uLnTx/>
                      <a:uFillTx/>
                    </a:rPr>
                    <a:t>13. Heartbeat</a:t>
                  </a:r>
                  <a:endParaRPr kumimoji="0" lang="zh-TW" altLang="en-US" sz="900" b="0" i="0" u="none" strike="noStrike" kern="0" cap="none" spc="0" normalizeH="0" baseline="0" noProof="0" dirty="0">
                    <a:ln>
                      <a:noFill/>
                    </a:ln>
                    <a:solidFill>
                      <a:srgbClr val="FF0000"/>
                    </a:solidFill>
                    <a:effectLst/>
                    <a:uLnTx/>
                    <a:uFillTx/>
                  </a:endParaRPr>
                </a:p>
              </p:txBody>
            </p:sp>
            <p:grpSp>
              <p:nvGrpSpPr>
                <p:cNvPr id="364" name="Group 363"/>
                <p:cNvGrpSpPr/>
                <p:nvPr/>
              </p:nvGrpSpPr>
              <p:grpSpPr>
                <a:xfrm>
                  <a:off x="1988904" y="6157176"/>
                  <a:ext cx="1254082" cy="601829"/>
                  <a:chOff x="3364614" y="3177490"/>
                  <a:chExt cx="1445791" cy="1001104"/>
                </a:xfrm>
              </p:grpSpPr>
              <p:sp>
                <p:nvSpPr>
                  <p:cNvPr id="400" name="Can 151"/>
                  <p:cNvSpPr/>
                  <p:nvPr/>
                </p:nvSpPr>
                <p:spPr>
                  <a:xfrm>
                    <a:off x="3364614" y="3177490"/>
                    <a:ext cx="1445791" cy="1001104"/>
                  </a:xfrm>
                  <a:prstGeom prst="can">
                    <a:avLst/>
                  </a:prstGeom>
                  <a:solidFill>
                    <a:srgbClr val="FF0000"/>
                  </a:solidFill>
                  <a:ln w="1079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01" name="TextBox 400"/>
                  <p:cNvSpPr txBox="1"/>
                  <p:nvPr/>
                </p:nvSpPr>
                <p:spPr>
                  <a:xfrm>
                    <a:off x="3569551" y="3538653"/>
                    <a:ext cx="1061078" cy="39647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FFFFFF"/>
                        </a:solidFill>
                        <a:effectLst/>
                        <a:uLnTx/>
                        <a:uFillTx/>
                      </a:rPr>
                      <a:t>Azure SQL</a:t>
                    </a:r>
                    <a:endParaRPr kumimoji="0" lang="zh-TW" altLang="en-US" sz="1400" b="0" i="0" u="none" strike="noStrike" kern="0" cap="none" spc="0" normalizeH="0" baseline="0" noProof="0" dirty="0">
                      <a:ln>
                        <a:noFill/>
                      </a:ln>
                      <a:solidFill>
                        <a:srgbClr val="FFFFFF"/>
                      </a:solidFill>
                      <a:effectLst/>
                      <a:uLnTx/>
                      <a:uFillTx/>
                    </a:endParaRPr>
                  </a:p>
                </p:txBody>
              </p:sp>
            </p:grpSp>
            <p:cxnSp>
              <p:nvCxnSpPr>
                <p:cNvPr id="365" name="Elbow Connector 153"/>
                <p:cNvCxnSpPr>
                  <a:endCxn id="400" idx="1"/>
                </p:cNvCxnSpPr>
                <p:nvPr/>
              </p:nvCxnSpPr>
              <p:spPr>
                <a:xfrm rot="5400000">
                  <a:off x="2526579" y="5605934"/>
                  <a:ext cx="640608" cy="461876"/>
                </a:xfrm>
                <a:prstGeom prst="bentConnector3">
                  <a:avLst>
                    <a:gd name="adj1" fmla="val 50000"/>
                  </a:avLst>
                </a:prstGeom>
                <a:noFill/>
                <a:ln w="9525" cap="flat" cmpd="sng" algn="ctr">
                  <a:solidFill>
                    <a:srgbClr val="FF0000"/>
                  </a:solidFill>
                  <a:prstDash val="solid"/>
                  <a:headEnd type="none" w="lg" len="med"/>
                  <a:tailEnd type="triangle" w="lg" len="med"/>
                </a:ln>
                <a:effectLst/>
              </p:spPr>
            </p:cxnSp>
            <p:sp>
              <p:nvSpPr>
                <p:cNvPr id="366" name="TextBox 365"/>
                <p:cNvSpPr txBox="1"/>
                <p:nvPr/>
              </p:nvSpPr>
              <p:spPr>
                <a:xfrm>
                  <a:off x="1691443" y="5827818"/>
                  <a:ext cx="934872" cy="230832"/>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14. Task Update</a:t>
                  </a:r>
                  <a:endParaRPr kumimoji="0" lang="zh-TW" altLang="en-US" sz="900" b="0" i="0" u="none" strike="noStrike" kern="0" cap="none" spc="0" normalizeH="0" baseline="0" noProof="0" dirty="0">
                    <a:ln>
                      <a:noFill/>
                    </a:ln>
                    <a:solidFill>
                      <a:srgbClr val="0078D7">
                        <a:lumMod val="50000"/>
                      </a:srgbClr>
                    </a:solidFill>
                    <a:effectLst/>
                    <a:uLnTx/>
                    <a:uFillTx/>
                  </a:endParaRPr>
                </a:p>
              </p:txBody>
            </p:sp>
            <p:sp>
              <p:nvSpPr>
                <p:cNvPr id="367" name="TextBox 366"/>
                <p:cNvSpPr txBox="1"/>
                <p:nvPr/>
              </p:nvSpPr>
              <p:spPr>
                <a:xfrm>
                  <a:off x="8031019" y="6244795"/>
                  <a:ext cx="946028" cy="42165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FFFFFF"/>
                      </a:solidFill>
                      <a:effectLst/>
                      <a:uLnTx/>
                      <a:uFillTx/>
                    </a:rPr>
                    <a:t>Document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a:ln>
                        <a:noFill/>
                      </a:ln>
                      <a:solidFill>
                        <a:srgbClr val="FFFFFF"/>
                      </a:solidFill>
                      <a:effectLst/>
                      <a:uLnTx/>
                      <a:uFillTx/>
                    </a:rPr>
                    <a:t>DB</a:t>
                  </a:r>
                  <a:endParaRPr kumimoji="0" lang="zh-TW" altLang="en-US" sz="1400" b="0" i="0" u="none" strike="noStrike" kern="0" cap="none" spc="0" normalizeH="0" baseline="0" noProof="0" dirty="0">
                    <a:ln>
                      <a:noFill/>
                    </a:ln>
                    <a:solidFill>
                      <a:srgbClr val="FFFFFF"/>
                    </a:solidFill>
                    <a:effectLst/>
                    <a:uLnTx/>
                    <a:uFillTx/>
                  </a:endParaRPr>
                </a:p>
              </p:txBody>
            </p:sp>
            <p:cxnSp>
              <p:nvCxnSpPr>
                <p:cNvPr id="368" name="Elbow Connector 160"/>
                <p:cNvCxnSpPr/>
                <p:nvPr/>
              </p:nvCxnSpPr>
              <p:spPr>
                <a:xfrm rot="16200000" flipH="1">
                  <a:off x="7934070" y="5554704"/>
                  <a:ext cx="601016" cy="519951"/>
                </a:xfrm>
                <a:prstGeom prst="bentConnector3">
                  <a:avLst>
                    <a:gd name="adj1" fmla="val 50000"/>
                  </a:avLst>
                </a:prstGeom>
                <a:noFill/>
                <a:ln w="9525" cap="flat" cmpd="sng" algn="ctr">
                  <a:solidFill>
                    <a:srgbClr val="002060"/>
                  </a:solidFill>
                  <a:prstDash val="solid"/>
                  <a:headEnd type="none" w="lg" len="med"/>
                  <a:tailEnd type="triangle" w="lg" len="med"/>
                </a:ln>
                <a:effectLst/>
              </p:spPr>
            </p:cxnSp>
            <p:sp>
              <p:nvSpPr>
                <p:cNvPr id="369" name="TextBox 368"/>
                <p:cNvSpPr txBox="1"/>
                <p:nvPr/>
              </p:nvSpPr>
              <p:spPr>
                <a:xfrm>
                  <a:off x="7967953" y="5497407"/>
                  <a:ext cx="104387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15. Create DB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16. Store Message</a:t>
                  </a:r>
                  <a:endParaRPr kumimoji="0" lang="zh-TW" altLang="en-US" sz="900" b="0" i="0" u="none" strike="noStrike" kern="0" cap="none" spc="0" normalizeH="0" baseline="0" noProof="0" dirty="0">
                    <a:ln>
                      <a:noFill/>
                    </a:ln>
                    <a:solidFill>
                      <a:srgbClr val="0078D7">
                        <a:lumMod val="50000"/>
                      </a:srgbClr>
                    </a:solidFill>
                    <a:effectLst/>
                    <a:uLnTx/>
                    <a:uFillTx/>
                  </a:endParaRPr>
                </a:p>
              </p:txBody>
            </p:sp>
            <p:cxnSp>
              <p:nvCxnSpPr>
                <p:cNvPr id="370" name="Elbow Connector 164"/>
                <p:cNvCxnSpPr>
                  <a:endCxn id="422" idx="2"/>
                </p:cNvCxnSpPr>
                <p:nvPr/>
              </p:nvCxnSpPr>
              <p:spPr>
                <a:xfrm flipV="1">
                  <a:off x="8225709" y="5086824"/>
                  <a:ext cx="1201216" cy="184969"/>
                </a:xfrm>
                <a:prstGeom prst="bentConnector2">
                  <a:avLst/>
                </a:prstGeom>
                <a:noFill/>
                <a:ln w="9525" cap="flat" cmpd="sng" algn="ctr">
                  <a:solidFill>
                    <a:srgbClr val="002060"/>
                  </a:solidFill>
                  <a:prstDash val="solid"/>
                  <a:headEnd type="none" w="lg" len="med"/>
                  <a:tailEnd type="triangle" w="lg" len="med"/>
                </a:ln>
                <a:effectLst/>
              </p:spPr>
            </p:cxnSp>
            <p:sp>
              <p:nvSpPr>
                <p:cNvPr id="371" name="TextBox 370"/>
                <p:cNvSpPr txBox="1"/>
                <p:nvPr/>
              </p:nvSpPr>
              <p:spPr>
                <a:xfrm>
                  <a:off x="8182679" y="5089244"/>
                  <a:ext cx="132600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18. C2D Message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19. Device Management</a:t>
                  </a:r>
                  <a:endParaRPr kumimoji="0" lang="zh-TW" altLang="en-US" sz="900" b="0" i="0" u="none" strike="noStrike" kern="0" cap="none" spc="0" normalizeH="0" baseline="0" noProof="0" dirty="0">
                    <a:ln>
                      <a:noFill/>
                    </a:ln>
                    <a:solidFill>
                      <a:srgbClr val="0078D7">
                        <a:lumMod val="50000"/>
                      </a:srgbClr>
                    </a:solidFill>
                    <a:effectLst/>
                    <a:uLnTx/>
                    <a:uFillTx/>
                  </a:endParaRPr>
                </a:p>
              </p:txBody>
            </p:sp>
            <p:cxnSp>
              <p:nvCxnSpPr>
                <p:cNvPr id="372" name="Straight Arrow Connector 371"/>
                <p:cNvCxnSpPr/>
                <p:nvPr/>
              </p:nvCxnSpPr>
              <p:spPr>
                <a:xfrm flipH="1">
                  <a:off x="8067024" y="4704549"/>
                  <a:ext cx="793994" cy="0"/>
                </a:xfrm>
                <a:prstGeom prst="straightConnector1">
                  <a:avLst/>
                </a:prstGeom>
                <a:noFill/>
                <a:ln w="9525" cap="flat" cmpd="sng" algn="ctr">
                  <a:solidFill>
                    <a:srgbClr val="002060"/>
                  </a:solidFill>
                  <a:prstDash val="solid"/>
                  <a:headEnd type="none" w="lg" len="med"/>
                  <a:tailEnd type="triangle" w="lg" len="med"/>
                </a:ln>
                <a:effectLst/>
              </p:spPr>
            </p:cxnSp>
            <p:sp>
              <p:nvSpPr>
                <p:cNvPr id="373" name="TextBox 372"/>
                <p:cNvSpPr txBox="1"/>
                <p:nvPr/>
              </p:nvSpPr>
              <p:spPr>
                <a:xfrm>
                  <a:off x="8012550" y="4476046"/>
                  <a:ext cx="982962"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17. D2C Message</a:t>
                  </a:r>
                  <a:endParaRPr kumimoji="0" lang="zh-TW" altLang="en-US" sz="900" b="0" i="0" u="none" strike="noStrike" kern="0" cap="none" spc="0" normalizeH="0" baseline="0" noProof="0" dirty="0">
                    <a:ln>
                      <a:noFill/>
                    </a:ln>
                    <a:solidFill>
                      <a:srgbClr val="0078D7">
                        <a:lumMod val="50000"/>
                      </a:srgbClr>
                    </a:solidFill>
                    <a:effectLst/>
                    <a:uLnTx/>
                    <a:uFillTx/>
                  </a:endParaRPr>
                </a:p>
              </p:txBody>
            </p:sp>
            <p:cxnSp>
              <p:nvCxnSpPr>
                <p:cNvPr id="374" name="Elbow Connector 177"/>
                <p:cNvCxnSpPr>
                  <a:endCxn id="416" idx="3"/>
                </p:cNvCxnSpPr>
                <p:nvPr/>
              </p:nvCxnSpPr>
              <p:spPr>
                <a:xfrm rot="16200000" flipV="1">
                  <a:off x="6150224" y="3096449"/>
                  <a:ext cx="1834173" cy="925021"/>
                </a:xfrm>
                <a:prstGeom prst="bentConnector2">
                  <a:avLst/>
                </a:prstGeom>
                <a:noFill/>
                <a:ln w="9525" cap="flat" cmpd="sng" algn="ctr">
                  <a:solidFill>
                    <a:srgbClr val="002060"/>
                  </a:solidFill>
                  <a:prstDash val="solid"/>
                  <a:headEnd type="none" w="lg" len="med"/>
                  <a:tailEnd type="triangle" w="lg" len="med"/>
                </a:ln>
                <a:effectLst/>
              </p:spPr>
            </p:cxnSp>
            <p:cxnSp>
              <p:nvCxnSpPr>
                <p:cNvPr id="375" name="Elbow Connector 180"/>
                <p:cNvCxnSpPr>
                  <a:stCxn id="427" idx="0"/>
                  <a:endCxn id="418" idx="3"/>
                </p:cNvCxnSpPr>
                <p:nvPr/>
              </p:nvCxnSpPr>
              <p:spPr>
                <a:xfrm rot="16200000" flipV="1">
                  <a:off x="5187243" y="2258899"/>
                  <a:ext cx="1959604" cy="2725552"/>
                </a:xfrm>
                <a:prstGeom prst="bentConnector2">
                  <a:avLst/>
                </a:prstGeom>
                <a:noFill/>
                <a:ln w="9525" cap="flat" cmpd="sng" algn="ctr">
                  <a:solidFill>
                    <a:srgbClr val="002060"/>
                  </a:solidFill>
                  <a:prstDash val="solid"/>
                  <a:headEnd type="none" w="lg" len="med"/>
                  <a:tailEnd type="triangle" w="lg" len="med"/>
                </a:ln>
                <a:effectLst/>
              </p:spPr>
            </p:cxnSp>
            <p:sp>
              <p:nvSpPr>
                <p:cNvPr id="376" name="TextBox 375"/>
                <p:cNvSpPr txBox="1"/>
                <p:nvPr/>
              </p:nvSpPr>
              <p:spPr>
                <a:xfrm rot="5400000">
                  <a:off x="6976534" y="3013712"/>
                  <a:ext cx="912430"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20. RT Message</a:t>
                  </a:r>
                  <a:endParaRPr kumimoji="0" lang="zh-TW" altLang="en-US" sz="900" b="0" i="0" u="none" strike="noStrike" kern="0" cap="none" spc="0" normalizeH="0" baseline="0" noProof="0" dirty="0">
                    <a:ln>
                      <a:noFill/>
                    </a:ln>
                    <a:solidFill>
                      <a:srgbClr val="0078D7">
                        <a:lumMod val="50000"/>
                      </a:srgbClr>
                    </a:solidFill>
                    <a:effectLst/>
                    <a:uLnTx/>
                    <a:uFillTx/>
                  </a:endParaRPr>
                </a:p>
              </p:txBody>
            </p:sp>
            <p:cxnSp>
              <p:nvCxnSpPr>
                <p:cNvPr id="377" name="Elbow Connector 184"/>
                <p:cNvCxnSpPr>
                  <a:endCxn id="404" idx="3"/>
                </p:cNvCxnSpPr>
                <p:nvPr/>
              </p:nvCxnSpPr>
              <p:spPr>
                <a:xfrm rot="16200000" flipV="1">
                  <a:off x="5397550" y="2200849"/>
                  <a:ext cx="3607879" cy="1193377"/>
                </a:xfrm>
                <a:prstGeom prst="bentConnector2">
                  <a:avLst/>
                </a:prstGeom>
                <a:noFill/>
                <a:ln w="9525" cap="flat" cmpd="sng" algn="ctr">
                  <a:solidFill>
                    <a:srgbClr val="002060"/>
                  </a:solidFill>
                  <a:prstDash val="solid"/>
                  <a:headEnd type="none" w="lg" len="med"/>
                  <a:tailEnd type="triangle" w="lg" len="med"/>
                </a:ln>
                <a:effectLst/>
              </p:spPr>
            </p:cxnSp>
            <p:sp>
              <p:nvSpPr>
                <p:cNvPr id="378" name="TextBox 377"/>
                <p:cNvSpPr txBox="1"/>
                <p:nvPr/>
              </p:nvSpPr>
              <p:spPr>
                <a:xfrm rot="5400000">
                  <a:off x="6957029" y="1609320"/>
                  <a:ext cx="1435008"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21. Submit Alarm Message</a:t>
                  </a:r>
                  <a:endParaRPr kumimoji="0" lang="zh-TW" altLang="en-US" sz="900" b="0" i="0" u="none" strike="noStrike" kern="0" cap="none" spc="0" normalizeH="0" baseline="0" noProof="0" dirty="0">
                    <a:ln>
                      <a:noFill/>
                    </a:ln>
                    <a:solidFill>
                      <a:srgbClr val="0078D7">
                        <a:lumMod val="50000"/>
                      </a:srgbClr>
                    </a:solidFill>
                    <a:effectLst/>
                    <a:uLnTx/>
                    <a:uFillTx/>
                  </a:endParaRPr>
                </a:p>
              </p:txBody>
            </p:sp>
            <p:cxnSp>
              <p:nvCxnSpPr>
                <p:cNvPr id="379" name="Straight Arrow Connector 378"/>
                <p:cNvCxnSpPr/>
                <p:nvPr/>
              </p:nvCxnSpPr>
              <p:spPr>
                <a:xfrm flipV="1">
                  <a:off x="3989943" y="3044062"/>
                  <a:ext cx="0" cy="274320"/>
                </a:xfrm>
                <a:prstGeom prst="straightConnector1">
                  <a:avLst/>
                </a:prstGeom>
                <a:noFill/>
                <a:ln w="9525" cap="flat" cmpd="sng" algn="ctr">
                  <a:solidFill>
                    <a:srgbClr val="002060"/>
                  </a:solidFill>
                  <a:prstDash val="solid"/>
                  <a:headEnd type="triangle" w="lg" len="med"/>
                  <a:tailEnd type="triangle" w="lg" len="med"/>
                </a:ln>
                <a:effectLst/>
              </p:spPr>
            </p:cxnSp>
            <p:cxnSp>
              <p:nvCxnSpPr>
                <p:cNvPr id="380" name="Straight Arrow Connector 379"/>
                <p:cNvCxnSpPr/>
                <p:nvPr/>
              </p:nvCxnSpPr>
              <p:spPr>
                <a:xfrm flipV="1">
                  <a:off x="5221500" y="3044062"/>
                  <a:ext cx="0" cy="274320"/>
                </a:xfrm>
                <a:prstGeom prst="straightConnector1">
                  <a:avLst/>
                </a:prstGeom>
                <a:noFill/>
                <a:ln w="9525" cap="flat" cmpd="sng" algn="ctr">
                  <a:solidFill>
                    <a:srgbClr val="002060"/>
                  </a:solidFill>
                  <a:prstDash val="solid"/>
                  <a:headEnd type="triangle" w="lg" len="med"/>
                  <a:tailEnd type="triangle" w="lg" len="med"/>
                </a:ln>
                <a:effectLst/>
              </p:spPr>
            </p:cxnSp>
            <p:cxnSp>
              <p:nvCxnSpPr>
                <p:cNvPr id="381" name="Elbow Connector 192"/>
                <p:cNvCxnSpPr>
                  <a:stCxn id="412" idx="1"/>
                  <a:endCxn id="420" idx="3"/>
                </p:cNvCxnSpPr>
                <p:nvPr/>
              </p:nvCxnSpPr>
              <p:spPr>
                <a:xfrm rot="10800000" flipV="1">
                  <a:off x="6544907" y="2702579"/>
                  <a:ext cx="4296796" cy="967385"/>
                </a:xfrm>
                <a:prstGeom prst="bentConnector3">
                  <a:avLst>
                    <a:gd name="adj1" fmla="val 50000"/>
                  </a:avLst>
                </a:prstGeom>
                <a:noFill/>
                <a:ln w="9525" cap="flat" cmpd="sng" algn="ctr">
                  <a:solidFill>
                    <a:srgbClr val="002060"/>
                  </a:solidFill>
                  <a:prstDash val="solid"/>
                  <a:headEnd type="triangle" w="lg" len="med"/>
                  <a:tailEnd type="triangle" w="lg" len="med"/>
                </a:ln>
                <a:effectLst/>
              </p:spPr>
            </p:cxnSp>
            <p:sp>
              <p:nvSpPr>
                <p:cNvPr id="382" name="TextBox 381"/>
                <p:cNvSpPr txBox="1"/>
                <p:nvPr/>
              </p:nvSpPr>
              <p:spPr>
                <a:xfrm>
                  <a:off x="8655957" y="2506548"/>
                  <a:ext cx="1114408"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22. Initial / HA / Log</a:t>
                  </a:r>
                  <a:endParaRPr kumimoji="0" lang="zh-TW" altLang="en-US" sz="900" b="0" i="0" u="none" strike="noStrike" kern="0" cap="none" spc="0" normalizeH="0" baseline="0" noProof="0" dirty="0">
                    <a:ln>
                      <a:noFill/>
                    </a:ln>
                    <a:solidFill>
                      <a:srgbClr val="0078D7">
                        <a:lumMod val="50000"/>
                      </a:srgbClr>
                    </a:solidFill>
                    <a:effectLst/>
                    <a:uLnTx/>
                    <a:uFillTx/>
                  </a:endParaRPr>
                </a:p>
              </p:txBody>
            </p:sp>
            <p:cxnSp>
              <p:nvCxnSpPr>
                <p:cNvPr id="383" name="Straight Arrow Connector 382"/>
                <p:cNvCxnSpPr/>
                <p:nvPr/>
              </p:nvCxnSpPr>
              <p:spPr>
                <a:xfrm>
                  <a:off x="9856530" y="3244163"/>
                  <a:ext cx="980894" cy="3512"/>
                </a:xfrm>
                <a:prstGeom prst="straightConnector1">
                  <a:avLst/>
                </a:prstGeom>
                <a:noFill/>
                <a:ln w="9525" cap="flat" cmpd="sng" algn="ctr">
                  <a:solidFill>
                    <a:srgbClr val="002060"/>
                  </a:solidFill>
                  <a:prstDash val="solid"/>
                  <a:headEnd type="triangle" w="lg" len="med"/>
                  <a:tailEnd type="triangle" w="lg" len="med"/>
                </a:ln>
                <a:effectLst/>
              </p:spPr>
            </p:cxnSp>
            <p:sp>
              <p:nvSpPr>
                <p:cNvPr id="384" name="TextBox 383"/>
                <p:cNvSpPr txBox="1"/>
                <p:nvPr/>
              </p:nvSpPr>
              <p:spPr>
                <a:xfrm>
                  <a:off x="9936477" y="3044062"/>
                  <a:ext cx="582211"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23. </a:t>
                  </a:r>
                  <a:r>
                    <a:rPr kumimoji="0" lang="en-US" altLang="zh-TW" sz="900" b="0" i="0" u="none" strike="noStrike" kern="0" cap="none" spc="0" normalizeH="0" baseline="0" noProof="0" dirty="0" err="1">
                      <a:ln>
                        <a:noFill/>
                      </a:ln>
                      <a:solidFill>
                        <a:srgbClr val="0078D7">
                          <a:lumMod val="50000"/>
                        </a:srgbClr>
                      </a:solidFill>
                      <a:effectLst/>
                      <a:uLnTx/>
                      <a:uFillTx/>
                    </a:rPr>
                    <a:t>Auth</a:t>
                  </a:r>
                  <a:endParaRPr kumimoji="0" lang="zh-TW" altLang="en-US" sz="900" b="0" i="0" u="none" strike="noStrike" kern="0" cap="none" spc="0" normalizeH="0" baseline="0" noProof="0" dirty="0">
                    <a:ln>
                      <a:noFill/>
                    </a:ln>
                    <a:solidFill>
                      <a:srgbClr val="0078D7">
                        <a:lumMod val="50000"/>
                      </a:srgbClr>
                    </a:solidFill>
                    <a:effectLst/>
                    <a:uLnTx/>
                    <a:uFillTx/>
                  </a:endParaRPr>
                </a:p>
              </p:txBody>
            </p:sp>
            <p:cxnSp>
              <p:nvCxnSpPr>
                <p:cNvPr id="385" name="Straight Arrow Connector 384"/>
                <p:cNvCxnSpPr/>
                <p:nvPr/>
              </p:nvCxnSpPr>
              <p:spPr>
                <a:xfrm>
                  <a:off x="9857900" y="4304671"/>
                  <a:ext cx="977105" cy="976"/>
                </a:xfrm>
                <a:prstGeom prst="straightConnector1">
                  <a:avLst/>
                </a:prstGeom>
                <a:noFill/>
                <a:ln w="9525" cap="flat" cmpd="sng" algn="ctr">
                  <a:solidFill>
                    <a:srgbClr val="002060"/>
                  </a:solidFill>
                  <a:prstDash val="solid"/>
                  <a:headEnd type="none" w="lg" len="med"/>
                  <a:tailEnd type="triangle" w="lg" len="med"/>
                </a:ln>
                <a:effectLst/>
              </p:spPr>
            </p:cxnSp>
            <p:sp>
              <p:nvSpPr>
                <p:cNvPr id="386" name="TextBox 385"/>
                <p:cNvSpPr txBox="1"/>
                <p:nvPr/>
              </p:nvSpPr>
              <p:spPr>
                <a:xfrm>
                  <a:off x="9905114" y="3445192"/>
                  <a:ext cx="982962"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24. D2C Message</a:t>
                  </a:r>
                  <a:endParaRPr kumimoji="0" lang="zh-TW" altLang="en-US" sz="900" b="0" i="0" u="none" strike="noStrike" kern="0" cap="none" spc="0" normalizeH="0" baseline="0" noProof="0" dirty="0">
                    <a:ln>
                      <a:noFill/>
                    </a:ln>
                    <a:solidFill>
                      <a:srgbClr val="0078D7">
                        <a:lumMod val="50000"/>
                      </a:srgbClr>
                    </a:solidFill>
                    <a:effectLst/>
                    <a:uLnTx/>
                    <a:uFillTx/>
                  </a:endParaRPr>
                </a:p>
              </p:txBody>
            </p:sp>
            <p:cxnSp>
              <p:nvCxnSpPr>
                <p:cNvPr id="387" name="Straight Arrow Connector 386"/>
                <p:cNvCxnSpPr/>
                <p:nvPr/>
              </p:nvCxnSpPr>
              <p:spPr>
                <a:xfrm>
                  <a:off x="9589536" y="3958619"/>
                  <a:ext cx="1252231" cy="4142"/>
                </a:xfrm>
                <a:prstGeom prst="straightConnector1">
                  <a:avLst/>
                </a:prstGeom>
                <a:noFill/>
                <a:ln w="9525" cap="flat" cmpd="sng" algn="ctr">
                  <a:solidFill>
                    <a:srgbClr val="002060"/>
                  </a:solidFill>
                  <a:prstDash val="solid"/>
                  <a:headEnd type="triangle" w="lg" len="med"/>
                  <a:tailEnd type="triangle" w="lg" len="med"/>
                </a:ln>
                <a:effectLst/>
              </p:spPr>
            </p:cxnSp>
            <p:sp>
              <p:nvSpPr>
                <p:cNvPr id="388" name="TextBox 387"/>
                <p:cNvSpPr txBox="1"/>
                <p:nvPr/>
              </p:nvSpPr>
              <p:spPr>
                <a:xfrm>
                  <a:off x="9939701" y="3776987"/>
                  <a:ext cx="524503"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25. DM</a:t>
                  </a:r>
                  <a:endParaRPr kumimoji="0" lang="zh-TW" altLang="en-US" sz="900" b="0" i="0" u="none" strike="noStrike" kern="0" cap="none" spc="0" normalizeH="0" baseline="0" noProof="0" dirty="0">
                    <a:ln>
                      <a:noFill/>
                    </a:ln>
                    <a:solidFill>
                      <a:srgbClr val="0078D7">
                        <a:lumMod val="50000"/>
                      </a:srgbClr>
                    </a:solidFill>
                    <a:effectLst/>
                    <a:uLnTx/>
                    <a:uFillTx/>
                  </a:endParaRPr>
                </a:p>
              </p:txBody>
            </p:sp>
            <p:cxnSp>
              <p:nvCxnSpPr>
                <p:cNvPr id="389" name="Straight Arrow Connector 388"/>
                <p:cNvCxnSpPr/>
                <p:nvPr/>
              </p:nvCxnSpPr>
              <p:spPr>
                <a:xfrm flipH="1" flipV="1">
                  <a:off x="9849339" y="3637388"/>
                  <a:ext cx="930534" cy="5932"/>
                </a:xfrm>
                <a:prstGeom prst="straightConnector1">
                  <a:avLst/>
                </a:prstGeom>
                <a:noFill/>
                <a:ln w="9525" cap="flat" cmpd="sng" algn="ctr">
                  <a:solidFill>
                    <a:srgbClr val="002060"/>
                  </a:solidFill>
                  <a:prstDash val="solid"/>
                  <a:headEnd type="none" w="lg" len="med"/>
                  <a:tailEnd type="triangle" w="lg" len="med"/>
                </a:ln>
                <a:effectLst/>
              </p:spPr>
            </p:cxnSp>
            <p:sp>
              <p:nvSpPr>
                <p:cNvPr id="390" name="TextBox 389"/>
                <p:cNvSpPr txBox="1"/>
                <p:nvPr/>
              </p:nvSpPr>
              <p:spPr>
                <a:xfrm>
                  <a:off x="9920173" y="4118172"/>
                  <a:ext cx="982962"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26. C2D Message</a:t>
                  </a:r>
                  <a:endParaRPr kumimoji="0" lang="zh-TW" altLang="en-US" sz="900" b="0" i="0" u="none" strike="noStrike" kern="0" cap="none" spc="0" normalizeH="0" baseline="0" noProof="0" dirty="0">
                    <a:ln>
                      <a:noFill/>
                    </a:ln>
                    <a:solidFill>
                      <a:srgbClr val="0078D7">
                        <a:lumMod val="50000"/>
                      </a:srgbClr>
                    </a:solidFill>
                    <a:effectLst/>
                    <a:uLnTx/>
                    <a:uFillTx/>
                  </a:endParaRPr>
                </a:p>
              </p:txBody>
            </p:sp>
            <p:grpSp>
              <p:nvGrpSpPr>
                <p:cNvPr id="391" name="Group 390"/>
                <p:cNvGrpSpPr/>
                <p:nvPr/>
              </p:nvGrpSpPr>
              <p:grpSpPr>
                <a:xfrm>
                  <a:off x="3684537" y="2917597"/>
                  <a:ext cx="3436187" cy="1705360"/>
                  <a:chOff x="3684537" y="2917597"/>
                  <a:chExt cx="3436187" cy="1705360"/>
                </a:xfrm>
              </p:grpSpPr>
              <p:cxnSp>
                <p:nvCxnSpPr>
                  <p:cNvPr id="398" name="Elbow Connector 180"/>
                  <p:cNvCxnSpPr>
                    <a:stCxn id="432" idx="0"/>
                  </p:cNvCxnSpPr>
                  <p:nvPr/>
                </p:nvCxnSpPr>
                <p:spPr>
                  <a:xfrm rot="5400000" flipH="1" flipV="1">
                    <a:off x="5265653" y="2767888"/>
                    <a:ext cx="273953" cy="3436186"/>
                  </a:xfrm>
                  <a:prstGeom prst="bentConnector2">
                    <a:avLst/>
                  </a:prstGeom>
                  <a:noFill/>
                  <a:ln w="9525" cap="flat" cmpd="sng" algn="ctr">
                    <a:solidFill>
                      <a:srgbClr val="FF0000"/>
                    </a:solidFill>
                    <a:prstDash val="solid"/>
                    <a:headEnd type="none" w="lg" len="med"/>
                    <a:tailEnd type="none" w="lg" len="med"/>
                  </a:ln>
                  <a:effectLst/>
                </p:spPr>
              </p:cxnSp>
              <p:cxnSp>
                <p:nvCxnSpPr>
                  <p:cNvPr id="399" name="Elbow Connector 180"/>
                  <p:cNvCxnSpPr/>
                  <p:nvPr/>
                </p:nvCxnSpPr>
                <p:spPr>
                  <a:xfrm rot="16200000" flipV="1">
                    <a:off x="6147057" y="3375340"/>
                    <a:ext cx="1431409" cy="515924"/>
                  </a:xfrm>
                  <a:prstGeom prst="bentConnector3">
                    <a:avLst>
                      <a:gd name="adj1" fmla="val 99818"/>
                    </a:avLst>
                  </a:prstGeom>
                  <a:noFill/>
                  <a:ln w="9525" cap="flat" cmpd="sng" algn="ctr">
                    <a:solidFill>
                      <a:srgbClr val="FF0000"/>
                    </a:solidFill>
                    <a:prstDash val="solid"/>
                    <a:headEnd type="none" w="lg" len="med"/>
                    <a:tailEnd type="triangle" w="lg" len="med"/>
                  </a:ln>
                  <a:effectLst/>
                </p:spPr>
              </p:cxnSp>
            </p:grpSp>
            <p:sp>
              <p:nvSpPr>
                <p:cNvPr id="392" name="TextBox 391"/>
                <p:cNvSpPr txBox="1"/>
                <p:nvPr/>
              </p:nvSpPr>
              <p:spPr>
                <a:xfrm rot="5400000">
                  <a:off x="6454576" y="3890975"/>
                  <a:ext cx="1178905" cy="24430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FF0000"/>
                      </a:solidFill>
                      <a:effectLst/>
                      <a:uLnTx/>
                      <a:uFillTx/>
                    </a:rPr>
                    <a:t>27. Alarm Message</a:t>
                  </a:r>
                  <a:endParaRPr kumimoji="0" lang="zh-TW" altLang="en-US" sz="900" b="0" i="0" u="none" strike="noStrike" kern="0" cap="none" spc="0" normalizeH="0" baseline="0" noProof="0" dirty="0">
                    <a:ln>
                      <a:noFill/>
                    </a:ln>
                    <a:solidFill>
                      <a:srgbClr val="FF0000"/>
                    </a:solidFill>
                    <a:effectLst/>
                    <a:uLnTx/>
                    <a:uFillTx/>
                  </a:endParaRPr>
                </a:p>
              </p:txBody>
            </p:sp>
            <p:grpSp>
              <p:nvGrpSpPr>
                <p:cNvPr id="393" name="Group 392"/>
                <p:cNvGrpSpPr/>
                <p:nvPr/>
              </p:nvGrpSpPr>
              <p:grpSpPr>
                <a:xfrm>
                  <a:off x="2773370" y="2922773"/>
                  <a:ext cx="380379" cy="1724591"/>
                  <a:chOff x="2773370" y="2922773"/>
                  <a:chExt cx="380379" cy="2082111"/>
                </a:xfrm>
              </p:grpSpPr>
              <p:cxnSp>
                <p:nvCxnSpPr>
                  <p:cNvPr id="396" name="Elbow Connector 146"/>
                  <p:cNvCxnSpPr>
                    <a:stCxn id="361" idx="1"/>
                  </p:cNvCxnSpPr>
                  <p:nvPr/>
                </p:nvCxnSpPr>
                <p:spPr>
                  <a:xfrm rot="10800000">
                    <a:off x="2774931" y="2922774"/>
                    <a:ext cx="213953" cy="2082110"/>
                  </a:xfrm>
                  <a:prstGeom prst="bentConnector2">
                    <a:avLst/>
                  </a:prstGeom>
                  <a:noFill/>
                  <a:ln w="9525" cap="flat" cmpd="sng" algn="ctr">
                    <a:solidFill>
                      <a:srgbClr val="FF0000"/>
                    </a:solidFill>
                    <a:prstDash val="solid"/>
                    <a:headEnd type="none" w="lg" len="med"/>
                    <a:tailEnd type="none" w="lg" len="med"/>
                  </a:ln>
                  <a:effectLst/>
                </p:spPr>
              </p:cxnSp>
              <p:cxnSp>
                <p:nvCxnSpPr>
                  <p:cNvPr id="397" name="Straight Arrow Connector 396"/>
                  <p:cNvCxnSpPr/>
                  <p:nvPr/>
                </p:nvCxnSpPr>
                <p:spPr>
                  <a:xfrm flipV="1">
                    <a:off x="2773370" y="2922773"/>
                    <a:ext cx="380379" cy="6595"/>
                  </a:xfrm>
                  <a:prstGeom prst="straightConnector1">
                    <a:avLst/>
                  </a:prstGeom>
                  <a:noFill/>
                  <a:ln w="9525" cap="flat" cmpd="sng" algn="ctr">
                    <a:solidFill>
                      <a:srgbClr val="FF0000"/>
                    </a:solidFill>
                    <a:prstDash val="solid"/>
                    <a:headEnd type="none" w="lg" len="med"/>
                    <a:tailEnd type="triangle" w="lg" len="med"/>
                  </a:ln>
                  <a:effectLst/>
                </p:spPr>
              </p:cxnSp>
            </p:grpSp>
            <p:cxnSp>
              <p:nvCxnSpPr>
                <p:cNvPr id="394" name="Elbow Connector 153"/>
                <p:cNvCxnSpPr>
                  <a:stCxn id="431" idx="1"/>
                  <a:endCxn id="408" idx="3"/>
                </p:cNvCxnSpPr>
                <p:nvPr/>
              </p:nvCxnSpPr>
              <p:spPr>
                <a:xfrm rot="10800000" flipV="1">
                  <a:off x="1954468" y="4848012"/>
                  <a:ext cx="1192860" cy="624430"/>
                </a:xfrm>
                <a:prstGeom prst="bentConnector3">
                  <a:avLst>
                    <a:gd name="adj1" fmla="val 50000"/>
                  </a:avLst>
                </a:prstGeom>
                <a:noFill/>
                <a:ln w="9525" cap="flat" cmpd="sng" algn="ctr">
                  <a:solidFill>
                    <a:srgbClr val="FF0000"/>
                  </a:solidFill>
                  <a:prstDash val="solid"/>
                  <a:headEnd type="none" w="lg" len="med"/>
                  <a:tailEnd type="triangle" w="lg" len="med"/>
                </a:ln>
                <a:effectLst/>
              </p:spPr>
            </p:cxnSp>
            <p:sp>
              <p:nvSpPr>
                <p:cNvPr id="395" name="TextBox 394"/>
                <p:cNvSpPr txBox="1"/>
                <p:nvPr/>
              </p:nvSpPr>
              <p:spPr>
                <a:xfrm>
                  <a:off x="1992171" y="4856765"/>
                  <a:ext cx="938077"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28. Call Ext App.</a:t>
                  </a:r>
                  <a:endParaRPr kumimoji="0" lang="zh-TW" altLang="en-US" sz="900" b="0" i="0" u="none" strike="noStrike" kern="0" cap="none" spc="0" normalizeH="0" baseline="0" noProof="0" dirty="0">
                    <a:ln>
                      <a:noFill/>
                    </a:ln>
                    <a:solidFill>
                      <a:srgbClr val="0078D7">
                        <a:lumMod val="50000"/>
                      </a:srgbClr>
                    </a:solidFill>
                    <a:effectLst/>
                    <a:uLnTx/>
                    <a:uFillTx/>
                  </a:endParaRPr>
                </a:p>
              </p:txBody>
            </p:sp>
          </p:grpSp>
          <p:sp>
            <p:nvSpPr>
              <p:cNvPr id="313" name="Rectangle 312"/>
              <p:cNvSpPr/>
              <p:nvPr/>
            </p:nvSpPr>
            <p:spPr>
              <a:xfrm>
                <a:off x="5705899" y="4615092"/>
                <a:ext cx="1074407" cy="483144"/>
              </a:xfrm>
              <a:prstGeom prst="rect">
                <a:avLst/>
              </a:prstGeom>
              <a:solidFill>
                <a:srgbClr val="385723"/>
              </a:solidFill>
              <a:ln w="10795" cap="flat" cmpd="sng" algn="ctr">
                <a:solidFill>
                  <a:srgbClr val="38572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14" name="TextBox 313"/>
              <p:cNvSpPr txBox="1"/>
              <p:nvPr/>
            </p:nvSpPr>
            <p:spPr>
              <a:xfrm>
                <a:off x="5686480" y="4716575"/>
                <a:ext cx="1113262" cy="28364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srgbClr val="FFFFFF"/>
                    </a:solidFill>
                    <a:effectLst/>
                    <a:uLnTx/>
                    <a:uFillTx/>
                  </a:rPr>
                  <a:t>Routine Task</a:t>
                </a:r>
                <a:endParaRPr kumimoji="0" lang="zh-TW" altLang="en-US" sz="1200" b="0" i="0" u="none" strike="noStrike" kern="0" cap="none" spc="0" normalizeH="0" baseline="0" noProof="0" dirty="0">
                  <a:ln>
                    <a:noFill/>
                  </a:ln>
                  <a:solidFill>
                    <a:srgbClr val="FFFFFF"/>
                  </a:solidFill>
                  <a:effectLst/>
                  <a:uLnTx/>
                  <a:uFillTx/>
                </a:endParaRPr>
              </a:p>
            </p:txBody>
          </p:sp>
          <p:cxnSp>
            <p:nvCxnSpPr>
              <p:cNvPr id="315" name="Elbow Connector 153"/>
              <p:cNvCxnSpPr>
                <a:endCxn id="313" idx="2"/>
              </p:cNvCxnSpPr>
              <p:nvPr/>
            </p:nvCxnSpPr>
            <p:spPr>
              <a:xfrm rot="10800000">
                <a:off x="6243104" y="5098236"/>
                <a:ext cx="687149" cy="630664"/>
              </a:xfrm>
              <a:prstGeom prst="bentConnector2">
                <a:avLst/>
              </a:prstGeom>
              <a:noFill/>
              <a:ln w="9525" cap="flat" cmpd="sng" algn="ctr">
                <a:solidFill>
                  <a:srgbClr val="505050"/>
                </a:solidFill>
                <a:prstDash val="solid"/>
                <a:headEnd type="none" w="lg" len="med"/>
                <a:tailEnd type="triangle" w="lg" len="med"/>
              </a:ln>
              <a:effectLst/>
            </p:spPr>
          </p:cxnSp>
          <p:cxnSp>
            <p:nvCxnSpPr>
              <p:cNvPr id="316" name="Elbow Connector 153"/>
              <p:cNvCxnSpPr/>
              <p:nvPr/>
            </p:nvCxnSpPr>
            <p:spPr>
              <a:xfrm rot="10800000">
                <a:off x="6928615" y="5728900"/>
                <a:ext cx="1175689" cy="386288"/>
              </a:xfrm>
              <a:prstGeom prst="bentConnector3">
                <a:avLst>
                  <a:gd name="adj1" fmla="val 23699"/>
                </a:avLst>
              </a:prstGeom>
              <a:noFill/>
              <a:ln w="9525" cap="flat" cmpd="sng" algn="ctr">
                <a:solidFill>
                  <a:srgbClr val="505050"/>
                </a:solidFill>
                <a:prstDash val="solid"/>
                <a:headEnd type="none" w="lg" len="med"/>
                <a:tailEnd type="none" w="lg" len="med"/>
              </a:ln>
              <a:effectLst/>
            </p:spPr>
          </p:cxnSp>
          <p:sp>
            <p:nvSpPr>
              <p:cNvPr id="317" name="TextBox 316"/>
              <p:cNvSpPr txBox="1"/>
              <p:nvPr/>
            </p:nvSpPr>
            <p:spPr>
              <a:xfrm>
                <a:off x="6133950" y="5548173"/>
                <a:ext cx="1067921" cy="2308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b="0" i="0" u="none" strike="noStrike" kern="0" cap="none" spc="0" normalizeH="0" baseline="0" noProof="0" dirty="0">
                    <a:ln>
                      <a:noFill/>
                    </a:ln>
                    <a:solidFill>
                      <a:srgbClr val="0078D7">
                        <a:lumMod val="50000"/>
                      </a:srgbClr>
                    </a:solidFill>
                    <a:effectLst/>
                    <a:uLnTx/>
                    <a:uFillTx/>
                  </a:rPr>
                  <a:t>11. Get Doc Usage.</a:t>
                </a:r>
                <a:endParaRPr kumimoji="0" lang="zh-TW" altLang="en-US" sz="900" b="0" i="0" u="none" strike="noStrike" kern="0" cap="none" spc="0" normalizeH="0" baseline="0" noProof="0" dirty="0">
                  <a:ln>
                    <a:noFill/>
                  </a:ln>
                  <a:solidFill>
                    <a:srgbClr val="0078D7">
                      <a:lumMod val="50000"/>
                    </a:srgbClr>
                  </a:solidFill>
                  <a:effectLst/>
                  <a:uLnTx/>
                  <a:uFillTx/>
                </a:endParaRPr>
              </a:p>
            </p:txBody>
          </p:sp>
        </p:grpSp>
      </p:grpSp>
    </p:spTree>
    <p:extLst>
      <p:ext uri="{BB962C8B-B14F-4D97-AF65-F5344CB8AC3E}">
        <p14:creationId xmlns:p14="http://schemas.microsoft.com/office/powerpoint/2010/main" val="2820924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Service Architecture</a:t>
            </a:r>
            <a:endParaRPr lang="zh-TW" altLang="en-US" sz="3264" dirty="0"/>
          </a:p>
        </p:txBody>
      </p:sp>
      <p:grpSp>
        <p:nvGrpSpPr>
          <p:cNvPr id="60" name="Group 59"/>
          <p:cNvGrpSpPr/>
          <p:nvPr/>
        </p:nvGrpSpPr>
        <p:grpSpPr>
          <a:xfrm>
            <a:off x="431419" y="2599540"/>
            <a:ext cx="1023784" cy="997513"/>
            <a:chOff x="1292164" y="1903475"/>
            <a:chExt cx="1003801" cy="978043"/>
          </a:xfrm>
        </p:grpSpPr>
        <p:pic>
          <p:nvPicPr>
            <p:cNvPr id="63" name="Picture 62"/>
            <p:cNvPicPr>
              <a:picLocks noChangeAspect="1"/>
            </p:cNvPicPr>
            <p:nvPr/>
          </p:nvPicPr>
          <p:blipFill>
            <a:blip r:embed="rId3"/>
            <a:stretch>
              <a:fillRect/>
            </a:stretch>
          </p:blipFill>
          <p:spPr>
            <a:xfrm>
              <a:off x="1403852" y="2189547"/>
              <a:ext cx="682593" cy="691971"/>
            </a:xfrm>
            <a:prstGeom prst="rect">
              <a:avLst/>
            </a:prstGeom>
          </p:spPr>
        </p:pic>
        <p:sp>
          <p:nvSpPr>
            <p:cNvPr id="66" name="TextBox 65"/>
            <p:cNvSpPr txBox="1"/>
            <p:nvPr/>
          </p:nvSpPr>
          <p:spPr>
            <a:xfrm>
              <a:off x="1292164" y="1903475"/>
              <a:ext cx="1003801" cy="280718"/>
            </a:xfrm>
            <a:prstGeom prst="rect">
              <a:avLst/>
            </a:prstGeom>
            <a:noFill/>
          </p:spPr>
          <p:txBody>
            <a:bodyPr wrap="none" rtlCol="0">
              <a:spAutoFit/>
            </a:bodyPr>
            <a:lstStyle/>
            <a:p>
              <a:pPr defTabSz="932597">
                <a:defRPr/>
              </a:pPr>
              <a:r>
                <a:rPr lang="en-US" altLang="zh-TW" sz="1224" kern="0" dirty="0">
                  <a:solidFill>
                    <a:sysClr val="windowText" lastClr="000000"/>
                  </a:solidFill>
                </a:rPr>
                <a:t>Admin Web</a:t>
              </a:r>
              <a:endParaRPr lang="en-US" sz="1224" kern="0" dirty="0">
                <a:solidFill>
                  <a:sysClr val="windowText" lastClr="000000"/>
                </a:solidFill>
              </a:endParaRPr>
            </a:p>
          </p:txBody>
        </p:sp>
      </p:grpSp>
      <p:grpSp>
        <p:nvGrpSpPr>
          <p:cNvPr id="67" name="Group 66"/>
          <p:cNvGrpSpPr/>
          <p:nvPr/>
        </p:nvGrpSpPr>
        <p:grpSpPr>
          <a:xfrm>
            <a:off x="410996" y="4753402"/>
            <a:ext cx="1105530" cy="990089"/>
            <a:chOff x="1268743" y="3177112"/>
            <a:chExt cx="1083951" cy="970764"/>
          </a:xfrm>
        </p:grpSpPr>
        <p:pic>
          <p:nvPicPr>
            <p:cNvPr id="68" name="Picture 67"/>
            <p:cNvPicPr>
              <a:picLocks noChangeAspect="1"/>
            </p:cNvPicPr>
            <p:nvPr/>
          </p:nvPicPr>
          <p:blipFill>
            <a:blip r:embed="rId3"/>
            <a:stretch>
              <a:fillRect/>
            </a:stretch>
          </p:blipFill>
          <p:spPr>
            <a:xfrm>
              <a:off x="1403851" y="3455905"/>
              <a:ext cx="682593" cy="691971"/>
            </a:xfrm>
            <a:prstGeom prst="rect">
              <a:avLst/>
            </a:prstGeom>
          </p:spPr>
        </p:pic>
        <p:sp>
          <p:nvSpPr>
            <p:cNvPr id="69" name="TextBox 68"/>
            <p:cNvSpPr txBox="1"/>
            <p:nvPr/>
          </p:nvSpPr>
          <p:spPr>
            <a:xfrm>
              <a:off x="1268743" y="3177112"/>
              <a:ext cx="1083951" cy="280718"/>
            </a:xfrm>
            <a:prstGeom prst="rect">
              <a:avLst/>
            </a:prstGeom>
            <a:noFill/>
          </p:spPr>
          <p:txBody>
            <a:bodyPr wrap="none" rtlCol="0">
              <a:spAutoFit/>
            </a:bodyPr>
            <a:lstStyle/>
            <a:p>
              <a:pPr defTabSz="932597">
                <a:defRPr/>
              </a:pPr>
              <a:r>
                <a:rPr lang="en-US" altLang="zh-TW" sz="1224" kern="0" dirty="0">
                  <a:solidFill>
                    <a:sysClr val="windowText" lastClr="000000"/>
                  </a:solidFill>
                </a:rPr>
                <a:t>Super Admin</a:t>
              </a:r>
              <a:endParaRPr lang="en-US" sz="1224" kern="0" dirty="0">
                <a:solidFill>
                  <a:sysClr val="windowText" lastClr="000000"/>
                </a:solidFill>
              </a:endParaRPr>
            </a:p>
          </p:txBody>
        </p:sp>
      </p:grpSp>
      <p:sp>
        <p:nvSpPr>
          <p:cNvPr id="71" name="TextBox 70"/>
          <p:cNvSpPr txBox="1"/>
          <p:nvPr/>
        </p:nvSpPr>
        <p:spPr>
          <a:xfrm>
            <a:off x="6527976" y="1880104"/>
            <a:ext cx="5861846" cy="4708981"/>
          </a:xfrm>
          <a:prstGeom prst="rect">
            <a:avLst/>
          </a:prstGeom>
          <a:noFill/>
        </p:spPr>
        <p:txBody>
          <a:bodyPr wrap="square" rtlCol="0">
            <a:spAutoFit/>
          </a:bodyPr>
          <a:lstStyle/>
          <a:p>
            <a:pPr marL="291436" indent="-291436">
              <a:buFont typeface="Wingdings" panose="05000000000000000000" pitchFamily="2" charset="2"/>
              <a:buChar char="§"/>
              <a:defRPr/>
            </a:pPr>
            <a:r>
              <a:rPr lang="en-US" sz="2000" b="1" kern="0" dirty="0" err="1">
                <a:solidFill>
                  <a:srgbClr val="505050"/>
                </a:solidFill>
              </a:rPr>
              <a:t>OpsInfra</a:t>
            </a:r>
            <a:r>
              <a:rPr lang="en-US" sz="2000" kern="0" dirty="0">
                <a:solidFill>
                  <a:srgbClr val="505050"/>
                </a:solidFill>
              </a:rPr>
              <a:t> : handle the deployment of </a:t>
            </a:r>
            <a:r>
              <a:rPr lang="en-US" altLang="zh-TW" sz="2000" kern="0" dirty="0">
                <a:solidFill>
                  <a:srgbClr val="505050"/>
                </a:solidFill>
              </a:rPr>
              <a:t>cloud service </a:t>
            </a:r>
            <a:endParaRPr lang="en-US" sz="2000" kern="0" dirty="0">
              <a:solidFill>
                <a:srgbClr val="505050"/>
              </a:solidFill>
            </a:endParaRPr>
          </a:p>
          <a:p>
            <a:pPr marL="291436" indent="-291436" defTabSz="932597">
              <a:buFont typeface="Wingdings" panose="05000000000000000000" pitchFamily="2" charset="2"/>
              <a:buChar char="§"/>
              <a:defRPr/>
            </a:pPr>
            <a:r>
              <a:rPr lang="en-US" sz="2000" b="1" kern="0" dirty="0" err="1">
                <a:solidFill>
                  <a:srgbClr val="505050"/>
                </a:solidFill>
              </a:rPr>
              <a:t>OpsAlarm</a:t>
            </a:r>
            <a:r>
              <a:rPr lang="en-US" sz="2000" kern="0" dirty="0">
                <a:solidFill>
                  <a:srgbClr val="505050"/>
                </a:solidFill>
              </a:rPr>
              <a:t> : processing the alarm message and communicate with external application</a:t>
            </a:r>
          </a:p>
          <a:p>
            <a:pPr marL="291436" indent="-291436" defTabSz="932597">
              <a:buFont typeface="Wingdings" panose="05000000000000000000" pitchFamily="2" charset="2"/>
              <a:buChar char="§"/>
              <a:defRPr/>
            </a:pPr>
            <a:r>
              <a:rPr lang="en-US" sz="2000" b="1" kern="0" dirty="0">
                <a:solidFill>
                  <a:srgbClr val="505050"/>
                </a:solidFill>
              </a:rPr>
              <a:t>Service Bus </a:t>
            </a:r>
            <a:r>
              <a:rPr lang="en-US" sz="2000" kern="0" dirty="0">
                <a:solidFill>
                  <a:srgbClr val="505050"/>
                </a:solidFill>
              </a:rPr>
              <a:t>:</a:t>
            </a:r>
            <a:r>
              <a:rPr lang="en-US" sz="2000" b="1" kern="0" dirty="0">
                <a:solidFill>
                  <a:srgbClr val="505050"/>
                </a:solidFill>
              </a:rPr>
              <a:t> </a:t>
            </a:r>
            <a:r>
              <a:rPr lang="en-US" sz="2000" kern="0" dirty="0">
                <a:solidFill>
                  <a:srgbClr val="505050"/>
                </a:solidFill>
              </a:rPr>
              <a:t>make services communication easier</a:t>
            </a:r>
          </a:p>
          <a:p>
            <a:pPr marL="291436" indent="-291436" defTabSz="932597">
              <a:buFont typeface="Wingdings" panose="05000000000000000000" pitchFamily="2" charset="2"/>
              <a:buChar char="§"/>
              <a:defRPr/>
            </a:pPr>
            <a:r>
              <a:rPr lang="en-US" sz="2000" b="1" kern="0" dirty="0">
                <a:solidFill>
                  <a:srgbClr val="505050"/>
                </a:solidFill>
              </a:rPr>
              <a:t>Service Fabric </a:t>
            </a:r>
            <a:r>
              <a:rPr lang="en-US" sz="2000" kern="0" dirty="0">
                <a:solidFill>
                  <a:srgbClr val="505050"/>
                </a:solidFill>
              </a:rPr>
              <a:t>: host </a:t>
            </a:r>
            <a:r>
              <a:rPr lang="en-US" sz="2000" kern="0" dirty="0" err="1">
                <a:solidFill>
                  <a:srgbClr val="505050"/>
                </a:solidFill>
              </a:rPr>
              <a:t>OpsInfra</a:t>
            </a:r>
            <a:r>
              <a:rPr lang="en-US" sz="2000" kern="0" dirty="0">
                <a:solidFill>
                  <a:srgbClr val="505050"/>
                </a:solidFill>
              </a:rPr>
              <a:t>, </a:t>
            </a:r>
            <a:r>
              <a:rPr lang="en-US" sz="2000" kern="0" dirty="0" err="1">
                <a:solidFill>
                  <a:srgbClr val="505050"/>
                </a:solidFill>
              </a:rPr>
              <a:t>OpsAlarm</a:t>
            </a:r>
            <a:r>
              <a:rPr lang="en-US" sz="2000" kern="0" dirty="0">
                <a:solidFill>
                  <a:srgbClr val="505050"/>
                </a:solidFill>
              </a:rPr>
              <a:t> and other backend process.</a:t>
            </a:r>
          </a:p>
          <a:p>
            <a:pPr marL="291436" indent="-291436" defTabSz="932597">
              <a:buFont typeface="Wingdings" panose="05000000000000000000" pitchFamily="2" charset="2"/>
              <a:buChar char="§"/>
              <a:defRPr/>
            </a:pPr>
            <a:r>
              <a:rPr lang="en-US" sz="2000" b="1" kern="0" dirty="0">
                <a:solidFill>
                  <a:srgbClr val="505050"/>
                </a:solidFill>
              </a:rPr>
              <a:t>Azure SQL</a:t>
            </a:r>
            <a:r>
              <a:rPr lang="en-US" sz="2000" kern="0" dirty="0">
                <a:solidFill>
                  <a:srgbClr val="505050"/>
                </a:solidFill>
              </a:rPr>
              <a:t>: Backend process access company, </a:t>
            </a:r>
            <a:r>
              <a:rPr lang="en-US" sz="2000" kern="0" dirty="0" err="1">
                <a:solidFill>
                  <a:srgbClr val="505050"/>
                </a:solidFill>
              </a:rPr>
              <a:t>usageLog</a:t>
            </a:r>
            <a:r>
              <a:rPr lang="en-US" sz="2000" kern="0" dirty="0">
                <a:solidFill>
                  <a:srgbClr val="505050"/>
                </a:solidFill>
              </a:rPr>
              <a:t> and other business entities.</a:t>
            </a:r>
          </a:p>
          <a:p>
            <a:pPr marL="291436" indent="-291436" defTabSz="932597">
              <a:buFont typeface="Wingdings" panose="05000000000000000000" pitchFamily="2" charset="2"/>
              <a:buChar char="§"/>
              <a:defRPr/>
            </a:pPr>
            <a:r>
              <a:rPr lang="en-US" sz="2000" b="1" kern="0" dirty="0" err="1">
                <a:solidFill>
                  <a:srgbClr val="505050"/>
                </a:solidFill>
              </a:rPr>
              <a:t>IoT</a:t>
            </a:r>
            <a:r>
              <a:rPr lang="en-US" sz="2000" b="1" kern="0" dirty="0">
                <a:solidFill>
                  <a:srgbClr val="505050"/>
                </a:solidFill>
              </a:rPr>
              <a:t> Hub</a:t>
            </a:r>
            <a:r>
              <a:rPr lang="en-US" sz="2000" kern="0" dirty="0">
                <a:solidFill>
                  <a:srgbClr val="505050"/>
                </a:solidFill>
              </a:rPr>
              <a:t>: cloud to device command</a:t>
            </a:r>
          </a:p>
          <a:p>
            <a:pPr marL="291436" indent="-291436" defTabSz="932597">
              <a:buFont typeface="Wingdings" panose="05000000000000000000" pitchFamily="2" charset="2"/>
              <a:buChar char="§"/>
              <a:defRPr/>
            </a:pPr>
            <a:r>
              <a:rPr lang="en-US" sz="2000" b="1" kern="0" dirty="0">
                <a:solidFill>
                  <a:srgbClr val="505050"/>
                </a:solidFill>
              </a:rPr>
              <a:t>Document DB</a:t>
            </a:r>
            <a:r>
              <a:rPr lang="en-US" sz="2000" kern="0" dirty="0">
                <a:solidFill>
                  <a:srgbClr val="505050"/>
                </a:solidFill>
              </a:rPr>
              <a:t>: backend process read/write telemetry and alarm message.</a:t>
            </a:r>
          </a:p>
          <a:p>
            <a:pPr marL="291436" indent="-291436" defTabSz="932597">
              <a:buFont typeface="Wingdings" panose="05000000000000000000" pitchFamily="2" charset="2"/>
              <a:buChar char="§"/>
              <a:defRPr/>
            </a:pPr>
            <a:r>
              <a:rPr lang="en-US" sz="2000" b="1" kern="0" dirty="0" err="1">
                <a:solidFill>
                  <a:srgbClr val="505050"/>
                </a:solidFill>
              </a:rPr>
              <a:t>SuperAdmin</a:t>
            </a:r>
            <a:r>
              <a:rPr lang="en-US" sz="2000" b="1" kern="0" dirty="0">
                <a:solidFill>
                  <a:srgbClr val="505050"/>
                </a:solidFill>
              </a:rPr>
              <a:t>/Admin Web</a:t>
            </a:r>
            <a:r>
              <a:rPr lang="en-US" sz="2000" kern="0" dirty="0">
                <a:solidFill>
                  <a:srgbClr val="505050"/>
                </a:solidFill>
              </a:rPr>
              <a:t> : show backend process healthy and real time dashboard</a:t>
            </a:r>
            <a:endParaRPr lang="en-US" kern="0" dirty="0">
              <a:solidFill>
                <a:srgbClr val="505050"/>
              </a:solidFill>
            </a:endParaRPr>
          </a:p>
        </p:txBody>
      </p:sp>
      <p:grpSp>
        <p:nvGrpSpPr>
          <p:cNvPr id="77" name="Group 76"/>
          <p:cNvGrpSpPr/>
          <p:nvPr/>
        </p:nvGrpSpPr>
        <p:grpSpPr>
          <a:xfrm>
            <a:off x="5229618" y="2878766"/>
            <a:ext cx="917515" cy="893844"/>
            <a:chOff x="4384301" y="2867628"/>
            <a:chExt cx="899606" cy="876397"/>
          </a:xfrm>
        </p:grpSpPr>
        <p:pic>
          <p:nvPicPr>
            <p:cNvPr id="78" name="Picture 77"/>
            <p:cNvPicPr>
              <a:picLocks noChangeAspect="1"/>
            </p:cNvPicPr>
            <p:nvPr/>
          </p:nvPicPr>
          <p:blipFill>
            <a:blip r:embed="rId4"/>
            <a:stretch>
              <a:fillRect/>
            </a:stretch>
          </p:blipFill>
          <p:spPr>
            <a:xfrm>
              <a:off x="4484684" y="2867628"/>
              <a:ext cx="640559" cy="656912"/>
            </a:xfrm>
            <a:prstGeom prst="rect">
              <a:avLst/>
            </a:prstGeom>
          </p:spPr>
        </p:pic>
        <p:sp>
          <p:nvSpPr>
            <p:cNvPr id="79" name="TextBox 78"/>
            <p:cNvSpPr txBox="1"/>
            <p:nvPr/>
          </p:nvSpPr>
          <p:spPr>
            <a:xfrm>
              <a:off x="4384301" y="3463307"/>
              <a:ext cx="899606" cy="280718"/>
            </a:xfrm>
            <a:prstGeom prst="rect">
              <a:avLst/>
            </a:prstGeom>
            <a:noFill/>
          </p:spPr>
          <p:txBody>
            <a:bodyPr wrap="none" rtlCol="0">
              <a:spAutoFit/>
            </a:bodyPr>
            <a:lstStyle/>
            <a:p>
              <a:pPr algn="ctr" defTabSz="932597">
                <a:defRPr/>
              </a:pPr>
              <a:r>
                <a:rPr lang="en-US" altLang="zh-TW" sz="1224" kern="0" dirty="0">
                  <a:solidFill>
                    <a:sysClr val="windowText" lastClr="000000"/>
                  </a:solidFill>
                </a:rPr>
                <a:t>Azure SQL</a:t>
              </a:r>
              <a:endParaRPr lang="en-US" sz="1224" kern="0" dirty="0">
                <a:solidFill>
                  <a:sysClr val="windowText" lastClr="000000"/>
                </a:solidFill>
              </a:endParaRPr>
            </a:p>
          </p:txBody>
        </p:sp>
      </p:grpSp>
      <p:grpSp>
        <p:nvGrpSpPr>
          <p:cNvPr id="102" name="Group 101"/>
          <p:cNvGrpSpPr/>
          <p:nvPr/>
        </p:nvGrpSpPr>
        <p:grpSpPr>
          <a:xfrm>
            <a:off x="5107807" y="3992179"/>
            <a:ext cx="1170926" cy="814436"/>
            <a:chOff x="4218865" y="5134395"/>
            <a:chExt cx="1148071" cy="798539"/>
          </a:xfrm>
        </p:grpSpPr>
        <p:pic>
          <p:nvPicPr>
            <p:cNvPr id="103" name="Picture 10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5187" y="5134395"/>
              <a:ext cx="559209" cy="559209"/>
            </a:xfrm>
            <a:prstGeom prst="rect">
              <a:avLst/>
            </a:prstGeom>
          </p:spPr>
        </p:pic>
        <p:sp>
          <p:nvSpPr>
            <p:cNvPr id="104" name="TextBox 103"/>
            <p:cNvSpPr txBox="1"/>
            <p:nvPr/>
          </p:nvSpPr>
          <p:spPr>
            <a:xfrm>
              <a:off x="4218865" y="5652216"/>
              <a:ext cx="1148071" cy="280718"/>
            </a:xfrm>
            <a:prstGeom prst="rect">
              <a:avLst/>
            </a:prstGeom>
            <a:noFill/>
          </p:spPr>
          <p:txBody>
            <a:bodyPr wrap="none" rtlCol="0">
              <a:spAutoFit/>
            </a:bodyPr>
            <a:lstStyle/>
            <a:p>
              <a:pPr algn="ctr" defTabSz="932597">
                <a:defRPr/>
              </a:pPr>
              <a:r>
                <a:rPr lang="en-US" sz="1224" kern="0" dirty="0">
                  <a:solidFill>
                    <a:sysClr val="windowText" lastClr="000000"/>
                  </a:solidFill>
                </a:rPr>
                <a:t>Document DB</a:t>
              </a:r>
            </a:p>
          </p:txBody>
        </p:sp>
      </p:grpSp>
      <p:grpSp>
        <p:nvGrpSpPr>
          <p:cNvPr id="105" name="Group 104"/>
          <p:cNvGrpSpPr/>
          <p:nvPr/>
        </p:nvGrpSpPr>
        <p:grpSpPr>
          <a:xfrm>
            <a:off x="5106990" y="1747508"/>
            <a:ext cx="1098990" cy="913009"/>
            <a:chOff x="4239197" y="1920672"/>
            <a:chExt cx="1077539" cy="895188"/>
          </a:xfrm>
        </p:grpSpPr>
        <p:pic>
          <p:nvPicPr>
            <p:cNvPr id="106" name="Picture 10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1253" y="2161705"/>
              <a:ext cx="654155" cy="654155"/>
            </a:xfrm>
            <a:prstGeom prst="rect">
              <a:avLst/>
            </a:prstGeom>
          </p:spPr>
        </p:pic>
        <p:sp>
          <p:nvSpPr>
            <p:cNvPr id="107" name="TextBox 106"/>
            <p:cNvSpPr txBox="1"/>
            <p:nvPr/>
          </p:nvSpPr>
          <p:spPr>
            <a:xfrm>
              <a:off x="4239197" y="1920672"/>
              <a:ext cx="1077539" cy="280718"/>
            </a:xfrm>
            <a:prstGeom prst="rect">
              <a:avLst/>
            </a:prstGeom>
            <a:noFill/>
          </p:spPr>
          <p:txBody>
            <a:bodyPr wrap="none" rtlCol="0">
              <a:spAutoFit/>
            </a:bodyPr>
            <a:lstStyle/>
            <a:p>
              <a:pPr algn="ctr" defTabSz="932597">
                <a:defRPr/>
              </a:pPr>
              <a:r>
                <a:rPr lang="en-US" altLang="zh-TW" sz="1224" kern="0" dirty="0">
                  <a:solidFill>
                    <a:sysClr val="windowText" lastClr="000000"/>
                  </a:solidFill>
                </a:rPr>
                <a:t>Blob Storage</a:t>
              </a:r>
              <a:endParaRPr lang="en-US" sz="1224" kern="0" dirty="0">
                <a:solidFill>
                  <a:sysClr val="windowText" lastClr="000000"/>
                </a:solidFill>
              </a:endParaRPr>
            </a:p>
          </p:txBody>
        </p:sp>
      </p:grpSp>
      <p:grpSp>
        <p:nvGrpSpPr>
          <p:cNvPr id="3" name="Group 2"/>
          <p:cNvGrpSpPr/>
          <p:nvPr/>
        </p:nvGrpSpPr>
        <p:grpSpPr>
          <a:xfrm>
            <a:off x="3400097" y="2956667"/>
            <a:ext cx="783452" cy="948627"/>
            <a:chOff x="9060695" y="5759874"/>
            <a:chExt cx="1016080" cy="1286047"/>
          </a:xfrm>
        </p:grpSpPr>
        <p:pic>
          <p:nvPicPr>
            <p:cNvPr id="40962" name="Picture 2" descr="「azure vm」的圖片搜尋結果"/>
            <p:cNvPicPr>
              <a:picLocks noChangeAspect="1" noChangeArrowheads="1"/>
            </p:cNvPicPr>
            <p:nvPr/>
          </p:nvPicPr>
          <p:blipFill rotWithShape="1">
            <a:blip r:embed="rId7">
              <a:extLst>
                <a:ext uri="{28A0092B-C50C-407E-A947-70E740481C1C}">
                  <a14:useLocalDpi xmlns:a14="http://schemas.microsoft.com/office/drawing/2010/main" val="0"/>
                </a:ext>
              </a:extLst>
            </a:blip>
            <a:srcRect l="25667" t="29735" b="-1"/>
            <a:stretch/>
          </p:blipFill>
          <p:spPr bwMode="auto">
            <a:xfrm>
              <a:off x="9260228" y="5759874"/>
              <a:ext cx="674328" cy="637428"/>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9060695" y="6397301"/>
              <a:ext cx="1016080" cy="648620"/>
            </a:xfrm>
            <a:prstGeom prst="rect">
              <a:avLst/>
            </a:prstGeom>
            <a:noFill/>
          </p:spPr>
          <p:txBody>
            <a:bodyPr wrap="none" rtlCol="0">
              <a:spAutoFit/>
            </a:bodyPr>
            <a:lstStyle/>
            <a:p>
              <a:pPr algn="ctr" defTabSz="932597">
                <a:defRPr/>
              </a:pPr>
              <a:r>
                <a:rPr lang="en-US" sz="1224" kern="0" dirty="0">
                  <a:solidFill>
                    <a:sysClr val="windowText" lastClr="000000"/>
                  </a:solidFill>
                </a:rPr>
                <a:t>Virtual </a:t>
              </a:r>
            </a:p>
            <a:p>
              <a:pPr algn="ctr" defTabSz="932597">
                <a:defRPr/>
              </a:pPr>
              <a:r>
                <a:rPr lang="en-US" sz="1224" kern="0" dirty="0">
                  <a:solidFill>
                    <a:sysClr val="windowText" lastClr="000000"/>
                  </a:solidFill>
                </a:rPr>
                <a:t>machine</a:t>
              </a:r>
            </a:p>
          </p:txBody>
        </p:sp>
      </p:grpSp>
      <p:pic>
        <p:nvPicPr>
          <p:cNvPr id="46" name="Picture 2" descr="「azure service bus」的圖片搜尋結果"/>
          <p:cNvPicPr>
            <a:picLocks noGrp="1" noChangeAspect="1" noChangeArrowheads="1"/>
          </p:cNvPicPr>
          <p:nvPr>
            <p:ph idx="1"/>
          </p:nvPr>
        </p:nvPicPr>
        <p:blipFill>
          <a:blip r:embed="rId8">
            <a:extLst>
              <a:ext uri="{28A0092B-C50C-407E-A947-70E740481C1C}">
                <a14:useLocalDpi xmlns:a14="http://schemas.microsoft.com/office/drawing/2010/main" val="0"/>
              </a:ext>
            </a:extLst>
          </a:blip>
          <a:srcRect/>
          <a:stretch>
            <a:fillRect/>
          </a:stretch>
        </p:blipFill>
        <p:spPr bwMode="auto">
          <a:xfrm flipV="1">
            <a:off x="1891115" y="3921241"/>
            <a:ext cx="1111317" cy="583441"/>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1957311" y="4478868"/>
            <a:ext cx="979641" cy="286306"/>
          </a:xfrm>
          <a:prstGeom prst="rect">
            <a:avLst/>
          </a:prstGeom>
          <a:noFill/>
        </p:spPr>
        <p:txBody>
          <a:bodyPr wrap="none" rtlCol="0">
            <a:spAutoFit/>
          </a:bodyPr>
          <a:lstStyle/>
          <a:p>
            <a:pPr algn="ctr" defTabSz="932597">
              <a:defRPr/>
            </a:pPr>
            <a:r>
              <a:rPr lang="en-US" altLang="zh-TW" sz="1224" kern="0" dirty="0">
                <a:solidFill>
                  <a:sysClr val="windowText" lastClr="000000"/>
                </a:solidFill>
              </a:rPr>
              <a:t>Service Bus</a:t>
            </a:r>
            <a:endParaRPr lang="en-US" sz="1224" kern="0" dirty="0">
              <a:solidFill>
                <a:sysClr val="windowText" lastClr="000000"/>
              </a:solidFill>
            </a:endParaRPr>
          </a:p>
        </p:txBody>
      </p:sp>
      <p:grpSp>
        <p:nvGrpSpPr>
          <p:cNvPr id="50" name="Group 49"/>
          <p:cNvGrpSpPr/>
          <p:nvPr/>
        </p:nvGrpSpPr>
        <p:grpSpPr>
          <a:xfrm>
            <a:off x="3382805" y="3943200"/>
            <a:ext cx="783452" cy="948627"/>
            <a:chOff x="9060695" y="5759874"/>
            <a:chExt cx="1016080" cy="1286047"/>
          </a:xfrm>
        </p:grpSpPr>
        <p:pic>
          <p:nvPicPr>
            <p:cNvPr id="51" name="Picture 2" descr="「azure vm」的圖片搜尋結果"/>
            <p:cNvPicPr>
              <a:picLocks noChangeAspect="1" noChangeArrowheads="1"/>
            </p:cNvPicPr>
            <p:nvPr/>
          </p:nvPicPr>
          <p:blipFill rotWithShape="1">
            <a:blip r:embed="rId7">
              <a:extLst>
                <a:ext uri="{28A0092B-C50C-407E-A947-70E740481C1C}">
                  <a14:useLocalDpi xmlns:a14="http://schemas.microsoft.com/office/drawing/2010/main" val="0"/>
                </a:ext>
              </a:extLst>
            </a:blip>
            <a:srcRect l="25667" t="29735" b="-1"/>
            <a:stretch/>
          </p:blipFill>
          <p:spPr bwMode="auto">
            <a:xfrm>
              <a:off x="9260228" y="5759874"/>
              <a:ext cx="674328" cy="637428"/>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9060695" y="6397301"/>
              <a:ext cx="1016080" cy="648620"/>
            </a:xfrm>
            <a:prstGeom prst="rect">
              <a:avLst/>
            </a:prstGeom>
            <a:noFill/>
          </p:spPr>
          <p:txBody>
            <a:bodyPr wrap="none" rtlCol="0">
              <a:spAutoFit/>
            </a:bodyPr>
            <a:lstStyle/>
            <a:p>
              <a:pPr algn="ctr" defTabSz="932597">
                <a:defRPr/>
              </a:pPr>
              <a:r>
                <a:rPr lang="en-US" sz="1224" kern="0" dirty="0">
                  <a:solidFill>
                    <a:sysClr val="windowText" lastClr="000000"/>
                  </a:solidFill>
                </a:rPr>
                <a:t>Virtual </a:t>
              </a:r>
            </a:p>
            <a:p>
              <a:pPr algn="ctr" defTabSz="932597">
                <a:defRPr/>
              </a:pPr>
              <a:r>
                <a:rPr lang="en-US" sz="1224" kern="0" dirty="0">
                  <a:solidFill>
                    <a:sysClr val="windowText" lastClr="000000"/>
                  </a:solidFill>
                </a:rPr>
                <a:t>machine</a:t>
              </a:r>
            </a:p>
          </p:txBody>
        </p:sp>
      </p:grpSp>
      <p:grpSp>
        <p:nvGrpSpPr>
          <p:cNvPr id="53" name="Group 52"/>
          <p:cNvGrpSpPr/>
          <p:nvPr/>
        </p:nvGrpSpPr>
        <p:grpSpPr>
          <a:xfrm>
            <a:off x="3382804" y="4977257"/>
            <a:ext cx="783452" cy="948627"/>
            <a:chOff x="9060695" y="5759874"/>
            <a:chExt cx="1016080" cy="1286047"/>
          </a:xfrm>
        </p:grpSpPr>
        <p:pic>
          <p:nvPicPr>
            <p:cNvPr id="54" name="Picture 2" descr="「azure vm」的圖片搜尋結果"/>
            <p:cNvPicPr>
              <a:picLocks noChangeAspect="1" noChangeArrowheads="1"/>
            </p:cNvPicPr>
            <p:nvPr/>
          </p:nvPicPr>
          <p:blipFill rotWithShape="1">
            <a:blip r:embed="rId7">
              <a:extLst>
                <a:ext uri="{28A0092B-C50C-407E-A947-70E740481C1C}">
                  <a14:useLocalDpi xmlns:a14="http://schemas.microsoft.com/office/drawing/2010/main" val="0"/>
                </a:ext>
              </a:extLst>
            </a:blip>
            <a:srcRect l="25667" t="29735" b="-1"/>
            <a:stretch/>
          </p:blipFill>
          <p:spPr bwMode="auto">
            <a:xfrm>
              <a:off x="9260228" y="5759874"/>
              <a:ext cx="674328" cy="637428"/>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9060695" y="6397301"/>
              <a:ext cx="1016080" cy="648620"/>
            </a:xfrm>
            <a:prstGeom prst="rect">
              <a:avLst/>
            </a:prstGeom>
            <a:noFill/>
          </p:spPr>
          <p:txBody>
            <a:bodyPr wrap="none" rtlCol="0">
              <a:spAutoFit/>
            </a:bodyPr>
            <a:lstStyle/>
            <a:p>
              <a:pPr algn="ctr" defTabSz="932597">
                <a:defRPr/>
              </a:pPr>
              <a:r>
                <a:rPr lang="en-US" sz="1224" kern="0" dirty="0">
                  <a:solidFill>
                    <a:sysClr val="windowText" lastClr="000000"/>
                  </a:solidFill>
                </a:rPr>
                <a:t>Virtual </a:t>
              </a:r>
            </a:p>
            <a:p>
              <a:pPr algn="ctr" defTabSz="932597">
                <a:defRPr/>
              </a:pPr>
              <a:r>
                <a:rPr lang="en-US" sz="1224" kern="0" dirty="0">
                  <a:solidFill>
                    <a:sysClr val="windowText" lastClr="000000"/>
                  </a:solidFill>
                </a:rPr>
                <a:t>machine</a:t>
              </a:r>
            </a:p>
          </p:txBody>
        </p:sp>
      </p:grpSp>
      <p:sp>
        <p:nvSpPr>
          <p:cNvPr id="5" name="Rectangle 4"/>
          <p:cNvSpPr/>
          <p:nvPr/>
        </p:nvSpPr>
        <p:spPr>
          <a:xfrm>
            <a:off x="3308226" y="2741661"/>
            <a:ext cx="932603" cy="32315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zh-TW" altLang="en-US" sz="1836"/>
          </a:p>
        </p:txBody>
      </p:sp>
      <p:grpSp>
        <p:nvGrpSpPr>
          <p:cNvPr id="6" name="Group 5"/>
          <p:cNvGrpSpPr/>
          <p:nvPr/>
        </p:nvGrpSpPr>
        <p:grpSpPr>
          <a:xfrm>
            <a:off x="3220436" y="1858500"/>
            <a:ext cx="1152943" cy="848667"/>
            <a:chOff x="1638771" y="4734313"/>
            <a:chExt cx="1130439" cy="832102"/>
          </a:xfrm>
        </p:grpSpPr>
        <p:pic>
          <p:nvPicPr>
            <p:cNvPr id="56" name="Picture 4" descr="「service fabric」的圖片搜尋結果"/>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1277" y="4734313"/>
              <a:ext cx="1050255" cy="551384"/>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1638771" y="5285697"/>
              <a:ext cx="1130439" cy="280718"/>
            </a:xfrm>
            <a:prstGeom prst="rect">
              <a:avLst/>
            </a:prstGeom>
            <a:noFill/>
          </p:spPr>
          <p:txBody>
            <a:bodyPr wrap="none" rtlCol="0">
              <a:spAutoFit/>
            </a:bodyPr>
            <a:lstStyle/>
            <a:p>
              <a:pPr algn="ctr" defTabSz="932597">
                <a:defRPr/>
              </a:pPr>
              <a:r>
                <a:rPr lang="en-US" altLang="zh-TW" sz="1224" kern="0" dirty="0">
                  <a:solidFill>
                    <a:sysClr val="windowText" lastClr="000000"/>
                  </a:solidFill>
                </a:rPr>
                <a:t>Service Fabric</a:t>
              </a:r>
              <a:endParaRPr lang="en-US" sz="1224" kern="0" dirty="0">
                <a:solidFill>
                  <a:sysClr val="windowText" lastClr="000000"/>
                </a:solidFill>
              </a:endParaRPr>
            </a:p>
          </p:txBody>
        </p:sp>
      </p:grpSp>
      <p:grpSp>
        <p:nvGrpSpPr>
          <p:cNvPr id="61" name="Group 60"/>
          <p:cNvGrpSpPr/>
          <p:nvPr/>
        </p:nvGrpSpPr>
        <p:grpSpPr>
          <a:xfrm>
            <a:off x="4758795" y="6089550"/>
            <a:ext cx="2007281" cy="807922"/>
            <a:chOff x="843297" y="2315815"/>
            <a:chExt cx="1968100" cy="792153"/>
          </a:xfrm>
        </p:grpSpPr>
        <p:pic>
          <p:nvPicPr>
            <p:cNvPr id="62" name="Picture 61"/>
            <p:cNvPicPr>
              <a:picLocks noChangeAspect="1"/>
            </p:cNvPicPr>
            <p:nvPr/>
          </p:nvPicPr>
          <p:blipFill>
            <a:blip r:embed="rId3"/>
            <a:stretch>
              <a:fillRect/>
            </a:stretch>
          </p:blipFill>
          <p:spPr>
            <a:xfrm>
              <a:off x="1528409" y="2315815"/>
              <a:ext cx="558036" cy="565702"/>
            </a:xfrm>
            <a:prstGeom prst="rect">
              <a:avLst/>
            </a:prstGeom>
          </p:spPr>
        </p:pic>
        <p:sp>
          <p:nvSpPr>
            <p:cNvPr id="64" name="TextBox 63"/>
            <p:cNvSpPr txBox="1"/>
            <p:nvPr/>
          </p:nvSpPr>
          <p:spPr>
            <a:xfrm>
              <a:off x="843297" y="2832729"/>
              <a:ext cx="1968100" cy="275239"/>
            </a:xfrm>
            <a:prstGeom prst="rect">
              <a:avLst/>
            </a:prstGeom>
            <a:noFill/>
          </p:spPr>
          <p:txBody>
            <a:bodyPr wrap="none" rtlCol="0">
              <a:spAutoFit/>
            </a:bodyPr>
            <a:lstStyle/>
            <a:p>
              <a:pPr defTabSz="932597">
                <a:defRPr/>
              </a:pPr>
              <a:r>
                <a:rPr lang="en-US" altLang="zh-TW" sz="1224" kern="0" dirty="0" err="1">
                  <a:solidFill>
                    <a:sysClr val="windowText" lastClr="000000"/>
                  </a:solidFill>
                </a:rPr>
                <a:t>SuperAdmin</a:t>
              </a:r>
              <a:r>
                <a:rPr lang="en-US" altLang="zh-TW" sz="1224" kern="0" dirty="0">
                  <a:solidFill>
                    <a:sysClr val="windowText" lastClr="000000"/>
                  </a:solidFill>
                </a:rPr>
                <a:t> / Admin Web</a:t>
              </a:r>
              <a:endParaRPr lang="en-US" sz="1224" kern="0" dirty="0">
                <a:solidFill>
                  <a:sysClr val="windowText" lastClr="000000"/>
                </a:solidFill>
              </a:endParaRPr>
            </a:p>
          </p:txBody>
        </p:sp>
      </p:grpSp>
      <p:cxnSp>
        <p:nvCxnSpPr>
          <p:cNvPr id="8" name="Connector: Elbow 7"/>
          <p:cNvCxnSpPr>
            <a:stCxn id="63" idx="3"/>
            <a:endCxn id="46" idx="1"/>
          </p:cNvCxnSpPr>
          <p:nvPr/>
        </p:nvCxnSpPr>
        <p:spPr>
          <a:xfrm>
            <a:off x="1241511" y="3244181"/>
            <a:ext cx="649604" cy="9687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p:cNvCxnSpPr>
            <a:stCxn id="68" idx="3"/>
            <a:endCxn id="46" idx="1"/>
          </p:cNvCxnSpPr>
          <p:nvPr/>
        </p:nvCxnSpPr>
        <p:spPr>
          <a:xfrm flipV="1">
            <a:off x="1244975" y="4212961"/>
            <a:ext cx="646140" cy="11776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324752" y="2420862"/>
            <a:ext cx="83210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56940" y="4212961"/>
            <a:ext cx="3441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322392" y="4178292"/>
            <a:ext cx="872806" cy="1791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4348423" y="4839574"/>
            <a:ext cx="897522" cy="46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4322392" y="5447442"/>
            <a:ext cx="1016237" cy="91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4360650" y="3310686"/>
            <a:ext cx="855948" cy="2620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5174729" y="5009430"/>
            <a:ext cx="943855" cy="778705"/>
            <a:chOff x="5174729" y="5168116"/>
            <a:chExt cx="943855" cy="778705"/>
          </a:xfrm>
        </p:grpSpPr>
        <p:sp>
          <p:nvSpPr>
            <p:cNvPr id="83" name="TextBox 82"/>
            <p:cNvSpPr txBox="1"/>
            <p:nvPr/>
          </p:nvSpPr>
          <p:spPr>
            <a:xfrm>
              <a:off x="5278607" y="5666103"/>
              <a:ext cx="736100" cy="280718"/>
            </a:xfrm>
            <a:prstGeom prst="rect">
              <a:avLst/>
            </a:prstGeom>
            <a:noFill/>
          </p:spPr>
          <p:txBody>
            <a:bodyPr wrap="none" rtlCol="0">
              <a:spAutoFit/>
            </a:bodyPr>
            <a:lstStyle/>
            <a:p>
              <a:pPr algn="ctr" defTabSz="932597">
                <a:defRPr/>
              </a:pPr>
              <a:r>
                <a:rPr lang="en-US" altLang="zh-TW" sz="1224" kern="0" dirty="0" err="1">
                  <a:solidFill>
                    <a:sysClr val="windowText" lastClr="000000"/>
                  </a:solidFill>
                </a:rPr>
                <a:t>IoT</a:t>
              </a:r>
              <a:r>
                <a:rPr lang="en-US" altLang="zh-TW" sz="1224" kern="0" dirty="0">
                  <a:solidFill>
                    <a:sysClr val="windowText" lastClr="000000"/>
                  </a:solidFill>
                </a:rPr>
                <a:t> Hub</a:t>
              </a:r>
              <a:endParaRPr lang="en-US" sz="1224" kern="0" dirty="0">
                <a:solidFill>
                  <a:sysClr val="windowText" lastClr="000000"/>
                </a:solidFill>
              </a:endParaRPr>
            </a:p>
          </p:txBody>
        </p:sp>
        <p:pic>
          <p:nvPicPr>
            <p:cNvPr id="1026" name="Picture 2" descr="「IoT hub」的圖片搜尋結果"/>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74729" y="5168116"/>
              <a:ext cx="943855" cy="49552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627763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Service Bus</a:t>
            </a:r>
            <a:endParaRPr lang="zh-TW" altLang="en-US" dirty="0"/>
          </a:p>
        </p:txBody>
      </p:sp>
    </p:spTree>
    <p:extLst>
      <p:ext uri="{BB962C8B-B14F-4D97-AF65-F5344CB8AC3E}">
        <p14:creationId xmlns:p14="http://schemas.microsoft.com/office/powerpoint/2010/main" val="3772527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a:t>Queue</a:t>
            </a:r>
            <a:r>
              <a:rPr lang="zh-TW" altLang="en-US" dirty="0"/>
              <a:t> </a:t>
            </a:r>
            <a:r>
              <a:rPr lang="en-US" altLang="zh-TW" dirty="0"/>
              <a:t>and Topic</a:t>
            </a:r>
            <a:endParaRPr lang="zh-TW" altLang="en-US" dirty="0"/>
          </a:p>
        </p:txBody>
      </p:sp>
      <p:grpSp>
        <p:nvGrpSpPr>
          <p:cNvPr id="18" name="Group 17"/>
          <p:cNvGrpSpPr/>
          <p:nvPr/>
        </p:nvGrpSpPr>
        <p:grpSpPr>
          <a:xfrm>
            <a:off x="1825749" y="1673899"/>
            <a:ext cx="8848144" cy="1535331"/>
            <a:chOff x="1623205" y="1430240"/>
            <a:chExt cx="8848144" cy="1535331"/>
          </a:xfrm>
        </p:grpSpPr>
        <p:sp>
          <p:nvSpPr>
            <p:cNvPr id="19" name="Rectangle 18"/>
            <p:cNvSpPr/>
            <p:nvPr/>
          </p:nvSpPr>
          <p:spPr bwMode="auto">
            <a:xfrm>
              <a:off x="4778217" y="1430240"/>
              <a:ext cx="2538121" cy="1055077"/>
            </a:xfrm>
            <a:prstGeom prst="rect">
              <a:avLst/>
            </a:prstGeom>
            <a:solidFill>
              <a:srgbClr val="00AEEF"/>
            </a:solidFill>
            <a:ln w="9525" cap="flat" cmpd="sng" algn="ctr">
              <a:solidFill>
                <a:srgbClr val="00AEEF">
                  <a:shade val="95000"/>
                  <a:satMod val="105000"/>
                </a:srgbClr>
              </a:solid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20" name="Rectangle 19"/>
            <p:cNvSpPr/>
            <p:nvPr/>
          </p:nvSpPr>
          <p:spPr bwMode="auto">
            <a:xfrm>
              <a:off x="4920468" y="1589480"/>
              <a:ext cx="2253618" cy="736602"/>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91436" tIns="45718" rIns="91436" bIns="182880"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solidFill>
                      <a:srgbClr val="FFFFFF">
                        <a:alpha val="0"/>
                      </a:srgbClr>
                    </a:solidFill>
                  </a:ln>
                  <a:solidFill>
                    <a:srgbClr val="595959">
                      <a:alpha val="99000"/>
                    </a:srgbClr>
                  </a:solidFill>
                  <a:effectLst/>
                  <a:uLnTx/>
                  <a:uFillTx/>
                  <a:ea typeface="+mn-ea"/>
                  <a:cs typeface="+mn-cs"/>
                </a:rPr>
                <a:t>Queue</a:t>
              </a:r>
              <a:endParaRPr kumimoji="0" lang="en-US" sz="3200" b="0" i="0" u="none" strike="noStrike" kern="0" cap="none" spc="0" normalizeH="0" baseline="0" noProof="0" dirty="0">
                <a:ln>
                  <a:solidFill>
                    <a:srgbClr val="FFFFFF">
                      <a:alpha val="0"/>
                    </a:srgbClr>
                  </a:solidFill>
                </a:ln>
                <a:solidFill>
                  <a:srgbClr val="595959">
                    <a:alpha val="99000"/>
                  </a:srgbClr>
                </a:solidFill>
                <a:effectLst/>
                <a:uLnTx/>
                <a:uFillTx/>
                <a:ea typeface="+mn-ea"/>
                <a:cs typeface="+mn-cs"/>
              </a:endParaRPr>
            </a:p>
          </p:txBody>
        </p:sp>
        <p:sp>
          <p:nvSpPr>
            <p:cNvPr id="21" name="Oval 20"/>
            <p:cNvSpPr/>
            <p:nvPr/>
          </p:nvSpPr>
          <p:spPr bwMode="auto">
            <a:xfrm>
              <a:off x="1623205" y="1430240"/>
              <a:ext cx="1055076" cy="105507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S</a:t>
              </a:r>
            </a:p>
          </p:txBody>
        </p:sp>
        <p:sp>
          <p:nvSpPr>
            <p:cNvPr id="22" name="Oval 21"/>
            <p:cNvSpPr/>
            <p:nvPr/>
          </p:nvSpPr>
          <p:spPr bwMode="auto">
            <a:xfrm>
              <a:off x="9416273" y="1430240"/>
              <a:ext cx="1055076" cy="105507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R</a:t>
              </a:r>
            </a:p>
          </p:txBody>
        </p:sp>
        <p:cxnSp>
          <p:nvCxnSpPr>
            <p:cNvPr id="23" name="Straight Arrow Connector 22"/>
            <p:cNvCxnSpPr/>
            <p:nvPr/>
          </p:nvCxnSpPr>
          <p:spPr>
            <a:xfrm>
              <a:off x="2678281" y="1957778"/>
              <a:ext cx="2099936" cy="0"/>
            </a:xfrm>
            <a:prstGeom prst="straightConnector1">
              <a:avLst/>
            </a:prstGeom>
            <a:noFill/>
            <a:ln w="28575" cap="flat" cmpd="sng" algn="ctr">
              <a:solidFill>
                <a:srgbClr val="8CC600"/>
              </a:solidFill>
              <a:prstDash val="solid"/>
              <a:tailEnd type="triangle" w="med" len="med"/>
            </a:ln>
            <a:effectLst/>
          </p:spPr>
        </p:cxnSp>
        <p:cxnSp>
          <p:nvCxnSpPr>
            <p:cNvPr id="24" name="Straight Arrow Connector 23"/>
            <p:cNvCxnSpPr/>
            <p:nvPr/>
          </p:nvCxnSpPr>
          <p:spPr>
            <a:xfrm>
              <a:off x="7316338" y="1957778"/>
              <a:ext cx="2099936" cy="0"/>
            </a:xfrm>
            <a:prstGeom prst="straightConnector1">
              <a:avLst/>
            </a:prstGeom>
            <a:noFill/>
            <a:ln w="28575" cap="flat" cmpd="sng" algn="ctr">
              <a:solidFill>
                <a:srgbClr val="00AEEF"/>
              </a:solidFill>
              <a:prstDash val="solid"/>
              <a:headEnd type="triangle"/>
              <a:tailEnd type="triangle" w="med" len="med"/>
            </a:ln>
            <a:effectLst/>
          </p:spPr>
        </p:cxnSp>
        <p:grpSp>
          <p:nvGrpSpPr>
            <p:cNvPr id="25" name="Group 24"/>
            <p:cNvGrpSpPr/>
            <p:nvPr/>
          </p:nvGrpSpPr>
          <p:grpSpPr>
            <a:xfrm>
              <a:off x="5714250" y="2217337"/>
              <a:ext cx="760358" cy="748234"/>
              <a:chOff x="5938838" y="5600700"/>
              <a:chExt cx="2090737" cy="2057400"/>
            </a:xfrm>
          </p:grpSpPr>
          <p:sp>
            <p:nvSpPr>
              <p:cNvPr id="26"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grpSp>
        <p:nvGrpSpPr>
          <p:cNvPr id="15" name="Group 14"/>
          <p:cNvGrpSpPr/>
          <p:nvPr/>
        </p:nvGrpSpPr>
        <p:grpSpPr>
          <a:xfrm>
            <a:off x="1969765" y="3745508"/>
            <a:ext cx="9185502" cy="2920106"/>
            <a:chOff x="1670340" y="86823"/>
            <a:chExt cx="9492762" cy="3017785"/>
          </a:xfrm>
        </p:grpSpPr>
        <p:sp>
          <p:nvSpPr>
            <p:cNvPr id="28" name="Oval 27"/>
            <p:cNvSpPr/>
            <p:nvPr/>
          </p:nvSpPr>
          <p:spPr bwMode="auto">
            <a:xfrm>
              <a:off x="9476663" y="1167787"/>
              <a:ext cx="855858" cy="85585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R</a:t>
              </a:r>
            </a:p>
          </p:txBody>
        </p:sp>
        <p:sp>
          <p:nvSpPr>
            <p:cNvPr id="29" name="Oval 28"/>
            <p:cNvSpPr/>
            <p:nvPr/>
          </p:nvSpPr>
          <p:spPr bwMode="auto">
            <a:xfrm>
              <a:off x="9476663" y="86823"/>
              <a:ext cx="855858" cy="85585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R</a:t>
              </a:r>
            </a:p>
          </p:txBody>
        </p:sp>
        <p:sp>
          <p:nvSpPr>
            <p:cNvPr id="30" name="Oval 29"/>
            <p:cNvSpPr/>
            <p:nvPr/>
          </p:nvSpPr>
          <p:spPr bwMode="auto">
            <a:xfrm>
              <a:off x="9476663" y="2248752"/>
              <a:ext cx="855858" cy="85585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R</a:t>
              </a:r>
            </a:p>
          </p:txBody>
        </p:sp>
        <p:sp>
          <p:nvSpPr>
            <p:cNvPr id="31" name="Oval 30"/>
            <p:cNvSpPr/>
            <p:nvPr/>
          </p:nvSpPr>
          <p:spPr bwMode="auto">
            <a:xfrm>
              <a:off x="10307244" y="1708269"/>
              <a:ext cx="855858" cy="85585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R</a:t>
              </a:r>
            </a:p>
          </p:txBody>
        </p:sp>
        <p:sp>
          <p:nvSpPr>
            <p:cNvPr id="32" name="Oval 31"/>
            <p:cNvSpPr/>
            <p:nvPr/>
          </p:nvSpPr>
          <p:spPr bwMode="auto">
            <a:xfrm>
              <a:off x="10307244" y="627305"/>
              <a:ext cx="855858" cy="85585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R</a:t>
              </a:r>
            </a:p>
          </p:txBody>
        </p:sp>
        <p:cxnSp>
          <p:nvCxnSpPr>
            <p:cNvPr id="33" name="Straight Arrow Connector 32"/>
            <p:cNvCxnSpPr/>
            <p:nvPr/>
          </p:nvCxnSpPr>
          <p:spPr>
            <a:xfrm>
              <a:off x="7363473" y="1594440"/>
              <a:ext cx="2099936" cy="0"/>
            </a:xfrm>
            <a:prstGeom prst="straightConnector1">
              <a:avLst/>
            </a:prstGeom>
            <a:noFill/>
            <a:ln w="28575" cap="flat" cmpd="sng" algn="ctr">
              <a:solidFill>
                <a:srgbClr val="00AEEF"/>
              </a:solidFill>
              <a:prstDash val="solid"/>
              <a:headEnd type="triangle"/>
              <a:tailEnd type="triangle" w="med" len="med"/>
            </a:ln>
            <a:effectLst/>
          </p:spPr>
        </p:cxnSp>
        <p:cxnSp>
          <p:nvCxnSpPr>
            <p:cNvPr id="34" name="Straight Arrow Connector 33"/>
            <p:cNvCxnSpPr>
              <a:stCxn id="38" idx="3"/>
            </p:cNvCxnSpPr>
            <p:nvPr/>
          </p:nvCxnSpPr>
          <p:spPr>
            <a:xfrm flipV="1">
              <a:off x="7363473" y="545231"/>
              <a:ext cx="2106776" cy="1002218"/>
            </a:xfrm>
            <a:prstGeom prst="straightConnector1">
              <a:avLst/>
            </a:prstGeom>
            <a:noFill/>
            <a:ln w="28575" cap="flat" cmpd="sng" algn="ctr">
              <a:solidFill>
                <a:srgbClr val="00AEEF"/>
              </a:solidFill>
              <a:prstDash val="solid"/>
              <a:headEnd type="triangle"/>
              <a:tailEnd type="triangle" w="med" len="med"/>
            </a:ln>
            <a:effectLst/>
          </p:spPr>
        </p:cxnSp>
        <p:cxnSp>
          <p:nvCxnSpPr>
            <p:cNvPr id="35" name="Straight Arrow Connector 34"/>
            <p:cNvCxnSpPr>
              <a:stCxn id="38" idx="3"/>
            </p:cNvCxnSpPr>
            <p:nvPr/>
          </p:nvCxnSpPr>
          <p:spPr>
            <a:xfrm>
              <a:off x="7363473" y="1547449"/>
              <a:ext cx="2131401" cy="951202"/>
            </a:xfrm>
            <a:prstGeom prst="straightConnector1">
              <a:avLst/>
            </a:prstGeom>
            <a:noFill/>
            <a:ln w="28575" cap="flat" cmpd="sng" algn="ctr">
              <a:solidFill>
                <a:srgbClr val="00AEEF"/>
              </a:solidFill>
              <a:prstDash val="solid"/>
              <a:headEnd type="triangle"/>
              <a:tailEnd type="triangle" w="med" len="med"/>
            </a:ln>
            <a:effectLst/>
          </p:spPr>
        </p:cxnSp>
        <p:cxnSp>
          <p:nvCxnSpPr>
            <p:cNvPr id="36" name="Straight Arrow Connector 35"/>
            <p:cNvCxnSpPr>
              <a:stCxn id="38" idx="3"/>
            </p:cNvCxnSpPr>
            <p:nvPr/>
          </p:nvCxnSpPr>
          <p:spPr>
            <a:xfrm flipV="1">
              <a:off x="7363473" y="1023305"/>
              <a:ext cx="2953295" cy="524144"/>
            </a:xfrm>
            <a:prstGeom prst="straightConnector1">
              <a:avLst/>
            </a:prstGeom>
            <a:noFill/>
            <a:ln w="28575" cap="flat" cmpd="sng" algn="ctr">
              <a:solidFill>
                <a:srgbClr val="00AEEF"/>
              </a:solidFill>
              <a:prstDash val="solid"/>
              <a:headEnd type="triangle"/>
              <a:tailEnd type="triangle" w="med" len="med"/>
            </a:ln>
            <a:effectLst/>
          </p:spPr>
        </p:cxnSp>
        <p:cxnSp>
          <p:nvCxnSpPr>
            <p:cNvPr id="37" name="Straight Arrow Connector 36"/>
            <p:cNvCxnSpPr>
              <a:stCxn id="38" idx="3"/>
              <a:endCxn id="31" idx="2"/>
            </p:cNvCxnSpPr>
            <p:nvPr/>
          </p:nvCxnSpPr>
          <p:spPr>
            <a:xfrm>
              <a:off x="7363473" y="1547449"/>
              <a:ext cx="2943771" cy="588748"/>
            </a:xfrm>
            <a:prstGeom prst="straightConnector1">
              <a:avLst/>
            </a:prstGeom>
            <a:noFill/>
            <a:ln w="28575" cap="flat" cmpd="sng" algn="ctr">
              <a:solidFill>
                <a:srgbClr val="00AEEF"/>
              </a:solidFill>
              <a:prstDash val="solid"/>
              <a:headEnd type="triangle"/>
              <a:tailEnd type="triangle" w="med" len="med"/>
            </a:ln>
            <a:effectLst/>
          </p:spPr>
        </p:cxnSp>
        <p:sp>
          <p:nvSpPr>
            <p:cNvPr id="38" name="Rectangle 37"/>
            <p:cNvSpPr/>
            <p:nvPr/>
          </p:nvSpPr>
          <p:spPr bwMode="auto">
            <a:xfrm>
              <a:off x="4825352" y="1019910"/>
              <a:ext cx="2538121" cy="1055077"/>
            </a:xfrm>
            <a:prstGeom prst="rect">
              <a:avLst/>
            </a:prstGeom>
            <a:solidFill>
              <a:srgbClr val="00AEEF"/>
            </a:solidFill>
            <a:ln w="9525" cap="flat" cmpd="sng" algn="ctr">
              <a:solidFill>
                <a:srgbClr val="00AEEF">
                  <a:shade val="95000"/>
                  <a:satMod val="105000"/>
                </a:srgbClr>
              </a:solid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39" name="Rectangle 38"/>
            <p:cNvSpPr/>
            <p:nvPr/>
          </p:nvSpPr>
          <p:spPr bwMode="auto">
            <a:xfrm>
              <a:off x="4967602" y="1179150"/>
              <a:ext cx="1507625" cy="736602"/>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91436" tIns="45718" rIns="91436" bIns="182880"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solidFill>
                      <a:srgbClr val="FFFFFF">
                        <a:alpha val="0"/>
                      </a:srgbClr>
                    </a:solidFill>
                  </a:ln>
                  <a:solidFill>
                    <a:srgbClr val="595959">
                      <a:alpha val="99000"/>
                    </a:srgbClr>
                  </a:solidFill>
                  <a:effectLst/>
                  <a:uLnTx/>
                  <a:uFillTx/>
                  <a:ea typeface="+mn-ea"/>
                  <a:cs typeface="+mn-cs"/>
                </a:rPr>
                <a:t>Topic</a:t>
              </a:r>
            </a:p>
          </p:txBody>
        </p:sp>
        <p:sp>
          <p:nvSpPr>
            <p:cNvPr id="40" name="Oval 39"/>
            <p:cNvSpPr/>
            <p:nvPr/>
          </p:nvSpPr>
          <p:spPr bwMode="auto">
            <a:xfrm>
              <a:off x="1670340" y="1019910"/>
              <a:ext cx="1055076" cy="1055076"/>
            </a:xfrm>
            <a:prstGeom prst="ellipse">
              <a:avLst/>
            </a:prstGeom>
            <a:solidFill>
              <a:srgbClr val="8CC600">
                <a:alpha val="99000"/>
              </a:srgbClr>
            </a:solidFill>
            <a:ln w="9525" cap="flat" cmpd="sng" algn="ctr">
              <a:noFill/>
              <a:prstDash val="solid"/>
              <a:headEnd type="none" w="med" len="med"/>
              <a:tailEnd type="none" w="med" len="med"/>
            </a:ln>
            <a:effectLst/>
          </p:spPr>
          <p:txBody>
            <a:bodyPr vert="horz" wrap="square" lIns="89980" tIns="44991" rIns="89980" bIns="44991" numCol="1" rtlCol="0" anchor="ctr" anchorCtr="0" compatLnSpc="1">
              <a:prstTxWarp prst="textNoShape">
                <a:avLst/>
              </a:prstTxWarp>
            </a:bodyPr>
            <a:lstStyle/>
            <a:p>
              <a:pPr marL="0" marR="0" lvl="0" indent="0" algn="ctr" defTabSz="899548"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solidFill>
                      <a:srgbClr val="FFFFFF">
                        <a:alpha val="0"/>
                      </a:srgbClr>
                    </a:solidFill>
                  </a:ln>
                  <a:gradFill>
                    <a:gsLst>
                      <a:gs pos="0">
                        <a:srgbClr val="FFFFFF"/>
                      </a:gs>
                      <a:gs pos="100000">
                        <a:srgbClr val="FFFFFF"/>
                      </a:gs>
                    </a:gsLst>
                    <a:lin ang="5400000" scaled="0"/>
                  </a:gradFill>
                  <a:effectLst/>
                  <a:uLnTx/>
                  <a:uFillTx/>
                  <a:latin typeface="Segoe UI"/>
                  <a:ea typeface="+mn-ea"/>
                  <a:cs typeface="+mn-cs"/>
                </a:rPr>
                <a:t>S</a:t>
              </a:r>
            </a:p>
          </p:txBody>
        </p:sp>
        <p:cxnSp>
          <p:nvCxnSpPr>
            <p:cNvPr id="41" name="Straight Arrow Connector 40"/>
            <p:cNvCxnSpPr/>
            <p:nvPr/>
          </p:nvCxnSpPr>
          <p:spPr>
            <a:xfrm>
              <a:off x="2725416" y="1547448"/>
              <a:ext cx="2099936" cy="0"/>
            </a:xfrm>
            <a:prstGeom prst="straightConnector1">
              <a:avLst/>
            </a:prstGeom>
            <a:noFill/>
            <a:ln w="28575" cap="flat" cmpd="sng" algn="ctr">
              <a:solidFill>
                <a:srgbClr val="8CC600"/>
              </a:solidFill>
              <a:prstDash val="solid"/>
              <a:tailEnd type="triangle" w="med" len="med"/>
            </a:ln>
            <a:effectLst/>
          </p:spPr>
        </p:cxnSp>
        <p:sp>
          <p:nvSpPr>
            <p:cNvPr id="42" name="Rectangle 41"/>
            <p:cNvSpPr/>
            <p:nvPr/>
          </p:nvSpPr>
          <p:spPr bwMode="auto">
            <a:xfrm>
              <a:off x="6485859" y="1179150"/>
              <a:ext cx="735361" cy="236152"/>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91436" tIns="182880" rIns="91436" bIns="182880"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ea typeface="+mn-ea"/>
                  <a:cs typeface="+mn-cs"/>
                </a:rPr>
                <a:t>Sub</a:t>
              </a:r>
            </a:p>
          </p:txBody>
        </p:sp>
        <p:sp>
          <p:nvSpPr>
            <p:cNvPr id="43" name="Rectangle 42"/>
            <p:cNvSpPr/>
            <p:nvPr/>
          </p:nvSpPr>
          <p:spPr bwMode="auto">
            <a:xfrm>
              <a:off x="6485859" y="1429375"/>
              <a:ext cx="735361" cy="236152"/>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91436" tIns="182880" rIns="91436" bIns="182880"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ea typeface="+mn-ea"/>
                  <a:cs typeface="+mn-cs"/>
                </a:rPr>
                <a:t>Sub</a:t>
              </a:r>
            </a:p>
          </p:txBody>
        </p:sp>
        <p:sp>
          <p:nvSpPr>
            <p:cNvPr id="44" name="Rectangle 43"/>
            <p:cNvSpPr/>
            <p:nvPr/>
          </p:nvSpPr>
          <p:spPr bwMode="auto">
            <a:xfrm>
              <a:off x="6485859" y="1679600"/>
              <a:ext cx="735361" cy="236152"/>
            </a:xfrm>
            <a:prstGeom prst="rect">
              <a:avLst/>
            </a:prstGeom>
            <a:solidFill>
              <a:srgbClr val="00AEEF">
                <a:lumMod val="20000"/>
                <a:lumOff val="80000"/>
              </a:srgbClr>
            </a:solidFill>
            <a:ln w="19050" cap="flat" cmpd="sng" algn="ctr">
              <a:noFill/>
              <a:prstDash val="sysDash"/>
              <a:headEnd type="none" w="med" len="med"/>
              <a:tailEnd type="none" w="med" len="med"/>
            </a:ln>
            <a:effectLst/>
          </p:spPr>
          <p:txBody>
            <a:bodyPr vert="horz" wrap="square" lIns="91436" tIns="182880" rIns="91436" bIns="182880"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solidFill>
                      <a:srgbClr val="FFFFFF">
                        <a:alpha val="0"/>
                      </a:srgbClr>
                    </a:solidFill>
                  </a:ln>
                  <a:solidFill>
                    <a:srgbClr val="595959">
                      <a:alpha val="99000"/>
                    </a:srgbClr>
                  </a:solidFill>
                  <a:effectLst/>
                  <a:uLnTx/>
                  <a:uFillTx/>
                  <a:latin typeface="Segoe UI"/>
                  <a:ea typeface="+mn-ea"/>
                  <a:cs typeface="+mn-cs"/>
                </a:rPr>
                <a:t>Sub</a:t>
              </a:r>
            </a:p>
          </p:txBody>
        </p:sp>
        <p:grpSp>
          <p:nvGrpSpPr>
            <p:cNvPr id="45" name="Group 44"/>
            <p:cNvGrpSpPr/>
            <p:nvPr/>
          </p:nvGrpSpPr>
          <p:grpSpPr>
            <a:xfrm>
              <a:off x="5761385" y="1803873"/>
              <a:ext cx="760358" cy="748234"/>
              <a:chOff x="5938838" y="5600700"/>
              <a:chExt cx="2090737" cy="2057400"/>
            </a:xfrm>
          </p:grpSpPr>
          <p:sp>
            <p:nvSpPr>
              <p:cNvPr id="46"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7"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spTree>
    <p:extLst>
      <p:ext uri="{BB962C8B-B14F-4D97-AF65-F5344CB8AC3E}">
        <p14:creationId xmlns:p14="http://schemas.microsoft.com/office/powerpoint/2010/main" val="33689789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zh-TW" altLang="en-US"/>
          </a:p>
        </p:txBody>
      </p:sp>
      <p:sp>
        <p:nvSpPr>
          <p:cNvPr id="3" name="Title 2"/>
          <p:cNvSpPr>
            <a:spLocks noGrp="1"/>
          </p:cNvSpPr>
          <p:nvPr>
            <p:ph type="title"/>
          </p:nvPr>
        </p:nvSpPr>
        <p:spPr/>
        <p:txBody>
          <a:bodyPr/>
          <a:lstStyle/>
          <a:p>
            <a:r>
              <a:rPr lang="en-US" altLang="zh-TW" dirty="0"/>
              <a:t>Azure Portal</a:t>
            </a:r>
            <a:endParaRPr lang="zh-TW" altLang="en-US" dirty="0"/>
          </a:p>
        </p:txBody>
      </p:sp>
      <p:pic>
        <p:nvPicPr>
          <p:cNvPr id="4" name="Picture 3"/>
          <p:cNvPicPr>
            <a:picLocks noChangeAspect="1"/>
          </p:cNvPicPr>
          <p:nvPr/>
        </p:nvPicPr>
        <p:blipFill>
          <a:blip r:embed="rId2"/>
          <a:stretch>
            <a:fillRect/>
          </a:stretch>
        </p:blipFill>
        <p:spPr>
          <a:xfrm>
            <a:off x="244740" y="1553046"/>
            <a:ext cx="11946996" cy="4968552"/>
          </a:xfrm>
          <a:prstGeom prst="rect">
            <a:avLst/>
          </a:prstGeom>
        </p:spPr>
      </p:pic>
      <p:sp>
        <p:nvSpPr>
          <p:cNvPr id="5" name="Rectangle 4"/>
          <p:cNvSpPr/>
          <p:nvPr/>
        </p:nvSpPr>
        <p:spPr bwMode="auto">
          <a:xfrm>
            <a:off x="3481933" y="5153446"/>
            <a:ext cx="8709803" cy="1512168"/>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TW"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856978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21693" y="1095642"/>
            <a:ext cx="10345923" cy="5361559"/>
          </a:xfrm>
          <a:prstGeom prst="rect">
            <a:avLst/>
          </a:prstGeom>
        </p:spPr>
      </p:pic>
      <p:sp>
        <p:nvSpPr>
          <p:cNvPr id="3" name="Title 2"/>
          <p:cNvSpPr>
            <a:spLocks noGrp="1"/>
          </p:cNvSpPr>
          <p:nvPr>
            <p:ph type="title"/>
          </p:nvPr>
        </p:nvSpPr>
        <p:spPr/>
        <p:txBody>
          <a:bodyPr/>
          <a:lstStyle/>
          <a:p>
            <a:r>
              <a:rPr lang="en-US" altLang="zh-TW" dirty="0"/>
              <a:t>Service Bus Explorer</a:t>
            </a:r>
            <a:endParaRPr lang="zh-TW" altLang="en-US" dirty="0"/>
          </a:p>
        </p:txBody>
      </p:sp>
      <p:sp>
        <p:nvSpPr>
          <p:cNvPr id="4" name="Rectangle 3"/>
          <p:cNvSpPr/>
          <p:nvPr/>
        </p:nvSpPr>
        <p:spPr>
          <a:xfrm>
            <a:off x="3553941" y="6491981"/>
            <a:ext cx="9326563" cy="461665"/>
          </a:xfrm>
          <a:prstGeom prst="rect">
            <a:avLst/>
          </a:prstGeom>
        </p:spPr>
        <p:txBody>
          <a:bodyPr wrap="square">
            <a:spAutoFit/>
          </a:bodyPr>
          <a:lstStyle/>
          <a:p>
            <a:r>
              <a:rPr lang="zh-TW" altLang="en-US" sz="2400" dirty="0">
                <a:hlinkClick r:id="rId3"/>
              </a:rPr>
              <a:t>https://code.msdn.microsoft.com/Service-Bus-Explorer-f2abca5a</a:t>
            </a:r>
            <a:endParaRPr lang="zh-TW" altLang="en-US" sz="2400" dirty="0"/>
          </a:p>
        </p:txBody>
      </p:sp>
    </p:spTree>
    <p:extLst>
      <p:ext uri="{BB962C8B-B14F-4D97-AF65-F5344CB8AC3E}">
        <p14:creationId xmlns:p14="http://schemas.microsoft.com/office/powerpoint/2010/main" val="64225590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HHPi3dOyU2bxfVLX228C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pZmnOs_L0KgkjdnlpuRP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UBRHo9kh9kKem.MwhdsyQ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sTWy8cTqaEirpxYwGaMzi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zJ2AsOdUHEG42nSj_.iuC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JRjfb_Tl0ar6_3XX4qW6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sB8G.VDWg0u13Dr4dBgju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yAY6T85540eKn3b54m6s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PhrFcxlpLkykJgZ.sNKjZ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P30NRLlZCkSAnmQw9df_U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bX6n2d2i8kiozUXvd2N4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hlJIIESlkeKa6_wJXYvG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Xi7.NwOQUu.nvNV9pOMi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r2djt7hQU2EdRapl1WIk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NBRR.H.0UyHnQWHtNMjd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iVSu1ki1kCZ8TdY_rT8W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9uecQ6iiEaGCIghB8CQ.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VzT0QHafE0ecyzOKjQwlG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hthZx1da4UKJmfSRreLLc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UBRHo9kh9kKem.MwhdsyQ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sTWy8cTqaEirpxYwGaMzi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J2AsOdUHEG42nSj_.iuC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KRZ_vCTc06b2heZuBtGf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sB8G.VDWg0u13Dr4dBgju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bMINZMlNE6i_X.NzuVBI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Yy83q8AuaUqd3dxvPQO0W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exJskEyQGEmJKbGbCAWOq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cvdaJpAR2UGNSi.BNyR31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Jr8Ws3RpL0mY_g8ZVfSMz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6kiWrBJqwEWu3qQJoVgKy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cuMS1buyeUCUtBpWR4NVE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Gp1YOrbsFE2h7gfwdRtln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wH23YWKNBUy6LefN1HMHP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thZx1da4UKJmfSRreLLc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D1128L0oIkSf.El8Hn5s6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cmsImDnj1UC_RYiyIjNR5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3_o0mghRUCrMv3R1fmgW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fiGbWkhrhEexA7sssJu3Og"/>
</p:tagLst>
</file>

<file path=ppt/theme/theme1.xml><?xml version="1.0" encoding="utf-8"?>
<a:theme xmlns:a="http://schemas.openxmlformats.org/drawingml/2006/main" name="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4.potx" id="{280B0584-D3E0-4FDF-AF7B-DC9201B1C6A4}" vid="{BD0412F3-0F64-434F-968B-D425D17D0172}"/>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4.potx" id="{280B0584-D3E0-4FDF-AF7B-DC9201B1C6A4}" vid="{72066CE1-B97F-4770-BA79-1EC902D820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CECEFB3E0A9A4BBFD2DD37E9D0963B" ma:contentTypeVersion="8" ma:contentTypeDescription="Create a new document." ma:contentTypeScope="" ma:versionID="ada085ff8c29ea326a596c64ec16e7d2">
  <xsd:schema xmlns:xsd="http://www.w3.org/2001/XMLSchema" xmlns:xs="http://www.w3.org/2001/XMLSchema" xmlns:p="http://schemas.microsoft.com/office/2006/metadata/properties" xmlns:ns1="http://schemas.microsoft.com/sharepoint/v3" xmlns:ns2="60a3e4eb-c306-4fe6-aff7-b046eed05823" xmlns:ns3="abddecb2-b6dc-4f3e-b78b-6cc368085734" targetNamespace="http://schemas.microsoft.com/office/2006/metadata/properties" ma:root="true" ma:fieldsID="dffe67dfe7b6d0053ffb1de659975ff7" ns1:_="" ns2:_="" ns3:_="">
    <xsd:import namespace="http://schemas.microsoft.com/sharepoint/v3"/>
    <xsd:import namespace="60a3e4eb-c306-4fe6-aff7-b046eed05823"/>
    <xsd:import namespace="abddecb2-b6dc-4f3e-b78b-6cc368085734"/>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a3e4eb-c306-4fe6-aff7-b046eed0582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bddecb2-b6dc-4f3e-b78b-6cc36808573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E68D52BA-D9DA-46D8-AEE6-1245FF9D364A}"/>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630a2e83-186a-4a0f-ab27-bee8a8096abc"/>
    <ds:schemaRef ds:uri="http://purl.org/dc/dcmitype/"/>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API%20Service</Template>
  <TotalTime>2076</TotalTime>
  <Words>2021</Words>
  <Application>Microsoft Office PowerPoint</Application>
  <PresentationFormat>Custom</PresentationFormat>
  <Paragraphs>625</Paragraphs>
  <Slides>35</Slides>
  <Notes>33</Notes>
  <HiddenSlides>13</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35</vt:i4>
      </vt:variant>
    </vt:vector>
  </HeadingPairs>
  <TitlesOfParts>
    <vt:vector size="46" baseType="lpstr">
      <vt:lpstr>Segoe UI (Body)</vt:lpstr>
      <vt:lpstr>Segoe UI Light (Headings)</vt:lpstr>
      <vt:lpstr>新細明體</vt:lpstr>
      <vt:lpstr>Arial</vt:lpstr>
      <vt:lpstr>Calibri</vt:lpstr>
      <vt:lpstr>Consolas</vt:lpstr>
      <vt:lpstr>Segoe UI</vt:lpstr>
      <vt:lpstr>Segoe UI Light</vt:lpstr>
      <vt:lpstr>Wingdings</vt:lpstr>
      <vt:lpstr>WHITE TEMPLATE</vt:lpstr>
      <vt:lpstr>COLOR TEMPLATE</vt:lpstr>
      <vt:lpstr>Connected Device Studio Skill Transfer</vt:lpstr>
      <vt:lpstr>Outline</vt:lpstr>
      <vt:lpstr>Overview</vt:lpstr>
      <vt:lpstr>Whole View</vt:lpstr>
      <vt:lpstr>Service Architecture</vt:lpstr>
      <vt:lpstr>Service Bus</vt:lpstr>
      <vt:lpstr>Queue and Topic</vt:lpstr>
      <vt:lpstr>Azure Portal</vt:lpstr>
      <vt:lpstr>Service Bus Explorer</vt:lpstr>
      <vt:lpstr>OpsAlarm</vt:lpstr>
      <vt:lpstr>Code Architecture</vt:lpstr>
      <vt:lpstr>PowerPoint Presentation</vt:lpstr>
      <vt:lpstr>Message Format – In Service Bus (opsalarm)</vt:lpstr>
      <vt:lpstr>Call Flow</vt:lpstr>
      <vt:lpstr>Message Output Process</vt:lpstr>
      <vt:lpstr>File Architecture</vt:lpstr>
      <vt:lpstr>OpsInfra</vt:lpstr>
      <vt:lpstr>Code Architecture</vt:lpstr>
      <vt:lpstr>Example of Message format - provisioning company</vt:lpstr>
      <vt:lpstr>Call Flow</vt:lpstr>
      <vt:lpstr>File Architecture</vt:lpstr>
      <vt:lpstr>PowerPoint Presentation</vt:lpstr>
      <vt:lpstr>Relay vs. Message Broker</vt:lpstr>
      <vt:lpstr>Push vs. Pull</vt:lpstr>
      <vt:lpstr>Ways to Pull</vt:lpstr>
      <vt:lpstr>Messages</vt:lpstr>
      <vt:lpstr>Queues</vt:lpstr>
      <vt:lpstr>Queues</vt:lpstr>
      <vt:lpstr>Queues</vt:lpstr>
      <vt:lpstr>Topics</vt:lpstr>
      <vt:lpstr>Flow</vt:lpstr>
      <vt:lpstr>Flow</vt:lpstr>
      <vt:lpstr>Code Architecture</vt:lpstr>
      <vt:lpstr>Code Architecture</vt:lpstr>
      <vt:lpstr>Detail </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Connected Device Studio Skill Transfer</dc:title>
  <dc:subject>&lt;Speech title here&gt;</dc:subject>
  <dc:creator>Andy Li (ManpowerGroup Taiwan)</dc:creator>
  <cp:keywords/>
  <dc:description>Template: Maryfj_x000d_
Formatting:_x000d_
Audience Type:</dc:description>
  <cp:lastModifiedBy>Andy Li (ManpowerGroup Taiwan)</cp:lastModifiedBy>
  <cp:revision>97</cp:revision>
  <dcterms:created xsi:type="dcterms:W3CDTF">2017-06-07T11:15:56Z</dcterms:created>
  <dcterms:modified xsi:type="dcterms:W3CDTF">2017-06-13T23:45:42Z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0x010100A0CECEFB3E0A9A4BBFD2DD37E9D0963B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a-andli@microsoft.com</vt:lpwstr>
  </property>
  <property fmtid="{D5CDD505-2E9C-101B-9397-08002B2CF9AE}" pid="18" name="MSIP_Label_f42aa342-8706-4288-bd11-ebb85995028c_SetDate">
    <vt:lpwstr>2017-06-07T19:24:21.8980199+08:00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