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9" r:id="rId6"/>
  </p:sldMasterIdLst>
  <p:notesMasterIdLst>
    <p:notesMasterId r:id="rId30"/>
  </p:notesMasterIdLst>
  <p:handoutMasterIdLst>
    <p:handoutMasterId r:id="rId31"/>
  </p:handoutMasterIdLst>
  <p:sldIdLst>
    <p:sldId id="1309" r:id="rId7"/>
    <p:sldId id="1375" r:id="rId8"/>
    <p:sldId id="1377" r:id="rId9"/>
    <p:sldId id="1378" r:id="rId10"/>
    <p:sldId id="1369" r:id="rId11"/>
    <p:sldId id="1381" r:id="rId12"/>
    <p:sldId id="1384" r:id="rId13"/>
    <p:sldId id="1382" r:id="rId14"/>
    <p:sldId id="1370" r:id="rId15"/>
    <p:sldId id="1388" r:id="rId16"/>
    <p:sldId id="1389" r:id="rId17"/>
    <p:sldId id="1390" r:id="rId18"/>
    <p:sldId id="1391" r:id="rId19"/>
    <p:sldId id="1392" r:id="rId20"/>
    <p:sldId id="1393" r:id="rId21"/>
    <p:sldId id="1396" r:id="rId22"/>
    <p:sldId id="1387" r:id="rId23"/>
    <p:sldId id="1394" r:id="rId24"/>
    <p:sldId id="1397" r:id="rId25"/>
    <p:sldId id="1248" r:id="rId26"/>
    <p:sldId id="1398" r:id="rId27"/>
    <p:sldId id="1399" r:id="rId28"/>
    <p:sldId id="1400"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 id="1375"/>
            <p14:sldId id="1377"/>
            <p14:sldId id="1378"/>
            <p14:sldId id="1369"/>
            <p14:sldId id="1381"/>
            <p14:sldId id="1384"/>
            <p14:sldId id="1382"/>
            <p14:sldId id="1370"/>
            <p14:sldId id="1388"/>
            <p14:sldId id="1389"/>
            <p14:sldId id="1390"/>
            <p14:sldId id="1391"/>
            <p14:sldId id="1392"/>
            <p14:sldId id="1393"/>
            <p14:sldId id="1396"/>
            <p14:sldId id="1387"/>
            <p14:sldId id="1394"/>
            <p14:sldId id="1397"/>
            <p14:sldId id="1248"/>
            <p14:sldId id="1398"/>
            <p14:sldId id="1399"/>
            <p14:sldId id="14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Scott Knackstedt" initials="SK" lastIdx="7"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5FF"/>
    <a:srgbClr val="0078D7"/>
    <a:srgbClr val="626262"/>
    <a:srgbClr val="4EB1FF"/>
    <a:srgbClr val="ED7D31"/>
    <a:srgbClr val="FE7F50"/>
    <a:srgbClr val="89CBFF"/>
    <a:srgbClr val="FFC000"/>
    <a:srgbClr val="505050"/>
    <a:srgbClr val="FF3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700" autoAdjust="0"/>
  </p:normalViewPr>
  <p:slideViewPr>
    <p:cSldViewPr>
      <p:cViewPr varScale="1">
        <p:scale>
          <a:sx n="46" d="100"/>
          <a:sy n="46" d="100"/>
        </p:scale>
        <p:origin x="1368" y="2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5-08T10:46:55.188" idx="7">
    <p:pos x="4223" y="1935"/>
    <p:text>Thad, she writes "The badge under ‘latency’ needs to say: &lt;10ms 99Th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6/13/2017 11:31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6/13/2017 11:31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ctor_mode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F17D303-0DA1-40F0-81F4-4BB426A12498}"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10</a:t>
            </a:fld>
            <a:endParaRPr lang="en-US"/>
          </a:p>
        </p:txBody>
      </p:sp>
    </p:spTree>
    <p:extLst>
      <p:ext uri="{BB962C8B-B14F-4D97-AF65-F5344CB8AC3E}">
        <p14:creationId xmlns:p14="http://schemas.microsoft.com/office/powerpoint/2010/main" val="3029583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HBASE</a:t>
            </a:r>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11</a:t>
            </a:fld>
            <a:endParaRPr lang="en-US"/>
          </a:p>
        </p:txBody>
      </p:sp>
    </p:spTree>
    <p:extLst>
      <p:ext uri="{BB962C8B-B14F-4D97-AF65-F5344CB8AC3E}">
        <p14:creationId xmlns:p14="http://schemas.microsoft.com/office/powerpoint/2010/main" val="3238433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12</a:t>
            </a:fld>
            <a:endParaRPr lang="en-US"/>
          </a:p>
        </p:txBody>
      </p:sp>
    </p:spTree>
    <p:extLst>
      <p:ext uri="{BB962C8B-B14F-4D97-AF65-F5344CB8AC3E}">
        <p14:creationId xmlns:p14="http://schemas.microsoft.com/office/powerpoint/2010/main" val="250996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13</a:t>
            </a:fld>
            <a:endParaRPr lang="en-US"/>
          </a:p>
        </p:txBody>
      </p:sp>
    </p:spTree>
    <p:extLst>
      <p:ext uri="{BB962C8B-B14F-4D97-AF65-F5344CB8AC3E}">
        <p14:creationId xmlns:p14="http://schemas.microsoft.com/office/powerpoint/2010/main" val="683274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14</a:t>
            </a:fld>
            <a:endParaRPr lang="en-US"/>
          </a:p>
        </p:txBody>
      </p:sp>
    </p:spTree>
    <p:extLst>
      <p:ext uri="{BB962C8B-B14F-4D97-AF65-F5344CB8AC3E}">
        <p14:creationId xmlns:p14="http://schemas.microsoft.com/office/powerpoint/2010/main" val="1075763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Only service with financially-backed SLAs for millisecond latency at the 99th percentile, 99.99% HA and guaranteed throughput and consistency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Text was: </a:t>
            </a:r>
            <a:r>
              <a:rPr lang="en-US" sz="1200" b="1" dirty="0">
                <a:solidFill>
                  <a:schemeClr val="accent3"/>
                </a:solidFill>
                <a:latin typeface="Segoe UI Semibold" charset="0"/>
                <a:ea typeface="Segoe UI Semibold" charset="0"/>
                <a:cs typeface="Segoe UI Semibold" charset="0"/>
              </a:rPr>
              <a:t>Access leading SLAs for latency at the 99th percentile, 99.99% HA, guaranteed throughput and consistency </a:t>
            </a:r>
            <a:endParaRPr lang="en-US" b="0" dirty="0"/>
          </a:p>
        </p:txBody>
      </p:sp>
      <p:sp>
        <p:nvSpPr>
          <p:cNvPr id="4" name="Slide Number Placeholder 3"/>
          <p:cNvSpPr>
            <a:spLocks noGrp="1"/>
          </p:cNvSpPr>
          <p:nvPr>
            <p:ph type="sldNum" sz="quarter" idx="10"/>
          </p:nvPr>
        </p:nvSpPr>
        <p:spPr/>
        <p:txBody>
          <a:bodyPr/>
          <a:lstStyle/>
          <a:p>
            <a:fld id="{5996BA33-6360-40A1-9606-58E0047CF44A}" type="slidenum">
              <a:rPr lang="en-US" smtClean="0"/>
              <a:t>15</a:t>
            </a:fld>
            <a:endParaRPr lang="en-US"/>
          </a:p>
        </p:txBody>
      </p:sp>
    </p:spTree>
    <p:extLst>
      <p:ext uri="{BB962C8B-B14F-4D97-AF65-F5344CB8AC3E}">
        <p14:creationId xmlns:p14="http://schemas.microsoft.com/office/powerpoint/2010/main" val="1949705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So what is </a:t>
            </a:r>
            <a:r>
              <a:rPr lang="en-US" altLang="zh-TW" dirty="0" err="1"/>
              <a:t>DocumentDB</a:t>
            </a:r>
            <a:r>
              <a:rPr lang="en-US" altLang="zh-TW" dirty="0"/>
              <a:t>?</a:t>
            </a:r>
          </a:p>
          <a:p>
            <a:endParaRPr lang="en-US" altLang="zh-TW" dirty="0"/>
          </a:p>
          <a:p>
            <a:pPr>
              <a:spcAft>
                <a:spcPts val="600"/>
              </a:spcAft>
            </a:pPr>
            <a:r>
              <a:rPr lang="en-US" altLang="zh-TW" dirty="0" err="1"/>
              <a:t>DocumentDB</a:t>
            </a:r>
            <a:r>
              <a:rPr lang="en-US" altLang="zh-TW" dirty="0"/>
              <a:t> is </a:t>
            </a:r>
            <a:r>
              <a:rPr lang="en-US" altLang="zh-TW" sz="900" dirty="0">
                <a:solidFill>
                  <a:srgbClr val="3F3F3F"/>
                </a:solidFill>
              </a:rPr>
              <a:t>a</a:t>
            </a:r>
            <a:r>
              <a:rPr lang="en-US" altLang="zh-TW" sz="900" dirty="0">
                <a:solidFill>
                  <a:srgbClr val="3F3F3F"/>
                </a:solidFill>
                <a:ea typeface="Calibri" panose="020F0502020204030204" pitchFamily="34" charset="0"/>
                <a:cs typeface="Calibri" panose="020F0502020204030204" pitchFamily="34" charset="0"/>
              </a:rPr>
              <a:t> </a:t>
            </a:r>
            <a:r>
              <a:rPr lang="en-US" altLang="zh-TW" sz="900" dirty="0">
                <a:solidFill>
                  <a:srgbClr val="0071BC"/>
                </a:solidFill>
                <a:ea typeface="Calibri" panose="020F0502020204030204" pitchFamily="34" charset="0"/>
                <a:cs typeface="Segoe UI Semibold" panose="020B0702040204020203" pitchFamily="34" charset="0"/>
              </a:rPr>
              <a:t>NoSQL document database-as-a-service</a:t>
            </a:r>
            <a:r>
              <a:rPr lang="en-US" altLang="zh-TW" sz="900" dirty="0">
                <a:solidFill>
                  <a:srgbClr val="3F3F3F"/>
                </a:solidFill>
                <a:ea typeface="Calibri" panose="020F0502020204030204" pitchFamily="34" charset="0"/>
                <a:cs typeface="Calibri" panose="020F0502020204030204" pitchFamily="34" charset="0"/>
              </a:rPr>
              <a:t>, fully managed by Microsoft Azure. </a:t>
            </a:r>
          </a:p>
          <a:p>
            <a:endParaRPr lang="en-US" altLang="zh-TW" dirty="0"/>
          </a:p>
          <a:p>
            <a:pPr marL="0" indent="0">
              <a:buFontTx/>
              <a:buNone/>
            </a:pPr>
            <a:r>
              <a:rPr lang="en-US" altLang="zh-TW" dirty="0">
                <a:effectLst/>
              </a:rPr>
              <a:t>It</a:t>
            </a:r>
            <a:r>
              <a:rPr lang="en-US" altLang="zh-TW" baseline="0" dirty="0">
                <a:effectLst/>
              </a:rPr>
              <a:t> is </a:t>
            </a:r>
            <a:r>
              <a:rPr lang="en-US" altLang="zh-TW" dirty="0">
                <a:effectLst/>
              </a:rPr>
              <a:t>a document-oriented, NoSQL database service designed for modern mobile and web applications. </a:t>
            </a:r>
          </a:p>
          <a:p>
            <a:pPr marL="0" indent="0">
              <a:buFontTx/>
              <a:buNone/>
            </a:pPr>
            <a:endParaRPr lang="en-US" altLang="zh-TW" dirty="0">
              <a:effectLst/>
            </a:endParaRPr>
          </a:p>
          <a:p>
            <a:pPr marL="0" indent="0">
              <a:buFontTx/>
              <a:buNone/>
            </a:pPr>
            <a:r>
              <a:rPr lang="en-US" altLang="zh-TW" dirty="0" err="1">
                <a:effectLst/>
              </a:rPr>
              <a:t>DocumentDB</a:t>
            </a:r>
            <a:r>
              <a:rPr lang="en-US" altLang="zh-TW" dirty="0">
                <a:effectLst/>
              </a:rPr>
              <a:t> delivers consistently fast reads and writes, schema flexibility, and the ability to easily scale a database up and down on demand. </a:t>
            </a:r>
            <a:r>
              <a:rPr lang="en-US" altLang="zh-TW" dirty="0" err="1">
                <a:effectLst/>
              </a:rPr>
              <a:t>DocumentDB</a:t>
            </a:r>
            <a:r>
              <a:rPr lang="en-US" altLang="zh-TW" dirty="0">
                <a:effectLst/>
              </a:rPr>
              <a:t> enables complex ad hoc queries using a dialect of SQL, supports well-defined consistency levels, and offers JavaScript language integrated, </a:t>
            </a:r>
            <a:r>
              <a:rPr lang="en-US" altLang="zh-TW" dirty="0" err="1">
                <a:effectLst/>
              </a:rPr>
              <a:t>multidocument</a:t>
            </a:r>
            <a:r>
              <a:rPr lang="en-US" altLang="zh-TW" dirty="0">
                <a:effectLst/>
              </a:rPr>
              <a:t> transaction processing using the familiar programming model of stored procedures, triggers and UDFs.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40557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SSD</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196557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3054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6/13/2017 11:31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27B206E8-6CA3-4263-A951-AE509195533D}" type="slidenum">
              <a:rPr lang="en-US" smtClean="0"/>
              <a:t>2</a:t>
            </a:fld>
            <a:endParaRPr lang="en-US"/>
          </a:p>
        </p:txBody>
      </p:sp>
    </p:spTree>
    <p:extLst>
      <p:ext uri="{BB962C8B-B14F-4D97-AF65-F5344CB8AC3E}">
        <p14:creationId xmlns:p14="http://schemas.microsoft.com/office/powerpoint/2010/main" val="1138021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provides a straightforward approach to building distributed interactive applications, without the need to learn complex programming patterns for handling concurrency, fault tolerance, and resource management.</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53953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54101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04903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Windows, Linux, binding</a:t>
            </a:r>
            <a:r>
              <a:rPr lang="en-US" altLang="zh-TW" baseline="0" dirty="0"/>
              <a:t> VM </a:t>
            </a:r>
            <a:br>
              <a:rPr lang="en-US" altLang="zh-TW" baseline="0" dirty="0"/>
            </a:br>
            <a:r>
              <a:rPr lang="zh-TW" altLang="en-US" dirty="0"/>
              <a:t>先講</a:t>
            </a:r>
            <a:r>
              <a:rPr lang="en-US" altLang="zh-TW" dirty="0" err="1"/>
              <a:t>RoutineTask</a:t>
            </a:r>
            <a:r>
              <a:rPr lang="zh-TW" altLang="en-US" dirty="0"/>
              <a:t>需求</a:t>
            </a:r>
            <a:endParaRPr lang="en-US" altLang="zh-TW" dirty="0"/>
          </a:p>
          <a:p>
            <a:r>
              <a:rPr lang="en-US" altLang="zh-TW" dirty="0"/>
              <a:t>Upgrade</a:t>
            </a:r>
            <a:r>
              <a:rPr lang="en-US" altLang="zh-TW" baseline="0" dirty="0"/>
              <a:t> failover</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1667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900" b="0" i="1" kern="1200" dirty="0">
                <a:solidFill>
                  <a:schemeClr val="tx1"/>
                </a:solidFill>
                <a:effectLst/>
                <a:latin typeface="Segoe UI Light" pitchFamily="34" charset="0"/>
                <a:ea typeface="+mn-ea"/>
                <a:cs typeface="+mn-cs"/>
              </a:rPr>
              <a:t>which provides a straightforward approach to building distributed interactive applications, without the need to learn complex programming patterns for handling concurrency, fault tolerance, and resource management</a:t>
            </a:r>
          </a:p>
          <a:p>
            <a:endParaRPr lang="en-US" altLang="zh-TW" sz="900" b="0" i="0" kern="1200" dirty="0">
              <a:solidFill>
                <a:schemeClr val="tx1"/>
              </a:solidFill>
              <a:effectLst/>
              <a:latin typeface="Segoe UI Light" pitchFamily="34" charset="0"/>
              <a:ea typeface="+mn-ea"/>
              <a:cs typeface="+mn-cs"/>
            </a:endParaRPr>
          </a:p>
          <a:p>
            <a:r>
              <a:rPr lang="zh-TW" altLang="en-US" sz="900" b="0" i="0" kern="1200" dirty="0">
                <a:solidFill>
                  <a:schemeClr val="tx1"/>
                </a:solidFill>
                <a:effectLst/>
                <a:latin typeface="Segoe UI Light" pitchFamily="34" charset="0"/>
                <a:ea typeface="+mn-ea"/>
                <a:cs typeface="+mn-cs"/>
              </a:rPr>
              <a:t>動作項目是隔離且獨立的計算與狀態單位，且具備單一執行緒執行。 </a:t>
            </a:r>
            <a:r>
              <a:rPr lang="zh-TW" altLang="en-US" sz="900" b="0" i="0" u="none" strike="noStrike" kern="1200" dirty="0">
                <a:solidFill>
                  <a:schemeClr val="tx1"/>
                </a:solidFill>
                <a:effectLst/>
                <a:latin typeface="Segoe UI Light" pitchFamily="34" charset="0"/>
                <a:ea typeface="+mn-ea"/>
                <a:cs typeface="+mn-cs"/>
                <a:hlinkClick r:id="rId3"/>
              </a:rPr>
              <a:t>動作項目模式</a:t>
            </a:r>
            <a:r>
              <a:rPr lang="zh-TW" altLang="en-US" sz="900" b="0" i="0" kern="1200" dirty="0">
                <a:solidFill>
                  <a:schemeClr val="tx1"/>
                </a:solidFill>
                <a:effectLst/>
                <a:latin typeface="Segoe UI Light" pitchFamily="34" charset="0"/>
                <a:ea typeface="+mn-ea"/>
                <a:cs typeface="+mn-cs"/>
              </a:rPr>
              <a:t> 是適用於並行或分散式系統的運算模型，其中有大量的這類動作項目可以同時且各自獨立的方式來執行。 動作項目可以彼此通訊，而且可以建立多個動作項目。</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4473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3319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6157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58197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347838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Message and alarm in no </a:t>
            </a:r>
            <a:r>
              <a:rPr lang="en-US" altLang="zh-TW" dirty="0" err="1"/>
              <a:t>sql</a:t>
            </a:r>
            <a:r>
              <a:rPr lang="en-US" altLang="zh-TW" dirty="0"/>
              <a:t> DB</a:t>
            </a:r>
          </a:p>
          <a:p>
            <a:r>
              <a:rPr lang="en-US" altLang="zh-TW" dirty="0"/>
              <a:t>Column</a:t>
            </a:r>
            <a:r>
              <a:rPr lang="en-US" altLang="zh-TW" baseline="0" dirty="0"/>
              <a:t> f</a:t>
            </a:r>
          </a:p>
          <a:p>
            <a:r>
              <a:rPr lang="en-US" altLang="zh-TW" baseline="0" dirty="0"/>
              <a:t>Global distribution sync local </a:t>
            </a:r>
            <a:r>
              <a:rPr lang="en-US" altLang="zh-TW" baseline="0" dirty="0" err="1"/>
              <a:t>db</a:t>
            </a:r>
            <a:r>
              <a:rPr lang="en-US" altLang="zh-TW" baseline="0" dirty="0"/>
              <a:t> center</a:t>
            </a:r>
          </a:p>
          <a:p>
            <a:r>
              <a:rPr lang="zh-TW" altLang="en-US" baseline="0" dirty="0"/>
              <a:t>以前有人要自己去做這些事 現在透過設定就可以了</a:t>
            </a:r>
            <a:endParaRPr lang="en-US" altLang="zh-TW" baseline="0" dirty="0"/>
          </a:p>
          <a:p>
            <a:r>
              <a:rPr lang="zh-TW" altLang="en-US" baseline="0" dirty="0"/>
              <a:t>可以很聰明 例如你南美沒朋友 優先權就比較小</a:t>
            </a:r>
            <a:endParaRPr lang="en-US" altLang="zh-TW" baseline="0" dirty="0"/>
          </a:p>
          <a:p>
            <a:r>
              <a:rPr lang="en-US" altLang="zh-TW" baseline="0" dirty="0"/>
              <a:t>RU</a:t>
            </a:r>
            <a:r>
              <a:rPr lang="zh-TW" altLang="en-US" baseline="0" dirty="0"/>
              <a:t> </a:t>
            </a:r>
            <a:r>
              <a:rPr lang="en-US" altLang="zh-TW" baseline="0" dirty="0"/>
              <a:t>throughput </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6/13/2017 11:31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26412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1" y="0"/>
            <a:ext cx="12436475" cy="6995517"/>
          </a:xfrm>
          <a:prstGeom prst="rect">
            <a:avLst/>
          </a:prstGeom>
        </p:spPr>
      </p:pic>
      <p:sp>
        <p:nvSpPr>
          <p:cNvPr id="4" name="Rectangle 3"/>
          <p:cNvSpPr/>
          <p:nvPr userDrawn="1"/>
        </p:nvSpPr>
        <p:spPr bwMode="auto">
          <a:xfrm>
            <a:off x="272986" y="212566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5663"/>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4443"/>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518" y="479425"/>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ltLang="zh-TW"/>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1" y="0"/>
            <a:ext cx="12436475" cy="6995517"/>
          </a:xfrm>
          <a:prstGeom prst="rect">
            <a:avLst/>
          </a:prstGeom>
        </p:spPr>
      </p:pic>
      <p:sp>
        <p:nvSpPr>
          <p:cNvPr id="4" name="Rectangle 3"/>
          <p:cNvSpPr/>
          <p:nvPr userDrawn="1"/>
        </p:nvSpPr>
        <p:spPr bwMode="auto">
          <a:xfrm>
            <a:off x="272986" y="2124972"/>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4972"/>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3752"/>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13" name="Group 12"/>
          <p:cNvGrpSpPr>
            <a:grpSpLocks noChangeAspect="1"/>
          </p:cNvGrpSpPr>
          <p:nvPr userDrawn="1"/>
        </p:nvGrpSpPr>
        <p:grpSpPr bwMode="gray">
          <a:xfrm>
            <a:off x="457518" y="479425"/>
            <a:ext cx="1681413" cy="360979"/>
            <a:chOff x="457200" y="1643393"/>
            <a:chExt cx="4492753" cy="964540"/>
          </a:xfrm>
        </p:grpSpPr>
        <p:pic>
          <p:nvPicPr>
            <p:cNvPr id="14" name="Picture 13"/>
            <p:cNvPicPr>
              <a:picLocks noChangeAspect="1"/>
            </p:cNvPicPr>
            <p:nvPr/>
          </p:nvPicPr>
          <p:blipFill>
            <a:blip r:embed="rId3"/>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067255F4-7C58-4BBA-A3F5-26B4C4AB033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7A9A-2538-4781-A015-FF1A92A0C2AB}" type="slidenum">
              <a:rPr lang="en-US" smtClean="0"/>
              <a:t>‹#›</a:t>
            </a:fld>
            <a:endParaRPr lang="en-US"/>
          </a:p>
        </p:txBody>
      </p:sp>
    </p:spTree>
    <p:extLst>
      <p:ext uri="{BB962C8B-B14F-4D97-AF65-F5344CB8AC3E}">
        <p14:creationId xmlns:p14="http://schemas.microsoft.com/office/powerpoint/2010/main" val="19267449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7255F4-7C58-4BBA-A3F5-26B4C4AB033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7A9A-2538-4781-A015-FF1A92A0C2AB}" type="slidenum">
              <a:rPr lang="en-US" smtClean="0"/>
              <a:t>‹#›</a:t>
            </a:fld>
            <a:endParaRPr lang="en-US"/>
          </a:p>
        </p:txBody>
      </p:sp>
    </p:spTree>
    <p:extLst>
      <p:ext uri="{BB962C8B-B14F-4D97-AF65-F5344CB8AC3E}">
        <p14:creationId xmlns:p14="http://schemas.microsoft.com/office/powerpoint/2010/main" val="12392181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7255F4-7C58-4BBA-A3F5-26B4C4AB033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7A9A-2538-4781-A015-FF1A92A0C2AB}" type="slidenum">
              <a:rPr lang="en-US" smtClean="0"/>
              <a:t>‹#›</a:t>
            </a:fld>
            <a:endParaRPr lang="en-US"/>
          </a:p>
        </p:txBody>
      </p:sp>
    </p:spTree>
    <p:extLst>
      <p:ext uri="{BB962C8B-B14F-4D97-AF65-F5344CB8AC3E}">
        <p14:creationId xmlns:p14="http://schemas.microsoft.com/office/powerpoint/2010/main" val="42554773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0147" y="1514370"/>
            <a:ext cx="5860363" cy="47855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6" y="1514370"/>
            <a:ext cx="5860362" cy="47855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7255F4-7C58-4BBA-A3F5-26B4C4AB033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E7A9A-2538-4781-A015-FF1A92A0C2AB}" type="slidenum">
              <a:rPr lang="en-US" smtClean="0"/>
              <a:t>‹#›</a:t>
            </a:fld>
            <a:endParaRPr lang="en-US"/>
          </a:p>
        </p:txBody>
      </p:sp>
    </p:spTree>
    <p:extLst>
      <p:ext uri="{BB962C8B-B14F-4D97-AF65-F5344CB8AC3E}">
        <p14:creationId xmlns:p14="http://schemas.microsoft.com/office/powerpoint/2010/main" val="2664155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735" y="772196"/>
            <a:ext cx="8806945" cy="1351952"/>
          </a:xfrm>
        </p:spPr>
        <p:txBody>
          <a:bodyPr>
            <a:normAutofit/>
          </a:bodyPr>
          <a:lstStyle>
            <a:lvl1pPr>
              <a:defRPr sz="4488">
                <a:solidFill>
                  <a:schemeClr val="bg1"/>
                </a:solidFill>
              </a:defRPr>
            </a:lvl1pPr>
          </a:lstStyle>
          <a:p>
            <a:r>
              <a:rPr lang="en-US" dirty="0"/>
              <a:t>Click to edit Master title style</a:t>
            </a:r>
          </a:p>
        </p:txBody>
      </p:sp>
      <p:sp>
        <p:nvSpPr>
          <p:cNvPr id="9" name="Text Placeholder 8"/>
          <p:cNvSpPr>
            <a:spLocks noGrp="1"/>
          </p:cNvSpPr>
          <p:nvPr>
            <p:ph type="body" sz="quarter" idx="10"/>
          </p:nvPr>
        </p:nvSpPr>
        <p:spPr>
          <a:xfrm>
            <a:off x="412681" y="2596730"/>
            <a:ext cx="5232654" cy="3055247"/>
          </a:xfrm>
        </p:spPr>
        <p:txBody>
          <a:bodyPr/>
          <a:lstStyle>
            <a:lvl1pPr marL="0" indent="0">
              <a:spcAft>
                <a:spcPts val="1836"/>
              </a:spcAft>
              <a:buNone/>
              <a:defRPr sz="2448">
                <a:solidFill>
                  <a:schemeClr val="bg1"/>
                </a:solidFill>
              </a:defRPr>
            </a:lvl1pPr>
            <a:lvl2pPr marL="163204" indent="-163204" algn="l" defTabSz="777164" rtl="0" eaLnBrk="1" latinLnBrk="0" hangingPunct="1">
              <a:lnSpc>
                <a:spcPct val="107000"/>
              </a:lnSpc>
              <a:spcBef>
                <a:spcPts val="0"/>
              </a:spcBef>
              <a:spcAft>
                <a:spcPts val="612"/>
              </a:spcAft>
              <a:buClr>
                <a:schemeClr val="accent2"/>
              </a:buClr>
              <a:buFont typeface="Arial" panose="020B0604020202020204" pitchFamily="34" charset="0"/>
              <a:buChar char="•"/>
              <a:defRPr lang="en-US" sz="2040" kern="1200" dirty="0" smtClean="0">
                <a:solidFill>
                  <a:schemeClr val="bg1"/>
                </a:solidFill>
                <a:latin typeface="+mn-lt"/>
                <a:ea typeface="+mn-ea"/>
                <a:cs typeface="Times New Roman" panose="02020603050405020304" pitchFamily="18" charset="0"/>
              </a:defRPr>
            </a:lvl2pPr>
            <a:lvl3pPr marL="581254" indent="-233149" defTabSz="777164">
              <a:buClr>
                <a:schemeClr val="accent2"/>
              </a:buClr>
              <a:defRPr>
                <a:solidFill>
                  <a:schemeClr val="bg1"/>
                </a:solidFill>
              </a:defRPr>
            </a:lvl3pPr>
            <a:lvl4pPr marL="932597" indent="-233149" defTabSz="777164">
              <a:buClr>
                <a:schemeClr val="accent2"/>
              </a:buClr>
              <a:defRPr>
                <a:solidFill>
                  <a:schemeClr val="bg1"/>
                </a:solidFill>
              </a:defRPr>
            </a:lvl4pPr>
            <a:lvl5pPr marL="1283940" indent="-233149" defTabSz="777164">
              <a:buClr>
                <a:schemeClr val="accent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83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6" name="Title 5"/>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6218238" cy="6994525"/>
          </a:xfrm>
          <a:prstGeom prst="rect">
            <a:avLst/>
          </a:prstGeom>
          <a:solidFill>
            <a:srgbClr val="389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a:xfrm>
            <a:off x="605900" y="2035445"/>
            <a:ext cx="5006440" cy="2923636"/>
          </a:xfrm>
        </p:spPr>
        <p:txBody>
          <a:bodyPr anchor="ctr">
            <a:normAutofit/>
          </a:bodyPr>
          <a:lstStyle>
            <a:lvl1pPr>
              <a:defRPr sz="3672">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366401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entagon 684"/>
          <p:cNvSpPr/>
          <p:nvPr userDrawn="1"/>
        </p:nvSpPr>
        <p:spPr>
          <a:xfrm>
            <a:off x="1" y="0"/>
            <a:ext cx="6218238" cy="6994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 name="Title 1"/>
          <p:cNvSpPr>
            <a:spLocks noGrp="1"/>
          </p:cNvSpPr>
          <p:nvPr>
            <p:ph type="title"/>
          </p:nvPr>
        </p:nvSpPr>
        <p:spPr>
          <a:xfrm>
            <a:off x="605900" y="2035445"/>
            <a:ext cx="5006440" cy="2923636"/>
          </a:xfrm>
        </p:spPr>
        <p:txBody>
          <a:bodyPr anchor="ctr">
            <a:normAutofit/>
          </a:bodyPr>
          <a:lstStyle>
            <a:lvl1pPr>
              <a:defRPr sz="3672">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036295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72200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2"/>
          <p:cNvSpPr/>
          <p:nvPr userDrawn="1"/>
        </p:nvSpPr>
        <p:spPr>
          <a:xfrm>
            <a:off x="0" y="2024342"/>
            <a:ext cx="12436475" cy="4970183"/>
          </a:xfrm>
          <a:prstGeom prst="rect">
            <a:avLst/>
          </a:prstGeom>
          <a:solidFill>
            <a:srgbClr val="59B4D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27456698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8104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067255F4-7C58-4BBA-A3F5-26B4C4AB033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E7A9A-2538-4781-A015-FF1A92A0C2AB}" type="slidenum">
              <a:rPr lang="en-US" smtClean="0"/>
              <a:t>‹#›</a:t>
            </a:fld>
            <a:endParaRPr lang="en-US"/>
          </a:p>
        </p:txBody>
      </p:sp>
    </p:spTree>
    <p:extLst>
      <p:ext uri="{BB962C8B-B14F-4D97-AF65-F5344CB8AC3E}">
        <p14:creationId xmlns:p14="http://schemas.microsoft.com/office/powerpoint/2010/main" val="2444591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067255F4-7C58-4BBA-A3F5-26B4C4AB033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E7A9A-2538-4781-A015-FF1A92A0C2AB}" type="slidenum">
              <a:rPr lang="en-US" smtClean="0"/>
              <a:t>‹#›</a:t>
            </a:fld>
            <a:endParaRPr lang="en-US"/>
          </a:p>
        </p:txBody>
      </p:sp>
    </p:spTree>
    <p:extLst>
      <p:ext uri="{BB962C8B-B14F-4D97-AF65-F5344CB8AC3E}">
        <p14:creationId xmlns:p14="http://schemas.microsoft.com/office/powerpoint/2010/main" val="11041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6" name="Title 5"/>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3.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ltLang="zh-TW"/>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147" y="362910"/>
            <a:ext cx="11876182" cy="935842"/>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0146" y="1481710"/>
            <a:ext cx="11876183" cy="481822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067255F4-7C58-4BBA-A3F5-26B4C4AB0335}" type="datetimeFigureOut">
              <a:rPr lang="en-US" smtClean="0"/>
              <a:t>6/13/2017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A4BE7A9A-2538-4781-A015-FF1A92A0C2AB}" type="slidenum">
              <a:rPr lang="en-US" smtClean="0"/>
              <a:t>‹#›</a:t>
            </a:fld>
            <a:endParaRPr lang="en-US"/>
          </a:p>
        </p:txBody>
      </p:sp>
    </p:spTree>
    <p:extLst>
      <p:ext uri="{BB962C8B-B14F-4D97-AF65-F5344CB8AC3E}">
        <p14:creationId xmlns:p14="http://schemas.microsoft.com/office/powerpoint/2010/main" val="4233542857"/>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txStyles>
    <p:titleStyle>
      <a:lvl1pPr algn="l" defTabSz="932597" rtl="0" eaLnBrk="1" latinLnBrk="0" hangingPunct="1">
        <a:lnSpc>
          <a:spcPct val="90000"/>
        </a:lnSpc>
        <a:spcBef>
          <a:spcPct val="0"/>
        </a:spcBef>
        <a:buNone/>
        <a:defRPr sz="5507" b="0" i="0" kern="1200">
          <a:solidFill>
            <a:schemeClr val="tx1"/>
          </a:solidFill>
          <a:latin typeface="Segoe UI Semilight" panose="020B0402040204020203" pitchFamily="34" charset="0"/>
          <a:ea typeface="+mj-ea"/>
          <a:cs typeface="Segoe UI Semilight" panose="020B0402040204020203" pitchFamily="34" charset="0"/>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3.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research/project/orleans-virtual-actors/?from=http%3A%2F%2Fresearch.microsoft.com%2Fen-us%2Fprojects%2Forleans%2F"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Device Studio Skill </a:t>
            </a:r>
            <a:r>
              <a:rPr lang="en-US" altLang="zh-TW" dirty="0"/>
              <a:t>Transfer</a:t>
            </a:r>
            <a:endParaRPr lang="en-US" dirty="0"/>
          </a:p>
        </p:txBody>
      </p:sp>
      <p:sp>
        <p:nvSpPr>
          <p:cNvPr id="3" name="Text Placeholder 2"/>
          <p:cNvSpPr>
            <a:spLocks noGrp="1"/>
          </p:cNvSpPr>
          <p:nvPr>
            <p:ph type="body" sz="quarter" idx="14"/>
          </p:nvPr>
        </p:nvSpPr>
        <p:spPr>
          <a:xfrm>
            <a:off x="273050" y="3943101"/>
            <a:ext cx="6403976" cy="1825625"/>
          </a:xfrm>
        </p:spPr>
        <p:txBody>
          <a:bodyPr/>
          <a:lstStyle/>
          <a:p>
            <a:pPr lvl="0"/>
            <a:r>
              <a:rPr lang="en-US" sz="2800" b="1" dirty="0"/>
              <a:t>Routine Task &amp; Cosmos DB</a:t>
            </a:r>
          </a:p>
          <a:p>
            <a:pPr lvl="0"/>
            <a:endParaRPr lang="en-US" sz="1800" dirty="0">
              <a:latin typeface="Segoe UI"/>
            </a:endParaRPr>
          </a:p>
          <a:p>
            <a:pPr lvl="0"/>
            <a:r>
              <a:rPr lang="en-US" sz="1800" dirty="0">
                <a:latin typeface="Segoe UI"/>
              </a:rPr>
              <a:t>Andy Li</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882" y="2024342"/>
            <a:ext cx="4934105" cy="4970183"/>
          </a:xfrm>
          <a:prstGeom prst="rect">
            <a:avLst/>
          </a:prstGeom>
          <a:solidFill>
            <a:srgbClr val="0078D7"/>
          </a:solidFill>
          <a:ln w="12700" cap="flat" cmpd="sng" algn="ctr">
            <a:no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11" name="Title 10"/>
          <p:cNvSpPr>
            <a:spLocks noGrp="1"/>
          </p:cNvSpPr>
          <p:nvPr>
            <p:ph type="title"/>
          </p:nvPr>
        </p:nvSpPr>
        <p:spPr/>
        <p:txBody>
          <a:bodyPr>
            <a:noAutofit/>
          </a:bodyPr>
          <a:lstStyle/>
          <a:p>
            <a:r>
              <a:rPr lang="en-US" sz="4800" spc="-102" dirty="0">
                <a:ln w="3175">
                  <a:noFill/>
                </a:ln>
                <a:solidFill>
                  <a:srgbClr val="626262"/>
                </a:solidFill>
                <a:latin typeface="+mj-lt"/>
                <a:ea typeface="+mn-ea"/>
                <a:cs typeface="Segoe UI" pitchFamily="34" charset="0"/>
              </a:rPr>
              <a:t>Introducing Azure Cosmos DB</a:t>
            </a:r>
            <a:br>
              <a:rPr lang="en-US" dirty="0"/>
            </a:br>
            <a:r>
              <a:rPr lang="en-US" sz="2448" dirty="0">
                <a:solidFill>
                  <a:srgbClr val="0078D7"/>
                </a:solidFill>
              </a:rPr>
              <a:t>A globally distributed, massively scalable, multi-model database service</a:t>
            </a:r>
          </a:p>
        </p:txBody>
      </p:sp>
      <p:sp>
        <p:nvSpPr>
          <p:cNvPr id="3" name="Content Placeholder 2"/>
          <p:cNvSpPr>
            <a:spLocks noGrp="1"/>
          </p:cNvSpPr>
          <p:nvPr>
            <p:ph sz="half" idx="4294967295"/>
          </p:nvPr>
        </p:nvSpPr>
        <p:spPr>
          <a:xfrm>
            <a:off x="447685" y="2490180"/>
            <a:ext cx="2721713" cy="382308"/>
          </a:xfrm>
        </p:spPr>
        <p:txBody>
          <a:bodyPr wrap="square">
            <a:spAutoFit/>
          </a:bodyPr>
          <a:lstStyle/>
          <a:p>
            <a:pPr marL="0" indent="0">
              <a:buNone/>
            </a:pPr>
            <a:r>
              <a:rPr lang="en-US" sz="2040" b="1" dirty="0">
                <a:solidFill>
                  <a:schemeClr val="bg1"/>
                </a:solidFill>
                <a:latin typeface="Segoe UI" charset="0"/>
                <a:ea typeface="Segoe UI" charset="0"/>
                <a:cs typeface="Segoe UI" charset="0"/>
              </a:rPr>
              <a:t>Global distribution</a:t>
            </a:r>
          </a:p>
        </p:txBody>
      </p:sp>
      <p:sp>
        <p:nvSpPr>
          <p:cNvPr id="262" name="TextBox 261"/>
          <p:cNvSpPr txBox="1"/>
          <p:nvPr/>
        </p:nvSpPr>
        <p:spPr>
          <a:xfrm>
            <a:off x="5083040" y="2162889"/>
            <a:ext cx="5179690" cy="542399"/>
          </a:xfrm>
          <a:prstGeom prst="rect">
            <a:avLst/>
          </a:prstGeom>
          <a:noFill/>
        </p:spPr>
        <p:txBody>
          <a:bodyPr wrap="square" rtlCol="0">
            <a:spAutoFit/>
          </a:bodyPr>
          <a:lstStyle/>
          <a:p>
            <a:r>
              <a:rPr lang="en-US" sz="1428" b="1" dirty="0">
                <a:solidFill>
                  <a:schemeClr val="accent3"/>
                </a:solidFill>
                <a:latin typeface="Segoe UI Semibold" charset="0"/>
                <a:ea typeface="Segoe UI Semibold" charset="0"/>
                <a:cs typeface="Segoe UI Semibold" charset="0"/>
              </a:rPr>
              <a:t>Automatically replicate all your data around the world – across more regions than Amazon and Google combined</a:t>
            </a:r>
          </a:p>
        </p:txBody>
      </p:sp>
      <p:grpSp>
        <p:nvGrpSpPr>
          <p:cNvPr id="2" name="Group 1"/>
          <p:cNvGrpSpPr/>
          <p:nvPr/>
        </p:nvGrpSpPr>
        <p:grpSpPr>
          <a:xfrm>
            <a:off x="7030504" y="2992832"/>
            <a:ext cx="3309569" cy="3309569"/>
            <a:chOff x="6423232" y="2630244"/>
            <a:chExt cx="3987098" cy="3987098"/>
          </a:xfrm>
        </p:grpSpPr>
        <p:sp>
          <p:nvSpPr>
            <p:cNvPr id="435" name="Freeform: Shape 962"/>
            <p:cNvSpPr/>
            <p:nvPr/>
          </p:nvSpPr>
          <p:spPr>
            <a:xfrm>
              <a:off x="6423232" y="2630244"/>
              <a:ext cx="3987098" cy="3987098"/>
            </a:xfrm>
            <a:prstGeom prst="ellipse">
              <a:avLst/>
            </a:prstGeom>
            <a:solidFill>
              <a:srgbClr val="E8F6FA"/>
            </a:solidFill>
            <a:ln w="12700" cap="flat" cmpd="sng" algn="ctr">
              <a:noFill/>
              <a:prstDash val="solid"/>
              <a:miter lim="800000"/>
            </a:ln>
            <a:effectLst/>
          </p:spPr>
          <p:txBody>
            <a:bodyPr rtlCol="0" anchor="ctr"/>
            <a:lstStyle/>
            <a:p>
              <a:pPr algn="ctr" defTabSz="932597">
                <a:defRPr/>
              </a:pPr>
              <a:endParaRPr lang="en-US" sz="1836" kern="0">
                <a:solidFill>
                  <a:srgbClr val="FFFFFF"/>
                </a:solidFill>
                <a:latin typeface="Calibri" panose="020F0502020204030204"/>
                <a:ea typeface=""/>
                <a:cs typeface=""/>
              </a:endParaRPr>
            </a:p>
          </p:txBody>
        </p:sp>
        <p:sp>
          <p:nvSpPr>
            <p:cNvPr id="436" name="Freeform: Shape 260"/>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rgbClr val="B8D432"/>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37" name="Freeform: Shape 262"/>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38" name="Freeform: Shape 263"/>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39" name="Freeform: Shape 264"/>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0" name="Freeform: Shape 265"/>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1" name="Freeform: Shape 266"/>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2" name="Freeform: Shape 267"/>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3" name="Freeform: Shape 268"/>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4" name="Freeform: Shape 269"/>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5" name="Freeform: Shape 270"/>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6" name="Freeform: Shape 271"/>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7" name="Freeform: Shape 272"/>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8" name="Freeform: Shape 273"/>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49" name="Freeform: Shape 274"/>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0" name="Freeform: Shape 275"/>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1" name="Freeform: Shape 276"/>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2" name="Freeform: Shape 277"/>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3" name="Freeform: Shape 278"/>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4" name="Freeform: Shape 279"/>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5" name="Freeform: Shape 280"/>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6" name="Freeform: Shape 281"/>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7" name="Freeform: Shape 282"/>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8" name="Freeform: Shape 283"/>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59" name="Freeform: Shape 284"/>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0" name="Freeform: Shape 285"/>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1" name="Freeform: Shape 286"/>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2" name="Freeform: Shape 287"/>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3" name="Freeform: Shape 288"/>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4" name="Freeform: Shape 289"/>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5" name="Freeform: Shape 290"/>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6" name="Freeform: Shape 291"/>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7" name="Freeform: Shape 292"/>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8" name="Freeform: Shape 293"/>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69" name="Freeform: Shape 294"/>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0" name="Freeform: Shape 295"/>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1" name="Freeform: Shape 296"/>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2" name="Freeform: Shape 297"/>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3" name="Freeform: Shape 298"/>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4" name="Freeform: Shape 299"/>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5" name="Freeform: Shape 300"/>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6" name="Freeform: Shape 301"/>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7" name="Freeform: Shape 302"/>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8" name="Freeform: Shape 303"/>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79" name="Freeform: Shape 304"/>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0" name="Freeform: Shape 305"/>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1" name="Freeform: Shape 306"/>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2" name="Freeform: Shape 307"/>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3" name="Freeform: Shape 308"/>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4" name="Freeform: Shape 309"/>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5" name="Freeform: Shape 310"/>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6" name="Freeform: Shape 311"/>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7" name="Freeform: Shape 312"/>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8" name="Freeform: Shape 313"/>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89" name="Freeform: Shape 314"/>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0" name="Freeform: Shape 315"/>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1" name="Freeform: Shape 316"/>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2" name="Freeform: Shape 317"/>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3" name="Freeform: Shape 318"/>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4" name="Freeform: Shape 319"/>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5" name="Freeform: Shape 320"/>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6" name="Freeform: Shape 321"/>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7" name="Freeform: Shape 322"/>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8" name="Freeform: Shape 323"/>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499" name="Freeform: Shape 324"/>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0" name="Freeform: Shape 325"/>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1" name="Freeform: Shape 326"/>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2" name="Freeform: Shape 327"/>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3" name="Freeform: Shape 328"/>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4" name="Freeform: Shape 329"/>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5" name="Freeform: Shape 330"/>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6" name="Freeform: Shape 331"/>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7" name="Freeform: Shape 332"/>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8" name="Freeform: Shape 333"/>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09" name="Freeform: Shape 334"/>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0" name="Freeform: Shape 335"/>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1" name="Freeform: Shape 336"/>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2" name="Freeform: Shape 337"/>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3" name="Freeform: Shape 338"/>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4" name="Freeform: Shape 339"/>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5" name="Freeform: Shape 340"/>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6" name="Freeform: Shape 341"/>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7" name="Freeform: Shape 342"/>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8" name="Freeform: Shape 343"/>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19" name="Freeform: Shape 344"/>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0" name="Freeform: Shape 345"/>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1" name="Freeform: Shape 346"/>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2" name="Freeform: Shape 347"/>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3" name="Freeform: Shape 348"/>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4" name="Freeform: Shape 349"/>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5" name="Freeform: Shape 350"/>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6" name="Freeform: Shape 351"/>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7" name="Freeform: Shape 352"/>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8" name="Freeform: Shape 353"/>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29" name="Freeform: Shape 354"/>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0" name="Freeform: Shape 355"/>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1" name="Freeform: Shape 356"/>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2" name="Freeform: Shape 357"/>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3" name="Freeform: Shape 358"/>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4" name="Freeform: Shape 359"/>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5" name="Freeform: Shape 360"/>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6" name="Freeform: Shape 361"/>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7" name="Freeform: Shape 362"/>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8" name="Freeform: Shape 363"/>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39" name="Freeform: Shape 364"/>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0" name="Freeform: Shape 365"/>
            <p:cNvSpPr>
              <a:spLocks/>
            </p:cNvSpPr>
            <p:nvPr/>
          </p:nvSpPr>
          <p:spPr bwMode="auto">
            <a:xfrm>
              <a:off x="6991713"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1" name="Freeform: Shape 366"/>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2" name="Freeform: Shape 367"/>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3" name="Freeform: Shape 368"/>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4" name="Freeform: Shape 369"/>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5" name="Freeform: Shape 370"/>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6" name="Freeform: Shape 371"/>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7" name="Freeform: Shape 372"/>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8" name="Freeform: Shape 373"/>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49" name="Freeform: Shape 374"/>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0" name="Freeform: Shape 375"/>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1" name="Freeform: Shape 376"/>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2" name="Freeform: Shape 377"/>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3" name="Freeform: Shape 378"/>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4" name="Freeform: Shape 379"/>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5" name="Freeform: Shape 380"/>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6" name="Freeform: Shape 381"/>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7" name="Freeform: Shape 382"/>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8" name="Freeform: Shape 383"/>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59" name="Freeform: Shape 384"/>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0" name="Freeform: Shape 385"/>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1" name="Freeform: Shape 386"/>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2" name="Freeform: Shape 387"/>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3" name="Freeform: Shape 388"/>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4" name="Freeform: Shape 389"/>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5" name="Freeform: Shape 390"/>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6" name="Freeform: Shape 391"/>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7" name="Freeform: Shape 392"/>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8" name="Freeform: Shape 393"/>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69" name="Freeform: Shape 394"/>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0" name="Freeform: Shape 395"/>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1" name="Freeform: Shape 396"/>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2" name="Freeform: Shape 397"/>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3" name="Freeform: Shape 398"/>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4" name="Freeform: Shape 399"/>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5" name="Freeform: Shape 400"/>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6" name="Freeform: Shape 401"/>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7" name="Freeform: Shape 402"/>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8" name="Freeform: Shape 403"/>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79" name="Freeform: Shape 404"/>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0" name="Freeform: Shape 405"/>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1" name="Freeform: Shape 406"/>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2" name="Freeform: Shape 407"/>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3" name="Freeform: Shape 408"/>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4" name="Freeform: Shape 409"/>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5" name="Freeform: Shape 410"/>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6" name="Freeform: Shape 411"/>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7" name="Freeform: Shape 412"/>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8" name="Freeform: Shape 413"/>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89" name="Freeform: Shape 414"/>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0" name="Freeform: Shape 415"/>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1" name="Freeform: Shape 416"/>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2" name="Freeform: Shape 417"/>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3" name="Freeform: Shape 418"/>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4" name="Freeform: Shape 419"/>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5" name="Freeform: Shape 420"/>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6" name="Freeform: Shape 421"/>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7" name="Freeform: Shape 422"/>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8" name="Freeform: Shape 423"/>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99" name="Freeform: Shape 424"/>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0" name="Freeform: Shape 425"/>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1" name="Freeform: Shape 426"/>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2" name="Freeform: Shape 427"/>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3" name="Freeform: Shape 428"/>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4" name="Freeform: Shape 429"/>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5" name="Freeform: Shape 430"/>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6" name="Freeform: Shape 431"/>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7" name="Freeform: Shape 432"/>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608" name="Freeform: Shape 433"/>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solidFill>
              <a:schemeClr val="accent3"/>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grpSp>
      <p:grpSp>
        <p:nvGrpSpPr>
          <p:cNvPr id="323" name="Group 322"/>
          <p:cNvGrpSpPr/>
          <p:nvPr/>
        </p:nvGrpSpPr>
        <p:grpSpPr>
          <a:xfrm>
            <a:off x="-3126" y="2526364"/>
            <a:ext cx="450812" cy="305337"/>
            <a:chOff x="6082249" y="5559189"/>
            <a:chExt cx="564210" cy="382141"/>
          </a:xfrm>
          <a:solidFill>
            <a:schemeClr val="accent2"/>
          </a:solidFill>
        </p:grpSpPr>
        <p:sp>
          <p:nvSpPr>
            <p:cNvPr id="324" name="Isosceles Triangle 31"/>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25" name="Rectangle 324"/>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51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882" y="2024342"/>
            <a:ext cx="4934105" cy="4970183"/>
          </a:xfrm>
          <a:prstGeom prst="rect">
            <a:avLst/>
          </a:prstGeom>
          <a:solidFill>
            <a:srgbClr val="0078D7"/>
          </a:solidFill>
          <a:ln w="12700" cap="flat" cmpd="sng" algn="ctr">
            <a:no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11" name="Title 10"/>
          <p:cNvSpPr>
            <a:spLocks noGrp="1"/>
          </p:cNvSpPr>
          <p:nvPr>
            <p:ph type="title"/>
          </p:nvPr>
        </p:nvSpPr>
        <p:spPr/>
        <p:txBody>
          <a:bodyPr>
            <a:noAutofit/>
          </a:bodyPr>
          <a:lstStyle/>
          <a:p>
            <a:r>
              <a:rPr lang="en-US" sz="4800" spc="-102" dirty="0">
                <a:ln w="3175">
                  <a:noFill/>
                </a:ln>
                <a:solidFill>
                  <a:srgbClr val="626262"/>
                </a:solidFill>
                <a:latin typeface="+mj-lt"/>
                <a:ea typeface="+mn-ea"/>
                <a:cs typeface="Segoe UI" pitchFamily="34" charset="0"/>
              </a:rPr>
              <a:t>Introducing Azure Cosmos DB</a:t>
            </a:r>
            <a:br>
              <a:rPr lang="en-US" dirty="0"/>
            </a:br>
            <a:r>
              <a:rPr lang="en-US" sz="2448" dirty="0">
                <a:solidFill>
                  <a:srgbClr val="0078D7"/>
                </a:solidFill>
              </a:rPr>
              <a:t>A globally distributed, massively scalable, multi-model database service</a:t>
            </a:r>
          </a:p>
        </p:txBody>
      </p:sp>
      <p:sp>
        <p:nvSpPr>
          <p:cNvPr id="3" name="Content Placeholder 2"/>
          <p:cNvSpPr>
            <a:spLocks noGrp="1"/>
          </p:cNvSpPr>
          <p:nvPr>
            <p:ph sz="half" idx="4294967295"/>
          </p:nvPr>
        </p:nvSpPr>
        <p:spPr>
          <a:xfrm>
            <a:off x="447685" y="2490180"/>
            <a:ext cx="2721713" cy="382308"/>
          </a:xfrm>
        </p:spPr>
        <p:txBody>
          <a:bodyPr wrap="square">
            <a:spAutoFit/>
          </a:bodyPr>
          <a:lstStyle/>
          <a:p>
            <a:pPr marL="0" indent="0">
              <a:buNone/>
            </a:pPr>
            <a:r>
              <a:rPr lang="en-US" sz="2040" b="1" dirty="0">
                <a:solidFill>
                  <a:srgbClr val="59B4D9"/>
                </a:solidFill>
                <a:latin typeface="Segoe UI" charset="0"/>
                <a:ea typeface="Segoe UI" charset="0"/>
                <a:cs typeface="Segoe UI" charset="0"/>
              </a:rPr>
              <a:t>Global distribution</a:t>
            </a:r>
          </a:p>
        </p:txBody>
      </p:sp>
      <p:grpSp>
        <p:nvGrpSpPr>
          <p:cNvPr id="323" name="Group 322"/>
          <p:cNvGrpSpPr/>
          <p:nvPr/>
        </p:nvGrpSpPr>
        <p:grpSpPr>
          <a:xfrm>
            <a:off x="-3126" y="2526364"/>
            <a:ext cx="450812" cy="305337"/>
            <a:chOff x="6082249" y="5559189"/>
            <a:chExt cx="564210" cy="382141"/>
          </a:xfrm>
          <a:solidFill>
            <a:schemeClr val="accent6"/>
          </a:solidFill>
        </p:grpSpPr>
        <p:sp>
          <p:nvSpPr>
            <p:cNvPr id="324" name="Isosceles Triangle 31"/>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accent6"/>
                </a:solidFill>
                <a:ea typeface="Segoe UI" pitchFamily="34" charset="0"/>
                <a:cs typeface="Segoe UI" pitchFamily="34" charset="0"/>
              </a:endParaRPr>
            </a:p>
          </p:txBody>
        </p:sp>
        <p:sp>
          <p:nvSpPr>
            <p:cNvPr id="325" name="Rectangle 324"/>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accent6"/>
                </a:solidFill>
                <a:ea typeface="Segoe UI" pitchFamily="34" charset="0"/>
                <a:cs typeface="Segoe UI" pitchFamily="34" charset="0"/>
              </a:endParaRPr>
            </a:p>
          </p:txBody>
        </p:sp>
      </p:grpSp>
      <p:sp>
        <p:nvSpPr>
          <p:cNvPr id="184" name="Content Placeholder 2"/>
          <p:cNvSpPr txBox="1">
            <a:spLocks/>
          </p:cNvSpPr>
          <p:nvPr/>
        </p:nvSpPr>
        <p:spPr>
          <a:xfrm>
            <a:off x="447685" y="3218776"/>
            <a:ext cx="339526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chemeClr val="bg1"/>
                </a:solidFill>
                <a:latin typeface="Segoe UI" charset="0"/>
                <a:ea typeface="Segoe UI" charset="0"/>
                <a:cs typeface="Segoe UI" charset="0"/>
              </a:rPr>
              <a:t>Multi-model + multi API</a:t>
            </a:r>
            <a:endParaRPr lang="en-US" sz="2040" b="1" dirty="0">
              <a:solidFill>
                <a:schemeClr val="bg1"/>
              </a:solidFill>
              <a:latin typeface="Segoe UI" charset="0"/>
              <a:ea typeface="Segoe UI" charset="0"/>
              <a:cs typeface="Segoe UI" charset="0"/>
            </a:endParaRPr>
          </a:p>
        </p:txBody>
      </p:sp>
      <p:grpSp>
        <p:nvGrpSpPr>
          <p:cNvPr id="185" name="Group 184"/>
          <p:cNvGrpSpPr/>
          <p:nvPr/>
        </p:nvGrpSpPr>
        <p:grpSpPr>
          <a:xfrm>
            <a:off x="-3126" y="3252560"/>
            <a:ext cx="450812" cy="305337"/>
            <a:chOff x="6082249" y="5559189"/>
            <a:chExt cx="564210" cy="382141"/>
          </a:xfrm>
          <a:solidFill>
            <a:schemeClr val="accent2"/>
          </a:solidFill>
        </p:grpSpPr>
        <p:sp>
          <p:nvSpPr>
            <p:cNvPr id="186" name="Isosceles Triangle 28"/>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9" name="TextBox 188"/>
          <p:cNvSpPr txBox="1"/>
          <p:nvPr/>
        </p:nvSpPr>
        <p:spPr>
          <a:xfrm>
            <a:off x="5083039" y="2162889"/>
            <a:ext cx="5393660" cy="542399"/>
          </a:xfrm>
          <a:prstGeom prst="rect">
            <a:avLst/>
          </a:prstGeom>
          <a:noFill/>
        </p:spPr>
        <p:txBody>
          <a:bodyPr wrap="square" rtlCol="0">
            <a:spAutoFit/>
          </a:bodyPr>
          <a:lstStyle/>
          <a:p>
            <a:r>
              <a:rPr lang="en-US" sz="1428" b="1" dirty="0">
                <a:solidFill>
                  <a:schemeClr val="accent3"/>
                </a:solidFill>
                <a:latin typeface="Segoe UI Semibold" charset="0"/>
                <a:ea typeface="Segoe UI Semibold" charset="0"/>
                <a:cs typeface="Segoe UI Semibold" charset="0"/>
              </a:rPr>
              <a:t>Use key-value, graph, and document with a schema-agnostic service that doesn’t require any schema or secondary indexes</a:t>
            </a:r>
          </a:p>
        </p:txBody>
      </p:sp>
      <p:grpSp>
        <p:nvGrpSpPr>
          <p:cNvPr id="9" name="Group 8"/>
          <p:cNvGrpSpPr/>
          <p:nvPr/>
        </p:nvGrpSpPr>
        <p:grpSpPr>
          <a:xfrm>
            <a:off x="6809363" y="3165877"/>
            <a:ext cx="1448397" cy="1356434"/>
            <a:chOff x="6320820" y="3015862"/>
            <a:chExt cx="1420126" cy="1329958"/>
          </a:xfrm>
        </p:grpSpPr>
        <p:cxnSp>
          <p:nvCxnSpPr>
            <p:cNvPr id="224" name="Straight Connector 223"/>
            <p:cNvCxnSpPr>
              <a:cxnSpLocks/>
            </p:cNvCxnSpPr>
            <p:nvPr/>
          </p:nvCxnSpPr>
          <p:spPr>
            <a:xfrm>
              <a:off x="6572187" y="3141543"/>
              <a:ext cx="928793" cy="0"/>
            </a:xfrm>
            <a:prstGeom prst="line">
              <a:avLst/>
            </a:prstGeom>
            <a:noFill/>
            <a:ln w="38100" cap="flat" cmpd="sng" algn="ctr">
              <a:solidFill>
                <a:srgbClr val="59B4D9"/>
              </a:solidFill>
              <a:prstDash val="sysDot"/>
              <a:miter lim="800000"/>
              <a:headEnd type="none"/>
              <a:tailEnd type="none"/>
            </a:ln>
            <a:effectLst/>
          </p:spPr>
        </p:cxnSp>
        <p:sp>
          <p:nvSpPr>
            <p:cNvPr id="225" name="Oval 224"/>
            <p:cNvSpPr/>
            <p:nvPr/>
          </p:nvSpPr>
          <p:spPr bwMode="auto">
            <a:xfrm>
              <a:off x="6320820" y="3015863"/>
              <a:ext cx="251367" cy="251367"/>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26" name="Circle: Hollow 67"/>
            <p:cNvSpPr/>
            <p:nvPr/>
          </p:nvSpPr>
          <p:spPr bwMode="auto">
            <a:xfrm>
              <a:off x="7489581" y="3015862"/>
              <a:ext cx="251365" cy="251365"/>
            </a:xfrm>
            <a:prstGeom prst="donut">
              <a:avLst/>
            </a:prstGeom>
            <a:solidFill>
              <a:srgbClr val="B8D43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cxnSp>
          <p:nvCxnSpPr>
            <p:cNvPr id="227" name="Straight Connector 226"/>
            <p:cNvCxnSpPr>
              <a:cxnSpLocks/>
            </p:cNvCxnSpPr>
            <p:nvPr/>
          </p:nvCxnSpPr>
          <p:spPr>
            <a:xfrm>
              <a:off x="6572187" y="3474055"/>
              <a:ext cx="928793" cy="0"/>
            </a:xfrm>
            <a:prstGeom prst="line">
              <a:avLst/>
            </a:prstGeom>
            <a:noFill/>
            <a:ln w="38100" cap="flat" cmpd="sng" algn="ctr">
              <a:solidFill>
                <a:srgbClr val="59B4D9"/>
              </a:solidFill>
              <a:prstDash val="sysDot"/>
              <a:miter lim="800000"/>
              <a:headEnd type="none"/>
              <a:tailEnd type="none"/>
            </a:ln>
            <a:effectLst/>
          </p:spPr>
        </p:cxnSp>
        <p:sp>
          <p:nvSpPr>
            <p:cNvPr id="228" name="Oval 227"/>
            <p:cNvSpPr/>
            <p:nvPr/>
          </p:nvSpPr>
          <p:spPr bwMode="auto">
            <a:xfrm>
              <a:off x="6320820" y="3348374"/>
              <a:ext cx="251367" cy="251367"/>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29" name="Circle: Hollow 70"/>
            <p:cNvSpPr/>
            <p:nvPr/>
          </p:nvSpPr>
          <p:spPr bwMode="auto">
            <a:xfrm>
              <a:off x="7489581" y="3348373"/>
              <a:ext cx="251365" cy="251365"/>
            </a:xfrm>
            <a:prstGeom prst="donut">
              <a:avLst/>
            </a:prstGeom>
            <a:solidFill>
              <a:srgbClr val="B8D43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cxnSp>
          <p:nvCxnSpPr>
            <p:cNvPr id="230" name="Straight Connector 229"/>
            <p:cNvCxnSpPr>
              <a:cxnSpLocks/>
            </p:cNvCxnSpPr>
            <p:nvPr/>
          </p:nvCxnSpPr>
          <p:spPr>
            <a:xfrm>
              <a:off x="6572187" y="3816580"/>
              <a:ext cx="928793" cy="0"/>
            </a:xfrm>
            <a:prstGeom prst="line">
              <a:avLst/>
            </a:prstGeom>
            <a:noFill/>
            <a:ln w="38100" cap="flat" cmpd="sng" algn="ctr">
              <a:solidFill>
                <a:srgbClr val="59B4D9"/>
              </a:solidFill>
              <a:prstDash val="sysDot"/>
              <a:miter lim="800000"/>
              <a:headEnd type="none"/>
              <a:tailEnd type="none"/>
            </a:ln>
            <a:effectLst/>
          </p:spPr>
        </p:cxnSp>
        <p:sp>
          <p:nvSpPr>
            <p:cNvPr id="231" name="Oval 230"/>
            <p:cNvSpPr/>
            <p:nvPr/>
          </p:nvSpPr>
          <p:spPr bwMode="auto">
            <a:xfrm>
              <a:off x="6320820" y="3690898"/>
              <a:ext cx="251367" cy="251367"/>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32" name="Circle: Hollow 73"/>
            <p:cNvSpPr/>
            <p:nvPr/>
          </p:nvSpPr>
          <p:spPr bwMode="auto">
            <a:xfrm>
              <a:off x="7489581" y="3690898"/>
              <a:ext cx="251365" cy="251365"/>
            </a:xfrm>
            <a:prstGeom prst="donut">
              <a:avLst/>
            </a:prstGeom>
            <a:solidFill>
              <a:srgbClr val="B8D43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33" name="TextBox 232"/>
            <p:cNvSpPr txBox="1"/>
            <p:nvPr/>
          </p:nvSpPr>
          <p:spPr>
            <a:xfrm>
              <a:off x="6320820" y="4002328"/>
              <a:ext cx="1116203" cy="343492"/>
            </a:xfrm>
            <a:prstGeom prst="rect">
              <a:avLst/>
            </a:prstGeom>
            <a:noFill/>
          </p:spPr>
          <p:txBody>
            <a:bodyPr wrap="none" lIns="0" rtlCol="0">
              <a:spAutoFit/>
            </a:bodyPr>
            <a:lstStyle/>
            <a:p>
              <a:r>
                <a:rPr lang="en-US" sz="1632" dirty="0">
                  <a:solidFill>
                    <a:srgbClr val="59B4D9"/>
                  </a:solidFill>
                  <a:latin typeface="Segoe UI" charset="0"/>
                  <a:ea typeface="Segoe UI" charset="0"/>
                  <a:cs typeface="Segoe UI" charset="0"/>
                </a:rPr>
                <a:t>KEY-VALUE</a:t>
              </a:r>
            </a:p>
          </p:txBody>
        </p:sp>
      </p:grpSp>
      <p:grpSp>
        <p:nvGrpSpPr>
          <p:cNvPr id="6" name="Group 5"/>
          <p:cNvGrpSpPr/>
          <p:nvPr/>
        </p:nvGrpSpPr>
        <p:grpSpPr>
          <a:xfrm>
            <a:off x="8948674" y="3488842"/>
            <a:ext cx="1744978" cy="1033469"/>
            <a:chOff x="9255136" y="3332523"/>
            <a:chExt cx="1710918" cy="1013297"/>
          </a:xfrm>
        </p:grpSpPr>
        <p:cxnSp>
          <p:nvCxnSpPr>
            <p:cNvPr id="218" name="Straight Connector 217"/>
            <p:cNvCxnSpPr>
              <a:cxnSpLocks/>
            </p:cNvCxnSpPr>
            <p:nvPr/>
          </p:nvCxnSpPr>
          <p:spPr>
            <a:xfrm>
              <a:off x="9541821" y="3458204"/>
              <a:ext cx="377347" cy="0"/>
            </a:xfrm>
            <a:prstGeom prst="line">
              <a:avLst/>
            </a:prstGeom>
            <a:noFill/>
            <a:ln w="38100" cap="flat" cmpd="sng" algn="ctr">
              <a:solidFill>
                <a:srgbClr val="59B4D9"/>
              </a:solidFill>
              <a:prstDash val="sysDot"/>
              <a:miter lim="800000"/>
              <a:headEnd type="none"/>
              <a:tailEnd type="none"/>
            </a:ln>
            <a:effectLst/>
          </p:spPr>
        </p:cxnSp>
        <p:sp>
          <p:nvSpPr>
            <p:cNvPr id="219" name="Oval 218"/>
            <p:cNvSpPr/>
            <p:nvPr/>
          </p:nvSpPr>
          <p:spPr bwMode="auto">
            <a:xfrm>
              <a:off x="9255136" y="3332523"/>
              <a:ext cx="251367" cy="251363"/>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20" name="Circle: Hollow 61"/>
            <p:cNvSpPr/>
            <p:nvPr/>
          </p:nvSpPr>
          <p:spPr bwMode="auto">
            <a:xfrm>
              <a:off x="9907772" y="3332523"/>
              <a:ext cx="251365" cy="251363"/>
            </a:xfrm>
            <a:prstGeom prst="donut">
              <a:avLst/>
            </a:prstGeom>
            <a:solidFill>
              <a:srgbClr val="B8D43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21" name="Circle: Hollow 62"/>
            <p:cNvSpPr/>
            <p:nvPr/>
          </p:nvSpPr>
          <p:spPr bwMode="auto">
            <a:xfrm>
              <a:off x="10178270" y="3332523"/>
              <a:ext cx="251365" cy="251363"/>
            </a:xfrm>
            <a:prstGeom prst="donut">
              <a:avLst/>
            </a:prstGeom>
            <a:solidFill>
              <a:srgbClr val="B8D43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22" name="Circle: Hollow 63"/>
            <p:cNvSpPr/>
            <p:nvPr/>
          </p:nvSpPr>
          <p:spPr bwMode="auto">
            <a:xfrm>
              <a:off x="10448770" y="3332523"/>
              <a:ext cx="251365" cy="251363"/>
            </a:xfrm>
            <a:prstGeom prst="donut">
              <a:avLst/>
            </a:prstGeom>
            <a:solidFill>
              <a:srgbClr val="B8D43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223" name="TextBox 222"/>
            <p:cNvSpPr txBox="1"/>
            <p:nvPr/>
          </p:nvSpPr>
          <p:spPr>
            <a:xfrm>
              <a:off x="9255136" y="4002328"/>
              <a:ext cx="1710918" cy="343492"/>
            </a:xfrm>
            <a:prstGeom prst="rect">
              <a:avLst/>
            </a:prstGeom>
            <a:noFill/>
          </p:spPr>
          <p:txBody>
            <a:bodyPr wrap="none" lIns="0" rtlCol="0">
              <a:spAutoFit/>
            </a:bodyPr>
            <a:lstStyle/>
            <a:p>
              <a:r>
                <a:rPr lang="en-US" sz="1632" dirty="0">
                  <a:solidFill>
                    <a:srgbClr val="59B4D9"/>
                  </a:solidFill>
                  <a:latin typeface="Segoe UI" charset="0"/>
                  <a:ea typeface="Segoe UI" charset="0"/>
                  <a:cs typeface="Segoe UI" charset="0"/>
                </a:rPr>
                <a:t>COLUMN-FAMILY</a:t>
              </a:r>
            </a:p>
          </p:txBody>
        </p:sp>
      </p:grpSp>
      <p:grpSp>
        <p:nvGrpSpPr>
          <p:cNvPr id="8" name="Group 7"/>
          <p:cNvGrpSpPr/>
          <p:nvPr/>
        </p:nvGrpSpPr>
        <p:grpSpPr>
          <a:xfrm>
            <a:off x="6809364" y="4933946"/>
            <a:ext cx="1254960" cy="1511313"/>
            <a:chOff x="6320820" y="4918446"/>
            <a:chExt cx="1230465" cy="1481814"/>
          </a:xfrm>
        </p:grpSpPr>
        <p:cxnSp>
          <p:nvCxnSpPr>
            <p:cNvPr id="204" name="Straight Connector 203"/>
            <p:cNvCxnSpPr>
              <a:cxnSpLocks/>
            </p:cNvCxnSpPr>
            <p:nvPr/>
          </p:nvCxnSpPr>
          <p:spPr>
            <a:xfrm>
              <a:off x="6320820" y="5455959"/>
              <a:ext cx="448156" cy="136562"/>
            </a:xfrm>
            <a:prstGeom prst="line">
              <a:avLst/>
            </a:prstGeom>
            <a:solidFill>
              <a:srgbClr val="B8D432"/>
            </a:solidFill>
            <a:ln w="38100" cap="flat" cmpd="sng" algn="ctr">
              <a:solidFill>
                <a:srgbClr val="59B4D9"/>
              </a:solidFill>
              <a:prstDash val="sysDot"/>
              <a:miter lim="800000"/>
              <a:headEnd type="none"/>
              <a:tailEnd type="none"/>
            </a:ln>
            <a:effectLst/>
          </p:spPr>
        </p:cxnSp>
        <p:cxnSp>
          <p:nvCxnSpPr>
            <p:cNvPr id="205" name="Straight Connector 204"/>
            <p:cNvCxnSpPr>
              <a:cxnSpLocks/>
            </p:cNvCxnSpPr>
            <p:nvPr/>
          </p:nvCxnSpPr>
          <p:spPr>
            <a:xfrm flipV="1">
              <a:off x="6320820" y="5319397"/>
              <a:ext cx="440187" cy="136562"/>
            </a:xfrm>
            <a:prstGeom prst="line">
              <a:avLst/>
            </a:prstGeom>
            <a:solidFill>
              <a:srgbClr val="B8D432"/>
            </a:solidFill>
            <a:ln w="38100" cap="flat" cmpd="sng" algn="ctr">
              <a:solidFill>
                <a:srgbClr val="59B4D9"/>
              </a:solidFill>
              <a:prstDash val="sysDot"/>
              <a:miter lim="800000"/>
              <a:headEnd type="none"/>
              <a:tailEnd type="none"/>
            </a:ln>
            <a:effectLst/>
          </p:spPr>
        </p:cxnSp>
        <p:sp>
          <p:nvSpPr>
            <p:cNvPr id="206" name="Oval 205"/>
            <p:cNvSpPr/>
            <p:nvPr/>
          </p:nvSpPr>
          <p:spPr bwMode="auto">
            <a:xfrm>
              <a:off x="6320820" y="5326877"/>
              <a:ext cx="258162" cy="258162"/>
            </a:xfrm>
            <a:prstGeom prst="ellipse">
              <a:avLst/>
            </a:prstGeom>
            <a:solidFill>
              <a:srgbClr val="B8D43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solidFill>
                  <a:srgbClr val="FFFFFF"/>
                </a:solidFill>
                <a:latin typeface="Segoe UI"/>
              </a:endParaRPr>
            </a:p>
          </p:txBody>
        </p:sp>
        <p:cxnSp>
          <p:nvCxnSpPr>
            <p:cNvPr id="207" name="Straight Connector 206"/>
            <p:cNvCxnSpPr>
              <a:cxnSpLocks/>
            </p:cNvCxnSpPr>
            <p:nvPr/>
          </p:nvCxnSpPr>
          <p:spPr>
            <a:xfrm>
              <a:off x="6768976" y="5592521"/>
              <a:ext cx="454413" cy="203966"/>
            </a:xfrm>
            <a:prstGeom prst="line">
              <a:avLst/>
            </a:prstGeom>
            <a:solidFill>
              <a:srgbClr val="B8D432"/>
            </a:solidFill>
            <a:ln w="38100" cap="flat" cmpd="sng" algn="ctr">
              <a:solidFill>
                <a:srgbClr val="59B4D9"/>
              </a:solidFill>
              <a:prstDash val="sysDot"/>
              <a:miter lim="800000"/>
              <a:headEnd type="none"/>
              <a:tailEnd type="none"/>
            </a:ln>
            <a:effectLst/>
          </p:spPr>
        </p:cxnSp>
        <p:cxnSp>
          <p:nvCxnSpPr>
            <p:cNvPr id="208" name="Straight Connector 207"/>
            <p:cNvCxnSpPr>
              <a:cxnSpLocks/>
            </p:cNvCxnSpPr>
            <p:nvPr/>
          </p:nvCxnSpPr>
          <p:spPr>
            <a:xfrm>
              <a:off x="6768976" y="5592521"/>
              <a:ext cx="432215" cy="2561"/>
            </a:xfrm>
            <a:prstGeom prst="line">
              <a:avLst/>
            </a:prstGeom>
            <a:solidFill>
              <a:srgbClr val="B8D432"/>
            </a:solidFill>
            <a:ln w="38100" cap="flat" cmpd="sng" algn="ctr">
              <a:solidFill>
                <a:srgbClr val="59B4D9"/>
              </a:solidFill>
              <a:prstDash val="sysDot"/>
              <a:miter lim="800000"/>
              <a:headEnd type="none"/>
              <a:tailEnd type="none"/>
            </a:ln>
            <a:effectLst/>
          </p:spPr>
        </p:cxnSp>
        <p:sp>
          <p:nvSpPr>
            <p:cNvPr id="209" name="Oval 208"/>
            <p:cNvSpPr/>
            <p:nvPr/>
          </p:nvSpPr>
          <p:spPr bwMode="auto">
            <a:xfrm rot="20946206">
              <a:off x="7201191" y="5739779"/>
              <a:ext cx="258162" cy="258162"/>
            </a:xfrm>
            <a:prstGeom prst="ellipse">
              <a:avLst/>
            </a:prstGeom>
            <a:solidFill>
              <a:srgbClr val="B8D43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solidFill>
                  <a:srgbClr val="FFFFFF"/>
                </a:solidFill>
                <a:latin typeface="Segoe UI"/>
              </a:endParaRPr>
            </a:p>
          </p:txBody>
        </p:sp>
        <p:sp>
          <p:nvSpPr>
            <p:cNvPr id="210" name="Oval 209"/>
            <p:cNvSpPr/>
            <p:nvPr/>
          </p:nvSpPr>
          <p:spPr bwMode="auto">
            <a:xfrm>
              <a:off x="7201191" y="5466001"/>
              <a:ext cx="258162" cy="258162"/>
            </a:xfrm>
            <a:prstGeom prst="ellipse">
              <a:avLst/>
            </a:prstGeom>
            <a:solidFill>
              <a:srgbClr val="B8D43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solidFill>
                  <a:srgbClr val="FFFFFF"/>
                </a:solidFill>
                <a:latin typeface="Segoe UI"/>
              </a:endParaRPr>
            </a:p>
          </p:txBody>
        </p:sp>
        <p:cxnSp>
          <p:nvCxnSpPr>
            <p:cNvPr id="211" name="Straight Connector 210"/>
            <p:cNvCxnSpPr>
              <a:cxnSpLocks/>
            </p:cNvCxnSpPr>
            <p:nvPr/>
          </p:nvCxnSpPr>
          <p:spPr>
            <a:xfrm>
              <a:off x="6761007" y="5319399"/>
              <a:ext cx="440184" cy="1906"/>
            </a:xfrm>
            <a:prstGeom prst="line">
              <a:avLst/>
            </a:prstGeom>
            <a:solidFill>
              <a:srgbClr val="B8D432"/>
            </a:solidFill>
            <a:ln w="38100" cap="flat" cmpd="sng" algn="ctr">
              <a:solidFill>
                <a:srgbClr val="59B4D9"/>
              </a:solidFill>
              <a:prstDash val="sysDot"/>
              <a:miter lim="800000"/>
              <a:headEnd type="none"/>
              <a:tailEnd type="none"/>
            </a:ln>
            <a:effectLst/>
          </p:spPr>
        </p:cxnSp>
        <p:sp>
          <p:nvSpPr>
            <p:cNvPr id="212" name="Oval 211"/>
            <p:cNvSpPr/>
            <p:nvPr/>
          </p:nvSpPr>
          <p:spPr bwMode="auto">
            <a:xfrm>
              <a:off x="6768976" y="5463438"/>
              <a:ext cx="258162" cy="258162"/>
            </a:xfrm>
            <a:prstGeom prst="ellipse">
              <a:avLst/>
            </a:prstGeom>
            <a:solidFill>
              <a:srgbClr val="B8D43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solidFill>
                  <a:srgbClr val="FFFFFF"/>
                </a:solidFill>
                <a:latin typeface="Segoe UI"/>
              </a:endParaRPr>
            </a:p>
          </p:txBody>
        </p:sp>
        <p:cxnSp>
          <p:nvCxnSpPr>
            <p:cNvPr id="213" name="Straight Connector 212"/>
            <p:cNvCxnSpPr>
              <a:cxnSpLocks/>
            </p:cNvCxnSpPr>
            <p:nvPr/>
          </p:nvCxnSpPr>
          <p:spPr>
            <a:xfrm flipV="1">
              <a:off x="6761007" y="5128243"/>
              <a:ext cx="468533" cy="191156"/>
            </a:xfrm>
            <a:prstGeom prst="line">
              <a:avLst/>
            </a:prstGeom>
            <a:solidFill>
              <a:srgbClr val="B8D432"/>
            </a:solidFill>
            <a:ln w="38100" cap="flat" cmpd="sng" algn="ctr">
              <a:solidFill>
                <a:srgbClr val="59B4D9"/>
              </a:solidFill>
              <a:prstDash val="sysDot"/>
              <a:miter lim="800000"/>
              <a:headEnd type="none"/>
              <a:tailEnd type="none"/>
            </a:ln>
            <a:effectLst/>
          </p:spPr>
        </p:cxnSp>
        <p:sp>
          <p:nvSpPr>
            <p:cNvPr id="214" name="Oval 213"/>
            <p:cNvSpPr/>
            <p:nvPr/>
          </p:nvSpPr>
          <p:spPr bwMode="auto">
            <a:xfrm>
              <a:off x="6761007" y="5190316"/>
              <a:ext cx="258162" cy="258162"/>
            </a:xfrm>
            <a:prstGeom prst="ellipse">
              <a:avLst/>
            </a:prstGeom>
            <a:solidFill>
              <a:srgbClr val="B8D43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solidFill>
                  <a:srgbClr val="FFFFFF"/>
                </a:solidFill>
                <a:latin typeface="Segoe UI"/>
              </a:endParaRPr>
            </a:p>
          </p:txBody>
        </p:sp>
        <p:sp>
          <p:nvSpPr>
            <p:cNvPr id="215" name="Oval 214"/>
            <p:cNvSpPr/>
            <p:nvPr/>
          </p:nvSpPr>
          <p:spPr bwMode="auto">
            <a:xfrm>
              <a:off x="7201191" y="5192224"/>
              <a:ext cx="258162" cy="258162"/>
            </a:xfrm>
            <a:prstGeom prst="ellipse">
              <a:avLst/>
            </a:prstGeom>
            <a:solidFill>
              <a:srgbClr val="B8D43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solidFill>
                  <a:srgbClr val="FFFFFF"/>
                </a:solidFill>
                <a:latin typeface="Segoe UI"/>
              </a:endParaRPr>
            </a:p>
          </p:txBody>
        </p:sp>
        <p:sp>
          <p:nvSpPr>
            <p:cNvPr id="216" name="Oval 215"/>
            <p:cNvSpPr/>
            <p:nvPr/>
          </p:nvSpPr>
          <p:spPr bwMode="auto">
            <a:xfrm rot="377738">
              <a:off x="7201191" y="4918446"/>
              <a:ext cx="258162" cy="258162"/>
            </a:xfrm>
            <a:prstGeom prst="ellipse">
              <a:avLst/>
            </a:prstGeom>
            <a:solidFill>
              <a:srgbClr val="B8D43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solidFill>
                  <a:srgbClr val="FFFFFF"/>
                </a:solidFill>
                <a:latin typeface="Segoe UI"/>
              </a:endParaRPr>
            </a:p>
          </p:txBody>
        </p:sp>
        <p:sp>
          <p:nvSpPr>
            <p:cNvPr id="217" name="TextBox 216"/>
            <p:cNvSpPr txBox="1"/>
            <p:nvPr/>
          </p:nvSpPr>
          <p:spPr>
            <a:xfrm>
              <a:off x="6320820" y="6056768"/>
              <a:ext cx="1230465" cy="343492"/>
            </a:xfrm>
            <a:prstGeom prst="rect">
              <a:avLst/>
            </a:prstGeom>
            <a:noFill/>
          </p:spPr>
          <p:txBody>
            <a:bodyPr wrap="none" lIns="0" rtlCol="0">
              <a:spAutoFit/>
            </a:bodyPr>
            <a:lstStyle/>
            <a:p>
              <a:r>
                <a:rPr lang="en-US" sz="1632" dirty="0">
                  <a:solidFill>
                    <a:srgbClr val="59B4D9"/>
                  </a:solidFill>
                  <a:latin typeface="Segoe UI" charset="0"/>
                  <a:ea typeface="Segoe UI" charset="0"/>
                  <a:cs typeface="Segoe UI" charset="0"/>
                </a:rPr>
                <a:t>DOCUMENT</a:t>
              </a:r>
            </a:p>
          </p:txBody>
        </p:sp>
      </p:grpSp>
      <p:grpSp>
        <p:nvGrpSpPr>
          <p:cNvPr id="7" name="Group 6"/>
          <p:cNvGrpSpPr/>
          <p:nvPr/>
        </p:nvGrpSpPr>
        <p:grpSpPr>
          <a:xfrm>
            <a:off x="8978727" y="5053763"/>
            <a:ext cx="1387511" cy="1391497"/>
            <a:chOff x="9255136" y="5035923"/>
            <a:chExt cx="1360428" cy="1364337"/>
          </a:xfrm>
        </p:grpSpPr>
        <p:sp>
          <p:nvSpPr>
            <p:cNvPr id="195" name="Oval 194"/>
            <p:cNvSpPr/>
            <p:nvPr/>
          </p:nvSpPr>
          <p:spPr bwMode="auto">
            <a:xfrm rot="715722">
              <a:off x="9278401" y="5035923"/>
              <a:ext cx="251367" cy="251367"/>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96" name="Oval 195"/>
            <p:cNvSpPr/>
            <p:nvPr/>
          </p:nvSpPr>
          <p:spPr bwMode="auto">
            <a:xfrm>
              <a:off x="10002267" y="5193250"/>
              <a:ext cx="251367" cy="251367"/>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97" name="Oval 196"/>
            <p:cNvSpPr/>
            <p:nvPr/>
          </p:nvSpPr>
          <p:spPr bwMode="auto">
            <a:xfrm>
              <a:off x="9640334" y="5644746"/>
              <a:ext cx="251367" cy="251367"/>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98" name="Oval 197"/>
            <p:cNvSpPr/>
            <p:nvPr/>
          </p:nvSpPr>
          <p:spPr bwMode="auto">
            <a:xfrm>
              <a:off x="10364197" y="5644746"/>
              <a:ext cx="251367" cy="251367"/>
            </a:xfrm>
            <a:prstGeom prst="ellipse">
              <a:avLst/>
            </a:prstGeom>
            <a:solidFill>
              <a:srgbClr val="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cxnSp>
          <p:nvCxnSpPr>
            <p:cNvPr id="199" name="Straight Connector 198"/>
            <p:cNvCxnSpPr>
              <a:cxnSpLocks/>
            </p:cNvCxnSpPr>
            <p:nvPr/>
          </p:nvCxnSpPr>
          <p:spPr>
            <a:xfrm>
              <a:off x="9527053" y="5187586"/>
              <a:ext cx="475213" cy="131349"/>
            </a:xfrm>
            <a:prstGeom prst="line">
              <a:avLst/>
            </a:prstGeom>
            <a:solidFill>
              <a:srgbClr val="59B4D9"/>
            </a:solidFill>
            <a:ln w="38100" cap="flat" cmpd="sng" algn="ctr">
              <a:solidFill>
                <a:srgbClr val="59B4D9"/>
              </a:solidFill>
              <a:prstDash val="sysDot"/>
              <a:miter lim="800000"/>
              <a:headEnd type="none"/>
              <a:tailEnd type="none"/>
            </a:ln>
            <a:effectLst/>
          </p:spPr>
        </p:cxnSp>
        <p:cxnSp>
          <p:nvCxnSpPr>
            <p:cNvPr id="200" name="Straight Connector 199"/>
            <p:cNvCxnSpPr>
              <a:cxnSpLocks/>
            </p:cNvCxnSpPr>
            <p:nvPr/>
          </p:nvCxnSpPr>
          <p:spPr>
            <a:xfrm>
              <a:off x="9891700" y="5770429"/>
              <a:ext cx="472496" cy="0"/>
            </a:xfrm>
            <a:prstGeom prst="line">
              <a:avLst/>
            </a:prstGeom>
            <a:solidFill>
              <a:srgbClr val="59B4D9"/>
            </a:solidFill>
            <a:ln w="38100" cap="flat" cmpd="sng" algn="ctr">
              <a:solidFill>
                <a:srgbClr val="59B4D9"/>
              </a:solidFill>
              <a:prstDash val="sysDot"/>
              <a:miter lim="800000"/>
              <a:headEnd type="none"/>
              <a:tailEnd type="none"/>
            </a:ln>
            <a:effectLst/>
          </p:spPr>
        </p:cxnSp>
        <p:cxnSp>
          <p:nvCxnSpPr>
            <p:cNvPr id="201" name="Straight Connector 200"/>
            <p:cNvCxnSpPr>
              <a:cxnSpLocks/>
            </p:cNvCxnSpPr>
            <p:nvPr/>
          </p:nvCxnSpPr>
          <p:spPr>
            <a:xfrm>
              <a:off x="10216821" y="5407806"/>
              <a:ext cx="184188" cy="273752"/>
            </a:xfrm>
            <a:prstGeom prst="line">
              <a:avLst/>
            </a:prstGeom>
            <a:solidFill>
              <a:srgbClr val="59B4D9"/>
            </a:solidFill>
            <a:ln w="38100" cap="flat" cmpd="sng" algn="ctr">
              <a:solidFill>
                <a:srgbClr val="59B4D9"/>
              </a:solidFill>
              <a:prstDash val="sysDot"/>
              <a:miter lim="800000"/>
              <a:headEnd type="none"/>
              <a:tailEnd type="none"/>
            </a:ln>
            <a:effectLst/>
          </p:spPr>
        </p:cxnSp>
        <p:cxnSp>
          <p:nvCxnSpPr>
            <p:cNvPr id="202" name="Straight Connector 201"/>
            <p:cNvCxnSpPr>
              <a:cxnSpLocks/>
            </p:cNvCxnSpPr>
            <p:nvPr/>
          </p:nvCxnSpPr>
          <p:spPr>
            <a:xfrm flipV="1">
              <a:off x="9854889" y="5407806"/>
              <a:ext cx="184190" cy="273752"/>
            </a:xfrm>
            <a:prstGeom prst="line">
              <a:avLst/>
            </a:prstGeom>
            <a:solidFill>
              <a:srgbClr val="59B4D9"/>
            </a:solidFill>
            <a:ln w="38100" cap="flat" cmpd="sng" algn="ctr">
              <a:solidFill>
                <a:srgbClr val="59B4D9"/>
              </a:solidFill>
              <a:prstDash val="sysDot"/>
              <a:miter lim="800000"/>
              <a:headEnd type="none"/>
              <a:tailEnd type="none"/>
            </a:ln>
            <a:effectLst/>
          </p:spPr>
        </p:cxnSp>
        <p:sp>
          <p:nvSpPr>
            <p:cNvPr id="203" name="TextBox 202"/>
            <p:cNvSpPr txBox="1"/>
            <p:nvPr/>
          </p:nvSpPr>
          <p:spPr>
            <a:xfrm>
              <a:off x="9255136" y="6056768"/>
              <a:ext cx="762388" cy="343492"/>
            </a:xfrm>
            <a:prstGeom prst="rect">
              <a:avLst/>
            </a:prstGeom>
            <a:noFill/>
          </p:spPr>
          <p:txBody>
            <a:bodyPr wrap="none" lIns="0" rtlCol="0">
              <a:spAutoFit/>
            </a:bodyPr>
            <a:lstStyle/>
            <a:p>
              <a:r>
                <a:rPr lang="en-US" sz="1632" dirty="0">
                  <a:solidFill>
                    <a:srgbClr val="59B4D9"/>
                  </a:solidFill>
                  <a:latin typeface="Segoe UI" charset="0"/>
                  <a:ea typeface="Segoe UI" charset="0"/>
                  <a:cs typeface="Segoe UI" charset="0"/>
                </a:rPr>
                <a:t>GRAPH</a:t>
              </a:r>
            </a:p>
          </p:txBody>
        </p:sp>
      </p:grpSp>
    </p:spTree>
    <p:extLst>
      <p:ext uri="{BB962C8B-B14F-4D97-AF65-F5344CB8AC3E}">
        <p14:creationId xmlns:p14="http://schemas.microsoft.com/office/powerpoint/2010/main" val="46519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500"/>
                                        <p:tgtEl>
                                          <p:spTgt spid="18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Effect transition="in" filter="fade">
                                      <p:cBhvr>
                                        <p:cTn id="10"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882" y="2024342"/>
            <a:ext cx="4934105" cy="4970183"/>
          </a:xfrm>
          <a:prstGeom prst="rect">
            <a:avLst/>
          </a:prstGeom>
          <a:solidFill>
            <a:srgbClr val="0078D7"/>
          </a:solidFill>
          <a:ln w="12700" cap="flat" cmpd="sng" algn="ctr">
            <a:no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11" name="Title 10"/>
          <p:cNvSpPr>
            <a:spLocks noGrp="1"/>
          </p:cNvSpPr>
          <p:nvPr>
            <p:ph type="title"/>
          </p:nvPr>
        </p:nvSpPr>
        <p:spPr/>
        <p:txBody>
          <a:bodyPr>
            <a:noAutofit/>
          </a:bodyPr>
          <a:lstStyle/>
          <a:p>
            <a:r>
              <a:rPr lang="en-US" sz="4800" spc="-102" dirty="0">
                <a:ln w="3175">
                  <a:noFill/>
                </a:ln>
                <a:solidFill>
                  <a:srgbClr val="626262"/>
                </a:solidFill>
                <a:latin typeface="+mj-lt"/>
                <a:ea typeface="+mn-ea"/>
                <a:cs typeface="Segoe UI" pitchFamily="34" charset="0"/>
              </a:rPr>
              <a:t>Introducing Azure Cosmos DB</a:t>
            </a:r>
            <a:br>
              <a:rPr lang="en-US" dirty="0"/>
            </a:br>
            <a:r>
              <a:rPr lang="en-US" sz="2448" dirty="0">
                <a:solidFill>
                  <a:srgbClr val="0078D7"/>
                </a:solidFill>
              </a:rPr>
              <a:t>A globally distributed, massively scalable, multi-model database service</a:t>
            </a:r>
          </a:p>
        </p:txBody>
      </p:sp>
      <p:sp>
        <p:nvSpPr>
          <p:cNvPr id="3" name="Content Placeholder 2"/>
          <p:cNvSpPr>
            <a:spLocks noGrp="1"/>
          </p:cNvSpPr>
          <p:nvPr>
            <p:ph sz="half" idx="4294967295"/>
          </p:nvPr>
        </p:nvSpPr>
        <p:spPr>
          <a:xfrm>
            <a:off x="447685" y="2490180"/>
            <a:ext cx="2721713" cy="382308"/>
          </a:xfrm>
        </p:spPr>
        <p:txBody>
          <a:bodyPr wrap="square">
            <a:spAutoFit/>
          </a:bodyPr>
          <a:lstStyle/>
          <a:p>
            <a:pPr marL="0" indent="0">
              <a:buNone/>
            </a:pPr>
            <a:r>
              <a:rPr lang="en-US" sz="2040" b="1" dirty="0">
                <a:solidFill>
                  <a:srgbClr val="59B4D9"/>
                </a:solidFill>
                <a:latin typeface="Segoe UI" charset="0"/>
                <a:ea typeface="Segoe UI" charset="0"/>
                <a:cs typeface="Segoe UI" charset="0"/>
              </a:rPr>
              <a:t>Global distribution</a:t>
            </a:r>
          </a:p>
        </p:txBody>
      </p:sp>
      <p:grpSp>
        <p:nvGrpSpPr>
          <p:cNvPr id="323" name="Group 322"/>
          <p:cNvGrpSpPr/>
          <p:nvPr/>
        </p:nvGrpSpPr>
        <p:grpSpPr>
          <a:xfrm>
            <a:off x="-3126" y="2526364"/>
            <a:ext cx="450812" cy="305337"/>
            <a:chOff x="6082249" y="5559189"/>
            <a:chExt cx="564210" cy="382141"/>
          </a:xfrm>
          <a:solidFill>
            <a:schemeClr val="accent6"/>
          </a:solidFill>
        </p:grpSpPr>
        <p:sp>
          <p:nvSpPr>
            <p:cNvPr id="324" name="Isosceles Triangle 31"/>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25" name="Rectangle 324"/>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4" name="Content Placeholder 2"/>
          <p:cNvSpPr txBox="1">
            <a:spLocks/>
          </p:cNvSpPr>
          <p:nvPr/>
        </p:nvSpPr>
        <p:spPr>
          <a:xfrm>
            <a:off x="447685" y="3218776"/>
            <a:ext cx="339526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Multi-model + multi API</a:t>
            </a:r>
            <a:endParaRPr lang="en-US" sz="2040" b="1" dirty="0">
              <a:solidFill>
                <a:srgbClr val="59B4D9"/>
              </a:solidFill>
              <a:latin typeface="Segoe UI" charset="0"/>
              <a:ea typeface="Segoe UI" charset="0"/>
              <a:cs typeface="Segoe UI" charset="0"/>
            </a:endParaRPr>
          </a:p>
        </p:txBody>
      </p:sp>
      <p:grpSp>
        <p:nvGrpSpPr>
          <p:cNvPr id="185" name="Group 184"/>
          <p:cNvGrpSpPr/>
          <p:nvPr/>
        </p:nvGrpSpPr>
        <p:grpSpPr>
          <a:xfrm>
            <a:off x="-3126" y="3252560"/>
            <a:ext cx="450812" cy="305337"/>
            <a:chOff x="6082249" y="5559189"/>
            <a:chExt cx="564210" cy="382141"/>
          </a:xfrm>
          <a:solidFill>
            <a:schemeClr val="accent6"/>
          </a:solidFill>
        </p:grpSpPr>
        <p:sp>
          <p:nvSpPr>
            <p:cNvPr id="186" name="Isosceles Triangle 28"/>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8" name="Content Placeholder 2"/>
          <p:cNvSpPr txBox="1">
            <a:spLocks/>
          </p:cNvSpPr>
          <p:nvPr/>
        </p:nvSpPr>
        <p:spPr>
          <a:xfrm>
            <a:off x="447686" y="3945754"/>
            <a:ext cx="241894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chemeClr val="bg1"/>
                </a:solidFill>
                <a:latin typeface="Segoe UI" charset="0"/>
                <a:ea typeface="Segoe UI" charset="0"/>
                <a:cs typeface="Segoe UI" charset="0"/>
              </a:rPr>
              <a:t>Elastic scale-out</a:t>
            </a:r>
            <a:endParaRPr lang="en-US" sz="2040" b="1" dirty="0">
              <a:solidFill>
                <a:schemeClr val="bg1"/>
              </a:solidFill>
              <a:latin typeface="Segoe UI" charset="0"/>
              <a:ea typeface="Segoe UI" charset="0"/>
              <a:cs typeface="Segoe UI" charset="0"/>
            </a:endParaRPr>
          </a:p>
        </p:txBody>
      </p:sp>
      <p:grpSp>
        <p:nvGrpSpPr>
          <p:cNvPr id="59" name="Group 58"/>
          <p:cNvGrpSpPr/>
          <p:nvPr/>
        </p:nvGrpSpPr>
        <p:grpSpPr>
          <a:xfrm>
            <a:off x="-3126" y="3978757"/>
            <a:ext cx="450812" cy="305337"/>
            <a:chOff x="6082249" y="5559189"/>
            <a:chExt cx="564210" cy="382141"/>
          </a:xfrm>
          <a:solidFill>
            <a:schemeClr val="accent2"/>
          </a:solidFill>
        </p:grpSpPr>
        <p:sp>
          <p:nvSpPr>
            <p:cNvPr id="60" name="Isosceles Triangle 25"/>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3" name="TextBox 62"/>
          <p:cNvSpPr txBox="1"/>
          <p:nvPr/>
        </p:nvSpPr>
        <p:spPr>
          <a:xfrm>
            <a:off x="5083040" y="2162889"/>
            <a:ext cx="6508768" cy="318286"/>
          </a:xfrm>
          <a:prstGeom prst="rect">
            <a:avLst/>
          </a:prstGeom>
          <a:noFill/>
        </p:spPr>
        <p:txBody>
          <a:bodyPr wrap="square" rtlCol="0">
            <a:spAutoFit/>
          </a:bodyPr>
          <a:lstStyle/>
          <a:p>
            <a:r>
              <a:rPr lang="en-US" sz="1428" b="1" dirty="0">
                <a:solidFill>
                  <a:schemeClr val="accent3"/>
                </a:solidFill>
                <a:latin typeface="Segoe UI Semibold" charset="0"/>
                <a:ea typeface="Segoe UI Semibold" charset="0"/>
                <a:cs typeface="Segoe UI Semibold" charset="0"/>
              </a:rPr>
              <a:t>Independently and elastically scale storage and throughput across regions</a:t>
            </a:r>
          </a:p>
        </p:txBody>
      </p:sp>
      <p:sp>
        <p:nvSpPr>
          <p:cNvPr id="67" name="Freeform: Shape 83"/>
          <p:cNvSpPr/>
          <p:nvPr/>
        </p:nvSpPr>
        <p:spPr>
          <a:xfrm>
            <a:off x="5707327" y="3431230"/>
            <a:ext cx="1924508" cy="2822667"/>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57150">
            <a:solidFill>
              <a:srgbClr val="B8D43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8" name="Freeform 1490"/>
          <p:cNvSpPr/>
          <p:nvPr/>
        </p:nvSpPr>
        <p:spPr bwMode="auto">
          <a:xfrm>
            <a:off x="5633397" y="6000686"/>
            <a:ext cx="339370" cy="43526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a:xfrm>
            <a:off x="7095328" y="3945754"/>
            <a:ext cx="503310" cy="165749"/>
          </a:xfrm>
          <a:prstGeom prst="ellipse">
            <a:avLst/>
          </a:prstGeom>
          <a:solidFill>
            <a:srgbClr val="D7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9" name="Freeform 1490"/>
          <p:cNvSpPr/>
          <p:nvPr/>
        </p:nvSpPr>
        <p:spPr bwMode="auto">
          <a:xfrm>
            <a:off x="6450763" y="5172095"/>
            <a:ext cx="437636" cy="5612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Freeform 1490"/>
          <p:cNvSpPr/>
          <p:nvPr/>
        </p:nvSpPr>
        <p:spPr bwMode="auto">
          <a:xfrm>
            <a:off x="7014588" y="3901012"/>
            <a:ext cx="658050" cy="84398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Shape 82"/>
          <p:cNvSpPr/>
          <p:nvPr/>
        </p:nvSpPr>
        <p:spPr>
          <a:xfrm>
            <a:off x="7301296" y="2831700"/>
            <a:ext cx="742685" cy="392958"/>
          </a:xfrm>
          <a:custGeom>
            <a:avLst/>
            <a:gdLst>
              <a:gd name="connsiteX0" fmla="*/ 2109675 w 2202320"/>
              <a:gd name="connsiteY0" fmla="*/ 4552470 h 4684629"/>
              <a:gd name="connsiteX1" fmla="*/ 2055204 w 2202320"/>
              <a:gd name="connsiteY1" fmla="*/ 4595332 h 4684629"/>
              <a:gd name="connsiteX2" fmla="*/ 2110121 w 2202320"/>
              <a:gd name="connsiteY2" fmla="*/ 4637971 h 4684629"/>
              <a:gd name="connsiteX3" fmla="*/ 2139366 w 2202320"/>
              <a:gd name="connsiteY3" fmla="*/ 4625916 h 4684629"/>
              <a:gd name="connsiteX4" fmla="*/ 2150752 w 2202320"/>
              <a:gd name="connsiteY4" fmla="*/ 4595332 h 4684629"/>
              <a:gd name="connsiteX5" fmla="*/ 2139255 w 2202320"/>
              <a:gd name="connsiteY5" fmla="*/ 4564525 h 4684629"/>
              <a:gd name="connsiteX6" fmla="*/ 2109675 w 2202320"/>
              <a:gd name="connsiteY6" fmla="*/ 4552470 h 4684629"/>
              <a:gd name="connsiteX7" fmla="*/ 1953182 w 2202320"/>
              <a:gd name="connsiteY7" fmla="*/ 4550237 h 4684629"/>
              <a:gd name="connsiteX8" fmla="*/ 1923603 w 2202320"/>
              <a:gd name="connsiteY8" fmla="*/ 4562404 h 4684629"/>
              <a:gd name="connsiteX9" fmla="*/ 1912106 w 2202320"/>
              <a:gd name="connsiteY9" fmla="*/ 4593100 h 4684629"/>
              <a:gd name="connsiteX10" fmla="*/ 1923603 w 2202320"/>
              <a:gd name="connsiteY10" fmla="*/ 4623572 h 4684629"/>
              <a:gd name="connsiteX11" fmla="*/ 1953629 w 2202320"/>
              <a:gd name="connsiteY11" fmla="*/ 4635516 h 4684629"/>
              <a:gd name="connsiteX12" fmla="*/ 2008100 w 2202320"/>
              <a:gd name="connsiteY12" fmla="*/ 4593100 h 4684629"/>
              <a:gd name="connsiteX13" fmla="*/ 1953182 w 2202320"/>
              <a:gd name="connsiteY13" fmla="*/ 4550237 h 4684629"/>
              <a:gd name="connsiteX14" fmla="*/ 1946931 w 2202320"/>
              <a:gd name="connsiteY14" fmla="*/ 4504026 h 4684629"/>
              <a:gd name="connsiteX15" fmla="*/ 2031540 w 2202320"/>
              <a:gd name="connsiteY15" fmla="*/ 4560283 h 4684629"/>
              <a:gd name="connsiteX16" fmla="*/ 2116372 w 2202320"/>
              <a:gd name="connsiteY16" fmla="*/ 4506259 h 4684629"/>
              <a:gd name="connsiteX17" fmla="*/ 2178434 w 2202320"/>
              <a:gd name="connsiteY17" fmla="*/ 4531038 h 4684629"/>
              <a:gd name="connsiteX18" fmla="*/ 2202320 w 2202320"/>
              <a:gd name="connsiteY18" fmla="*/ 4595779 h 4684629"/>
              <a:gd name="connsiteX19" fmla="*/ 2177317 w 2202320"/>
              <a:gd name="connsiteY19" fmla="*/ 4658621 h 4684629"/>
              <a:gd name="connsiteX20" fmla="*/ 2115926 w 2202320"/>
              <a:gd name="connsiteY20" fmla="*/ 4684629 h 4684629"/>
              <a:gd name="connsiteX21" fmla="*/ 2031540 w 2202320"/>
              <a:gd name="connsiteY21" fmla="*/ 4628372 h 4684629"/>
              <a:gd name="connsiteX22" fmla="*/ 1946931 w 2202320"/>
              <a:gd name="connsiteY22" fmla="*/ 4682620 h 4684629"/>
              <a:gd name="connsiteX23" fmla="*/ 1884982 w 2202320"/>
              <a:gd name="connsiteY23" fmla="*/ 4657728 h 4684629"/>
              <a:gd name="connsiteX24" fmla="*/ 1860983 w 2202320"/>
              <a:gd name="connsiteY24" fmla="*/ 4592653 h 4684629"/>
              <a:gd name="connsiteX25" fmla="*/ 1885763 w 2202320"/>
              <a:gd name="connsiteY25" fmla="*/ 4529922 h 4684629"/>
              <a:gd name="connsiteX26" fmla="*/ 1946931 w 2202320"/>
              <a:gd name="connsiteY26" fmla="*/ 4504026 h 4684629"/>
              <a:gd name="connsiteX27" fmla="*/ 0 w 2202320"/>
              <a:gd name="connsiteY27" fmla="*/ 0 h 4684629"/>
              <a:gd name="connsiteX28" fmla="*/ 593271 w 2202320"/>
              <a:gd name="connsiteY28" fmla="*/ 1016455 h 4684629"/>
              <a:gd name="connsiteX29" fmla="*/ 0 w 2202320"/>
              <a:gd name="connsiteY29" fmla="*/ 0 h 4684629"/>
              <a:gd name="connsiteX0" fmla="*/ 248692 w 341337"/>
              <a:gd name="connsiteY0" fmla="*/ 48444 h 180603"/>
              <a:gd name="connsiteX1" fmla="*/ 194221 w 341337"/>
              <a:gd name="connsiteY1" fmla="*/ 91306 h 180603"/>
              <a:gd name="connsiteX2" fmla="*/ 249138 w 341337"/>
              <a:gd name="connsiteY2" fmla="*/ 133945 h 180603"/>
              <a:gd name="connsiteX3" fmla="*/ 278383 w 341337"/>
              <a:gd name="connsiteY3" fmla="*/ 121890 h 180603"/>
              <a:gd name="connsiteX4" fmla="*/ 289769 w 341337"/>
              <a:gd name="connsiteY4" fmla="*/ 91306 h 180603"/>
              <a:gd name="connsiteX5" fmla="*/ 278272 w 341337"/>
              <a:gd name="connsiteY5" fmla="*/ 60499 h 180603"/>
              <a:gd name="connsiteX6" fmla="*/ 248692 w 341337"/>
              <a:gd name="connsiteY6" fmla="*/ 48444 h 180603"/>
              <a:gd name="connsiteX7" fmla="*/ 92199 w 341337"/>
              <a:gd name="connsiteY7" fmla="*/ 46211 h 180603"/>
              <a:gd name="connsiteX8" fmla="*/ 62620 w 341337"/>
              <a:gd name="connsiteY8" fmla="*/ 58378 h 180603"/>
              <a:gd name="connsiteX9" fmla="*/ 51123 w 341337"/>
              <a:gd name="connsiteY9" fmla="*/ 89074 h 180603"/>
              <a:gd name="connsiteX10" fmla="*/ 62620 w 341337"/>
              <a:gd name="connsiteY10" fmla="*/ 119546 h 180603"/>
              <a:gd name="connsiteX11" fmla="*/ 92646 w 341337"/>
              <a:gd name="connsiteY11" fmla="*/ 131490 h 180603"/>
              <a:gd name="connsiteX12" fmla="*/ 147117 w 341337"/>
              <a:gd name="connsiteY12" fmla="*/ 89074 h 180603"/>
              <a:gd name="connsiteX13" fmla="*/ 92199 w 341337"/>
              <a:gd name="connsiteY13" fmla="*/ 46211 h 180603"/>
              <a:gd name="connsiteX14" fmla="*/ 85948 w 341337"/>
              <a:gd name="connsiteY14" fmla="*/ 0 h 180603"/>
              <a:gd name="connsiteX15" fmla="*/ 170557 w 341337"/>
              <a:gd name="connsiteY15" fmla="*/ 56257 h 180603"/>
              <a:gd name="connsiteX16" fmla="*/ 255389 w 341337"/>
              <a:gd name="connsiteY16" fmla="*/ 2233 h 180603"/>
              <a:gd name="connsiteX17" fmla="*/ 317451 w 341337"/>
              <a:gd name="connsiteY17" fmla="*/ 27012 h 180603"/>
              <a:gd name="connsiteX18" fmla="*/ 341337 w 341337"/>
              <a:gd name="connsiteY18" fmla="*/ 91753 h 180603"/>
              <a:gd name="connsiteX19" fmla="*/ 316334 w 341337"/>
              <a:gd name="connsiteY19" fmla="*/ 154595 h 180603"/>
              <a:gd name="connsiteX20" fmla="*/ 254943 w 341337"/>
              <a:gd name="connsiteY20" fmla="*/ 180603 h 180603"/>
              <a:gd name="connsiteX21" fmla="*/ 170557 w 341337"/>
              <a:gd name="connsiteY21" fmla="*/ 124346 h 180603"/>
              <a:gd name="connsiteX22" fmla="*/ 85948 w 341337"/>
              <a:gd name="connsiteY22" fmla="*/ 178594 h 180603"/>
              <a:gd name="connsiteX23" fmla="*/ 23999 w 341337"/>
              <a:gd name="connsiteY23" fmla="*/ 153702 h 180603"/>
              <a:gd name="connsiteX24" fmla="*/ 0 w 341337"/>
              <a:gd name="connsiteY24" fmla="*/ 88627 h 180603"/>
              <a:gd name="connsiteX25" fmla="*/ 24780 w 341337"/>
              <a:gd name="connsiteY25" fmla="*/ 25896 h 180603"/>
              <a:gd name="connsiteX26" fmla="*/ 85948 w 341337"/>
              <a:gd name="connsiteY26" fmla="*/ 0 h 18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1337" h="180603">
                <a:moveTo>
                  <a:pt x="248692" y="48444"/>
                </a:moveTo>
                <a:cubicBezTo>
                  <a:pt x="228749" y="48444"/>
                  <a:pt x="210592" y="62731"/>
                  <a:pt x="194221" y="91306"/>
                </a:cubicBezTo>
                <a:cubicBezTo>
                  <a:pt x="210294" y="119732"/>
                  <a:pt x="228600" y="133945"/>
                  <a:pt x="249138" y="133945"/>
                </a:cubicBezTo>
                <a:cubicBezTo>
                  <a:pt x="261045" y="133945"/>
                  <a:pt x="270793" y="129927"/>
                  <a:pt x="278383" y="121890"/>
                </a:cubicBezTo>
                <a:cubicBezTo>
                  <a:pt x="285973" y="113854"/>
                  <a:pt x="289769" y="103659"/>
                  <a:pt x="289769" y="91306"/>
                </a:cubicBezTo>
                <a:cubicBezTo>
                  <a:pt x="289769" y="78805"/>
                  <a:pt x="285936" y="68536"/>
                  <a:pt x="278272" y="60499"/>
                </a:cubicBezTo>
                <a:cubicBezTo>
                  <a:pt x="270607" y="52462"/>
                  <a:pt x="260747" y="48444"/>
                  <a:pt x="248692" y="48444"/>
                </a:cubicBezTo>
                <a:close/>
                <a:moveTo>
                  <a:pt x="92199" y="46211"/>
                </a:moveTo>
                <a:cubicBezTo>
                  <a:pt x="80144" y="46211"/>
                  <a:pt x="70284" y="50267"/>
                  <a:pt x="62620" y="58378"/>
                </a:cubicBezTo>
                <a:cubicBezTo>
                  <a:pt x="54955" y="66489"/>
                  <a:pt x="51123" y="76721"/>
                  <a:pt x="51123" y="89074"/>
                </a:cubicBezTo>
                <a:cubicBezTo>
                  <a:pt x="51123" y="101427"/>
                  <a:pt x="54955" y="111584"/>
                  <a:pt x="62620" y="119546"/>
                </a:cubicBezTo>
                <a:cubicBezTo>
                  <a:pt x="70284" y="127509"/>
                  <a:pt x="80293" y="131490"/>
                  <a:pt x="92646" y="131490"/>
                </a:cubicBezTo>
                <a:cubicBezTo>
                  <a:pt x="112886" y="131490"/>
                  <a:pt x="131043" y="117351"/>
                  <a:pt x="147117" y="89074"/>
                </a:cubicBezTo>
                <a:cubicBezTo>
                  <a:pt x="131043" y="60499"/>
                  <a:pt x="112738" y="46211"/>
                  <a:pt x="92199" y="46211"/>
                </a:cubicBezTo>
                <a:close/>
                <a:moveTo>
                  <a:pt x="85948" y="0"/>
                </a:moveTo>
                <a:cubicBezTo>
                  <a:pt x="121072" y="0"/>
                  <a:pt x="149275" y="18753"/>
                  <a:pt x="170557" y="56257"/>
                </a:cubicBezTo>
                <a:cubicBezTo>
                  <a:pt x="193179" y="20241"/>
                  <a:pt x="221456" y="2233"/>
                  <a:pt x="255389" y="2233"/>
                </a:cubicBezTo>
                <a:cubicBezTo>
                  <a:pt x="280839" y="2233"/>
                  <a:pt x="301526" y="10493"/>
                  <a:pt x="317451" y="27012"/>
                </a:cubicBezTo>
                <a:cubicBezTo>
                  <a:pt x="333375" y="43532"/>
                  <a:pt x="341337" y="65112"/>
                  <a:pt x="341337" y="91753"/>
                </a:cubicBezTo>
                <a:cubicBezTo>
                  <a:pt x="341337" y="116309"/>
                  <a:pt x="333003" y="137257"/>
                  <a:pt x="316334" y="154595"/>
                </a:cubicBezTo>
                <a:cubicBezTo>
                  <a:pt x="299666" y="171934"/>
                  <a:pt x="279202" y="180603"/>
                  <a:pt x="254943" y="180603"/>
                </a:cubicBezTo>
                <a:cubicBezTo>
                  <a:pt x="220563" y="180603"/>
                  <a:pt x="192435" y="161851"/>
                  <a:pt x="170557" y="124346"/>
                </a:cubicBezTo>
                <a:cubicBezTo>
                  <a:pt x="147787" y="160511"/>
                  <a:pt x="119584" y="178594"/>
                  <a:pt x="85948" y="178594"/>
                </a:cubicBezTo>
                <a:cubicBezTo>
                  <a:pt x="60648" y="178594"/>
                  <a:pt x="39998" y="170297"/>
                  <a:pt x="23999" y="153702"/>
                </a:cubicBezTo>
                <a:cubicBezTo>
                  <a:pt x="8000" y="137108"/>
                  <a:pt x="0" y="115416"/>
                  <a:pt x="0" y="88627"/>
                </a:cubicBezTo>
                <a:cubicBezTo>
                  <a:pt x="0" y="64071"/>
                  <a:pt x="8260" y="43160"/>
                  <a:pt x="24780" y="25896"/>
                </a:cubicBezTo>
                <a:cubicBezTo>
                  <a:pt x="41300" y="8632"/>
                  <a:pt x="61689" y="0"/>
                  <a:pt x="859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 name="Freeform: Shape 83"/>
          <p:cNvSpPr/>
          <p:nvPr/>
        </p:nvSpPr>
        <p:spPr>
          <a:xfrm>
            <a:off x="6560110" y="4712661"/>
            <a:ext cx="4640224" cy="1731983"/>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57150">
            <a:solidFill>
              <a:srgbClr val="B8D43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 name="Freeform: Shape 82"/>
          <p:cNvSpPr/>
          <p:nvPr/>
        </p:nvSpPr>
        <p:spPr>
          <a:xfrm>
            <a:off x="11061410" y="4160409"/>
            <a:ext cx="742685" cy="392958"/>
          </a:xfrm>
          <a:custGeom>
            <a:avLst/>
            <a:gdLst>
              <a:gd name="connsiteX0" fmla="*/ 2109675 w 2202320"/>
              <a:gd name="connsiteY0" fmla="*/ 4552470 h 4684629"/>
              <a:gd name="connsiteX1" fmla="*/ 2055204 w 2202320"/>
              <a:gd name="connsiteY1" fmla="*/ 4595332 h 4684629"/>
              <a:gd name="connsiteX2" fmla="*/ 2110121 w 2202320"/>
              <a:gd name="connsiteY2" fmla="*/ 4637971 h 4684629"/>
              <a:gd name="connsiteX3" fmla="*/ 2139366 w 2202320"/>
              <a:gd name="connsiteY3" fmla="*/ 4625916 h 4684629"/>
              <a:gd name="connsiteX4" fmla="*/ 2150752 w 2202320"/>
              <a:gd name="connsiteY4" fmla="*/ 4595332 h 4684629"/>
              <a:gd name="connsiteX5" fmla="*/ 2139255 w 2202320"/>
              <a:gd name="connsiteY5" fmla="*/ 4564525 h 4684629"/>
              <a:gd name="connsiteX6" fmla="*/ 2109675 w 2202320"/>
              <a:gd name="connsiteY6" fmla="*/ 4552470 h 4684629"/>
              <a:gd name="connsiteX7" fmla="*/ 1953182 w 2202320"/>
              <a:gd name="connsiteY7" fmla="*/ 4550237 h 4684629"/>
              <a:gd name="connsiteX8" fmla="*/ 1923603 w 2202320"/>
              <a:gd name="connsiteY8" fmla="*/ 4562404 h 4684629"/>
              <a:gd name="connsiteX9" fmla="*/ 1912106 w 2202320"/>
              <a:gd name="connsiteY9" fmla="*/ 4593100 h 4684629"/>
              <a:gd name="connsiteX10" fmla="*/ 1923603 w 2202320"/>
              <a:gd name="connsiteY10" fmla="*/ 4623572 h 4684629"/>
              <a:gd name="connsiteX11" fmla="*/ 1953629 w 2202320"/>
              <a:gd name="connsiteY11" fmla="*/ 4635516 h 4684629"/>
              <a:gd name="connsiteX12" fmla="*/ 2008100 w 2202320"/>
              <a:gd name="connsiteY12" fmla="*/ 4593100 h 4684629"/>
              <a:gd name="connsiteX13" fmla="*/ 1953182 w 2202320"/>
              <a:gd name="connsiteY13" fmla="*/ 4550237 h 4684629"/>
              <a:gd name="connsiteX14" fmla="*/ 1946931 w 2202320"/>
              <a:gd name="connsiteY14" fmla="*/ 4504026 h 4684629"/>
              <a:gd name="connsiteX15" fmla="*/ 2031540 w 2202320"/>
              <a:gd name="connsiteY15" fmla="*/ 4560283 h 4684629"/>
              <a:gd name="connsiteX16" fmla="*/ 2116372 w 2202320"/>
              <a:gd name="connsiteY16" fmla="*/ 4506259 h 4684629"/>
              <a:gd name="connsiteX17" fmla="*/ 2178434 w 2202320"/>
              <a:gd name="connsiteY17" fmla="*/ 4531038 h 4684629"/>
              <a:gd name="connsiteX18" fmla="*/ 2202320 w 2202320"/>
              <a:gd name="connsiteY18" fmla="*/ 4595779 h 4684629"/>
              <a:gd name="connsiteX19" fmla="*/ 2177317 w 2202320"/>
              <a:gd name="connsiteY19" fmla="*/ 4658621 h 4684629"/>
              <a:gd name="connsiteX20" fmla="*/ 2115926 w 2202320"/>
              <a:gd name="connsiteY20" fmla="*/ 4684629 h 4684629"/>
              <a:gd name="connsiteX21" fmla="*/ 2031540 w 2202320"/>
              <a:gd name="connsiteY21" fmla="*/ 4628372 h 4684629"/>
              <a:gd name="connsiteX22" fmla="*/ 1946931 w 2202320"/>
              <a:gd name="connsiteY22" fmla="*/ 4682620 h 4684629"/>
              <a:gd name="connsiteX23" fmla="*/ 1884982 w 2202320"/>
              <a:gd name="connsiteY23" fmla="*/ 4657728 h 4684629"/>
              <a:gd name="connsiteX24" fmla="*/ 1860983 w 2202320"/>
              <a:gd name="connsiteY24" fmla="*/ 4592653 h 4684629"/>
              <a:gd name="connsiteX25" fmla="*/ 1885763 w 2202320"/>
              <a:gd name="connsiteY25" fmla="*/ 4529922 h 4684629"/>
              <a:gd name="connsiteX26" fmla="*/ 1946931 w 2202320"/>
              <a:gd name="connsiteY26" fmla="*/ 4504026 h 4684629"/>
              <a:gd name="connsiteX27" fmla="*/ 0 w 2202320"/>
              <a:gd name="connsiteY27" fmla="*/ 0 h 4684629"/>
              <a:gd name="connsiteX28" fmla="*/ 593271 w 2202320"/>
              <a:gd name="connsiteY28" fmla="*/ 1016455 h 4684629"/>
              <a:gd name="connsiteX29" fmla="*/ 0 w 2202320"/>
              <a:gd name="connsiteY29" fmla="*/ 0 h 4684629"/>
              <a:gd name="connsiteX0" fmla="*/ 248692 w 341337"/>
              <a:gd name="connsiteY0" fmla="*/ 48444 h 180603"/>
              <a:gd name="connsiteX1" fmla="*/ 194221 w 341337"/>
              <a:gd name="connsiteY1" fmla="*/ 91306 h 180603"/>
              <a:gd name="connsiteX2" fmla="*/ 249138 w 341337"/>
              <a:gd name="connsiteY2" fmla="*/ 133945 h 180603"/>
              <a:gd name="connsiteX3" fmla="*/ 278383 w 341337"/>
              <a:gd name="connsiteY3" fmla="*/ 121890 h 180603"/>
              <a:gd name="connsiteX4" fmla="*/ 289769 w 341337"/>
              <a:gd name="connsiteY4" fmla="*/ 91306 h 180603"/>
              <a:gd name="connsiteX5" fmla="*/ 278272 w 341337"/>
              <a:gd name="connsiteY5" fmla="*/ 60499 h 180603"/>
              <a:gd name="connsiteX6" fmla="*/ 248692 w 341337"/>
              <a:gd name="connsiteY6" fmla="*/ 48444 h 180603"/>
              <a:gd name="connsiteX7" fmla="*/ 92199 w 341337"/>
              <a:gd name="connsiteY7" fmla="*/ 46211 h 180603"/>
              <a:gd name="connsiteX8" fmla="*/ 62620 w 341337"/>
              <a:gd name="connsiteY8" fmla="*/ 58378 h 180603"/>
              <a:gd name="connsiteX9" fmla="*/ 51123 w 341337"/>
              <a:gd name="connsiteY9" fmla="*/ 89074 h 180603"/>
              <a:gd name="connsiteX10" fmla="*/ 62620 w 341337"/>
              <a:gd name="connsiteY10" fmla="*/ 119546 h 180603"/>
              <a:gd name="connsiteX11" fmla="*/ 92646 w 341337"/>
              <a:gd name="connsiteY11" fmla="*/ 131490 h 180603"/>
              <a:gd name="connsiteX12" fmla="*/ 147117 w 341337"/>
              <a:gd name="connsiteY12" fmla="*/ 89074 h 180603"/>
              <a:gd name="connsiteX13" fmla="*/ 92199 w 341337"/>
              <a:gd name="connsiteY13" fmla="*/ 46211 h 180603"/>
              <a:gd name="connsiteX14" fmla="*/ 85948 w 341337"/>
              <a:gd name="connsiteY14" fmla="*/ 0 h 180603"/>
              <a:gd name="connsiteX15" fmla="*/ 170557 w 341337"/>
              <a:gd name="connsiteY15" fmla="*/ 56257 h 180603"/>
              <a:gd name="connsiteX16" fmla="*/ 255389 w 341337"/>
              <a:gd name="connsiteY16" fmla="*/ 2233 h 180603"/>
              <a:gd name="connsiteX17" fmla="*/ 317451 w 341337"/>
              <a:gd name="connsiteY17" fmla="*/ 27012 h 180603"/>
              <a:gd name="connsiteX18" fmla="*/ 341337 w 341337"/>
              <a:gd name="connsiteY18" fmla="*/ 91753 h 180603"/>
              <a:gd name="connsiteX19" fmla="*/ 316334 w 341337"/>
              <a:gd name="connsiteY19" fmla="*/ 154595 h 180603"/>
              <a:gd name="connsiteX20" fmla="*/ 254943 w 341337"/>
              <a:gd name="connsiteY20" fmla="*/ 180603 h 180603"/>
              <a:gd name="connsiteX21" fmla="*/ 170557 w 341337"/>
              <a:gd name="connsiteY21" fmla="*/ 124346 h 180603"/>
              <a:gd name="connsiteX22" fmla="*/ 85948 w 341337"/>
              <a:gd name="connsiteY22" fmla="*/ 178594 h 180603"/>
              <a:gd name="connsiteX23" fmla="*/ 23999 w 341337"/>
              <a:gd name="connsiteY23" fmla="*/ 153702 h 180603"/>
              <a:gd name="connsiteX24" fmla="*/ 0 w 341337"/>
              <a:gd name="connsiteY24" fmla="*/ 88627 h 180603"/>
              <a:gd name="connsiteX25" fmla="*/ 24780 w 341337"/>
              <a:gd name="connsiteY25" fmla="*/ 25896 h 180603"/>
              <a:gd name="connsiteX26" fmla="*/ 85948 w 341337"/>
              <a:gd name="connsiteY26" fmla="*/ 0 h 18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1337" h="180603">
                <a:moveTo>
                  <a:pt x="248692" y="48444"/>
                </a:moveTo>
                <a:cubicBezTo>
                  <a:pt x="228749" y="48444"/>
                  <a:pt x="210592" y="62731"/>
                  <a:pt x="194221" y="91306"/>
                </a:cubicBezTo>
                <a:cubicBezTo>
                  <a:pt x="210294" y="119732"/>
                  <a:pt x="228600" y="133945"/>
                  <a:pt x="249138" y="133945"/>
                </a:cubicBezTo>
                <a:cubicBezTo>
                  <a:pt x="261045" y="133945"/>
                  <a:pt x="270793" y="129927"/>
                  <a:pt x="278383" y="121890"/>
                </a:cubicBezTo>
                <a:cubicBezTo>
                  <a:pt x="285973" y="113854"/>
                  <a:pt x="289769" y="103659"/>
                  <a:pt x="289769" y="91306"/>
                </a:cubicBezTo>
                <a:cubicBezTo>
                  <a:pt x="289769" y="78805"/>
                  <a:pt x="285936" y="68536"/>
                  <a:pt x="278272" y="60499"/>
                </a:cubicBezTo>
                <a:cubicBezTo>
                  <a:pt x="270607" y="52462"/>
                  <a:pt x="260747" y="48444"/>
                  <a:pt x="248692" y="48444"/>
                </a:cubicBezTo>
                <a:close/>
                <a:moveTo>
                  <a:pt x="92199" y="46211"/>
                </a:moveTo>
                <a:cubicBezTo>
                  <a:pt x="80144" y="46211"/>
                  <a:pt x="70284" y="50267"/>
                  <a:pt x="62620" y="58378"/>
                </a:cubicBezTo>
                <a:cubicBezTo>
                  <a:pt x="54955" y="66489"/>
                  <a:pt x="51123" y="76721"/>
                  <a:pt x="51123" y="89074"/>
                </a:cubicBezTo>
                <a:cubicBezTo>
                  <a:pt x="51123" y="101427"/>
                  <a:pt x="54955" y="111584"/>
                  <a:pt x="62620" y="119546"/>
                </a:cubicBezTo>
                <a:cubicBezTo>
                  <a:pt x="70284" y="127509"/>
                  <a:pt x="80293" y="131490"/>
                  <a:pt x="92646" y="131490"/>
                </a:cubicBezTo>
                <a:cubicBezTo>
                  <a:pt x="112886" y="131490"/>
                  <a:pt x="131043" y="117351"/>
                  <a:pt x="147117" y="89074"/>
                </a:cubicBezTo>
                <a:cubicBezTo>
                  <a:pt x="131043" y="60499"/>
                  <a:pt x="112738" y="46211"/>
                  <a:pt x="92199" y="46211"/>
                </a:cubicBezTo>
                <a:close/>
                <a:moveTo>
                  <a:pt x="85948" y="0"/>
                </a:moveTo>
                <a:cubicBezTo>
                  <a:pt x="121072" y="0"/>
                  <a:pt x="149275" y="18753"/>
                  <a:pt x="170557" y="56257"/>
                </a:cubicBezTo>
                <a:cubicBezTo>
                  <a:pt x="193179" y="20241"/>
                  <a:pt x="221456" y="2233"/>
                  <a:pt x="255389" y="2233"/>
                </a:cubicBezTo>
                <a:cubicBezTo>
                  <a:pt x="280839" y="2233"/>
                  <a:pt x="301526" y="10493"/>
                  <a:pt x="317451" y="27012"/>
                </a:cubicBezTo>
                <a:cubicBezTo>
                  <a:pt x="333375" y="43532"/>
                  <a:pt x="341337" y="65112"/>
                  <a:pt x="341337" y="91753"/>
                </a:cubicBezTo>
                <a:cubicBezTo>
                  <a:pt x="341337" y="116309"/>
                  <a:pt x="333003" y="137257"/>
                  <a:pt x="316334" y="154595"/>
                </a:cubicBezTo>
                <a:cubicBezTo>
                  <a:pt x="299666" y="171934"/>
                  <a:pt x="279202" y="180603"/>
                  <a:pt x="254943" y="180603"/>
                </a:cubicBezTo>
                <a:cubicBezTo>
                  <a:pt x="220563" y="180603"/>
                  <a:pt x="192435" y="161851"/>
                  <a:pt x="170557" y="124346"/>
                </a:cubicBezTo>
                <a:cubicBezTo>
                  <a:pt x="147787" y="160511"/>
                  <a:pt x="119584" y="178594"/>
                  <a:pt x="85948" y="178594"/>
                </a:cubicBezTo>
                <a:cubicBezTo>
                  <a:pt x="60648" y="178594"/>
                  <a:pt x="39998" y="170297"/>
                  <a:pt x="23999" y="153702"/>
                </a:cubicBezTo>
                <a:cubicBezTo>
                  <a:pt x="8000" y="137108"/>
                  <a:pt x="0" y="115416"/>
                  <a:pt x="0" y="88627"/>
                </a:cubicBezTo>
                <a:cubicBezTo>
                  <a:pt x="0" y="64071"/>
                  <a:pt x="8260" y="43160"/>
                  <a:pt x="24780" y="25896"/>
                </a:cubicBezTo>
                <a:cubicBezTo>
                  <a:pt x="41300" y="8632"/>
                  <a:pt x="61689" y="0"/>
                  <a:pt x="859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0" name="Group 9"/>
          <p:cNvGrpSpPr/>
          <p:nvPr/>
        </p:nvGrpSpPr>
        <p:grpSpPr>
          <a:xfrm>
            <a:off x="6224461" y="6221561"/>
            <a:ext cx="560809" cy="560809"/>
            <a:chOff x="7716623" y="4879378"/>
            <a:chExt cx="914400" cy="914400"/>
          </a:xfrm>
        </p:grpSpPr>
        <p:sp>
          <p:nvSpPr>
            <p:cNvPr id="9" name="Rectangle 8"/>
            <p:cNvSpPr/>
            <p:nvPr/>
          </p:nvSpPr>
          <p:spPr>
            <a:xfrm>
              <a:off x="7815943" y="5032829"/>
              <a:ext cx="707571" cy="489858"/>
            </a:xfrm>
            <a:prstGeom prst="rect">
              <a:avLst/>
            </a:prstGeom>
            <a:solidFill>
              <a:srgbClr val="D7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7" name="Group 6"/>
            <p:cNvGrpSpPr/>
            <p:nvPr/>
          </p:nvGrpSpPr>
          <p:grpSpPr>
            <a:xfrm>
              <a:off x="7716623" y="4879378"/>
              <a:ext cx="914400" cy="914400"/>
              <a:chOff x="7522013" y="6858000"/>
              <a:chExt cx="914400" cy="914400"/>
            </a:xfrm>
          </p:grpSpPr>
          <p:pic>
            <p:nvPicPr>
              <p:cNvPr id="4" name="Graphic 3" descr="Monito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2013" y="6858000"/>
                <a:ext cx="914400" cy="914400"/>
              </a:xfrm>
              <a:prstGeom prst="rect">
                <a:avLst/>
              </a:prstGeom>
            </p:spPr>
          </p:pic>
          <p:pic>
            <p:nvPicPr>
              <p:cNvPr id="6" name="Graphic 5" descr="Repeat"/>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0543" y="7078472"/>
                <a:ext cx="352541" cy="352541"/>
              </a:xfrm>
              <a:prstGeom prst="rect">
                <a:avLst/>
              </a:prstGeom>
            </p:spPr>
          </p:pic>
        </p:grpSp>
      </p:grpSp>
      <p:grpSp>
        <p:nvGrpSpPr>
          <p:cNvPr id="34" name="Group 33"/>
          <p:cNvGrpSpPr/>
          <p:nvPr/>
        </p:nvGrpSpPr>
        <p:grpSpPr>
          <a:xfrm>
            <a:off x="8099245" y="5794845"/>
            <a:ext cx="770747" cy="770747"/>
            <a:chOff x="7716623" y="4879378"/>
            <a:chExt cx="914400" cy="914400"/>
          </a:xfrm>
        </p:grpSpPr>
        <p:sp>
          <p:nvSpPr>
            <p:cNvPr id="35" name="Rectangle 34"/>
            <p:cNvSpPr/>
            <p:nvPr/>
          </p:nvSpPr>
          <p:spPr>
            <a:xfrm>
              <a:off x="7815943" y="5032829"/>
              <a:ext cx="707571" cy="489858"/>
            </a:xfrm>
            <a:prstGeom prst="rect">
              <a:avLst/>
            </a:prstGeom>
            <a:solidFill>
              <a:srgbClr val="D7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36" name="Group 35"/>
            <p:cNvGrpSpPr/>
            <p:nvPr/>
          </p:nvGrpSpPr>
          <p:grpSpPr>
            <a:xfrm>
              <a:off x="7716623" y="4879378"/>
              <a:ext cx="914400" cy="914400"/>
              <a:chOff x="7522013" y="6858000"/>
              <a:chExt cx="914400" cy="914400"/>
            </a:xfrm>
          </p:grpSpPr>
          <p:pic>
            <p:nvPicPr>
              <p:cNvPr id="37" name="Graphic 36" descr="Monito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2013" y="6858000"/>
                <a:ext cx="914400" cy="914400"/>
              </a:xfrm>
              <a:prstGeom prst="rect">
                <a:avLst/>
              </a:prstGeom>
            </p:spPr>
          </p:pic>
          <p:pic>
            <p:nvPicPr>
              <p:cNvPr id="38" name="Graphic 37" descr="Repeat"/>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0543" y="7078472"/>
                <a:ext cx="352541" cy="352541"/>
              </a:xfrm>
              <a:prstGeom prst="rect">
                <a:avLst/>
              </a:prstGeom>
            </p:spPr>
          </p:pic>
        </p:grpSp>
      </p:grpSp>
      <p:grpSp>
        <p:nvGrpSpPr>
          <p:cNvPr id="39" name="Group 38"/>
          <p:cNvGrpSpPr/>
          <p:nvPr/>
        </p:nvGrpSpPr>
        <p:grpSpPr>
          <a:xfrm>
            <a:off x="9892231" y="4775267"/>
            <a:ext cx="1033788" cy="1033788"/>
            <a:chOff x="7716623" y="4879378"/>
            <a:chExt cx="914400" cy="914400"/>
          </a:xfrm>
        </p:grpSpPr>
        <p:sp>
          <p:nvSpPr>
            <p:cNvPr id="40" name="Rectangle 39"/>
            <p:cNvSpPr/>
            <p:nvPr/>
          </p:nvSpPr>
          <p:spPr>
            <a:xfrm>
              <a:off x="7815943" y="5032829"/>
              <a:ext cx="707571" cy="489858"/>
            </a:xfrm>
            <a:prstGeom prst="rect">
              <a:avLst/>
            </a:prstGeom>
            <a:solidFill>
              <a:srgbClr val="D7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41" name="Group 40"/>
            <p:cNvGrpSpPr/>
            <p:nvPr/>
          </p:nvGrpSpPr>
          <p:grpSpPr>
            <a:xfrm>
              <a:off x="7716623" y="4879378"/>
              <a:ext cx="914400" cy="914400"/>
              <a:chOff x="7522013" y="6858000"/>
              <a:chExt cx="914400" cy="914400"/>
            </a:xfrm>
          </p:grpSpPr>
          <p:pic>
            <p:nvPicPr>
              <p:cNvPr id="42" name="Graphic 41" descr="Monito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2013" y="6858000"/>
                <a:ext cx="914400" cy="914400"/>
              </a:xfrm>
              <a:prstGeom prst="rect">
                <a:avLst/>
              </a:prstGeom>
            </p:spPr>
          </p:pic>
          <p:pic>
            <p:nvPicPr>
              <p:cNvPr id="43" name="Graphic 42" descr="Repeat"/>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0543" y="7078472"/>
                <a:ext cx="352541" cy="352541"/>
              </a:xfrm>
              <a:prstGeom prst="rect">
                <a:avLst/>
              </a:prstGeom>
            </p:spPr>
          </p:pic>
        </p:grpSp>
      </p:grpSp>
    </p:spTree>
    <p:extLst>
      <p:ext uri="{BB962C8B-B14F-4D97-AF65-F5344CB8AC3E}">
        <p14:creationId xmlns:p14="http://schemas.microsoft.com/office/powerpoint/2010/main" val="128085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882" y="2024342"/>
            <a:ext cx="4934105" cy="4970183"/>
          </a:xfrm>
          <a:prstGeom prst="rect">
            <a:avLst/>
          </a:prstGeom>
          <a:solidFill>
            <a:srgbClr val="0078D7"/>
          </a:solidFill>
          <a:ln w="12700" cap="flat" cmpd="sng" algn="ctr">
            <a:no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11" name="Title 10"/>
          <p:cNvSpPr>
            <a:spLocks noGrp="1"/>
          </p:cNvSpPr>
          <p:nvPr>
            <p:ph type="title"/>
          </p:nvPr>
        </p:nvSpPr>
        <p:spPr/>
        <p:txBody>
          <a:bodyPr>
            <a:noAutofit/>
          </a:bodyPr>
          <a:lstStyle/>
          <a:p>
            <a:r>
              <a:rPr lang="en-US" sz="4800" spc="-102" dirty="0">
                <a:ln w="3175">
                  <a:noFill/>
                </a:ln>
                <a:solidFill>
                  <a:srgbClr val="626262"/>
                </a:solidFill>
                <a:latin typeface="+mj-lt"/>
                <a:ea typeface="+mn-ea"/>
                <a:cs typeface="Segoe UI" pitchFamily="34" charset="0"/>
              </a:rPr>
              <a:t>Introducing Azure Cosmos DB</a:t>
            </a:r>
            <a:br>
              <a:rPr lang="en-US" dirty="0"/>
            </a:br>
            <a:r>
              <a:rPr lang="en-US" sz="2448" dirty="0">
                <a:solidFill>
                  <a:srgbClr val="0078D7"/>
                </a:solidFill>
              </a:rPr>
              <a:t>A globally distributed, massively scalable, multi-model database service</a:t>
            </a:r>
          </a:p>
        </p:txBody>
      </p:sp>
      <p:sp>
        <p:nvSpPr>
          <p:cNvPr id="3" name="Content Placeholder 2"/>
          <p:cNvSpPr>
            <a:spLocks noGrp="1"/>
          </p:cNvSpPr>
          <p:nvPr>
            <p:ph sz="half" idx="4294967295"/>
          </p:nvPr>
        </p:nvSpPr>
        <p:spPr>
          <a:xfrm>
            <a:off x="447685" y="2490180"/>
            <a:ext cx="2721713" cy="382308"/>
          </a:xfrm>
        </p:spPr>
        <p:txBody>
          <a:bodyPr wrap="square">
            <a:spAutoFit/>
          </a:bodyPr>
          <a:lstStyle/>
          <a:p>
            <a:pPr marL="0" indent="0">
              <a:buNone/>
            </a:pPr>
            <a:r>
              <a:rPr lang="en-US" sz="2040" b="1" dirty="0">
                <a:solidFill>
                  <a:srgbClr val="59B4D9"/>
                </a:solidFill>
                <a:latin typeface="Segoe UI" charset="0"/>
                <a:ea typeface="Segoe UI" charset="0"/>
                <a:cs typeface="Segoe UI" charset="0"/>
              </a:rPr>
              <a:t>Global distribution</a:t>
            </a:r>
          </a:p>
        </p:txBody>
      </p:sp>
      <p:grpSp>
        <p:nvGrpSpPr>
          <p:cNvPr id="323" name="Group 322"/>
          <p:cNvGrpSpPr/>
          <p:nvPr/>
        </p:nvGrpSpPr>
        <p:grpSpPr>
          <a:xfrm>
            <a:off x="-3126" y="2526364"/>
            <a:ext cx="450812" cy="305337"/>
            <a:chOff x="6082249" y="5559189"/>
            <a:chExt cx="564210" cy="382141"/>
          </a:xfrm>
          <a:solidFill>
            <a:schemeClr val="accent6"/>
          </a:solidFill>
        </p:grpSpPr>
        <p:sp>
          <p:nvSpPr>
            <p:cNvPr id="324" name="Isosceles Triangle 31"/>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25" name="Rectangle 324"/>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4" name="Content Placeholder 2"/>
          <p:cNvSpPr txBox="1">
            <a:spLocks/>
          </p:cNvSpPr>
          <p:nvPr/>
        </p:nvSpPr>
        <p:spPr>
          <a:xfrm>
            <a:off x="447685" y="3218776"/>
            <a:ext cx="339526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Multi-model + multi API</a:t>
            </a:r>
            <a:endParaRPr lang="en-US" sz="2040" b="1" dirty="0">
              <a:solidFill>
                <a:srgbClr val="59B4D9"/>
              </a:solidFill>
              <a:latin typeface="Segoe UI" charset="0"/>
              <a:ea typeface="Segoe UI" charset="0"/>
              <a:cs typeface="Segoe UI" charset="0"/>
            </a:endParaRPr>
          </a:p>
        </p:txBody>
      </p:sp>
      <p:grpSp>
        <p:nvGrpSpPr>
          <p:cNvPr id="185" name="Group 184"/>
          <p:cNvGrpSpPr/>
          <p:nvPr/>
        </p:nvGrpSpPr>
        <p:grpSpPr>
          <a:xfrm>
            <a:off x="-3126" y="3252560"/>
            <a:ext cx="450812" cy="305337"/>
            <a:chOff x="6082249" y="5559189"/>
            <a:chExt cx="564210" cy="382141"/>
          </a:xfrm>
          <a:solidFill>
            <a:schemeClr val="accent6"/>
          </a:solidFill>
        </p:grpSpPr>
        <p:sp>
          <p:nvSpPr>
            <p:cNvPr id="186" name="Isosceles Triangle 28"/>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8" name="Content Placeholder 2"/>
          <p:cNvSpPr txBox="1">
            <a:spLocks/>
          </p:cNvSpPr>
          <p:nvPr/>
        </p:nvSpPr>
        <p:spPr>
          <a:xfrm>
            <a:off x="447686" y="3945754"/>
            <a:ext cx="241894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Elastic scale-out</a:t>
            </a:r>
            <a:endParaRPr lang="en-US" sz="2040" b="1" dirty="0">
              <a:solidFill>
                <a:srgbClr val="59B4D9"/>
              </a:solidFill>
              <a:latin typeface="Segoe UI" charset="0"/>
              <a:ea typeface="Segoe UI" charset="0"/>
              <a:cs typeface="Segoe UI" charset="0"/>
            </a:endParaRPr>
          </a:p>
        </p:txBody>
      </p:sp>
      <p:grpSp>
        <p:nvGrpSpPr>
          <p:cNvPr id="59" name="Group 58"/>
          <p:cNvGrpSpPr/>
          <p:nvPr/>
        </p:nvGrpSpPr>
        <p:grpSpPr>
          <a:xfrm>
            <a:off x="-3126" y="3978757"/>
            <a:ext cx="450812" cy="305337"/>
            <a:chOff x="6082249" y="5559189"/>
            <a:chExt cx="564210" cy="382141"/>
          </a:xfrm>
          <a:solidFill>
            <a:schemeClr val="accent6"/>
          </a:solidFill>
        </p:grpSpPr>
        <p:sp>
          <p:nvSpPr>
            <p:cNvPr id="60" name="Isosceles Triangle 25"/>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 name="Content Placeholder 2"/>
          <p:cNvSpPr txBox="1">
            <a:spLocks/>
          </p:cNvSpPr>
          <p:nvPr/>
        </p:nvSpPr>
        <p:spPr>
          <a:xfrm>
            <a:off x="447686" y="4674351"/>
            <a:ext cx="3048771"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dirty="0">
                <a:solidFill>
                  <a:schemeClr val="bg1"/>
                </a:solidFill>
                <a:latin typeface="Segoe UI" charset="0"/>
                <a:ea typeface="Segoe UI" charset="0"/>
                <a:cs typeface="Segoe UI" charset="0"/>
              </a:rPr>
              <a:t>Choice of consistency</a:t>
            </a:r>
          </a:p>
        </p:txBody>
      </p:sp>
      <p:grpSp>
        <p:nvGrpSpPr>
          <p:cNvPr id="26" name="Group 25"/>
          <p:cNvGrpSpPr/>
          <p:nvPr/>
        </p:nvGrpSpPr>
        <p:grpSpPr>
          <a:xfrm>
            <a:off x="-3126" y="4704953"/>
            <a:ext cx="450812" cy="305337"/>
            <a:chOff x="6082249" y="5559189"/>
            <a:chExt cx="564210" cy="382141"/>
          </a:xfrm>
          <a:solidFill>
            <a:schemeClr val="accent2"/>
          </a:solidFill>
        </p:grpSpPr>
        <p:sp>
          <p:nvSpPr>
            <p:cNvPr id="27" name="Isosceles Triangle 22"/>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0" name="TextBox 29"/>
          <p:cNvSpPr txBox="1"/>
          <p:nvPr/>
        </p:nvSpPr>
        <p:spPr>
          <a:xfrm>
            <a:off x="5083040" y="2162889"/>
            <a:ext cx="6878070" cy="318286"/>
          </a:xfrm>
          <a:prstGeom prst="rect">
            <a:avLst/>
          </a:prstGeom>
          <a:noFill/>
        </p:spPr>
        <p:txBody>
          <a:bodyPr wrap="square" rtlCol="0">
            <a:spAutoFit/>
          </a:bodyPr>
          <a:lstStyle/>
          <a:p>
            <a:r>
              <a:rPr lang="en-US" sz="1428" b="1" dirty="0">
                <a:solidFill>
                  <a:schemeClr val="accent3"/>
                </a:solidFill>
                <a:latin typeface="Segoe UI Semibold" charset="0"/>
                <a:ea typeface="Segoe UI Semibold" charset="0"/>
                <a:cs typeface="Segoe UI Semibold" charset="0"/>
              </a:rPr>
              <a:t>Choose from five defined consistency levels for low latency and high availability</a:t>
            </a:r>
          </a:p>
        </p:txBody>
      </p:sp>
      <p:grpSp>
        <p:nvGrpSpPr>
          <p:cNvPr id="9" name="Group 8"/>
          <p:cNvGrpSpPr/>
          <p:nvPr/>
        </p:nvGrpSpPr>
        <p:grpSpPr>
          <a:xfrm>
            <a:off x="5743490" y="3596028"/>
            <a:ext cx="5949122" cy="1351338"/>
            <a:chOff x="5630520" y="3707335"/>
            <a:chExt cx="5833002" cy="1324961"/>
          </a:xfrm>
        </p:grpSpPr>
        <p:sp>
          <p:nvSpPr>
            <p:cNvPr id="32" name="Rectangle 31"/>
            <p:cNvSpPr/>
            <p:nvPr/>
          </p:nvSpPr>
          <p:spPr>
            <a:xfrm>
              <a:off x="5630521" y="3707335"/>
              <a:ext cx="618860" cy="618860"/>
            </a:xfrm>
            <a:prstGeom prst="rect">
              <a:avLst/>
            </a:prstGeom>
            <a:solidFill>
              <a:srgbClr val="3999C6"/>
            </a:solidFill>
            <a:ln w="19050" cap="flat" cmpd="sng" algn="ctr">
              <a:solidFill>
                <a:schemeClr val="bg1"/>
              </a:solid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33" name="Rectangle: Rounded Corners 94"/>
            <p:cNvSpPr/>
            <p:nvPr/>
          </p:nvSpPr>
          <p:spPr>
            <a:xfrm>
              <a:off x="6934056" y="3707335"/>
              <a:ext cx="618860" cy="618860"/>
            </a:xfrm>
            <a:prstGeom prst="roundRect">
              <a:avLst/>
            </a:prstGeom>
            <a:solidFill>
              <a:srgbClr val="3999C6">
                <a:alpha val="75000"/>
              </a:srgbClr>
            </a:solidFill>
            <a:ln w="19050" cap="flat" cmpd="sng" algn="ctr">
              <a:solidFill>
                <a:schemeClr val="bg1"/>
              </a:solid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34" name="Rectangle: Rounded Corners 95"/>
            <p:cNvSpPr/>
            <p:nvPr/>
          </p:nvSpPr>
          <p:spPr>
            <a:xfrm>
              <a:off x="8237591" y="3707335"/>
              <a:ext cx="618860" cy="618860"/>
            </a:xfrm>
            <a:prstGeom prst="roundRect">
              <a:avLst>
                <a:gd name="adj" fmla="val 32189"/>
              </a:avLst>
            </a:prstGeom>
            <a:solidFill>
              <a:srgbClr val="3999C6">
                <a:alpha val="50000"/>
              </a:srgbClr>
            </a:solidFill>
            <a:ln w="19050" cap="flat" cmpd="sng" algn="ctr">
              <a:solidFill>
                <a:schemeClr val="bg1"/>
              </a:solid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35" name="Rectangle: Rounded Corners 96"/>
            <p:cNvSpPr/>
            <p:nvPr/>
          </p:nvSpPr>
          <p:spPr>
            <a:xfrm>
              <a:off x="9541126" y="3707335"/>
              <a:ext cx="618860" cy="618860"/>
            </a:xfrm>
            <a:prstGeom prst="roundRect">
              <a:avLst>
                <a:gd name="adj" fmla="val 42704"/>
              </a:avLst>
            </a:prstGeom>
            <a:solidFill>
              <a:srgbClr val="3999C6">
                <a:alpha val="25000"/>
              </a:srgbClr>
            </a:solidFill>
            <a:ln w="19050" cap="flat" cmpd="sng" algn="ctr">
              <a:solidFill>
                <a:schemeClr val="bg1"/>
              </a:solid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36" name="Oval 35"/>
            <p:cNvSpPr/>
            <p:nvPr/>
          </p:nvSpPr>
          <p:spPr>
            <a:xfrm>
              <a:off x="10844662" y="3707335"/>
              <a:ext cx="618860" cy="618860"/>
            </a:xfrm>
            <a:prstGeom prst="ellipse">
              <a:avLst/>
            </a:prstGeom>
            <a:solidFill>
              <a:srgbClr val="D7EDF7"/>
            </a:solidFill>
            <a:ln w="19050" cap="flat" cmpd="sng" algn="ctr">
              <a:solidFill>
                <a:schemeClr val="bg1"/>
              </a:solid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37" name="TextBox 36"/>
            <p:cNvSpPr txBox="1"/>
            <p:nvPr/>
          </p:nvSpPr>
          <p:spPr>
            <a:xfrm>
              <a:off x="5711875" y="4376416"/>
              <a:ext cx="456151" cy="280718"/>
            </a:xfrm>
            <a:prstGeom prst="rect">
              <a:avLst/>
            </a:prstGeom>
            <a:noFill/>
          </p:spPr>
          <p:txBody>
            <a:bodyPr wrap="none" lIns="0" rIns="0" rtlCol="0">
              <a:spAutoFit/>
            </a:bodyPr>
            <a:lstStyle/>
            <a:p>
              <a:pPr algn="ctr"/>
              <a:r>
                <a:rPr lang="en-US" sz="1224" dirty="0">
                  <a:latin typeface="Segoe UI" charset="0"/>
                  <a:ea typeface="Segoe UI" charset="0"/>
                  <a:cs typeface="Segoe UI" charset="0"/>
                </a:rPr>
                <a:t>Strong</a:t>
              </a:r>
            </a:p>
          </p:txBody>
        </p:sp>
        <p:sp>
          <p:nvSpPr>
            <p:cNvPr id="38" name="TextBox 37"/>
            <p:cNvSpPr txBox="1"/>
            <p:nvPr/>
          </p:nvSpPr>
          <p:spPr>
            <a:xfrm>
              <a:off x="6605298" y="4371435"/>
              <a:ext cx="1276376" cy="280718"/>
            </a:xfrm>
            <a:prstGeom prst="rect">
              <a:avLst/>
            </a:prstGeom>
            <a:noFill/>
          </p:spPr>
          <p:txBody>
            <a:bodyPr wrap="none" lIns="0" rIns="0" rtlCol="0">
              <a:spAutoFit/>
            </a:bodyPr>
            <a:lstStyle/>
            <a:p>
              <a:pPr algn="ctr"/>
              <a:r>
                <a:rPr lang="en-US" sz="1224" dirty="0">
                  <a:latin typeface="Segoe UI" charset="0"/>
                  <a:ea typeface="Segoe UI" charset="0"/>
                  <a:cs typeface="Segoe UI" charset="0"/>
                </a:rPr>
                <a:t>Bounded-stateless</a:t>
              </a:r>
            </a:p>
          </p:txBody>
        </p:sp>
        <p:sp>
          <p:nvSpPr>
            <p:cNvPr id="39" name="TextBox 38"/>
            <p:cNvSpPr txBox="1"/>
            <p:nvPr/>
          </p:nvSpPr>
          <p:spPr>
            <a:xfrm>
              <a:off x="8288136" y="4360576"/>
              <a:ext cx="517770" cy="280718"/>
            </a:xfrm>
            <a:prstGeom prst="rect">
              <a:avLst/>
            </a:prstGeom>
            <a:noFill/>
          </p:spPr>
          <p:txBody>
            <a:bodyPr wrap="none" lIns="0" rIns="0" rtlCol="0">
              <a:spAutoFit/>
            </a:bodyPr>
            <a:lstStyle/>
            <a:p>
              <a:pPr algn="ctr"/>
              <a:r>
                <a:rPr lang="en-US" sz="1224" dirty="0">
                  <a:latin typeface="Segoe UI" charset="0"/>
                  <a:ea typeface="Segoe UI" charset="0"/>
                  <a:cs typeface="Segoe UI" charset="0"/>
                </a:rPr>
                <a:t>Session</a:t>
              </a:r>
            </a:p>
          </p:txBody>
        </p:sp>
        <p:sp>
          <p:nvSpPr>
            <p:cNvPr id="40" name="TextBox 39"/>
            <p:cNvSpPr txBox="1"/>
            <p:nvPr/>
          </p:nvSpPr>
          <p:spPr>
            <a:xfrm>
              <a:off x="9272705" y="4376319"/>
              <a:ext cx="1155702" cy="280718"/>
            </a:xfrm>
            <a:prstGeom prst="rect">
              <a:avLst/>
            </a:prstGeom>
            <a:noFill/>
          </p:spPr>
          <p:txBody>
            <a:bodyPr wrap="none" lIns="0" rIns="0" rtlCol="0">
              <a:spAutoFit/>
            </a:bodyPr>
            <a:lstStyle/>
            <a:p>
              <a:pPr algn="ctr"/>
              <a:r>
                <a:rPr lang="en-US" sz="1224" dirty="0">
                  <a:latin typeface="Segoe UI" charset="0"/>
                  <a:ea typeface="Segoe UI" charset="0"/>
                  <a:cs typeface="Segoe UI" charset="0"/>
                </a:rPr>
                <a:t>Consistent prefix</a:t>
              </a:r>
            </a:p>
          </p:txBody>
        </p:sp>
        <p:sp>
          <p:nvSpPr>
            <p:cNvPr id="41" name="TextBox 40"/>
            <p:cNvSpPr txBox="1"/>
            <p:nvPr/>
          </p:nvSpPr>
          <p:spPr>
            <a:xfrm>
              <a:off x="10861993" y="4371435"/>
              <a:ext cx="584199" cy="280718"/>
            </a:xfrm>
            <a:prstGeom prst="rect">
              <a:avLst/>
            </a:prstGeom>
            <a:noFill/>
          </p:spPr>
          <p:txBody>
            <a:bodyPr wrap="none" lIns="0" rIns="0" rtlCol="0">
              <a:spAutoFit/>
            </a:bodyPr>
            <a:lstStyle/>
            <a:p>
              <a:pPr algn="ctr"/>
              <a:r>
                <a:rPr lang="en-US" sz="1224" dirty="0">
                  <a:latin typeface="Segoe UI" charset="0"/>
                  <a:ea typeface="Segoe UI" charset="0"/>
                  <a:cs typeface="Segoe UI" charset="0"/>
                </a:rPr>
                <a:t>Eventual</a:t>
              </a:r>
            </a:p>
          </p:txBody>
        </p:sp>
        <p:grpSp>
          <p:nvGrpSpPr>
            <p:cNvPr id="7" name="Group 6"/>
            <p:cNvGrpSpPr/>
            <p:nvPr/>
          </p:nvGrpSpPr>
          <p:grpSpPr>
            <a:xfrm>
              <a:off x="5630520" y="4766228"/>
              <a:ext cx="5833002" cy="266068"/>
              <a:chOff x="5630520" y="4762806"/>
              <a:chExt cx="5833002" cy="266068"/>
            </a:xfrm>
          </p:grpSpPr>
          <p:sp>
            <p:nvSpPr>
              <p:cNvPr id="31" name="Rectangle 30"/>
              <p:cNvSpPr/>
              <p:nvPr/>
            </p:nvSpPr>
            <p:spPr>
              <a:xfrm rot="10800000" flipV="1">
                <a:off x="5630520" y="4869455"/>
                <a:ext cx="5833002" cy="5276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2" name="Rectangle: Rounded Corners 95"/>
              <p:cNvSpPr/>
              <p:nvPr/>
            </p:nvSpPr>
            <p:spPr>
              <a:xfrm>
                <a:off x="8413987" y="4762806"/>
                <a:ext cx="266068" cy="266068"/>
              </a:xfrm>
              <a:prstGeom prst="roundRect">
                <a:avLst>
                  <a:gd name="adj" fmla="val 32189"/>
                </a:avLst>
              </a:prstGeom>
              <a:solidFill>
                <a:schemeClr val="accent2"/>
              </a:solidFill>
              <a:ln w="19050" cap="flat" cmpd="sng" algn="ctr">
                <a:solidFill>
                  <a:schemeClr val="bg1"/>
                </a:solid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grpSp>
      </p:grpSp>
    </p:spTree>
    <p:extLst>
      <p:ext uri="{BB962C8B-B14F-4D97-AF65-F5344CB8AC3E}">
        <p14:creationId xmlns:p14="http://schemas.microsoft.com/office/powerpoint/2010/main" val="243950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p:cNvSpPr/>
          <p:nvPr/>
        </p:nvSpPr>
        <p:spPr>
          <a:xfrm flipH="1">
            <a:off x="9242010" y="4235406"/>
            <a:ext cx="2483027" cy="1102238"/>
          </a:xfrm>
          <a:prstGeom prst="homePlate">
            <a:avLst>
              <a:gd name="adj" fmla="val 431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1" name="Rectangle 150"/>
          <p:cNvSpPr/>
          <p:nvPr/>
        </p:nvSpPr>
        <p:spPr>
          <a:xfrm>
            <a:off x="882" y="2024342"/>
            <a:ext cx="4934105" cy="4970183"/>
          </a:xfrm>
          <a:prstGeom prst="rect">
            <a:avLst/>
          </a:prstGeom>
          <a:solidFill>
            <a:srgbClr val="0078D7"/>
          </a:solidFill>
          <a:ln w="12700" cap="flat" cmpd="sng" algn="ctr">
            <a:no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11" name="Title 10"/>
          <p:cNvSpPr>
            <a:spLocks noGrp="1"/>
          </p:cNvSpPr>
          <p:nvPr>
            <p:ph type="title"/>
          </p:nvPr>
        </p:nvSpPr>
        <p:spPr/>
        <p:txBody>
          <a:bodyPr>
            <a:noAutofit/>
          </a:bodyPr>
          <a:lstStyle/>
          <a:p>
            <a:r>
              <a:rPr lang="en-US" sz="4800" spc="-102" dirty="0">
                <a:ln w="3175">
                  <a:noFill/>
                </a:ln>
                <a:solidFill>
                  <a:srgbClr val="626262"/>
                </a:solidFill>
                <a:latin typeface="+mj-lt"/>
                <a:ea typeface="+mn-ea"/>
                <a:cs typeface="Segoe UI" pitchFamily="34" charset="0"/>
              </a:rPr>
              <a:t>Introducing Azure Cosmos DB</a:t>
            </a:r>
            <a:br>
              <a:rPr lang="en-US" dirty="0"/>
            </a:br>
            <a:r>
              <a:rPr lang="en-US" sz="2448" dirty="0">
                <a:solidFill>
                  <a:srgbClr val="0078D7"/>
                </a:solidFill>
              </a:rPr>
              <a:t>A globally distributed, massively scalable, multi-model database service</a:t>
            </a:r>
          </a:p>
        </p:txBody>
      </p:sp>
      <p:sp>
        <p:nvSpPr>
          <p:cNvPr id="3" name="Content Placeholder 2"/>
          <p:cNvSpPr>
            <a:spLocks noGrp="1"/>
          </p:cNvSpPr>
          <p:nvPr>
            <p:ph sz="half" idx="4294967295"/>
          </p:nvPr>
        </p:nvSpPr>
        <p:spPr>
          <a:xfrm>
            <a:off x="447685" y="2490180"/>
            <a:ext cx="2721713" cy="382308"/>
          </a:xfrm>
        </p:spPr>
        <p:txBody>
          <a:bodyPr wrap="square">
            <a:spAutoFit/>
          </a:bodyPr>
          <a:lstStyle/>
          <a:p>
            <a:pPr marL="0" indent="0">
              <a:buNone/>
            </a:pPr>
            <a:r>
              <a:rPr lang="en-US" sz="2040" b="1" dirty="0">
                <a:solidFill>
                  <a:srgbClr val="59B4D9"/>
                </a:solidFill>
                <a:latin typeface="Segoe UI" charset="0"/>
                <a:ea typeface="Segoe UI" charset="0"/>
                <a:cs typeface="Segoe UI" charset="0"/>
              </a:rPr>
              <a:t>Global distribution</a:t>
            </a:r>
          </a:p>
        </p:txBody>
      </p:sp>
      <p:grpSp>
        <p:nvGrpSpPr>
          <p:cNvPr id="323" name="Group 322"/>
          <p:cNvGrpSpPr/>
          <p:nvPr/>
        </p:nvGrpSpPr>
        <p:grpSpPr>
          <a:xfrm>
            <a:off x="-3126" y="2526364"/>
            <a:ext cx="450812" cy="305337"/>
            <a:chOff x="6082249" y="5559189"/>
            <a:chExt cx="564210" cy="382141"/>
          </a:xfrm>
          <a:solidFill>
            <a:schemeClr val="accent6"/>
          </a:solidFill>
        </p:grpSpPr>
        <p:sp>
          <p:nvSpPr>
            <p:cNvPr id="324" name="Isosceles Triangle 31"/>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25" name="Rectangle 324"/>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4" name="Content Placeholder 2"/>
          <p:cNvSpPr txBox="1">
            <a:spLocks/>
          </p:cNvSpPr>
          <p:nvPr/>
        </p:nvSpPr>
        <p:spPr>
          <a:xfrm>
            <a:off x="447685" y="3218776"/>
            <a:ext cx="339526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Multi-model + multi API</a:t>
            </a:r>
            <a:endParaRPr lang="en-US" sz="2040" b="1" dirty="0">
              <a:solidFill>
                <a:srgbClr val="59B4D9"/>
              </a:solidFill>
              <a:latin typeface="Segoe UI" charset="0"/>
              <a:ea typeface="Segoe UI" charset="0"/>
              <a:cs typeface="Segoe UI" charset="0"/>
            </a:endParaRPr>
          </a:p>
        </p:txBody>
      </p:sp>
      <p:grpSp>
        <p:nvGrpSpPr>
          <p:cNvPr id="185" name="Group 184"/>
          <p:cNvGrpSpPr/>
          <p:nvPr/>
        </p:nvGrpSpPr>
        <p:grpSpPr>
          <a:xfrm>
            <a:off x="-3126" y="3252560"/>
            <a:ext cx="450812" cy="305337"/>
            <a:chOff x="6082249" y="5559189"/>
            <a:chExt cx="564210" cy="382141"/>
          </a:xfrm>
          <a:solidFill>
            <a:schemeClr val="accent6"/>
          </a:solidFill>
        </p:grpSpPr>
        <p:sp>
          <p:nvSpPr>
            <p:cNvPr id="186" name="Isosceles Triangle 28"/>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8" name="Content Placeholder 2"/>
          <p:cNvSpPr txBox="1">
            <a:spLocks/>
          </p:cNvSpPr>
          <p:nvPr/>
        </p:nvSpPr>
        <p:spPr>
          <a:xfrm>
            <a:off x="447686" y="3945754"/>
            <a:ext cx="241894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Elastic scale-out</a:t>
            </a:r>
            <a:endParaRPr lang="en-US" sz="2040" b="1" dirty="0">
              <a:solidFill>
                <a:srgbClr val="59B4D9"/>
              </a:solidFill>
              <a:latin typeface="Segoe UI" charset="0"/>
              <a:ea typeface="Segoe UI" charset="0"/>
              <a:cs typeface="Segoe UI" charset="0"/>
            </a:endParaRPr>
          </a:p>
        </p:txBody>
      </p:sp>
      <p:grpSp>
        <p:nvGrpSpPr>
          <p:cNvPr id="59" name="Group 58"/>
          <p:cNvGrpSpPr/>
          <p:nvPr/>
        </p:nvGrpSpPr>
        <p:grpSpPr>
          <a:xfrm>
            <a:off x="-3126" y="3978757"/>
            <a:ext cx="450812" cy="305337"/>
            <a:chOff x="6082249" y="5559189"/>
            <a:chExt cx="564210" cy="382141"/>
          </a:xfrm>
          <a:solidFill>
            <a:schemeClr val="accent6"/>
          </a:solidFill>
        </p:grpSpPr>
        <p:sp>
          <p:nvSpPr>
            <p:cNvPr id="60" name="Isosceles Triangle 25"/>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 name="Content Placeholder 2"/>
          <p:cNvSpPr txBox="1">
            <a:spLocks/>
          </p:cNvSpPr>
          <p:nvPr/>
        </p:nvSpPr>
        <p:spPr>
          <a:xfrm>
            <a:off x="447686" y="4674351"/>
            <a:ext cx="3048771"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Choice of consistency</a:t>
            </a:r>
            <a:endParaRPr lang="en-US" sz="2040" b="1" dirty="0">
              <a:solidFill>
                <a:srgbClr val="59B4D9"/>
              </a:solidFill>
              <a:latin typeface="Segoe UI" charset="0"/>
              <a:ea typeface="Segoe UI" charset="0"/>
              <a:cs typeface="Segoe UI" charset="0"/>
            </a:endParaRPr>
          </a:p>
        </p:txBody>
      </p:sp>
      <p:grpSp>
        <p:nvGrpSpPr>
          <p:cNvPr id="26" name="Group 25"/>
          <p:cNvGrpSpPr/>
          <p:nvPr/>
        </p:nvGrpSpPr>
        <p:grpSpPr>
          <a:xfrm>
            <a:off x="-3126" y="4704953"/>
            <a:ext cx="450812" cy="305337"/>
            <a:chOff x="6082249" y="5559189"/>
            <a:chExt cx="564210" cy="382141"/>
          </a:xfrm>
          <a:solidFill>
            <a:schemeClr val="accent6"/>
          </a:solidFill>
        </p:grpSpPr>
        <p:sp>
          <p:nvSpPr>
            <p:cNvPr id="27" name="Isosceles Triangle 22"/>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8" name="TextBox 37"/>
          <p:cNvSpPr txBox="1"/>
          <p:nvPr/>
        </p:nvSpPr>
        <p:spPr>
          <a:xfrm>
            <a:off x="5083039" y="2162889"/>
            <a:ext cx="5489476" cy="531812"/>
          </a:xfrm>
          <a:prstGeom prst="rect">
            <a:avLst/>
          </a:prstGeom>
          <a:noFill/>
        </p:spPr>
        <p:txBody>
          <a:bodyPr wrap="square" rtlCol="0">
            <a:spAutoFit/>
          </a:bodyPr>
          <a:lstStyle/>
          <a:p>
            <a:r>
              <a:rPr lang="en-US" sz="1428" b="1" dirty="0">
                <a:solidFill>
                  <a:schemeClr val="accent3"/>
                </a:solidFill>
                <a:latin typeface="Segoe UI Semibold" charset="0"/>
                <a:ea typeface="Segoe UI Semibold" charset="0"/>
                <a:cs typeface="Segoe UI Semibold" charset="0"/>
              </a:rPr>
              <a:t>Serve &lt;10 </a:t>
            </a:r>
            <a:r>
              <a:rPr lang="en-US" sz="1428" b="1" dirty="0" err="1">
                <a:solidFill>
                  <a:schemeClr val="accent3"/>
                </a:solidFill>
                <a:latin typeface="Segoe UI Semibold" charset="0"/>
                <a:ea typeface="Segoe UI Semibold" charset="0"/>
                <a:cs typeface="Segoe UI Semibold" charset="0"/>
              </a:rPr>
              <a:t>ms</a:t>
            </a:r>
            <a:r>
              <a:rPr lang="en-US" sz="1428" b="1" dirty="0">
                <a:solidFill>
                  <a:schemeClr val="accent3"/>
                </a:solidFill>
                <a:latin typeface="Segoe UI Semibold" charset="0"/>
                <a:ea typeface="Segoe UI Semibold" charset="0"/>
                <a:cs typeface="Segoe UI Semibold" charset="0"/>
              </a:rPr>
              <a:t> read and &lt;15 </a:t>
            </a:r>
            <a:r>
              <a:rPr lang="en-US" sz="1428" b="1" dirty="0" err="1">
                <a:solidFill>
                  <a:schemeClr val="accent3"/>
                </a:solidFill>
                <a:latin typeface="Segoe UI Semibold" charset="0"/>
                <a:ea typeface="Segoe UI Semibold" charset="0"/>
                <a:cs typeface="Segoe UI Semibold" charset="0"/>
              </a:rPr>
              <a:t>ms</a:t>
            </a:r>
            <a:r>
              <a:rPr lang="en-US" sz="1428" b="1" dirty="0">
                <a:solidFill>
                  <a:schemeClr val="accent3"/>
                </a:solidFill>
                <a:latin typeface="Segoe UI Semibold" charset="0"/>
                <a:ea typeface="Segoe UI Semibold" charset="0"/>
                <a:cs typeface="Segoe UI Semibold" charset="0"/>
              </a:rPr>
              <a:t> write requests at the 99</a:t>
            </a:r>
            <a:r>
              <a:rPr lang="en-US" sz="1428" b="1" baseline="30000" dirty="0">
                <a:solidFill>
                  <a:schemeClr val="accent3"/>
                </a:solidFill>
                <a:latin typeface="Segoe UI Semibold" charset="0"/>
                <a:ea typeface="Segoe UI Semibold" charset="0"/>
                <a:cs typeface="Segoe UI Semibold" charset="0"/>
              </a:rPr>
              <a:t>th</a:t>
            </a:r>
            <a:r>
              <a:rPr lang="en-US" sz="1428" b="1" dirty="0">
                <a:solidFill>
                  <a:schemeClr val="accent3"/>
                </a:solidFill>
                <a:latin typeface="Segoe UI Semibold" charset="0"/>
                <a:ea typeface="Segoe UI Semibold" charset="0"/>
                <a:cs typeface="Segoe UI Semibold" charset="0"/>
              </a:rPr>
              <a:t>  percentile from the nearest region while delivering data globally </a:t>
            </a:r>
          </a:p>
        </p:txBody>
      </p:sp>
      <p:sp>
        <p:nvSpPr>
          <p:cNvPr id="49" name="Content Placeholder 2"/>
          <p:cNvSpPr txBox="1">
            <a:spLocks/>
          </p:cNvSpPr>
          <p:nvPr/>
        </p:nvSpPr>
        <p:spPr>
          <a:xfrm>
            <a:off x="447686" y="5401327"/>
            <a:ext cx="4104427"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chemeClr val="bg1"/>
                </a:solidFill>
                <a:latin typeface="Segoe UI" charset="0"/>
                <a:ea typeface="Segoe UI" charset="0"/>
                <a:cs typeface="Segoe UI" charset="0"/>
              </a:rPr>
              <a:t>Guaranteed single-digit latency</a:t>
            </a:r>
            <a:endParaRPr lang="en-US" sz="2040" b="1" dirty="0">
              <a:solidFill>
                <a:schemeClr val="bg1"/>
              </a:solidFill>
              <a:latin typeface="Segoe UI" charset="0"/>
              <a:ea typeface="Segoe UI" charset="0"/>
              <a:cs typeface="Segoe UI" charset="0"/>
            </a:endParaRPr>
          </a:p>
        </p:txBody>
      </p:sp>
      <p:grpSp>
        <p:nvGrpSpPr>
          <p:cNvPr id="50" name="Group 49"/>
          <p:cNvGrpSpPr/>
          <p:nvPr/>
        </p:nvGrpSpPr>
        <p:grpSpPr>
          <a:xfrm>
            <a:off x="-3126" y="5431150"/>
            <a:ext cx="450812" cy="305337"/>
            <a:chOff x="6082249" y="5559189"/>
            <a:chExt cx="564210" cy="382141"/>
          </a:xfrm>
          <a:solidFill>
            <a:schemeClr val="accent2"/>
          </a:solidFill>
        </p:grpSpPr>
        <p:sp>
          <p:nvSpPr>
            <p:cNvPr id="51" name="Isosceles Triangle 22"/>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rot="900000">
            <a:off x="5646485" y="3092200"/>
            <a:ext cx="3514468" cy="3245757"/>
            <a:chOff x="6471353" y="3010667"/>
            <a:chExt cx="3470438" cy="3205092"/>
          </a:xfrm>
        </p:grpSpPr>
        <p:grpSp>
          <p:nvGrpSpPr>
            <p:cNvPr id="40" name="Group 39"/>
            <p:cNvGrpSpPr/>
            <p:nvPr/>
          </p:nvGrpSpPr>
          <p:grpSpPr>
            <a:xfrm rot="20700000">
              <a:off x="6799197" y="3105194"/>
              <a:ext cx="3029799" cy="3029796"/>
              <a:chOff x="6704138" y="2717800"/>
              <a:chExt cx="3987099" cy="3987098"/>
            </a:xfrm>
          </p:grpSpPr>
          <p:sp>
            <p:nvSpPr>
              <p:cNvPr id="47" name="Freeform: Shape 962"/>
              <p:cNvSpPr/>
              <p:nvPr/>
            </p:nvSpPr>
            <p:spPr>
              <a:xfrm>
                <a:off x="6704138" y="2717800"/>
                <a:ext cx="3987098" cy="3987098"/>
              </a:xfrm>
              <a:prstGeom prst="ellipse">
                <a:avLst/>
              </a:prstGeom>
              <a:solidFill>
                <a:srgbClr val="E8F6FA"/>
              </a:solidFill>
              <a:ln w="12700" cap="flat" cmpd="sng" algn="ctr">
                <a:noFill/>
                <a:prstDash val="solid"/>
                <a:miter lim="800000"/>
              </a:ln>
              <a:effectLst/>
            </p:spPr>
            <p:txBody>
              <a:bodyPr rtlCol="0" anchor="ctr"/>
              <a:lstStyle/>
              <a:p>
                <a:pPr algn="ctr" defTabSz="932597">
                  <a:defRPr/>
                </a:pPr>
                <a:endParaRPr lang="en-US" sz="1836" kern="0">
                  <a:solidFill>
                    <a:srgbClr val="FFFFFF"/>
                  </a:solidFill>
                  <a:latin typeface="Calibri" panose="020F0502020204030204"/>
                  <a:ea typeface=""/>
                  <a:cs typeface=""/>
                </a:endParaRPr>
              </a:p>
            </p:txBody>
          </p:sp>
          <p:sp>
            <p:nvSpPr>
              <p:cNvPr id="48" name="Freeform: Shape 117"/>
              <p:cNvSpPr>
                <a:spLocks/>
              </p:cNvSpPr>
              <p:nvPr/>
            </p:nvSpPr>
            <p:spPr bwMode="auto">
              <a:xfrm>
                <a:off x="6828864" y="2917371"/>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rgbClr val="B8D432"/>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grpSp>
        <p:sp>
          <p:nvSpPr>
            <p:cNvPr id="53" name="Freeform: Shape 111"/>
            <p:cNvSpPr/>
            <p:nvPr/>
          </p:nvSpPr>
          <p:spPr>
            <a:xfrm rot="11700000">
              <a:off x="6658414" y="5005131"/>
              <a:ext cx="612491" cy="50681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Lst>
              <a:ahLst/>
              <a:cxnLst>
                <a:cxn ang="0">
                  <a:pos x="connsiteX0" y="connsiteY0"/>
                </a:cxn>
                <a:cxn ang="0">
                  <a:pos x="connsiteX1" y="connsiteY1"/>
                </a:cxn>
              </a:cxnLst>
              <a:rect l="l" t="t" r="r" b="b"/>
              <a:pathLst>
                <a:path w="542469" h="448869">
                  <a:moveTo>
                    <a:pt x="0" y="422020"/>
                  </a:moveTo>
                  <a:cubicBezTo>
                    <a:pt x="94797" y="-571633"/>
                    <a:pt x="1163675" y="509581"/>
                    <a:pt x="12734" y="446161"/>
                  </a:cubicBezTo>
                </a:path>
              </a:pathLst>
            </a:custGeom>
            <a:noFill/>
            <a:ln w="31750" cap="rnd">
              <a:solidFill>
                <a:srgbClr val="59B4D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4" name="Freeform: Shape 111"/>
            <p:cNvSpPr/>
            <p:nvPr/>
          </p:nvSpPr>
          <p:spPr>
            <a:xfrm rot="16200000">
              <a:off x="6418512" y="3309087"/>
              <a:ext cx="612491" cy="50681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Lst>
              <a:ahLst/>
              <a:cxnLst>
                <a:cxn ang="0">
                  <a:pos x="connsiteX0" y="connsiteY0"/>
                </a:cxn>
                <a:cxn ang="0">
                  <a:pos x="connsiteX1" y="connsiteY1"/>
                </a:cxn>
              </a:cxnLst>
              <a:rect l="l" t="t" r="r" b="b"/>
              <a:pathLst>
                <a:path w="542469" h="448869">
                  <a:moveTo>
                    <a:pt x="0" y="422020"/>
                  </a:moveTo>
                  <a:cubicBezTo>
                    <a:pt x="94797" y="-571633"/>
                    <a:pt x="1163675" y="509581"/>
                    <a:pt x="12734" y="446161"/>
                  </a:cubicBezTo>
                </a:path>
              </a:pathLst>
            </a:custGeom>
            <a:noFill/>
            <a:ln w="31750" cap="rnd">
              <a:solidFill>
                <a:srgbClr val="59B4D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5" name="Freeform: Shape 111"/>
            <p:cNvSpPr/>
            <p:nvPr/>
          </p:nvSpPr>
          <p:spPr>
            <a:xfrm rot="900000">
              <a:off x="9329300" y="3010667"/>
              <a:ext cx="612491" cy="50681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Lst>
              <a:ahLst/>
              <a:cxnLst>
                <a:cxn ang="0">
                  <a:pos x="connsiteX0" y="connsiteY0"/>
                </a:cxn>
                <a:cxn ang="0">
                  <a:pos x="connsiteX1" y="connsiteY1"/>
                </a:cxn>
              </a:cxnLst>
              <a:rect l="l" t="t" r="r" b="b"/>
              <a:pathLst>
                <a:path w="542469" h="448869">
                  <a:moveTo>
                    <a:pt x="0" y="422020"/>
                  </a:moveTo>
                  <a:cubicBezTo>
                    <a:pt x="94797" y="-571633"/>
                    <a:pt x="1163675" y="509581"/>
                    <a:pt x="12734" y="446161"/>
                  </a:cubicBezTo>
                </a:path>
              </a:pathLst>
            </a:custGeom>
            <a:noFill/>
            <a:ln w="31750" cap="rnd">
              <a:solidFill>
                <a:srgbClr val="59B4D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6" name="Freeform: Shape 111"/>
            <p:cNvSpPr/>
            <p:nvPr/>
          </p:nvSpPr>
          <p:spPr>
            <a:xfrm rot="6300000">
              <a:off x="9270812" y="5656109"/>
              <a:ext cx="612491" cy="50681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Lst>
              <a:ahLst/>
              <a:cxnLst>
                <a:cxn ang="0">
                  <a:pos x="connsiteX0" y="connsiteY0"/>
                </a:cxn>
                <a:cxn ang="0">
                  <a:pos x="connsiteX1" y="connsiteY1"/>
                </a:cxn>
              </a:cxnLst>
              <a:rect l="l" t="t" r="r" b="b"/>
              <a:pathLst>
                <a:path w="542469" h="448869">
                  <a:moveTo>
                    <a:pt x="0" y="422020"/>
                  </a:moveTo>
                  <a:cubicBezTo>
                    <a:pt x="94797" y="-571633"/>
                    <a:pt x="1163675" y="509581"/>
                    <a:pt x="12734" y="446161"/>
                  </a:cubicBezTo>
                </a:path>
              </a:pathLst>
            </a:custGeom>
            <a:noFill/>
            <a:ln w="31750" cap="rnd">
              <a:solidFill>
                <a:srgbClr val="59B4D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2" name="Rectangle 1"/>
          <p:cNvSpPr/>
          <p:nvPr/>
        </p:nvSpPr>
        <p:spPr>
          <a:xfrm>
            <a:off x="9753734" y="4397065"/>
            <a:ext cx="1911077" cy="751552"/>
          </a:xfrm>
          <a:prstGeom prst="rect">
            <a:avLst/>
          </a:prstGeom>
        </p:spPr>
        <p:txBody>
          <a:bodyPr wrap="square">
            <a:spAutoFit/>
          </a:bodyPr>
          <a:lstStyle/>
          <a:p>
            <a:r>
              <a:rPr lang="en-US" sz="1428" b="1" dirty="0">
                <a:solidFill>
                  <a:schemeClr val="bg1"/>
                </a:solidFill>
                <a:latin typeface="Segoe UI Semibold" charset="0"/>
                <a:ea typeface="Segoe UI Semibold" charset="0"/>
                <a:cs typeface="Segoe UI Semibold" charset="0"/>
              </a:rPr>
              <a:t>Guaranteed global millisecond latency at the 99</a:t>
            </a:r>
            <a:r>
              <a:rPr lang="en-US" sz="1428" b="1" baseline="30000" dirty="0">
                <a:solidFill>
                  <a:schemeClr val="bg1"/>
                </a:solidFill>
                <a:latin typeface="Segoe UI Semibold" charset="0"/>
                <a:ea typeface="Segoe UI Semibold" charset="0"/>
                <a:cs typeface="Segoe UI Semibold" charset="0"/>
              </a:rPr>
              <a:t>th</a:t>
            </a:r>
            <a:r>
              <a:rPr lang="en-US" sz="1428" b="1" dirty="0">
                <a:solidFill>
                  <a:schemeClr val="bg1"/>
                </a:solidFill>
                <a:latin typeface="Segoe UI Semibold" charset="0"/>
                <a:ea typeface="Segoe UI Semibold" charset="0"/>
                <a:cs typeface="Segoe UI Semibold" charset="0"/>
              </a:rPr>
              <a:t> percentile</a:t>
            </a:r>
          </a:p>
        </p:txBody>
      </p:sp>
    </p:spTree>
    <p:extLst>
      <p:ext uri="{BB962C8B-B14F-4D97-AF65-F5344CB8AC3E}">
        <p14:creationId xmlns:p14="http://schemas.microsoft.com/office/powerpoint/2010/main" val="3345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500"/>
                                        <p:tgtEl>
                                          <p:spTgt spid="4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882" y="2024342"/>
            <a:ext cx="4934105" cy="4970183"/>
          </a:xfrm>
          <a:prstGeom prst="rect">
            <a:avLst/>
          </a:prstGeom>
          <a:solidFill>
            <a:srgbClr val="0078D7"/>
          </a:solidFill>
          <a:ln w="12700" cap="flat" cmpd="sng" algn="ctr">
            <a:noFill/>
            <a:prstDash val="solid"/>
            <a:miter lim="800000"/>
          </a:ln>
          <a:effectLst/>
        </p:spPr>
        <p:txBody>
          <a:bodyPr rtlCol="0" anchor="ctr"/>
          <a:lstStyle/>
          <a:p>
            <a:pPr algn="ctr" defTabSz="932597">
              <a:defRPr/>
            </a:pPr>
            <a:endParaRPr lang="en-US" sz="1836" kern="0" dirty="0">
              <a:solidFill>
                <a:srgbClr val="FFFFFF"/>
              </a:solidFill>
              <a:latin typeface="Calibri" panose="020F0502020204030204"/>
              <a:ea typeface=""/>
              <a:cs typeface=""/>
            </a:endParaRPr>
          </a:p>
        </p:txBody>
      </p:sp>
      <p:sp>
        <p:nvSpPr>
          <p:cNvPr id="11" name="Title 10"/>
          <p:cNvSpPr>
            <a:spLocks noGrp="1"/>
          </p:cNvSpPr>
          <p:nvPr>
            <p:ph type="title"/>
          </p:nvPr>
        </p:nvSpPr>
        <p:spPr/>
        <p:txBody>
          <a:bodyPr>
            <a:noAutofit/>
          </a:bodyPr>
          <a:lstStyle/>
          <a:p>
            <a:r>
              <a:rPr lang="en-US" sz="4800" spc="-102" dirty="0">
                <a:ln w="3175">
                  <a:noFill/>
                </a:ln>
                <a:solidFill>
                  <a:srgbClr val="626262"/>
                </a:solidFill>
                <a:latin typeface="+mj-lt"/>
                <a:ea typeface="+mn-ea"/>
                <a:cs typeface="Segoe UI" pitchFamily="34" charset="0"/>
              </a:rPr>
              <a:t>Introducing Azure Cosmos DB</a:t>
            </a:r>
            <a:br>
              <a:rPr lang="en-US" sz="4800" spc="-102" dirty="0">
                <a:ln w="3175">
                  <a:noFill/>
                </a:ln>
                <a:solidFill>
                  <a:srgbClr val="626262"/>
                </a:solidFill>
                <a:latin typeface="+mj-lt"/>
                <a:ea typeface="+mn-ea"/>
                <a:cs typeface="Segoe UI" pitchFamily="34" charset="0"/>
              </a:rPr>
            </a:br>
            <a:r>
              <a:rPr lang="en-US" sz="2448" dirty="0">
                <a:solidFill>
                  <a:srgbClr val="0078D7"/>
                </a:solidFill>
              </a:rPr>
              <a:t>A globally distributed, massively scalable, multi-model database service</a:t>
            </a:r>
          </a:p>
        </p:txBody>
      </p:sp>
      <p:sp>
        <p:nvSpPr>
          <p:cNvPr id="3" name="Content Placeholder 2"/>
          <p:cNvSpPr>
            <a:spLocks noGrp="1"/>
          </p:cNvSpPr>
          <p:nvPr>
            <p:ph sz="half" idx="4294967295"/>
          </p:nvPr>
        </p:nvSpPr>
        <p:spPr>
          <a:xfrm>
            <a:off x="447685" y="2490180"/>
            <a:ext cx="2721713" cy="382308"/>
          </a:xfrm>
        </p:spPr>
        <p:txBody>
          <a:bodyPr wrap="square">
            <a:spAutoFit/>
          </a:bodyPr>
          <a:lstStyle/>
          <a:p>
            <a:pPr marL="0" indent="0">
              <a:buNone/>
            </a:pPr>
            <a:r>
              <a:rPr lang="en-US" sz="2040" b="1" dirty="0">
                <a:solidFill>
                  <a:srgbClr val="59B4D9"/>
                </a:solidFill>
                <a:latin typeface="Segoe UI" charset="0"/>
                <a:ea typeface="Segoe UI" charset="0"/>
                <a:cs typeface="Segoe UI" charset="0"/>
              </a:rPr>
              <a:t>Global distribution</a:t>
            </a:r>
          </a:p>
        </p:txBody>
      </p:sp>
      <p:grpSp>
        <p:nvGrpSpPr>
          <p:cNvPr id="323" name="Group 322"/>
          <p:cNvGrpSpPr/>
          <p:nvPr/>
        </p:nvGrpSpPr>
        <p:grpSpPr>
          <a:xfrm>
            <a:off x="-3126" y="2526364"/>
            <a:ext cx="450812" cy="305337"/>
            <a:chOff x="6082249" y="5559189"/>
            <a:chExt cx="564210" cy="382141"/>
          </a:xfrm>
          <a:solidFill>
            <a:schemeClr val="accent6"/>
          </a:solidFill>
        </p:grpSpPr>
        <p:sp>
          <p:nvSpPr>
            <p:cNvPr id="324" name="Isosceles Triangle 31"/>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25" name="Rectangle 324"/>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4" name="Content Placeholder 2"/>
          <p:cNvSpPr txBox="1">
            <a:spLocks/>
          </p:cNvSpPr>
          <p:nvPr/>
        </p:nvSpPr>
        <p:spPr>
          <a:xfrm>
            <a:off x="447685" y="3218776"/>
            <a:ext cx="339526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Multi-model + multi API</a:t>
            </a:r>
            <a:endParaRPr lang="en-US" sz="2040" b="1" dirty="0">
              <a:solidFill>
                <a:srgbClr val="59B4D9"/>
              </a:solidFill>
              <a:latin typeface="Segoe UI" charset="0"/>
              <a:ea typeface="Segoe UI" charset="0"/>
              <a:cs typeface="Segoe UI" charset="0"/>
            </a:endParaRPr>
          </a:p>
        </p:txBody>
      </p:sp>
      <p:grpSp>
        <p:nvGrpSpPr>
          <p:cNvPr id="185" name="Group 184"/>
          <p:cNvGrpSpPr/>
          <p:nvPr/>
        </p:nvGrpSpPr>
        <p:grpSpPr>
          <a:xfrm>
            <a:off x="-3126" y="3252560"/>
            <a:ext cx="450812" cy="305337"/>
            <a:chOff x="6082249" y="5559189"/>
            <a:chExt cx="564210" cy="382141"/>
          </a:xfrm>
          <a:solidFill>
            <a:schemeClr val="accent6"/>
          </a:solidFill>
        </p:grpSpPr>
        <p:sp>
          <p:nvSpPr>
            <p:cNvPr id="186" name="Isosceles Triangle 28"/>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8" name="Content Placeholder 2"/>
          <p:cNvSpPr txBox="1">
            <a:spLocks/>
          </p:cNvSpPr>
          <p:nvPr/>
        </p:nvSpPr>
        <p:spPr>
          <a:xfrm>
            <a:off x="447686" y="3945754"/>
            <a:ext cx="2418940"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Elastic scale-out</a:t>
            </a:r>
            <a:endParaRPr lang="en-US" sz="2040" b="1" dirty="0">
              <a:solidFill>
                <a:srgbClr val="59B4D9"/>
              </a:solidFill>
              <a:latin typeface="Segoe UI" charset="0"/>
              <a:ea typeface="Segoe UI" charset="0"/>
              <a:cs typeface="Segoe UI" charset="0"/>
            </a:endParaRPr>
          </a:p>
        </p:txBody>
      </p:sp>
      <p:grpSp>
        <p:nvGrpSpPr>
          <p:cNvPr id="59" name="Group 58"/>
          <p:cNvGrpSpPr/>
          <p:nvPr/>
        </p:nvGrpSpPr>
        <p:grpSpPr>
          <a:xfrm>
            <a:off x="-3126" y="3978757"/>
            <a:ext cx="450812" cy="305337"/>
            <a:chOff x="6082249" y="5559189"/>
            <a:chExt cx="564210" cy="382141"/>
          </a:xfrm>
          <a:solidFill>
            <a:schemeClr val="accent6"/>
          </a:solidFill>
        </p:grpSpPr>
        <p:sp>
          <p:nvSpPr>
            <p:cNvPr id="60" name="Isosceles Triangle 25"/>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 name="Content Placeholder 2"/>
          <p:cNvSpPr txBox="1">
            <a:spLocks/>
          </p:cNvSpPr>
          <p:nvPr/>
        </p:nvSpPr>
        <p:spPr>
          <a:xfrm>
            <a:off x="447686" y="4674351"/>
            <a:ext cx="3048771"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Choice of consistency</a:t>
            </a:r>
            <a:endParaRPr lang="en-US" sz="2040" b="1" dirty="0">
              <a:solidFill>
                <a:srgbClr val="59B4D9"/>
              </a:solidFill>
              <a:latin typeface="Segoe UI" charset="0"/>
              <a:ea typeface="Segoe UI" charset="0"/>
              <a:cs typeface="Segoe UI" charset="0"/>
            </a:endParaRPr>
          </a:p>
        </p:txBody>
      </p:sp>
      <p:grpSp>
        <p:nvGrpSpPr>
          <p:cNvPr id="26" name="Group 25"/>
          <p:cNvGrpSpPr/>
          <p:nvPr/>
        </p:nvGrpSpPr>
        <p:grpSpPr>
          <a:xfrm>
            <a:off x="-3126" y="4704953"/>
            <a:ext cx="450812" cy="305337"/>
            <a:chOff x="6082249" y="5559189"/>
            <a:chExt cx="564210" cy="382141"/>
          </a:xfrm>
          <a:solidFill>
            <a:schemeClr val="accent6"/>
          </a:solidFill>
        </p:grpSpPr>
        <p:sp>
          <p:nvSpPr>
            <p:cNvPr id="27" name="Isosceles Triangle 22"/>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9" name="Content Placeholder 2"/>
          <p:cNvSpPr txBox="1">
            <a:spLocks/>
          </p:cNvSpPr>
          <p:nvPr/>
        </p:nvSpPr>
        <p:spPr>
          <a:xfrm>
            <a:off x="447686" y="5401327"/>
            <a:ext cx="4104427"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rgbClr val="59B4D9"/>
                </a:solidFill>
                <a:latin typeface="Segoe UI" charset="0"/>
                <a:ea typeface="Segoe UI" charset="0"/>
                <a:cs typeface="Segoe UI" charset="0"/>
              </a:rPr>
              <a:t>Guaranteed single-digit latency</a:t>
            </a:r>
            <a:endParaRPr lang="en-US" sz="2040" b="1" dirty="0">
              <a:solidFill>
                <a:srgbClr val="59B4D9"/>
              </a:solidFill>
              <a:latin typeface="Segoe UI" charset="0"/>
              <a:ea typeface="Segoe UI" charset="0"/>
              <a:cs typeface="Segoe UI" charset="0"/>
            </a:endParaRPr>
          </a:p>
        </p:txBody>
      </p:sp>
      <p:grpSp>
        <p:nvGrpSpPr>
          <p:cNvPr id="50" name="Group 49"/>
          <p:cNvGrpSpPr/>
          <p:nvPr/>
        </p:nvGrpSpPr>
        <p:grpSpPr>
          <a:xfrm>
            <a:off x="-3126" y="5431150"/>
            <a:ext cx="450812" cy="305337"/>
            <a:chOff x="6082249" y="5559189"/>
            <a:chExt cx="564210" cy="382141"/>
          </a:xfrm>
          <a:solidFill>
            <a:schemeClr val="accent6"/>
          </a:solidFill>
        </p:grpSpPr>
        <p:sp>
          <p:nvSpPr>
            <p:cNvPr id="51" name="Isosceles Triangle 22"/>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3" name="TextBox 52"/>
          <p:cNvSpPr txBox="1"/>
          <p:nvPr/>
        </p:nvSpPr>
        <p:spPr>
          <a:xfrm>
            <a:off x="5083041" y="2162889"/>
            <a:ext cx="5203349" cy="990628"/>
          </a:xfrm>
          <a:prstGeom prst="rect">
            <a:avLst/>
          </a:prstGeom>
          <a:noFill/>
        </p:spPr>
        <p:txBody>
          <a:bodyPr wrap="square" rtlCol="0">
            <a:spAutoFit/>
          </a:bodyPr>
          <a:lstStyle/>
          <a:p>
            <a:r>
              <a:rPr lang="en-US" sz="1428" b="1" dirty="0">
                <a:solidFill>
                  <a:schemeClr val="accent3"/>
                </a:solidFill>
                <a:latin typeface="Segoe UI Semibold" charset="0"/>
                <a:cs typeface="Segoe UI Semibold" charset="0"/>
              </a:rPr>
              <a:t>Only service with financially-backed SLAs for millisecond latency at the 99th percentile, 99.99% HA and guaranteed throughput and consistency</a:t>
            </a:r>
          </a:p>
          <a:p>
            <a:endParaRPr lang="en-US" sz="1428" b="1" dirty="0">
              <a:solidFill>
                <a:schemeClr val="accent3"/>
              </a:solidFill>
              <a:latin typeface="Segoe UI Semibold" charset="0"/>
              <a:ea typeface="Segoe UI Semibold" charset="0"/>
              <a:cs typeface="Segoe UI Semibold" charset="0"/>
            </a:endParaRPr>
          </a:p>
        </p:txBody>
      </p:sp>
      <p:grpSp>
        <p:nvGrpSpPr>
          <p:cNvPr id="55" name="Group 54"/>
          <p:cNvGrpSpPr/>
          <p:nvPr/>
        </p:nvGrpSpPr>
        <p:grpSpPr>
          <a:xfrm>
            <a:off x="6997093" y="4105491"/>
            <a:ext cx="1490374" cy="1985246"/>
            <a:chOff x="8845310" y="3368421"/>
            <a:chExt cx="1905572" cy="2538308"/>
          </a:xfrm>
        </p:grpSpPr>
        <p:sp>
          <p:nvSpPr>
            <p:cNvPr id="88" name="Oval 87"/>
            <p:cNvSpPr/>
            <p:nvPr/>
          </p:nvSpPr>
          <p:spPr>
            <a:xfrm>
              <a:off x="9050588" y="4239238"/>
              <a:ext cx="1506475" cy="1506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81" name="Group 80"/>
            <p:cNvGrpSpPr/>
            <p:nvPr/>
          </p:nvGrpSpPr>
          <p:grpSpPr>
            <a:xfrm>
              <a:off x="8845310" y="3368421"/>
              <a:ext cx="1905572" cy="2538308"/>
              <a:chOff x="5640356" y="3892580"/>
              <a:chExt cx="1139316" cy="1517620"/>
            </a:xfrm>
            <a:solidFill>
              <a:srgbClr val="59B4D9"/>
            </a:solidFill>
          </p:grpSpPr>
          <p:sp>
            <p:nvSpPr>
              <p:cNvPr id="84" name="Oval 25"/>
              <p:cNvSpPr>
                <a:spLocks noChangeArrowheads="1"/>
              </p:cNvSpPr>
              <p:nvPr/>
            </p:nvSpPr>
            <p:spPr bwMode="auto">
              <a:xfrm>
                <a:off x="5883437" y="4534521"/>
                <a:ext cx="662316" cy="664537"/>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Freeform 26"/>
              <p:cNvSpPr>
                <a:spLocks noEditPoints="1"/>
              </p:cNvSpPr>
              <p:nvPr/>
            </p:nvSpPr>
            <p:spPr bwMode="auto">
              <a:xfrm>
                <a:off x="5656740" y="4296712"/>
                <a:ext cx="1115712" cy="1113488"/>
              </a:xfrm>
              <a:custGeom>
                <a:avLst/>
                <a:gdLst>
                  <a:gd name="T0" fmla="*/ 154 w 168"/>
                  <a:gd name="T1" fmla="*/ 96 h 168"/>
                  <a:gd name="T2" fmla="*/ 168 w 168"/>
                  <a:gd name="T3" fmla="*/ 84 h 168"/>
                  <a:gd name="T4" fmla="*/ 154 w 168"/>
                  <a:gd name="T5" fmla="*/ 73 h 168"/>
                  <a:gd name="T6" fmla="*/ 163 w 168"/>
                  <a:gd name="T7" fmla="*/ 58 h 168"/>
                  <a:gd name="T8" fmla="*/ 147 w 168"/>
                  <a:gd name="T9" fmla="*/ 52 h 168"/>
                  <a:gd name="T10" fmla="*/ 152 w 168"/>
                  <a:gd name="T11" fmla="*/ 35 h 168"/>
                  <a:gd name="T12" fmla="*/ 134 w 168"/>
                  <a:gd name="T13" fmla="*/ 34 h 168"/>
                  <a:gd name="T14" fmla="*/ 133 w 168"/>
                  <a:gd name="T15" fmla="*/ 16 h 168"/>
                  <a:gd name="T16" fmla="*/ 116 w 168"/>
                  <a:gd name="T17" fmla="*/ 21 h 168"/>
                  <a:gd name="T18" fmla="*/ 110 w 168"/>
                  <a:gd name="T19" fmla="*/ 4 h 168"/>
                  <a:gd name="T20" fmla="*/ 95 w 168"/>
                  <a:gd name="T21" fmla="*/ 14 h 168"/>
                  <a:gd name="T22" fmla="*/ 84 w 168"/>
                  <a:gd name="T23" fmla="*/ 0 h 168"/>
                  <a:gd name="T24" fmla="*/ 72 w 168"/>
                  <a:gd name="T25" fmla="*/ 14 h 168"/>
                  <a:gd name="T26" fmla="*/ 58 w 168"/>
                  <a:gd name="T27" fmla="*/ 4 h 168"/>
                  <a:gd name="T28" fmla="*/ 51 w 168"/>
                  <a:gd name="T29" fmla="*/ 21 h 168"/>
                  <a:gd name="T30" fmla="*/ 34 w 168"/>
                  <a:gd name="T31" fmla="*/ 16 h 168"/>
                  <a:gd name="T32" fmla="*/ 33 w 168"/>
                  <a:gd name="T33" fmla="*/ 34 h 168"/>
                  <a:gd name="T34" fmla="*/ 16 w 168"/>
                  <a:gd name="T35" fmla="*/ 35 h 168"/>
                  <a:gd name="T36" fmla="*/ 20 w 168"/>
                  <a:gd name="T37" fmla="*/ 52 h 168"/>
                  <a:gd name="T38" fmla="*/ 4 w 168"/>
                  <a:gd name="T39" fmla="*/ 58 h 168"/>
                  <a:gd name="T40" fmla="*/ 13 w 168"/>
                  <a:gd name="T41" fmla="*/ 73 h 168"/>
                  <a:gd name="T42" fmla="*/ 0 w 168"/>
                  <a:gd name="T43" fmla="*/ 84 h 168"/>
                  <a:gd name="T44" fmla="*/ 13 w 168"/>
                  <a:gd name="T45" fmla="*/ 96 h 168"/>
                  <a:gd name="T46" fmla="*/ 4 w 168"/>
                  <a:gd name="T47" fmla="*/ 110 h 168"/>
                  <a:gd name="T48" fmla="*/ 20 w 168"/>
                  <a:gd name="T49" fmla="*/ 117 h 168"/>
                  <a:gd name="T50" fmla="*/ 16 w 168"/>
                  <a:gd name="T51" fmla="*/ 134 h 168"/>
                  <a:gd name="T52" fmla="*/ 33 w 168"/>
                  <a:gd name="T53" fmla="*/ 135 h 168"/>
                  <a:gd name="T54" fmla="*/ 34 w 168"/>
                  <a:gd name="T55" fmla="*/ 152 h 168"/>
                  <a:gd name="T56" fmla="*/ 51 w 168"/>
                  <a:gd name="T57" fmla="*/ 148 h 168"/>
                  <a:gd name="T58" fmla="*/ 58 w 168"/>
                  <a:gd name="T59" fmla="*/ 164 h 168"/>
                  <a:gd name="T60" fmla="*/ 72 w 168"/>
                  <a:gd name="T61" fmla="*/ 155 h 168"/>
                  <a:gd name="T62" fmla="*/ 84 w 168"/>
                  <a:gd name="T63" fmla="*/ 168 h 168"/>
                  <a:gd name="T64" fmla="*/ 95 w 168"/>
                  <a:gd name="T65" fmla="*/ 155 h 168"/>
                  <a:gd name="T66" fmla="*/ 110 w 168"/>
                  <a:gd name="T67" fmla="*/ 164 h 168"/>
                  <a:gd name="T68" fmla="*/ 116 w 168"/>
                  <a:gd name="T69" fmla="*/ 148 h 168"/>
                  <a:gd name="T70" fmla="*/ 133 w 168"/>
                  <a:gd name="T71" fmla="*/ 152 h 168"/>
                  <a:gd name="T72" fmla="*/ 134 w 168"/>
                  <a:gd name="T73" fmla="*/ 135 h 168"/>
                  <a:gd name="T74" fmla="*/ 152 w 168"/>
                  <a:gd name="T75" fmla="*/ 134 h 168"/>
                  <a:gd name="T76" fmla="*/ 147 w 168"/>
                  <a:gd name="T77" fmla="*/ 117 h 168"/>
                  <a:gd name="T78" fmla="*/ 163 w 168"/>
                  <a:gd name="T79" fmla="*/ 110 h 168"/>
                  <a:gd name="T80" fmla="*/ 154 w 168"/>
                  <a:gd name="T81" fmla="*/ 96 h 168"/>
                  <a:gd name="T82" fmla="*/ 84 w 168"/>
                  <a:gd name="T83" fmla="*/ 148 h 168"/>
                  <a:gd name="T84" fmla="*/ 22 w 168"/>
                  <a:gd name="T85" fmla="*/ 86 h 168"/>
                  <a:gd name="T86" fmla="*/ 84 w 168"/>
                  <a:gd name="T87" fmla="*/ 24 h 168"/>
                  <a:gd name="T88" fmla="*/ 146 w 168"/>
                  <a:gd name="T89" fmla="*/ 86 h 168"/>
                  <a:gd name="T90" fmla="*/ 84 w 168"/>
                  <a:gd name="T91"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6"/>
                    </a:moveTo>
                    <a:cubicBezTo>
                      <a:pt x="168" y="84"/>
                      <a:pt x="168" y="84"/>
                      <a:pt x="168" y="84"/>
                    </a:cubicBezTo>
                    <a:cubicBezTo>
                      <a:pt x="154" y="73"/>
                      <a:pt x="154" y="73"/>
                      <a:pt x="154" y="73"/>
                    </a:cubicBezTo>
                    <a:cubicBezTo>
                      <a:pt x="163" y="58"/>
                      <a:pt x="163" y="58"/>
                      <a:pt x="163" y="58"/>
                    </a:cubicBezTo>
                    <a:cubicBezTo>
                      <a:pt x="147" y="52"/>
                      <a:pt x="147" y="52"/>
                      <a:pt x="147" y="52"/>
                    </a:cubicBezTo>
                    <a:cubicBezTo>
                      <a:pt x="152" y="35"/>
                      <a:pt x="152" y="35"/>
                      <a:pt x="152" y="35"/>
                    </a:cubicBezTo>
                    <a:cubicBezTo>
                      <a:pt x="134" y="34"/>
                      <a:pt x="134" y="34"/>
                      <a:pt x="134" y="34"/>
                    </a:cubicBezTo>
                    <a:cubicBezTo>
                      <a:pt x="133" y="16"/>
                      <a:pt x="133" y="16"/>
                      <a:pt x="133" y="16"/>
                    </a:cubicBezTo>
                    <a:cubicBezTo>
                      <a:pt x="116" y="21"/>
                      <a:pt x="116" y="21"/>
                      <a:pt x="116" y="21"/>
                    </a:cubicBezTo>
                    <a:cubicBezTo>
                      <a:pt x="110" y="4"/>
                      <a:pt x="110" y="4"/>
                      <a:pt x="110" y="4"/>
                    </a:cubicBezTo>
                    <a:cubicBezTo>
                      <a:pt x="95" y="14"/>
                      <a:pt x="95" y="14"/>
                      <a:pt x="95" y="14"/>
                    </a:cubicBezTo>
                    <a:cubicBezTo>
                      <a:pt x="84" y="0"/>
                      <a:pt x="84" y="0"/>
                      <a:pt x="84" y="0"/>
                    </a:cubicBezTo>
                    <a:cubicBezTo>
                      <a:pt x="72" y="14"/>
                      <a:pt x="72" y="14"/>
                      <a:pt x="72" y="14"/>
                    </a:cubicBezTo>
                    <a:cubicBezTo>
                      <a:pt x="58" y="4"/>
                      <a:pt x="58" y="4"/>
                      <a:pt x="58" y="4"/>
                    </a:cubicBezTo>
                    <a:cubicBezTo>
                      <a:pt x="51" y="21"/>
                      <a:pt x="51" y="21"/>
                      <a:pt x="51" y="21"/>
                    </a:cubicBezTo>
                    <a:cubicBezTo>
                      <a:pt x="34" y="16"/>
                      <a:pt x="34" y="16"/>
                      <a:pt x="34" y="16"/>
                    </a:cubicBezTo>
                    <a:cubicBezTo>
                      <a:pt x="33" y="34"/>
                      <a:pt x="33" y="34"/>
                      <a:pt x="33" y="34"/>
                    </a:cubicBezTo>
                    <a:cubicBezTo>
                      <a:pt x="16" y="35"/>
                      <a:pt x="16" y="35"/>
                      <a:pt x="16" y="35"/>
                    </a:cubicBezTo>
                    <a:cubicBezTo>
                      <a:pt x="20" y="52"/>
                      <a:pt x="20" y="52"/>
                      <a:pt x="20" y="52"/>
                    </a:cubicBezTo>
                    <a:cubicBezTo>
                      <a:pt x="4" y="58"/>
                      <a:pt x="4" y="58"/>
                      <a:pt x="4" y="58"/>
                    </a:cubicBezTo>
                    <a:cubicBezTo>
                      <a:pt x="13" y="73"/>
                      <a:pt x="13" y="73"/>
                      <a:pt x="13" y="73"/>
                    </a:cubicBezTo>
                    <a:cubicBezTo>
                      <a:pt x="0" y="84"/>
                      <a:pt x="0" y="84"/>
                      <a:pt x="0" y="84"/>
                    </a:cubicBezTo>
                    <a:cubicBezTo>
                      <a:pt x="13" y="96"/>
                      <a:pt x="13" y="96"/>
                      <a:pt x="13" y="96"/>
                    </a:cubicBezTo>
                    <a:cubicBezTo>
                      <a:pt x="4" y="110"/>
                      <a:pt x="4" y="110"/>
                      <a:pt x="4" y="110"/>
                    </a:cubicBezTo>
                    <a:cubicBezTo>
                      <a:pt x="20" y="117"/>
                      <a:pt x="20" y="117"/>
                      <a:pt x="20" y="117"/>
                    </a:cubicBezTo>
                    <a:cubicBezTo>
                      <a:pt x="16" y="134"/>
                      <a:pt x="16" y="134"/>
                      <a:pt x="16" y="134"/>
                    </a:cubicBezTo>
                    <a:cubicBezTo>
                      <a:pt x="33" y="135"/>
                      <a:pt x="33" y="135"/>
                      <a:pt x="33" y="135"/>
                    </a:cubicBezTo>
                    <a:cubicBezTo>
                      <a:pt x="34" y="152"/>
                      <a:pt x="34" y="152"/>
                      <a:pt x="34" y="152"/>
                    </a:cubicBezTo>
                    <a:cubicBezTo>
                      <a:pt x="51" y="148"/>
                      <a:pt x="51" y="148"/>
                      <a:pt x="51" y="148"/>
                    </a:cubicBezTo>
                    <a:cubicBezTo>
                      <a:pt x="58" y="164"/>
                      <a:pt x="58" y="164"/>
                      <a:pt x="58" y="164"/>
                    </a:cubicBezTo>
                    <a:cubicBezTo>
                      <a:pt x="72" y="155"/>
                      <a:pt x="72" y="155"/>
                      <a:pt x="72" y="155"/>
                    </a:cubicBezTo>
                    <a:cubicBezTo>
                      <a:pt x="84" y="168"/>
                      <a:pt x="84" y="168"/>
                      <a:pt x="84" y="168"/>
                    </a:cubicBezTo>
                    <a:cubicBezTo>
                      <a:pt x="95" y="155"/>
                      <a:pt x="95" y="155"/>
                      <a:pt x="95" y="155"/>
                    </a:cubicBezTo>
                    <a:cubicBezTo>
                      <a:pt x="110" y="164"/>
                      <a:pt x="110" y="164"/>
                      <a:pt x="110" y="164"/>
                    </a:cubicBezTo>
                    <a:cubicBezTo>
                      <a:pt x="116" y="148"/>
                      <a:pt x="116" y="148"/>
                      <a:pt x="116" y="148"/>
                    </a:cubicBezTo>
                    <a:cubicBezTo>
                      <a:pt x="133" y="152"/>
                      <a:pt x="133" y="152"/>
                      <a:pt x="133" y="152"/>
                    </a:cubicBezTo>
                    <a:cubicBezTo>
                      <a:pt x="134" y="135"/>
                      <a:pt x="134" y="135"/>
                      <a:pt x="134" y="135"/>
                    </a:cubicBezTo>
                    <a:cubicBezTo>
                      <a:pt x="152" y="134"/>
                      <a:pt x="152" y="134"/>
                      <a:pt x="152" y="134"/>
                    </a:cubicBezTo>
                    <a:cubicBezTo>
                      <a:pt x="147" y="117"/>
                      <a:pt x="147" y="117"/>
                      <a:pt x="147" y="117"/>
                    </a:cubicBezTo>
                    <a:cubicBezTo>
                      <a:pt x="163" y="110"/>
                      <a:pt x="163" y="110"/>
                      <a:pt x="163" y="110"/>
                    </a:cubicBezTo>
                    <a:lnTo>
                      <a:pt x="154" y="96"/>
                    </a:lnTo>
                    <a:close/>
                    <a:moveTo>
                      <a:pt x="84" y="148"/>
                    </a:moveTo>
                    <a:cubicBezTo>
                      <a:pt x="50" y="148"/>
                      <a:pt x="22" y="120"/>
                      <a:pt x="22" y="86"/>
                    </a:cubicBezTo>
                    <a:cubicBezTo>
                      <a:pt x="22" y="51"/>
                      <a:pt x="50" y="24"/>
                      <a:pt x="84" y="24"/>
                    </a:cubicBezTo>
                    <a:cubicBezTo>
                      <a:pt x="118" y="24"/>
                      <a:pt x="146" y="51"/>
                      <a:pt x="146" y="86"/>
                    </a:cubicBezTo>
                    <a:cubicBezTo>
                      <a:pt x="146" y="120"/>
                      <a:pt x="118" y="148"/>
                      <a:pt x="84" y="14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Freeform 27"/>
              <p:cNvSpPr>
                <a:spLocks/>
              </p:cNvSpPr>
              <p:nvPr/>
            </p:nvSpPr>
            <p:spPr bwMode="auto">
              <a:xfrm>
                <a:off x="5640356" y="3892580"/>
                <a:ext cx="957576" cy="537586"/>
              </a:xfrm>
              <a:custGeom>
                <a:avLst/>
                <a:gdLst>
                  <a:gd name="T0" fmla="*/ 627 w 627"/>
                  <a:gd name="T1" fmla="*/ 0 h 352"/>
                  <a:gd name="T2" fmla="*/ 119 w 627"/>
                  <a:gd name="T3" fmla="*/ 0 h 352"/>
                  <a:gd name="T4" fmla="*/ 119 w 627"/>
                  <a:gd name="T5" fmla="*/ 259 h 352"/>
                  <a:gd name="T6" fmla="*/ 72 w 627"/>
                  <a:gd name="T7" fmla="*/ 241 h 352"/>
                  <a:gd name="T8" fmla="*/ 72 w 627"/>
                  <a:gd name="T9" fmla="*/ 0 h 352"/>
                  <a:gd name="T10" fmla="*/ 45 w 627"/>
                  <a:gd name="T11" fmla="*/ 0 h 352"/>
                  <a:gd name="T12" fmla="*/ 45 w 627"/>
                  <a:gd name="T13" fmla="*/ 232 h 352"/>
                  <a:gd name="T14" fmla="*/ 21 w 627"/>
                  <a:gd name="T15" fmla="*/ 223 h 352"/>
                  <a:gd name="T16" fmla="*/ 21 w 627"/>
                  <a:gd name="T17" fmla="*/ 0 h 352"/>
                  <a:gd name="T18" fmla="*/ 0 w 627"/>
                  <a:gd name="T19" fmla="*/ 0 h 352"/>
                  <a:gd name="T20" fmla="*/ 0 w 627"/>
                  <a:gd name="T21" fmla="*/ 215 h 352"/>
                  <a:gd name="T22" fmla="*/ 373 w 627"/>
                  <a:gd name="T23" fmla="*/ 352 h 352"/>
                  <a:gd name="T24" fmla="*/ 627 w 627"/>
                  <a:gd name="T25" fmla="*/ 259 h 352"/>
                  <a:gd name="T26" fmla="*/ 627 w 627"/>
                  <a:gd name="T2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7" h="352">
                    <a:moveTo>
                      <a:pt x="627" y="0"/>
                    </a:moveTo>
                    <a:lnTo>
                      <a:pt x="119" y="0"/>
                    </a:lnTo>
                    <a:lnTo>
                      <a:pt x="119" y="259"/>
                    </a:lnTo>
                    <a:lnTo>
                      <a:pt x="72" y="241"/>
                    </a:lnTo>
                    <a:lnTo>
                      <a:pt x="72" y="0"/>
                    </a:lnTo>
                    <a:lnTo>
                      <a:pt x="45" y="0"/>
                    </a:lnTo>
                    <a:lnTo>
                      <a:pt x="45" y="232"/>
                    </a:lnTo>
                    <a:lnTo>
                      <a:pt x="21" y="223"/>
                    </a:lnTo>
                    <a:lnTo>
                      <a:pt x="21" y="0"/>
                    </a:lnTo>
                    <a:lnTo>
                      <a:pt x="0" y="0"/>
                    </a:lnTo>
                    <a:lnTo>
                      <a:pt x="0" y="215"/>
                    </a:lnTo>
                    <a:lnTo>
                      <a:pt x="373" y="352"/>
                    </a:lnTo>
                    <a:lnTo>
                      <a:pt x="627" y="259"/>
                    </a:lnTo>
                    <a:lnTo>
                      <a:pt x="627"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Freeform 28"/>
              <p:cNvSpPr>
                <a:spLocks/>
              </p:cNvSpPr>
              <p:nvPr/>
            </p:nvSpPr>
            <p:spPr bwMode="auto">
              <a:xfrm>
                <a:off x="6643748" y="3892580"/>
                <a:ext cx="135924" cy="377227"/>
              </a:xfrm>
              <a:custGeom>
                <a:avLst/>
                <a:gdLst>
                  <a:gd name="T0" fmla="*/ 65 w 89"/>
                  <a:gd name="T1" fmla="*/ 0 h 247"/>
                  <a:gd name="T2" fmla="*/ 65 w 89"/>
                  <a:gd name="T3" fmla="*/ 223 h 247"/>
                  <a:gd name="T4" fmla="*/ 41 w 89"/>
                  <a:gd name="T5" fmla="*/ 232 h 247"/>
                  <a:gd name="T6" fmla="*/ 41 w 89"/>
                  <a:gd name="T7" fmla="*/ 0 h 247"/>
                  <a:gd name="T8" fmla="*/ 14 w 89"/>
                  <a:gd name="T9" fmla="*/ 0 h 247"/>
                  <a:gd name="T10" fmla="*/ 14 w 89"/>
                  <a:gd name="T11" fmla="*/ 241 h 247"/>
                  <a:gd name="T12" fmla="*/ 0 w 89"/>
                  <a:gd name="T13" fmla="*/ 247 h 247"/>
                  <a:gd name="T14" fmla="*/ 89 w 89"/>
                  <a:gd name="T15" fmla="*/ 215 h 247"/>
                  <a:gd name="T16" fmla="*/ 89 w 89"/>
                  <a:gd name="T17" fmla="*/ 0 h 247"/>
                  <a:gd name="T18" fmla="*/ 65 w 89"/>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7">
                    <a:moveTo>
                      <a:pt x="65" y="0"/>
                    </a:moveTo>
                    <a:lnTo>
                      <a:pt x="65" y="223"/>
                    </a:lnTo>
                    <a:lnTo>
                      <a:pt x="41" y="232"/>
                    </a:lnTo>
                    <a:lnTo>
                      <a:pt x="41" y="0"/>
                    </a:lnTo>
                    <a:lnTo>
                      <a:pt x="14" y="0"/>
                    </a:lnTo>
                    <a:lnTo>
                      <a:pt x="14" y="241"/>
                    </a:lnTo>
                    <a:lnTo>
                      <a:pt x="0" y="247"/>
                    </a:lnTo>
                    <a:lnTo>
                      <a:pt x="89" y="215"/>
                    </a:lnTo>
                    <a:lnTo>
                      <a:pt x="89" y="0"/>
                    </a:lnTo>
                    <a:lnTo>
                      <a:pt x="6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sp>
          <p:nvSpPr>
            <p:cNvPr id="82" name="TextBox 81"/>
            <p:cNvSpPr txBox="1"/>
            <p:nvPr/>
          </p:nvSpPr>
          <p:spPr>
            <a:xfrm>
              <a:off x="9254733" y="4736233"/>
              <a:ext cx="1102048" cy="529786"/>
            </a:xfrm>
            <a:prstGeom prst="rect">
              <a:avLst/>
            </a:prstGeom>
            <a:noFill/>
          </p:spPr>
          <p:txBody>
            <a:bodyPr wrap="none" rtlCol="0">
              <a:spAutoFit/>
            </a:bodyPr>
            <a:lstStyle/>
            <a:p>
              <a:pPr algn="ctr"/>
              <a:r>
                <a:rPr lang="en-US" sz="2040" b="1" dirty="0">
                  <a:solidFill>
                    <a:schemeClr val="bg1"/>
                  </a:solidFill>
                  <a:ea typeface="Segoe UI Black" panose="020B0A02040204020203" pitchFamily="34" charset="0"/>
                  <a:cs typeface="Segoe UI Black" panose="020B0A02040204020203" pitchFamily="34" charset="0"/>
                </a:rPr>
                <a:t>99</a:t>
              </a:r>
              <a:r>
                <a:rPr lang="en-US" sz="1224" b="1" dirty="0">
                  <a:solidFill>
                    <a:schemeClr val="bg1"/>
                  </a:solidFill>
                  <a:ea typeface="Segoe UI Black" panose="020B0A02040204020203" pitchFamily="34" charset="0"/>
                  <a:cs typeface="Segoe UI Black" panose="020B0A02040204020203" pitchFamily="34" charset="0"/>
                </a:rPr>
                <a:t>.99%</a:t>
              </a:r>
            </a:p>
          </p:txBody>
        </p:sp>
        <p:sp>
          <p:nvSpPr>
            <p:cNvPr id="83" name="TextBox 82"/>
            <p:cNvSpPr txBox="1"/>
            <p:nvPr/>
          </p:nvSpPr>
          <p:spPr>
            <a:xfrm>
              <a:off x="9367018" y="3413915"/>
              <a:ext cx="877473" cy="611645"/>
            </a:xfrm>
            <a:prstGeom prst="rect">
              <a:avLst/>
            </a:prstGeom>
            <a:noFill/>
          </p:spPr>
          <p:txBody>
            <a:bodyPr wrap="square" rtlCol="0">
              <a:spAutoFit/>
            </a:bodyPr>
            <a:lstStyle/>
            <a:p>
              <a:pPr algn="ctr"/>
              <a:r>
                <a:rPr lang="en-US" sz="2448" b="1" dirty="0">
                  <a:solidFill>
                    <a:schemeClr val="bg1"/>
                  </a:solidFill>
                  <a:ea typeface="Segoe UI Black" panose="020B0A02040204020203" pitchFamily="34" charset="0"/>
                  <a:cs typeface="Segoe UI Black" panose="020B0A02040204020203" pitchFamily="34" charset="0"/>
                </a:rPr>
                <a:t>HA</a:t>
              </a:r>
            </a:p>
          </p:txBody>
        </p:sp>
      </p:grpSp>
      <p:grpSp>
        <p:nvGrpSpPr>
          <p:cNvPr id="4" name="Group 3"/>
          <p:cNvGrpSpPr/>
          <p:nvPr/>
        </p:nvGrpSpPr>
        <p:grpSpPr>
          <a:xfrm>
            <a:off x="8805460" y="3252560"/>
            <a:ext cx="1490374" cy="1985246"/>
            <a:chOff x="8299583" y="3071107"/>
            <a:chExt cx="1461284" cy="1946496"/>
          </a:xfrm>
        </p:grpSpPr>
        <p:sp>
          <p:nvSpPr>
            <p:cNvPr id="78" name="Oval 77"/>
            <p:cNvSpPr/>
            <p:nvPr/>
          </p:nvSpPr>
          <p:spPr>
            <a:xfrm>
              <a:off x="8459160" y="3745568"/>
              <a:ext cx="1155237" cy="1155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57" name="Group 56"/>
            <p:cNvGrpSpPr/>
            <p:nvPr/>
          </p:nvGrpSpPr>
          <p:grpSpPr>
            <a:xfrm>
              <a:off x="8299583" y="3071107"/>
              <a:ext cx="1461284" cy="1946496"/>
              <a:chOff x="5640356" y="3892580"/>
              <a:chExt cx="1139316" cy="1517620"/>
            </a:xfrm>
            <a:solidFill>
              <a:schemeClr val="accent4"/>
            </a:solidFill>
          </p:grpSpPr>
          <p:sp>
            <p:nvSpPr>
              <p:cNvPr id="74" name="Oval 25"/>
              <p:cNvSpPr>
                <a:spLocks noChangeArrowheads="1"/>
              </p:cNvSpPr>
              <p:nvPr/>
            </p:nvSpPr>
            <p:spPr bwMode="auto">
              <a:xfrm>
                <a:off x="5883437" y="4534521"/>
                <a:ext cx="662316" cy="664537"/>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Freeform 26"/>
              <p:cNvSpPr>
                <a:spLocks noEditPoints="1"/>
              </p:cNvSpPr>
              <p:nvPr/>
            </p:nvSpPr>
            <p:spPr bwMode="auto">
              <a:xfrm>
                <a:off x="5656740" y="4296712"/>
                <a:ext cx="1115712" cy="1113488"/>
              </a:xfrm>
              <a:custGeom>
                <a:avLst/>
                <a:gdLst>
                  <a:gd name="T0" fmla="*/ 154 w 168"/>
                  <a:gd name="T1" fmla="*/ 96 h 168"/>
                  <a:gd name="T2" fmla="*/ 168 w 168"/>
                  <a:gd name="T3" fmla="*/ 84 h 168"/>
                  <a:gd name="T4" fmla="*/ 154 w 168"/>
                  <a:gd name="T5" fmla="*/ 73 h 168"/>
                  <a:gd name="T6" fmla="*/ 163 w 168"/>
                  <a:gd name="T7" fmla="*/ 58 h 168"/>
                  <a:gd name="T8" fmla="*/ 147 w 168"/>
                  <a:gd name="T9" fmla="*/ 52 h 168"/>
                  <a:gd name="T10" fmla="*/ 152 w 168"/>
                  <a:gd name="T11" fmla="*/ 35 h 168"/>
                  <a:gd name="T12" fmla="*/ 134 w 168"/>
                  <a:gd name="T13" fmla="*/ 34 h 168"/>
                  <a:gd name="T14" fmla="*/ 133 w 168"/>
                  <a:gd name="T15" fmla="*/ 16 h 168"/>
                  <a:gd name="T16" fmla="*/ 116 w 168"/>
                  <a:gd name="T17" fmla="*/ 21 h 168"/>
                  <a:gd name="T18" fmla="*/ 110 w 168"/>
                  <a:gd name="T19" fmla="*/ 4 h 168"/>
                  <a:gd name="T20" fmla="*/ 95 w 168"/>
                  <a:gd name="T21" fmla="*/ 14 h 168"/>
                  <a:gd name="T22" fmla="*/ 84 w 168"/>
                  <a:gd name="T23" fmla="*/ 0 h 168"/>
                  <a:gd name="T24" fmla="*/ 72 w 168"/>
                  <a:gd name="T25" fmla="*/ 14 h 168"/>
                  <a:gd name="T26" fmla="*/ 58 w 168"/>
                  <a:gd name="T27" fmla="*/ 4 h 168"/>
                  <a:gd name="T28" fmla="*/ 51 w 168"/>
                  <a:gd name="T29" fmla="*/ 21 h 168"/>
                  <a:gd name="T30" fmla="*/ 34 w 168"/>
                  <a:gd name="T31" fmla="*/ 16 h 168"/>
                  <a:gd name="T32" fmla="*/ 33 w 168"/>
                  <a:gd name="T33" fmla="*/ 34 h 168"/>
                  <a:gd name="T34" fmla="*/ 16 w 168"/>
                  <a:gd name="T35" fmla="*/ 35 h 168"/>
                  <a:gd name="T36" fmla="*/ 20 w 168"/>
                  <a:gd name="T37" fmla="*/ 52 h 168"/>
                  <a:gd name="T38" fmla="*/ 4 w 168"/>
                  <a:gd name="T39" fmla="*/ 58 h 168"/>
                  <a:gd name="T40" fmla="*/ 13 w 168"/>
                  <a:gd name="T41" fmla="*/ 73 h 168"/>
                  <a:gd name="T42" fmla="*/ 0 w 168"/>
                  <a:gd name="T43" fmla="*/ 84 h 168"/>
                  <a:gd name="T44" fmla="*/ 13 w 168"/>
                  <a:gd name="T45" fmla="*/ 96 h 168"/>
                  <a:gd name="T46" fmla="*/ 4 w 168"/>
                  <a:gd name="T47" fmla="*/ 110 h 168"/>
                  <a:gd name="T48" fmla="*/ 20 w 168"/>
                  <a:gd name="T49" fmla="*/ 117 h 168"/>
                  <a:gd name="T50" fmla="*/ 16 w 168"/>
                  <a:gd name="T51" fmla="*/ 134 h 168"/>
                  <a:gd name="T52" fmla="*/ 33 w 168"/>
                  <a:gd name="T53" fmla="*/ 135 h 168"/>
                  <a:gd name="T54" fmla="*/ 34 w 168"/>
                  <a:gd name="T55" fmla="*/ 152 h 168"/>
                  <a:gd name="T56" fmla="*/ 51 w 168"/>
                  <a:gd name="T57" fmla="*/ 148 h 168"/>
                  <a:gd name="T58" fmla="*/ 58 w 168"/>
                  <a:gd name="T59" fmla="*/ 164 h 168"/>
                  <a:gd name="T60" fmla="*/ 72 w 168"/>
                  <a:gd name="T61" fmla="*/ 155 h 168"/>
                  <a:gd name="T62" fmla="*/ 84 w 168"/>
                  <a:gd name="T63" fmla="*/ 168 h 168"/>
                  <a:gd name="T64" fmla="*/ 95 w 168"/>
                  <a:gd name="T65" fmla="*/ 155 h 168"/>
                  <a:gd name="T66" fmla="*/ 110 w 168"/>
                  <a:gd name="T67" fmla="*/ 164 h 168"/>
                  <a:gd name="T68" fmla="*/ 116 w 168"/>
                  <a:gd name="T69" fmla="*/ 148 h 168"/>
                  <a:gd name="T70" fmla="*/ 133 w 168"/>
                  <a:gd name="T71" fmla="*/ 152 h 168"/>
                  <a:gd name="T72" fmla="*/ 134 w 168"/>
                  <a:gd name="T73" fmla="*/ 135 h 168"/>
                  <a:gd name="T74" fmla="*/ 152 w 168"/>
                  <a:gd name="T75" fmla="*/ 134 h 168"/>
                  <a:gd name="T76" fmla="*/ 147 w 168"/>
                  <a:gd name="T77" fmla="*/ 117 h 168"/>
                  <a:gd name="T78" fmla="*/ 163 w 168"/>
                  <a:gd name="T79" fmla="*/ 110 h 168"/>
                  <a:gd name="T80" fmla="*/ 154 w 168"/>
                  <a:gd name="T81" fmla="*/ 96 h 168"/>
                  <a:gd name="T82" fmla="*/ 84 w 168"/>
                  <a:gd name="T83" fmla="*/ 148 h 168"/>
                  <a:gd name="T84" fmla="*/ 22 w 168"/>
                  <a:gd name="T85" fmla="*/ 86 h 168"/>
                  <a:gd name="T86" fmla="*/ 84 w 168"/>
                  <a:gd name="T87" fmla="*/ 24 h 168"/>
                  <a:gd name="T88" fmla="*/ 146 w 168"/>
                  <a:gd name="T89" fmla="*/ 86 h 168"/>
                  <a:gd name="T90" fmla="*/ 84 w 168"/>
                  <a:gd name="T91"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6"/>
                    </a:moveTo>
                    <a:cubicBezTo>
                      <a:pt x="168" y="84"/>
                      <a:pt x="168" y="84"/>
                      <a:pt x="168" y="84"/>
                    </a:cubicBezTo>
                    <a:cubicBezTo>
                      <a:pt x="154" y="73"/>
                      <a:pt x="154" y="73"/>
                      <a:pt x="154" y="73"/>
                    </a:cubicBezTo>
                    <a:cubicBezTo>
                      <a:pt x="163" y="58"/>
                      <a:pt x="163" y="58"/>
                      <a:pt x="163" y="58"/>
                    </a:cubicBezTo>
                    <a:cubicBezTo>
                      <a:pt x="147" y="52"/>
                      <a:pt x="147" y="52"/>
                      <a:pt x="147" y="52"/>
                    </a:cubicBezTo>
                    <a:cubicBezTo>
                      <a:pt x="152" y="35"/>
                      <a:pt x="152" y="35"/>
                      <a:pt x="152" y="35"/>
                    </a:cubicBezTo>
                    <a:cubicBezTo>
                      <a:pt x="134" y="34"/>
                      <a:pt x="134" y="34"/>
                      <a:pt x="134" y="34"/>
                    </a:cubicBezTo>
                    <a:cubicBezTo>
                      <a:pt x="133" y="16"/>
                      <a:pt x="133" y="16"/>
                      <a:pt x="133" y="16"/>
                    </a:cubicBezTo>
                    <a:cubicBezTo>
                      <a:pt x="116" y="21"/>
                      <a:pt x="116" y="21"/>
                      <a:pt x="116" y="21"/>
                    </a:cubicBezTo>
                    <a:cubicBezTo>
                      <a:pt x="110" y="4"/>
                      <a:pt x="110" y="4"/>
                      <a:pt x="110" y="4"/>
                    </a:cubicBezTo>
                    <a:cubicBezTo>
                      <a:pt x="95" y="14"/>
                      <a:pt x="95" y="14"/>
                      <a:pt x="95" y="14"/>
                    </a:cubicBezTo>
                    <a:cubicBezTo>
                      <a:pt x="84" y="0"/>
                      <a:pt x="84" y="0"/>
                      <a:pt x="84" y="0"/>
                    </a:cubicBezTo>
                    <a:cubicBezTo>
                      <a:pt x="72" y="14"/>
                      <a:pt x="72" y="14"/>
                      <a:pt x="72" y="14"/>
                    </a:cubicBezTo>
                    <a:cubicBezTo>
                      <a:pt x="58" y="4"/>
                      <a:pt x="58" y="4"/>
                      <a:pt x="58" y="4"/>
                    </a:cubicBezTo>
                    <a:cubicBezTo>
                      <a:pt x="51" y="21"/>
                      <a:pt x="51" y="21"/>
                      <a:pt x="51" y="21"/>
                    </a:cubicBezTo>
                    <a:cubicBezTo>
                      <a:pt x="34" y="16"/>
                      <a:pt x="34" y="16"/>
                      <a:pt x="34" y="16"/>
                    </a:cubicBezTo>
                    <a:cubicBezTo>
                      <a:pt x="33" y="34"/>
                      <a:pt x="33" y="34"/>
                      <a:pt x="33" y="34"/>
                    </a:cubicBezTo>
                    <a:cubicBezTo>
                      <a:pt x="16" y="35"/>
                      <a:pt x="16" y="35"/>
                      <a:pt x="16" y="35"/>
                    </a:cubicBezTo>
                    <a:cubicBezTo>
                      <a:pt x="20" y="52"/>
                      <a:pt x="20" y="52"/>
                      <a:pt x="20" y="52"/>
                    </a:cubicBezTo>
                    <a:cubicBezTo>
                      <a:pt x="4" y="58"/>
                      <a:pt x="4" y="58"/>
                      <a:pt x="4" y="58"/>
                    </a:cubicBezTo>
                    <a:cubicBezTo>
                      <a:pt x="13" y="73"/>
                      <a:pt x="13" y="73"/>
                      <a:pt x="13" y="73"/>
                    </a:cubicBezTo>
                    <a:cubicBezTo>
                      <a:pt x="0" y="84"/>
                      <a:pt x="0" y="84"/>
                      <a:pt x="0" y="84"/>
                    </a:cubicBezTo>
                    <a:cubicBezTo>
                      <a:pt x="13" y="96"/>
                      <a:pt x="13" y="96"/>
                      <a:pt x="13" y="96"/>
                    </a:cubicBezTo>
                    <a:cubicBezTo>
                      <a:pt x="4" y="110"/>
                      <a:pt x="4" y="110"/>
                      <a:pt x="4" y="110"/>
                    </a:cubicBezTo>
                    <a:cubicBezTo>
                      <a:pt x="20" y="117"/>
                      <a:pt x="20" y="117"/>
                      <a:pt x="20" y="117"/>
                    </a:cubicBezTo>
                    <a:cubicBezTo>
                      <a:pt x="16" y="134"/>
                      <a:pt x="16" y="134"/>
                      <a:pt x="16" y="134"/>
                    </a:cubicBezTo>
                    <a:cubicBezTo>
                      <a:pt x="33" y="135"/>
                      <a:pt x="33" y="135"/>
                      <a:pt x="33" y="135"/>
                    </a:cubicBezTo>
                    <a:cubicBezTo>
                      <a:pt x="34" y="152"/>
                      <a:pt x="34" y="152"/>
                      <a:pt x="34" y="152"/>
                    </a:cubicBezTo>
                    <a:cubicBezTo>
                      <a:pt x="51" y="148"/>
                      <a:pt x="51" y="148"/>
                      <a:pt x="51" y="148"/>
                    </a:cubicBezTo>
                    <a:cubicBezTo>
                      <a:pt x="58" y="164"/>
                      <a:pt x="58" y="164"/>
                      <a:pt x="58" y="164"/>
                    </a:cubicBezTo>
                    <a:cubicBezTo>
                      <a:pt x="72" y="155"/>
                      <a:pt x="72" y="155"/>
                      <a:pt x="72" y="155"/>
                    </a:cubicBezTo>
                    <a:cubicBezTo>
                      <a:pt x="84" y="168"/>
                      <a:pt x="84" y="168"/>
                      <a:pt x="84" y="168"/>
                    </a:cubicBezTo>
                    <a:cubicBezTo>
                      <a:pt x="95" y="155"/>
                      <a:pt x="95" y="155"/>
                      <a:pt x="95" y="155"/>
                    </a:cubicBezTo>
                    <a:cubicBezTo>
                      <a:pt x="110" y="164"/>
                      <a:pt x="110" y="164"/>
                      <a:pt x="110" y="164"/>
                    </a:cubicBezTo>
                    <a:cubicBezTo>
                      <a:pt x="116" y="148"/>
                      <a:pt x="116" y="148"/>
                      <a:pt x="116" y="148"/>
                    </a:cubicBezTo>
                    <a:cubicBezTo>
                      <a:pt x="133" y="152"/>
                      <a:pt x="133" y="152"/>
                      <a:pt x="133" y="152"/>
                    </a:cubicBezTo>
                    <a:cubicBezTo>
                      <a:pt x="134" y="135"/>
                      <a:pt x="134" y="135"/>
                      <a:pt x="134" y="135"/>
                    </a:cubicBezTo>
                    <a:cubicBezTo>
                      <a:pt x="152" y="134"/>
                      <a:pt x="152" y="134"/>
                      <a:pt x="152" y="134"/>
                    </a:cubicBezTo>
                    <a:cubicBezTo>
                      <a:pt x="147" y="117"/>
                      <a:pt x="147" y="117"/>
                      <a:pt x="147" y="117"/>
                    </a:cubicBezTo>
                    <a:cubicBezTo>
                      <a:pt x="163" y="110"/>
                      <a:pt x="163" y="110"/>
                      <a:pt x="163" y="110"/>
                    </a:cubicBezTo>
                    <a:lnTo>
                      <a:pt x="154" y="96"/>
                    </a:lnTo>
                    <a:close/>
                    <a:moveTo>
                      <a:pt x="84" y="148"/>
                    </a:moveTo>
                    <a:cubicBezTo>
                      <a:pt x="50" y="148"/>
                      <a:pt x="22" y="120"/>
                      <a:pt x="22" y="86"/>
                    </a:cubicBezTo>
                    <a:cubicBezTo>
                      <a:pt x="22" y="51"/>
                      <a:pt x="50" y="24"/>
                      <a:pt x="84" y="24"/>
                    </a:cubicBezTo>
                    <a:cubicBezTo>
                      <a:pt x="118" y="24"/>
                      <a:pt x="146" y="51"/>
                      <a:pt x="146" y="86"/>
                    </a:cubicBezTo>
                    <a:cubicBezTo>
                      <a:pt x="146" y="120"/>
                      <a:pt x="118" y="148"/>
                      <a:pt x="84" y="14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Freeform 27"/>
              <p:cNvSpPr>
                <a:spLocks/>
              </p:cNvSpPr>
              <p:nvPr/>
            </p:nvSpPr>
            <p:spPr bwMode="auto">
              <a:xfrm>
                <a:off x="5640356" y="3892580"/>
                <a:ext cx="957576" cy="537586"/>
              </a:xfrm>
              <a:custGeom>
                <a:avLst/>
                <a:gdLst>
                  <a:gd name="T0" fmla="*/ 627 w 627"/>
                  <a:gd name="T1" fmla="*/ 0 h 352"/>
                  <a:gd name="T2" fmla="*/ 119 w 627"/>
                  <a:gd name="T3" fmla="*/ 0 h 352"/>
                  <a:gd name="T4" fmla="*/ 119 w 627"/>
                  <a:gd name="T5" fmla="*/ 259 h 352"/>
                  <a:gd name="T6" fmla="*/ 72 w 627"/>
                  <a:gd name="T7" fmla="*/ 241 h 352"/>
                  <a:gd name="T8" fmla="*/ 72 w 627"/>
                  <a:gd name="T9" fmla="*/ 0 h 352"/>
                  <a:gd name="T10" fmla="*/ 45 w 627"/>
                  <a:gd name="T11" fmla="*/ 0 h 352"/>
                  <a:gd name="T12" fmla="*/ 45 w 627"/>
                  <a:gd name="T13" fmla="*/ 232 h 352"/>
                  <a:gd name="T14" fmla="*/ 21 w 627"/>
                  <a:gd name="T15" fmla="*/ 223 h 352"/>
                  <a:gd name="T16" fmla="*/ 21 w 627"/>
                  <a:gd name="T17" fmla="*/ 0 h 352"/>
                  <a:gd name="T18" fmla="*/ 0 w 627"/>
                  <a:gd name="T19" fmla="*/ 0 h 352"/>
                  <a:gd name="T20" fmla="*/ 0 w 627"/>
                  <a:gd name="T21" fmla="*/ 215 h 352"/>
                  <a:gd name="T22" fmla="*/ 373 w 627"/>
                  <a:gd name="T23" fmla="*/ 352 h 352"/>
                  <a:gd name="T24" fmla="*/ 627 w 627"/>
                  <a:gd name="T25" fmla="*/ 259 h 352"/>
                  <a:gd name="T26" fmla="*/ 627 w 627"/>
                  <a:gd name="T2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7" h="352">
                    <a:moveTo>
                      <a:pt x="627" y="0"/>
                    </a:moveTo>
                    <a:lnTo>
                      <a:pt x="119" y="0"/>
                    </a:lnTo>
                    <a:lnTo>
                      <a:pt x="119" y="259"/>
                    </a:lnTo>
                    <a:lnTo>
                      <a:pt x="72" y="241"/>
                    </a:lnTo>
                    <a:lnTo>
                      <a:pt x="72" y="0"/>
                    </a:lnTo>
                    <a:lnTo>
                      <a:pt x="45" y="0"/>
                    </a:lnTo>
                    <a:lnTo>
                      <a:pt x="45" y="232"/>
                    </a:lnTo>
                    <a:lnTo>
                      <a:pt x="21" y="223"/>
                    </a:lnTo>
                    <a:lnTo>
                      <a:pt x="21" y="0"/>
                    </a:lnTo>
                    <a:lnTo>
                      <a:pt x="0" y="0"/>
                    </a:lnTo>
                    <a:lnTo>
                      <a:pt x="0" y="215"/>
                    </a:lnTo>
                    <a:lnTo>
                      <a:pt x="373" y="352"/>
                    </a:lnTo>
                    <a:lnTo>
                      <a:pt x="627" y="259"/>
                    </a:lnTo>
                    <a:lnTo>
                      <a:pt x="627"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Freeform 28"/>
              <p:cNvSpPr>
                <a:spLocks/>
              </p:cNvSpPr>
              <p:nvPr/>
            </p:nvSpPr>
            <p:spPr bwMode="auto">
              <a:xfrm>
                <a:off x="6643748" y="3892580"/>
                <a:ext cx="135924" cy="377227"/>
              </a:xfrm>
              <a:custGeom>
                <a:avLst/>
                <a:gdLst>
                  <a:gd name="T0" fmla="*/ 65 w 89"/>
                  <a:gd name="T1" fmla="*/ 0 h 247"/>
                  <a:gd name="T2" fmla="*/ 65 w 89"/>
                  <a:gd name="T3" fmla="*/ 223 h 247"/>
                  <a:gd name="T4" fmla="*/ 41 w 89"/>
                  <a:gd name="T5" fmla="*/ 232 h 247"/>
                  <a:gd name="T6" fmla="*/ 41 w 89"/>
                  <a:gd name="T7" fmla="*/ 0 h 247"/>
                  <a:gd name="T8" fmla="*/ 14 w 89"/>
                  <a:gd name="T9" fmla="*/ 0 h 247"/>
                  <a:gd name="T10" fmla="*/ 14 w 89"/>
                  <a:gd name="T11" fmla="*/ 241 h 247"/>
                  <a:gd name="T12" fmla="*/ 0 w 89"/>
                  <a:gd name="T13" fmla="*/ 247 h 247"/>
                  <a:gd name="T14" fmla="*/ 89 w 89"/>
                  <a:gd name="T15" fmla="*/ 215 h 247"/>
                  <a:gd name="T16" fmla="*/ 89 w 89"/>
                  <a:gd name="T17" fmla="*/ 0 h 247"/>
                  <a:gd name="T18" fmla="*/ 65 w 89"/>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7">
                    <a:moveTo>
                      <a:pt x="65" y="0"/>
                    </a:moveTo>
                    <a:lnTo>
                      <a:pt x="65" y="223"/>
                    </a:lnTo>
                    <a:lnTo>
                      <a:pt x="41" y="232"/>
                    </a:lnTo>
                    <a:lnTo>
                      <a:pt x="41" y="0"/>
                    </a:lnTo>
                    <a:lnTo>
                      <a:pt x="14" y="0"/>
                    </a:lnTo>
                    <a:lnTo>
                      <a:pt x="14" y="241"/>
                    </a:lnTo>
                    <a:lnTo>
                      <a:pt x="0" y="247"/>
                    </a:lnTo>
                    <a:lnTo>
                      <a:pt x="89" y="215"/>
                    </a:lnTo>
                    <a:lnTo>
                      <a:pt x="89" y="0"/>
                    </a:lnTo>
                    <a:lnTo>
                      <a:pt x="6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sp>
          <p:nvSpPr>
            <p:cNvPr id="62" name="TextBox 61"/>
            <p:cNvSpPr txBox="1"/>
            <p:nvPr/>
          </p:nvSpPr>
          <p:spPr>
            <a:xfrm>
              <a:off x="8501661" y="3208545"/>
              <a:ext cx="1068883" cy="280718"/>
            </a:xfrm>
            <a:prstGeom prst="rect">
              <a:avLst/>
            </a:prstGeom>
            <a:noFill/>
          </p:spPr>
          <p:txBody>
            <a:bodyPr wrap="none" rtlCol="0">
              <a:spAutoFit/>
            </a:bodyPr>
            <a:lstStyle/>
            <a:p>
              <a:pPr algn="ctr"/>
              <a:r>
                <a:rPr lang="en-US" sz="1224" b="1" dirty="0">
                  <a:solidFill>
                    <a:schemeClr val="bg1"/>
                  </a:solidFill>
                  <a:ea typeface="Segoe UI Black" panose="020B0A02040204020203" pitchFamily="34" charset="0"/>
                  <a:cs typeface="Segoe UI Black" panose="020B0A02040204020203" pitchFamily="34" charset="0"/>
                </a:rPr>
                <a:t>Throughput</a:t>
              </a:r>
              <a:endParaRPr lang="en-US" sz="612" b="1" dirty="0">
                <a:solidFill>
                  <a:schemeClr val="bg1"/>
                </a:solidFill>
              </a:endParaRPr>
            </a:p>
          </p:txBody>
        </p:sp>
        <p:sp>
          <p:nvSpPr>
            <p:cNvPr id="63" name="TextBox 62"/>
            <p:cNvSpPr txBox="1"/>
            <p:nvPr/>
          </p:nvSpPr>
          <p:spPr>
            <a:xfrm>
              <a:off x="8544430" y="4189821"/>
              <a:ext cx="983338" cy="265009"/>
            </a:xfrm>
            <a:prstGeom prst="rect">
              <a:avLst/>
            </a:prstGeom>
            <a:noFill/>
          </p:spPr>
          <p:txBody>
            <a:bodyPr wrap="square" rtlCol="0">
              <a:spAutoFit/>
            </a:bodyPr>
            <a:lstStyle/>
            <a:p>
              <a:pPr algn="ctr"/>
              <a:r>
                <a:rPr lang="en-US" sz="1122" b="1" dirty="0">
                  <a:solidFill>
                    <a:schemeClr val="bg1"/>
                  </a:solidFill>
                  <a:ea typeface="Segoe UI Black" panose="020B0A02040204020203" pitchFamily="34" charset="0"/>
                  <a:cs typeface="Segoe UI Black" panose="020B0A02040204020203" pitchFamily="34" charset="0"/>
                </a:rPr>
                <a:t>Guaranteed</a:t>
              </a:r>
            </a:p>
          </p:txBody>
        </p:sp>
      </p:grpSp>
      <p:grpSp>
        <p:nvGrpSpPr>
          <p:cNvPr id="2" name="Group 1"/>
          <p:cNvGrpSpPr/>
          <p:nvPr/>
        </p:nvGrpSpPr>
        <p:grpSpPr>
          <a:xfrm>
            <a:off x="10616027" y="4105491"/>
            <a:ext cx="1490374" cy="1985246"/>
            <a:chOff x="9884176" y="3552718"/>
            <a:chExt cx="1461284" cy="1946496"/>
          </a:xfrm>
        </p:grpSpPr>
        <p:sp>
          <p:nvSpPr>
            <p:cNvPr id="72" name="Oval 71"/>
            <p:cNvSpPr/>
            <p:nvPr/>
          </p:nvSpPr>
          <p:spPr>
            <a:xfrm>
              <a:off x="10041595" y="4220503"/>
              <a:ext cx="1155237" cy="1155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65" name="Group 64"/>
            <p:cNvGrpSpPr/>
            <p:nvPr/>
          </p:nvGrpSpPr>
          <p:grpSpPr>
            <a:xfrm>
              <a:off x="9884176" y="3552718"/>
              <a:ext cx="1461284" cy="1946496"/>
              <a:chOff x="5640356" y="3892580"/>
              <a:chExt cx="1139316" cy="1517620"/>
            </a:xfrm>
            <a:solidFill>
              <a:schemeClr val="accent3"/>
            </a:solidFill>
          </p:grpSpPr>
          <p:sp>
            <p:nvSpPr>
              <p:cNvPr id="68" name="Oval 25"/>
              <p:cNvSpPr>
                <a:spLocks noChangeArrowheads="1"/>
              </p:cNvSpPr>
              <p:nvPr/>
            </p:nvSpPr>
            <p:spPr bwMode="auto">
              <a:xfrm>
                <a:off x="5883437" y="4534521"/>
                <a:ext cx="662316" cy="6645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Freeform 26"/>
              <p:cNvSpPr>
                <a:spLocks noEditPoints="1"/>
              </p:cNvSpPr>
              <p:nvPr/>
            </p:nvSpPr>
            <p:spPr bwMode="auto">
              <a:xfrm>
                <a:off x="5656740" y="4296712"/>
                <a:ext cx="1115712" cy="1113488"/>
              </a:xfrm>
              <a:custGeom>
                <a:avLst/>
                <a:gdLst>
                  <a:gd name="T0" fmla="*/ 154 w 168"/>
                  <a:gd name="T1" fmla="*/ 96 h 168"/>
                  <a:gd name="T2" fmla="*/ 168 w 168"/>
                  <a:gd name="T3" fmla="*/ 84 h 168"/>
                  <a:gd name="T4" fmla="*/ 154 w 168"/>
                  <a:gd name="T5" fmla="*/ 73 h 168"/>
                  <a:gd name="T6" fmla="*/ 163 w 168"/>
                  <a:gd name="T7" fmla="*/ 58 h 168"/>
                  <a:gd name="T8" fmla="*/ 147 w 168"/>
                  <a:gd name="T9" fmla="*/ 52 h 168"/>
                  <a:gd name="T10" fmla="*/ 152 w 168"/>
                  <a:gd name="T11" fmla="*/ 35 h 168"/>
                  <a:gd name="T12" fmla="*/ 134 w 168"/>
                  <a:gd name="T13" fmla="*/ 34 h 168"/>
                  <a:gd name="T14" fmla="*/ 133 w 168"/>
                  <a:gd name="T15" fmla="*/ 16 h 168"/>
                  <a:gd name="T16" fmla="*/ 116 w 168"/>
                  <a:gd name="T17" fmla="*/ 21 h 168"/>
                  <a:gd name="T18" fmla="*/ 110 w 168"/>
                  <a:gd name="T19" fmla="*/ 4 h 168"/>
                  <a:gd name="T20" fmla="*/ 95 w 168"/>
                  <a:gd name="T21" fmla="*/ 14 h 168"/>
                  <a:gd name="T22" fmla="*/ 84 w 168"/>
                  <a:gd name="T23" fmla="*/ 0 h 168"/>
                  <a:gd name="T24" fmla="*/ 72 w 168"/>
                  <a:gd name="T25" fmla="*/ 14 h 168"/>
                  <a:gd name="T26" fmla="*/ 58 w 168"/>
                  <a:gd name="T27" fmla="*/ 4 h 168"/>
                  <a:gd name="T28" fmla="*/ 51 w 168"/>
                  <a:gd name="T29" fmla="*/ 21 h 168"/>
                  <a:gd name="T30" fmla="*/ 34 w 168"/>
                  <a:gd name="T31" fmla="*/ 16 h 168"/>
                  <a:gd name="T32" fmla="*/ 33 w 168"/>
                  <a:gd name="T33" fmla="*/ 34 h 168"/>
                  <a:gd name="T34" fmla="*/ 16 w 168"/>
                  <a:gd name="T35" fmla="*/ 35 h 168"/>
                  <a:gd name="T36" fmla="*/ 20 w 168"/>
                  <a:gd name="T37" fmla="*/ 52 h 168"/>
                  <a:gd name="T38" fmla="*/ 4 w 168"/>
                  <a:gd name="T39" fmla="*/ 58 h 168"/>
                  <a:gd name="T40" fmla="*/ 13 w 168"/>
                  <a:gd name="T41" fmla="*/ 73 h 168"/>
                  <a:gd name="T42" fmla="*/ 0 w 168"/>
                  <a:gd name="T43" fmla="*/ 84 h 168"/>
                  <a:gd name="T44" fmla="*/ 13 w 168"/>
                  <a:gd name="T45" fmla="*/ 96 h 168"/>
                  <a:gd name="T46" fmla="*/ 4 w 168"/>
                  <a:gd name="T47" fmla="*/ 110 h 168"/>
                  <a:gd name="T48" fmla="*/ 20 w 168"/>
                  <a:gd name="T49" fmla="*/ 117 h 168"/>
                  <a:gd name="T50" fmla="*/ 16 w 168"/>
                  <a:gd name="T51" fmla="*/ 134 h 168"/>
                  <a:gd name="T52" fmla="*/ 33 w 168"/>
                  <a:gd name="T53" fmla="*/ 135 h 168"/>
                  <a:gd name="T54" fmla="*/ 34 w 168"/>
                  <a:gd name="T55" fmla="*/ 152 h 168"/>
                  <a:gd name="T56" fmla="*/ 51 w 168"/>
                  <a:gd name="T57" fmla="*/ 148 h 168"/>
                  <a:gd name="T58" fmla="*/ 58 w 168"/>
                  <a:gd name="T59" fmla="*/ 164 h 168"/>
                  <a:gd name="T60" fmla="*/ 72 w 168"/>
                  <a:gd name="T61" fmla="*/ 155 h 168"/>
                  <a:gd name="T62" fmla="*/ 84 w 168"/>
                  <a:gd name="T63" fmla="*/ 168 h 168"/>
                  <a:gd name="T64" fmla="*/ 95 w 168"/>
                  <a:gd name="T65" fmla="*/ 155 h 168"/>
                  <a:gd name="T66" fmla="*/ 110 w 168"/>
                  <a:gd name="T67" fmla="*/ 164 h 168"/>
                  <a:gd name="T68" fmla="*/ 116 w 168"/>
                  <a:gd name="T69" fmla="*/ 148 h 168"/>
                  <a:gd name="T70" fmla="*/ 133 w 168"/>
                  <a:gd name="T71" fmla="*/ 152 h 168"/>
                  <a:gd name="T72" fmla="*/ 134 w 168"/>
                  <a:gd name="T73" fmla="*/ 135 h 168"/>
                  <a:gd name="T74" fmla="*/ 152 w 168"/>
                  <a:gd name="T75" fmla="*/ 134 h 168"/>
                  <a:gd name="T76" fmla="*/ 147 w 168"/>
                  <a:gd name="T77" fmla="*/ 117 h 168"/>
                  <a:gd name="T78" fmla="*/ 163 w 168"/>
                  <a:gd name="T79" fmla="*/ 110 h 168"/>
                  <a:gd name="T80" fmla="*/ 154 w 168"/>
                  <a:gd name="T81" fmla="*/ 96 h 168"/>
                  <a:gd name="T82" fmla="*/ 84 w 168"/>
                  <a:gd name="T83" fmla="*/ 148 h 168"/>
                  <a:gd name="T84" fmla="*/ 22 w 168"/>
                  <a:gd name="T85" fmla="*/ 86 h 168"/>
                  <a:gd name="T86" fmla="*/ 84 w 168"/>
                  <a:gd name="T87" fmla="*/ 24 h 168"/>
                  <a:gd name="T88" fmla="*/ 146 w 168"/>
                  <a:gd name="T89" fmla="*/ 86 h 168"/>
                  <a:gd name="T90" fmla="*/ 84 w 168"/>
                  <a:gd name="T91"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6"/>
                    </a:moveTo>
                    <a:cubicBezTo>
                      <a:pt x="168" y="84"/>
                      <a:pt x="168" y="84"/>
                      <a:pt x="168" y="84"/>
                    </a:cubicBezTo>
                    <a:cubicBezTo>
                      <a:pt x="154" y="73"/>
                      <a:pt x="154" y="73"/>
                      <a:pt x="154" y="73"/>
                    </a:cubicBezTo>
                    <a:cubicBezTo>
                      <a:pt x="163" y="58"/>
                      <a:pt x="163" y="58"/>
                      <a:pt x="163" y="58"/>
                    </a:cubicBezTo>
                    <a:cubicBezTo>
                      <a:pt x="147" y="52"/>
                      <a:pt x="147" y="52"/>
                      <a:pt x="147" y="52"/>
                    </a:cubicBezTo>
                    <a:cubicBezTo>
                      <a:pt x="152" y="35"/>
                      <a:pt x="152" y="35"/>
                      <a:pt x="152" y="35"/>
                    </a:cubicBezTo>
                    <a:cubicBezTo>
                      <a:pt x="134" y="34"/>
                      <a:pt x="134" y="34"/>
                      <a:pt x="134" y="34"/>
                    </a:cubicBezTo>
                    <a:cubicBezTo>
                      <a:pt x="133" y="16"/>
                      <a:pt x="133" y="16"/>
                      <a:pt x="133" y="16"/>
                    </a:cubicBezTo>
                    <a:cubicBezTo>
                      <a:pt x="116" y="21"/>
                      <a:pt x="116" y="21"/>
                      <a:pt x="116" y="21"/>
                    </a:cubicBezTo>
                    <a:cubicBezTo>
                      <a:pt x="110" y="4"/>
                      <a:pt x="110" y="4"/>
                      <a:pt x="110" y="4"/>
                    </a:cubicBezTo>
                    <a:cubicBezTo>
                      <a:pt x="95" y="14"/>
                      <a:pt x="95" y="14"/>
                      <a:pt x="95" y="14"/>
                    </a:cubicBezTo>
                    <a:cubicBezTo>
                      <a:pt x="84" y="0"/>
                      <a:pt x="84" y="0"/>
                      <a:pt x="84" y="0"/>
                    </a:cubicBezTo>
                    <a:cubicBezTo>
                      <a:pt x="72" y="14"/>
                      <a:pt x="72" y="14"/>
                      <a:pt x="72" y="14"/>
                    </a:cubicBezTo>
                    <a:cubicBezTo>
                      <a:pt x="58" y="4"/>
                      <a:pt x="58" y="4"/>
                      <a:pt x="58" y="4"/>
                    </a:cubicBezTo>
                    <a:cubicBezTo>
                      <a:pt x="51" y="21"/>
                      <a:pt x="51" y="21"/>
                      <a:pt x="51" y="21"/>
                    </a:cubicBezTo>
                    <a:cubicBezTo>
                      <a:pt x="34" y="16"/>
                      <a:pt x="34" y="16"/>
                      <a:pt x="34" y="16"/>
                    </a:cubicBezTo>
                    <a:cubicBezTo>
                      <a:pt x="33" y="34"/>
                      <a:pt x="33" y="34"/>
                      <a:pt x="33" y="34"/>
                    </a:cubicBezTo>
                    <a:cubicBezTo>
                      <a:pt x="16" y="35"/>
                      <a:pt x="16" y="35"/>
                      <a:pt x="16" y="35"/>
                    </a:cubicBezTo>
                    <a:cubicBezTo>
                      <a:pt x="20" y="52"/>
                      <a:pt x="20" y="52"/>
                      <a:pt x="20" y="52"/>
                    </a:cubicBezTo>
                    <a:cubicBezTo>
                      <a:pt x="4" y="58"/>
                      <a:pt x="4" y="58"/>
                      <a:pt x="4" y="58"/>
                    </a:cubicBezTo>
                    <a:cubicBezTo>
                      <a:pt x="13" y="73"/>
                      <a:pt x="13" y="73"/>
                      <a:pt x="13" y="73"/>
                    </a:cubicBezTo>
                    <a:cubicBezTo>
                      <a:pt x="0" y="84"/>
                      <a:pt x="0" y="84"/>
                      <a:pt x="0" y="84"/>
                    </a:cubicBezTo>
                    <a:cubicBezTo>
                      <a:pt x="13" y="96"/>
                      <a:pt x="13" y="96"/>
                      <a:pt x="13" y="96"/>
                    </a:cubicBezTo>
                    <a:cubicBezTo>
                      <a:pt x="4" y="110"/>
                      <a:pt x="4" y="110"/>
                      <a:pt x="4" y="110"/>
                    </a:cubicBezTo>
                    <a:cubicBezTo>
                      <a:pt x="20" y="117"/>
                      <a:pt x="20" y="117"/>
                      <a:pt x="20" y="117"/>
                    </a:cubicBezTo>
                    <a:cubicBezTo>
                      <a:pt x="16" y="134"/>
                      <a:pt x="16" y="134"/>
                      <a:pt x="16" y="134"/>
                    </a:cubicBezTo>
                    <a:cubicBezTo>
                      <a:pt x="33" y="135"/>
                      <a:pt x="33" y="135"/>
                      <a:pt x="33" y="135"/>
                    </a:cubicBezTo>
                    <a:cubicBezTo>
                      <a:pt x="34" y="152"/>
                      <a:pt x="34" y="152"/>
                      <a:pt x="34" y="152"/>
                    </a:cubicBezTo>
                    <a:cubicBezTo>
                      <a:pt x="51" y="148"/>
                      <a:pt x="51" y="148"/>
                      <a:pt x="51" y="148"/>
                    </a:cubicBezTo>
                    <a:cubicBezTo>
                      <a:pt x="58" y="164"/>
                      <a:pt x="58" y="164"/>
                      <a:pt x="58" y="164"/>
                    </a:cubicBezTo>
                    <a:cubicBezTo>
                      <a:pt x="72" y="155"/>
                      <a:pt x="72" y="155"/>
                      <a:pt x="72" y="155"/>
                    </a:cubicBezTo>
                    <a:cubicBezTo>
                      <a:pt x="84" y="168"/>
                      <a:pt x="84" y="168"/>
                      <a:pt x="84" y="168"/>
                    </a:cubicBezTo>
                    <a:cubicBezTo>
                      <a:pt x="95" y="155"/>
                      <a:pt x="95" y="155"/>
                      <a:pt x="95" y="155"/>
                    </a:cubicBezTo>
                    <a:cubicBezTo>
                      <a:pt x="110" y="164"/>
                      <a:pt x="110" y="164"/>
                      <a:pt x="110" y="164"/>
                    </a:cubicBezTo>
                    <a:cubicBezTo>
                      <a:pt x="116" y="148"/>
                      <a:pt x="116" y="148"/>
                      <a:pt x="116" y="148"/>
                    </a:cubicBezTo>
                    <a:cubicBezTo>
                      <a:pt x="133" y="152"/>
                      <a:pt x="133" y="152"/>
                      <a:pt x="133" y="152"/>
                    </a:cubicBezTo>
                    <a:cubicBezTo>
                      <a:pt x="134" y="135"/>
                      <a:pt x="134" y="135"/>
                      <a:pt x="134" y="135"/>
                    </a:cubicBezTo>
                    <a:cubicBezTo>
                      <a:pt x="152" y="134"/>
                      <a:pt x="152" y="134"/>
                      <a:pt x="152" y="134"/>
                    </a:cubicBezTo>
                    <a:cubicBezTo>
                      <a:pt x="147" y="117"/>
                      <a:pt x="147" y="117"/>
                      <a:pt x="147" y="117"/>
                    </a:cubicBezTo>
                    <a:cubicBezTo>
                      <a:pt x="163" y="110"/>
                      <a:pt x="163" y="110"/>
                      <a:pt x="163" y="110"/>
                    </a:cubicBezTo>
                    <a:lnTo>
                      <a:pt x="154" y="96"/>
                    </a:lnTo>
                    <a:close/>
                    <a:moveTo>
                      <a:pt x="84" y="148"/>
                    </a:moveTo>
                    <a:cubicBezTo>
                      <a:pt x="50" y="148"/>
                      <a:pt x="22" y="120"/>
                      <a:pt x="22" y="86"/>
                    </a:cubicBezTo>
                    <a:cubicBezTo>
                      <a:pt x="22" y="51"/>
                      <a:pt x="50" y="24"/>
                      <a:pt x="84" y="24"/>
                    </a:cubicBezTo>
                    <a:cubicBezTo>
                      <a:pt x="118" y="24"/>
                      <a:pt x="146" y="51"/>
                      <a:pt x="146" y="86"/>
                    </a:cubicBezTo>
                    <a:cubicBezTo>
                      <a:pt x="146" y="120"/>
                      <a:pt x="118" y="148"/>
                      <a:pt x="84"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Freeform 27"/>
              <p:cNvSpPr>
                <a:spLocks/>
              </p:cNvSpPr>
              <p:nvPr/>
            </p:nvSpPr>
            <p:spPr bwMode="auto">
              <a:xfrm>
                <a:off x="5640356" y="3892580"/>
                <a:ext cx="957576" cy="537586"/>
              </a:xfrm>
              <a:custGeom>
                <a:avLst/>
                <a:gdLst>
                  <a:gd name="T0" fmla="*/ 627 w 627"/>
                  <a:gd name="T1" fmla="*/ 0 h 352"/>
                  <a:gd name="T2" fmla="*/ 119 w 627"/>
                  <a:gd name="T3" fmla="*/ 0 h 352"/>
                  <a:gd name="T4" fmla="*/ 119 w 627"/>
                  <a:gd name="T5" fmla="*/ 259 h 352"/>
                  <a:gd name="T6" fmla="*/ 72 w 627"/>
                  <a:gd name="T7" fmla="*/ 241 h 352"/>
                  <a:gd name="T8" fmla="*/ 72 w 627"/>
                  <a:gd name="T9" fmla="*/ 0 h 352"/>
                  <a:gd name="T10" fmla="*/ 45 w 627"/>
                  <a:gd name="T11" fmla="*/ 0 h 352"/>
                  <a:gd name="T12" fmla="*/ 45 w 627"/>
                  <a:gd name="T13" fmla="*/ 232 h 352"/>
                  <a:gd name="T14" fmla="*/ 21 w 627"/>
                  <a:gd name="T15" fmla="*/ 223 h 352"/>
                  <a:gd name="T16" fmla="*/ 21 w 627"/>
                  <a:gd name="T17" fmla="*/ 0 h 352"/>
                  <a:gd name="T18" fmla="*/ 0 w 627"/>
                  <a:gd name="T19" fmla="*/ 0 h 352"/>
                  <a:gd name="T20" fmla="*/ 0 w 627"/>
                  <a:gd name="T21" fmla="*/ 215 h 352"/>
                  <a:gd name="T22" fmla="*/ 373 w 627"/>
                  <a:gd name="T23" fmla="*/ 352 h 352"/>
                  <a:gd name="T24" fmla="*/ 627 w 627"/>
                  <a:gd name="T25" fmla="*/ 259 h 352"/>
                  <a:gd name="T26" fmla="*/ 627 w 627"/>
                  <a:gd name="T2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7" h="352">
                    <a:moveTo>
                      <a:pt x="627" y="0"/>
                    </a:moveTo>
                    <a:lnTo>
                      <a:pt x="119" y="0"/>
                    </a:lnTo>
                    <a:lnTo>
                      <a:pt x="119" y="259"/>
                    </a:lnTo>
                    <a:lnTo>
                      <a:pt x="72" y="241"/>
                    </a:lnTo>
                    <a:lnTo>
                      <a:pt x="72" y="0"/>
                    </a:lnTo>
                    <a:lnTo>
                      <a:pt x="45" y="0"/>
                    </a:lnTo>
                    <a:lnTo>
                      <a:pt x="45" y="232"/>
                    </a:lnTo>
                    <a:lnTo>
                      <a:pt x="21" y="223"/>
                    </a:lnTo>
                    <a:lnTo>
                      <a:pt x="21" y="0"/>
                    </a:lnTo>
                    <a:lnTo>
                      <a:pt x="0" y="0"/>
                    </a:lnTo>
                    <a:lnTo>
                      <a:pt x="0" y="215"/>
                    </a:lnTo>
                    <a:lnTo>
                      <a:pt x="373" y="352"/>
                    </a:lnTo>
                    <a:lnTo>
                      <a:pt x="627" y="259"/>
                    </a:lnTo>
                    <a:lnTo>
                      <a:pt x="6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Freeform 28"/>
              <p:cNvSpPr>
                <a:spLocks/>
              </p:cNvSpPr>
              <p:nvPr/>
            </p:nvSpPr>
            <p:spPr bwMode="auto">
              <a:xfrm>
                <a:off x="6643748" y="3892580"/>
                <a:ext cx="135924" cy="377227"/>
              </a:xfrm>
              <a:custGeom>
                <a:avLst/>
                <a:gdLst>
                  <a:gd name="T0" fmla="*/ 65 w 89"/>
                  <a:gd name="T1" fmla="*/ 0 h 247"/>
                  <a:gd name="T2" fmla="*/ 65 w 89"/>
                  <a:gd name="T3" fmla="*/ 223 h 247"/>
                  <a:gd name="T4" fmla="*/ 41 w 89"/>
                  <a:gd name="T5" fmla="*/ 232 h 247"/>
                  <a:gd name="T6" fmla="*/ 41 w 89"/>
                  <a:gd name="T7" fmla="*/ 0 h 247"/>
                  <a:gd name="T8" fmla="*/ 14 w 89"/>
                  <a:gd name="T9" fmla="*/ 0 h 247"/>
                  <a:gd name="T10" fmla="*/ 14 w 89"/>
                  <a:gd name="T11" fmla="*/ 241 h 247"/>
                  <a:gd name="T12" fmla="*/ 0 w 89"/>
                  <a:gd name="T13" fmla="*/ 247 h 247"/>
                  <a:gd name="T14" fmla="*/ 89 w 89"/>
                  <a:gd name="T15" fmla="*/ 215 h 247"/>
                  <a:gd name="T16" fmla="*/ 89 w 89"/>
                  <a:gd name="T17" fmla="*/ 0 h 247"/>
                  <a:gd name="T18" fmla="*/ 65 w 89"/>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7">
                    <a:moveTo>
                      <a:pt x="65" y="0"/>
                    </a:moveTo>
                    <a:lnTo>
                      <a:pt x="65" y="223"/>
                    </a:lnTo>
                    <a:lnTo>
                      <a:pt x="41" y="232"/>
                    </a:lnTo>
                    <a:lnTo>
                      <a:pt x="41" y="0"/>
                    </a:lnTo>
                    <a:lnTo>
                      <a:pt x="14" y="0"/>
                    </a:lnTo>
                    <a:lnTo>
                      <a:pt x="14" y="241"/>
                    </a:lnTo>
                    <a:lnTo>
                      <a:pt x="0" y="247"/>
                    </a:lnTo>
                    <a:lnTo>
                      <a:pt x="89" y="215"/>
                    </a:lnTo>
                    <a:lnTo>
                      <a:pt x="89" y="0"/>
                    </a:ln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sp>
          <p:nvSpPr>
            <p:cNvPr id="66" name="TextBox 65"/>
            <p:cNvSpPr txBox="1"/>
            <p:nvPr/>
          </p:nvSpPr>
          <p:spPr>
            <a:xfrm>
              <a:off x="10092666" y="3688873"/>
              <a:ext cx="1056059" cy="280718"/>
            </a:xfrm>
            <a:prstGeom prst="rect">
              <a:avLst/>
            </a:prstGeom>
            <a:noFill/>
          </p:spPr>
          <p:txBody>
            <a:bodyPr wrap="none" rtlCol="0">
              <a:spAutoFit/>
            </a:bodyPr>
            <a:lstStyle/>
            <a:p>
              <a:pPr algn="ctr"/>
              <a:r>
                <a:rPr lang="en-US" sz="1224" b="1" dirty="0">
                  <a:solidFill>
                    <a:schemeClr val="bg1"/>
                  </a:solidFill>
                  <a:ea typeface="Segoe UI Black" panose="020B0A02040204020203" pitchFamily="34" charset="0"/>
                  <a:cs typeface="Segoe UI Black" panose="020B0A02040204020203" pitchFamily="34" charset="0"/>
                </a:rPr>
                <a:t>Consistency</a:t>
              </a:r>
            </a:p>
          </p:txBody>
        </p:sp>
        <p:sp>
          <p:nvSpPr>
            <p:cNvPr id="67" name="TextBox 66"/>
            <p:cNvSpPr txBox="1"/>
            <p:nvPr/>
          </p:nvSpPr>
          <p:spPr>
            <a:xfrm>
              <a:off x="10129021" y="4671432"/>
              <a:ext cx="983340" cy="265009"/>
            </a:xfrm>
            <a:prstGeom prst="rect">
              <a:avLst/>
            </a:prstGeom>
            <a:noFill/>
          </p:spPr>
          <p:txBody>
            <a:bodyPr wrap="square" rtlCol="0">
              <a:spAutoFit/>
            </a:bodyPr>
            <a:lstStyle/>
            <a:p>
              <a:pPr algn="ctr"/>
              <a:r>
                <a:rPr lang="en-US" sz="1122" b="1" dirty="0">
                  <a:solidFill>
                    <a:schemeClr val="bg1"/>
                  </a:solidFill>
                  <a:ea typeface="Segoe UI Black" panose="020B0A02040204020203" pitchFamily="34" charset="0"/>
                  <a:cs typeface="Segoe UI Black" panose="020B0A02040204020203" pitchFamily="34" charset="0"/>
                </a:rPr>
                <a:t>Guaranteed</a:t>
              </a:r>
            </a:p>
          </p:txBody>
        </p:sp>
      </p:grpSp>
      <p:sp>
        <p:nvSpPr>
          <p:cNvPr id="100" name="Content Placeholder 2"/>
          <p:cNvSpPr txBox="1">
            <a:spLocks/>
          </p:cNvSpPr>
          <p:nvPr/>
        </p:nvSpPr>
        <p:spPr>
          <a:xfrm>
            <a:off x="447686" y="6129924"/>
            <a:ext cx="2948387" cy="382308"/>
          </a:xfrm>
          <a:prstGeom prst="rect">
            <a:avLst/>
          </a:prstGeom>
        </p:spPr>
        <p:txBody>
          <a:bodyPr vert="horz" wrap="square" lIns="93260" tIns="46630" rIns="93260" bIns="4663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40" b="1">
                <a:solidFill>
                  <a:schemeClr val="bg1"/>
                </a:solidFill>
                <a:latin typeface="Segoe UI" charset="0"/>
                <a:ea typeface="Segoe UI" charset="0"/>
                <a:cs typeface="Segoe UI" charset="0"/>
              </a:rPr>
              <a:t>Enterprise-level SLAs</a:t>
            </a:r>
            <a:endParaRPr lang="en-US" sz="2040" b="1" dirty="0">
              <a:solidFill>
                <a:schemeClr val="bg1"/>
              </a:solidFill>
              <a:latin typeface="Segoe UI" charset="0"/>
              <a:ea typeface="Segoe UI" charset="0"/>
              <a:cs typeface="Segoe UI" charset="0"/>
            </a:endParaRPr>
          </a:p>
        </p:txBody>
      </p:sp>
      <p:grpSp>
        <p:nvGrpSpPr>
          <p:cNvPr id="101" name="Group 100"/>
          <p:cNvGrpSpPr/>
          <p:nvPr/>
        </p:nvGrpSpPr>
        <p:grpSpPr>
          <a:xfrm>
            <a:off x="-3126" y="6157348"/>
            <a:ext cx="450812" cy="305337"/>
            <a:chOff x="6082249" y="5559189"/>
            <a:chExt cx="564210" cy="382141"/>
          </a:xfrm>
          <a:solidFill>
            <a:schemeClr val="accent2"/>
          </a:solidFill>
        </p:grpSpPr>
        <p:sp>
          <p:nvSpPr>
            <p:cNvPr id="102" name="Isosceles Triangle 22"/>
            <p:cNvSpPr/>
            <p:nvPr/>
          </p:nvSpPr>
          <p:spPr bwMode="auto">
            <a:xfrm rot="5400000">
              <a:off x="6359855" y="5654725"/>
              <a:ext cx="382140" cy="191069"/>
            </a:xfrm>
            <a:prstGeom prst="triangle">
              <a:avLst>
                <a:gd name="adj" fmla="val 49896"/>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6082249" y="5559189"/>
              <a:ext cx="373140" cy="38214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5186526" y="3252560"/>
            <a:ext cx="1490374" cy="1985246"/>
            <a:chOff x="5084427" y="3189074"/>
            <a:chExt cx="1461284" cy="1946496"/>
          </a:xfrm>
        </p:grpSpPr>
        <p:sp>
          <p:nvSpPr>
            <p:cNvPr id="79" name="Oval 78"/>
            <p:cNvSpPr/>
            <p:nvPr/>
          </p:nvSpPr>
          <p:spPr>
            <a:xfrm>
              <a:off x="5244004" y="3863535"/>
              <a:ext cx="1155237" cy="1155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80" name="Group 79"/>
            <p:cNvGrpSpPr/>
            <p:nvPr/>
          </p:nvGrpSpPr>
          <p:grpSpPr>
            <a:xfrm>
              <a:off x="5084427" y="3189074"/>
              <a:ext cx="1461284" cy="1946496"/>
              <a:chOff x="5640350" y="3892576"/>
              <a:chExt cx="1139322" cy="1517620"/>
            </a:xfrm>
            <a:solidFill>
              <a:srgbClr val="BAD80A"/>
            </a:solidFill>
          </p:grpSpPr>
          <p:sp>
            <p:nvSpPr>
              <p:cNvPr id="99" name="Oval 25"/>
              <p:cNvSpPr>
                <a:spLocks noChangeArrowheads="1"/>
              </p:cNvSpPr>
              <p:nvPr/>
            </p:nvSpPr>
            <p:spPr bwMode="auto">
              <a:xfrm>
                <a:off x="5883431" y="4534518"/>
                <a:ext cx="662315" cy="664537"/>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Freeform 26"/>
              <p:cNvSpPr>
                <a:spLocks noEditPoints="1"/>
              </p:cNvSpPr>
              <p:nvPr/>
            </p:nvSpPr>
            <p:spPr bwMode="auto">
              <a:xfrm>
                <a:off x="5656735" y="4296709"/>
                <a:ext cx="1115711" cy="1113487"/>
              </a:xfrm>
              <a:custGeom>
                <a:avLst/>
                <a:gdLst>
                  <a:gd name="T0" fmla="*/ 154 w 168"/>
                  <a:gd name="T1" fmla="*/ 96 h 168"/>
                  <a:gd name="T2" fmla="*/ 168 w 168"/>
                  <a:gd name="T3" fmla="*/ 84 h 168"/>
                  <a:gd name="T4" fmla="*/ 154 w 168"/>
                  <a:gd name="T5" fmla="*/ 73 h 168"/>
                  <a:gd name="T6" fmla="*/ 163 w 168"/>
                  <a:gd name="T7" fmla="*/ 58 h 168"/>
                  <a:gd name="T8" fmla="*/ 147 w 168"/>
                  <a:gd name="T9" fmla="*/ 52 h 168"/>
                  <a:gd name="T10" fmla="*/ 152 w 168"/>
                  <a:gd name="T11" fmla="*/ 35 h 168"/>
                  <a:gd name="T12" fmla="*/ 134 w 168"/>
                  <a:gd name="T13" fmla="*/ 34 h 168"/>
                  <a:gd name="T14" fmla="*/ 133 w 168"/>
                  <a:gd name="T15" fmla="*/ 16 h 168"/>
                  <a:gd name="T16" fmla="*/ 116 w 168"/>
                  <a:gd name="T17" fmla="*/ 21 h 168"/>
                  <a:gd name="T18" fmla="*/ 110 w 168"/>
                  <a:gd name="T19" fmla="*/ 4 h 168"/>
                  <a:gd name="T20" fmla="*/ 95 w 168"/>
                  <a:gd name="T21" fmla="*/ 14 h 168"/>
                  <a:gd name="T22" fmla="*/ 84 w 168"/>
                  <a:gd name="T23" fmla="*/ 0 h 168"/>
                  <a:gd name="T24" fmla="*/ 72 w 168"/>
                  <a:gd name="T25" fmla="*/ 14 h 168"/>
                  <a:gd name="T26" fmla="*/ 58 w 168"/>
                  <a:gd name="T27" fmla="*/ 4 h 168"/>
                  <a:gd name="T28" fmla="*/ 51 w 168"/>
                  <a:gd name="T29" fmla="*/ 21 h 168"/>
                  <a:gd name="T30" fmla="*/ 34 w 168"/>
                  <a:gd name="T31" fmla="*/ 16 h 168"/>
                  <a:gd name="T32" fmla="*/ 33 w 168"/>
                  <a:gd name="T33" fmla="*/ 34 h 168"/>
                  <a:gd name="T34" fmla="*/ 16 w 168"/>
                  <a:gd name="T35" fmla="*/ 35 h 168"/>
                  <a:gd name="T36" fmla="*/ 20 w 168"/>
                  <a:gd name="T37" fmla="*/ 52 h 168"/>
                  <a:gd name="T38" fmla="*/ 4 w 168"/>
                  <a:gd name="T39" fmla="*/ 58 h 168"/>
                  <a:gd name="T40" fmla="*/ 13 w 168"/>
                  <a:gd name="T41" fmla="*/ 73 h 168"/>
                  <a:gd name="T42" fmla="*/ 0 w 168"/>
                  <a:gd name="T43" fmla="*/ 84 h 168"/>
                  <a:gd name="T44" fmla="*/ 13 w 168"/>
                  <a:gd name="T45" fmla="*/ 96 h 168"/>
                  <a:gd name="T46" fmla="*/ 4 w 168"/>
                  <a:gd name="T47" fmla="*/ 110 h 168"/>
                  <a:gd name="T48" fmla="*/ 20 w 168"/>
                  <a:gd name="T49" fmla="*/ 117 h 168"/>
                  <a:gd name="T50" fmla="*/ 16 w 168"/>
                  <a:gd name="T51" fmla="*/ 134 h 168"/>
                  <a:gd name="T52" fmla="*/ 33 w 168"/>
                  <a:gd name="T53" fmla="*/ 135 h 168"/>
                  <a:gd name="T54" fmla="*/ 34 w 168"/>
                  <a:gd name="T55" fmla="*/ 152 h 168"/>
                  <a:gd name="T56" fmla="*/ 51 w 168"/>
                  <a:gd name="T57" fmla="*/ 148 h 168"/>
                  <a:gd name="T58" fmla="*/ 58 w 168"/>
                  <a:gd name="T59" fmla="*/ 164 h 168"/>
                  <a:gd name="T60" fmla="*/ 72 w 168"/>
                  <a:gd name="T61" fmla="*/ 155 h 168"/>
                  <a:gd name="T62" fmla="*/ 84 w 168"/>
                  <a:gd name="T63" fmla="*/ 168 h 168"/>
                  <a:gd name="T64" fmla="*/ 95 w 168"/>
                  <a:gd name="T65" fmla="*/ 155 h 168"/>
                  <a:gd name="T66" fmla="*/ 110 w 168"/>
                  <a:gd name="T67" fmla="*/ 164 h 168"/>
                  <a:gd name="T68" fmla="*/ 116 w 168"/>
                  <a:gd name="T69" fmla="*/ 148 h 168"/>
                  <a:gd name="T70" fmla="*/ 133 w 168"/>
                  <a:gd name="T71" fmla="*/ 152 h 168"/>
                  <a:gd name="T72" fmla="*/ 134 w 168"/>
                  <a:gd name="T73" fmla="*/ 135 h 168"/>
                  <a:gd name="T74" fmla="*/ 152 w 168"/>
                  <a:gd name="T75" fmla="*/ 134 h 168"/>
                  <a:gd name="T76" fmla="*/ 147 w 168"/>
                  <a:gd name="T77" fmla="*/ 117 h 168"/>
                  <a:gd name="T78" fmla="*/ 163 w 168"/>
                  <a:gd name="T79" fmla="*/ 110 h 168"/>
                  <a:gd name="T80" fmla="*/ 154 w 168"/>
                  <a:gd name="T81" fmla="*/ 96 h 168"/>
                  <a:gd name="T82" fmla="*/ 84 w 168"/>
                  <a:gd name="T83" fmla="*/ 148 h 168"/>
                  <a:gd name="T84" fmla="*/ 22 w 168"/>
                  <a:gd name="T85" fmla="*/ 86 h 168"/>
                  <a:gd name="T86" fmla="*/ 84 w 168"/>
                  <a:gd name="T87" fmla="*/ 24 h 168"/>
                  <a:gd name="T88" fmla="*/ 146 w 168"/>
                  <a:gd name="T89" fmla="*/ 86 h 168"/>
                  <a:gd name="T90" fmla="*/ 84 w 168"/>
                  <a:gd name="T91"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6"/>
                    </a:moveTo>
                    <a:cubicBezTo>
                      <a:pt x="168" y="84"/>
                      <a:pt x="168" y="84"/>
                      <a:pt x="168" y="84"/>
                    </a:cubicBezTo>
                    <a:cubicBezTo>
                      <a:pt x="154" y="73"/>
                      <a:pt x="154" y="73"/>
                      <a:pt x="154" y="73"/>
                    </a:cubicBezTo>
                    <a:cubicBezTo>
                      <a:pt x="163" y="58"/>
                      <a:pt x="163" y="58"/>
                      <a:pt x="163" y="58"/>
                    </a:cubicBezTo>
                    <a:cubicBezTo>
                      <a:pt x="147" y="52"/>
                      <a:pt x="147" y="52"/>
                      <a:pt x="147" y="52"/>
                    </a:cubicBezTo>
                    <a:cubicBezTo>
                      <a:pt x="152" y="35"/>
                      <a:pt x="152" y="35"/>
                      <a:pt x="152" y="35"/>
                    </a:cubicBezTo>
                    <a:cubicBezTo>
                      <a:pt x="134" y="34"/>
                      <a:pt x="134" y="34"/>
                      <a:pt x="134" y="34"/>
                    </a:cubicBezTo>
                    <a:cubicBezTo>
                      <a:pt x="133" y="16"/>
                      <a:pt x="133" y="16"/>
                      <a:pt x="133" y="16"/>
                    </a:cubicBezTo>
                    <a:cubicBezTo>
                      <a:pt x="116" y="21"/>
                      <a:pt x="116" y="21"/>
                      <a:pt x="116" y="21"/>
                    </a:cubicBezTo>
                    <a:cubicBezTo>
                      <a:pt x="110" y="4"/>
                      <a:pt x="110" y="4"/>
                      <a:pt x="110" y="4"/>
                    </a:cubicBezTo>
                    <a:cubicBezTo>
                      <a:pt x="95" y="14"/>
                      <a:pt x="95" y="14"/>
                      <a:pt x="95" y="14"/>
                    </a:cubicBezTo>
                    <a:cubicBezTo>
                      <a:pt x="84" y="0"/>
                      <a:pt x="84" y="0"/>
                      <a:pt x="84" y="0"/>
                    </a:cubicBezTo>
                    <a:cubicBezTo>
                      <a:pt x="72" y="14"/>
                      <a:pt x="72" y="14"/>
                      <a:pt x="72" y="14"/>
                    </a:cubicBezTo>
                    <a:cubicBezTo>
                      <a:pt x="58" y="4"/>
                      <a:pt x="58" y="4"/>
                      <a:pt x="58" y="4"/>
                    </a:cubicBezTo>
                    <a:cubicBezTo>
                      <a:pt x="51" y="21"/>
                      <a:pt x="51" y="21"/>
                      <a:pt x="51" y="21"/>
                    </a:cubicBezTo>
                    <a:cubicBezTo>
                      <a:pt x="34" y="16"/>
                      <a:pt x="34" y="16"/>
                      <a:pt x="34" y="16"/>
                    </a:cubicBezTo>
                    <a:cubicBezTo>
                      <a:pt x="33" y="34"/>
                      <a:pt x="33" y="34"/>
                      <a:pt x="33" y="34"/>
                    </a:cubicBezTo>
                    <a:cubicBezTo>
                      <a:pt x="16" y="35"/>
                      <a:pt x="16" y="35"/>
                      <a:pt x="16" y="35"/>
                    </a:cubicBezTo>
                    <a:cubicBezTo>
                      <a:pt x="20" y="52"/>
                      <a:pt x="20" y="52"/>
                      <a:pt x="20" y="52"/>
                    </a:cubicBezTo>
                    <a:cubicBezTo>
                      <a:pt x="4" y="58"/>
                      <a:pt x="4" y="58"/>
                      <a:pt x="4" y="58"/>
                    </a:cubicBezTo>
                    <a:cubicBezTo>
                      <a:pt x="13" y="73"/>
                      <a:pt x="13" y="73"/>
                      <a:pt x="13" y="73"/>
                    </a:cubicBezTo>
                    <a:cubicBezTo>
                      <a:pt x="0" y="84"/>
                      <a:pt x="0" y="84"/>
                      <a:pt x="0" y="84"/>
                    </a:cubicBezTo>
                    <a:cubicBezTo>
                      <a:pt x="13" y="96"/>
                      <a:pt x="13" y="96"/>
                      <a:pt x="13" y="96"/>
                    </a:cubicBezTo>
                    <a:cubicBezTo>
                      <a:pt x="4" y="110"/>
                      <a:pt x="4" y="110"/>
                      <a:pt x="4" y="110"/>
                    </a:cubicBezTo>
                    <a:cubicBezTo>
                      <a:pt x="20" y="117"/>
                      <a:pt x="20" y="117"/>
                      <a:pt x="20" y="117"/>
                    </a:cubicBezTo>
                    <a:cubicBezTo>
                      <a:pt x="16" y="134"/>
                      <a:pt x="16" y="134"/>
                      <a:pt x="16" y="134"/>
                    </a:cubicBezTo>
                    <a:cubicBezTo>
                      <a:pt x="33" y="135"/>
                      <a:pt x="33" y="135"/>
                      <a:pt x="33" y="135"/>
                    </a:cubicBezTo>
                    <a:cubicBezTo>
                      <a:pt x="34" y="152"/>
                      <a:pt x="34" y="152"/>
                      <a:pt x="34" y="152"/>
                    </a:cubicBezTo>
                    <a:cubicBezTo>
                      <a:pt x="51" y="148"/>
                      <a:pt x="51" y="148"/>
                      <a:pt x="51" y="148"/>
                    </a:cubicBezTo>
                    <a:cubicBezTo>
                      <a:pt x="58" y="164"/>
                      <a:pt x="58" y="164"/>
                      <a:pt x="58" y="164"/>
                    </a:cubicBezTo>
                    <a:cubicBezTo>
                      <a:pt x="72" y="155"/>
                      <a:pt x="72" y="155"/>
                      <a:pt x="72" y="155"/>
                    </a:cubicBezTo>
                    <a:cubicBezTo>
                      <a:pt x="84" y="168"/>
                      <a:pt x="84" y="168"/>
                      <a:pt x="84" y="168"/>
                    </a:cubicBezTo>
                    <a:cubicBezTo>
                      <a:pt x="95" y="155"/>
                      <a:pt x="95" y="155"/>
                      <a:pt x="95" y="155"/>
                    </a:cubicBezTo>
                    <a:cubicBezTo>
                      <a:pt x="110" y="164"/>
                      <a:pt x="110" y="164"/>
                      <a:pt x="110" y="164"/>
                    </a:cubicBezTo>
                    <a:cubicBezTo>
                      <a:pt x="116" y="148"/>
                      <a:pt x="116" y="148"/>
                      <a:pt x="116" y="148"/>
                    </a:cubicBezTo>
                    <a:cubicBezTo>
                      <a:pt x="133" y="152"/>
                      <a:pt x="133" y="152"/>
                      <a:pt x="133" y="152"/>
                    </a:cubicBezTo>
                    <a:cubicBezTo>
                      <a:pt x="134" y="135"/>
                      <a:pt x="134" y="135"/>
                      <a:pt x="134" y="135"/>
                    </a:cubicBezTo>
                    <a:cubicBezTo>
                      <a:pt x="152" y="134"/>
                      <a:pt x="152" y="134"/>
                      <a:pt x="152" y="134"/>
                    </a:cubicBezTo>
                    <a:cubicBezTo>
                      <a:pt x="147" y="117"/>
                      <a:pt x="147" y="117"/>
                      <a:pt x="147" y="117"/>
                    </a:cubicBezTo>
                    <a:cubicBezTo>
                      <a:pt x="163" y="110"/>
                      <a:pt x="163" y="110"/>
                      <a:pt x="163" y="110"/>
                    </a:cubicBezTo>
                    <a:lnTo>
                      <a:pt x="154" y="96"/>
                    </a:lnTo>
                    <a:close/>
                    <a:moveTo>
                      <a:pt x="84" y="148"/>
                    </a:moveTo>
                    <a:cubicBezTo>
                      <a:pt x="50" y="148"/>
                      <a:pt x="22" y="120"/>
                      <a:pt x="22" y="86"/>
                    </a:cubicBezTo>
                    <a:cubicBezTo>
                      <a:pt x="22" y="51"/>
                      <a:pt x="50" y="24"/>
                      <a:pt x="84" y="24"/>
                    </a:cubicBezTo>
                    <a:cubicBezTo>
                      <a:pt x="118" y="24"/>
                      <a:pt x="146" y="51"/>
                      <a:pt x="146" y="86"/>
                    </a:cubicBezTo>
                    <a:cubicBezTo>
                      <a:pt x="146" y="120"/>
                      <a:pt x="118" y="148"/>
                      <a:pt x="84" y="14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Freeform 27"/>
              <p:cNvSpPr>
                <a:spLocks/>
              </p:cNvSpPr>
              <p:nvPr/>
            </p:nvSpPr>
            <p:spPr bwMode="auto">
              <a:xfrm>
                <a:off x="5640350" y="3892576"/>
                <a:ext cx="957575" cy="537586"/>
              </a:xfrm>
              <a:custGeom>
                <a:avLst/>
                <a:gdLst>
                  <a:gd name="T0" fmla="*/ 627 w 627"/>
                  <a:gd name="T1" fmla="*/ 0 h 352"/>
                  <a:gd name="T2" fmla="*/ 119 w 627"/>
                  <a:gd name="T3" fmla="*/ 0 h 352"/>
                  <a:gd name="T4" fmla="*/ 119 w 627"/>
                  <a:gd name="T5" fmla="*/ 259 h 352"/>
                  <a:gd name="T6" fmla="*/ 72 w 627"/>
                  <a:gd name="T7" fmla="*/ 241 h 352"/>
                  <a:gd name="T8" fmla="*/ 72 w 627"/>
                  <a:gd name="T9" fmla="*/ 0 h 352"/>
                  <a:gd name="T10" fmla="*/ 45 w 627"/>
                  <a:gd name="T11" fmla="*/ 0 h 352"/>
                  <a:gd name="T12" fmla="*/ 45 w 627"/>
                  <a:gd name="T13" fmla="*/ 232 h 352"/>
                  <a:gd name="T14" fmla="*/ 21 w 627"/>
                  <a:gd name="T15" fmla="*/ 223 h 352"/>
                  <a:gd name="T16" fmla="*/ 21 w 627"/>
                  <a:gd name="T17" fmla="*/ 0 h 352"/>
                  <a:gd name="T18" fmla="*/ 0 w 627"/>
                  <a:gd name="T19" fmla="*/ 0 h 352"/>
                  <a:gd name="T20" fmla="*/ 0 w 627"/>
                  <a:gd name="T21" fmla="*/ 215 h 352"/>
                  <a:gd name="T22" fmla="*/ 373 w 627"/>
                  <a:gd name="T23" fmla="*/ 352 h 352"/>
                  <a:gd name="T24" fmla="*/ 627 w 627"/>
                  <a:gd name="T25" fmla="*/ 259 h 352"/>
                  <a:gd name="T26" fmla="*/ 627 w 627"/>
                  <a:gd name="T2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7" h="352">
                    <a:moveTo>
                      <a:pt x="627" y="0"/>
                    </a:moveTo>
                    <a:lnTo>
                      <a:pt x="119" y="0"/>
                    </a:lnTo>
                    <a:lnTo>
                      <a:pt x="119" y="259"/>
                    </a:lnTo>
                    <a:lnTo>
                      <a:pt x="72" y="241"/>
                    </a:lnTo>
                    <a:lnTo>
                      <a:pt x="72" y="0"/>
                    </a:lnTo>
                    <a:lnTo>
                      <a:pt x="45" y="0"/>
                    </a:lnTo>
                    <a:lnTo>
                      <a:pt x="45" y="232"/>
                    </a:lnTo>
                    <a:lnTo>
                      <a:pt x="21" y="223"/>
                    </a:lnTo>
                    <a:lnTo>
                      <a:pt x="21" y="0"/>
                    </a:lnTo>
                    <a:lnTo>
                      <a:pt x="0" y="0"/>
                    </a:lnTo>
                    <a:lnTo>
                      <a:pt x="0" y="215"/>
                    </a:lnTo>
                    <a:lnTo>
                      <a:pt x="373" y="352"/>
                    </a:lnTo>
                    <a:lnTo>
                      <a:pt x="627" y="259"/>
                    </a:lnTo>
                    <a:lnTo>
                      <a:pt x="627"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Freeform 28"/>
              <p:cNvSpPr>
                <a:spLocks/>
              </p:cNvSpPr>
              <p:nvPr/>
            </p:nvSpPr>
            <p:spPr bwMode="auto">
              <a:xfrm>
                <a:off x="6643748" y="3892580"/>
                <a:ext cx="135924" cy="377227"/>
              </a:xfrm>
              <a:custGeom>
                <a:avLst/>
                <a:gdLst>
                  <a:gd name="T0" fmla="*/ 65 w 89"/>
                  <a:gd name="T1" fmla="*/ 0 h 247"/>
                  <a:gd name="T2" fmla="*/ 65 w 89"/>
                  <a:gd name="T3" fmla="*/ 223 h 247"/>
                  <a:gd name="T4" fmla="*/ 41 w 89"/>
                  <a:gd name="T5" fmla="*/ 232 h 247"/>
                  <a:gd name="T6" fmla="*/ 41 w 89"/>
                  <a:gd name="T7" fmla="*/ 0 h 247"/>
                  <a:gd name="T8" fmla="*/ 14 w 89"/>
                  <a:gd name="T9" fmla="*/ 0 h 247"/>
                  <a:gd name="T10" fmla="*/ 14 w 89"/>
                  <a:gd name="T11" fmla="*/ 241 h 247"/>
                  <a:gd name="T12" fmla="*/ 0 w 89"/>
                  <a:gd name="T13" fmla="*/ 247 h 247"/>
                  <a:gd name="T14" fmla="*/ 89 w 89"/>
                  <a:gd name="T15" fmla="*/ 215 h 247"/>
                  <a:gd name="T16" fmla="*/ 89 w 89"/>
                  <a:gd name="T17" fmla="*/ 0 h 247"/>
                  <a:gd name="T18" fmla="*/ 65 w 89"/>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7">
                    <a:moveTo>
                      <a:pt x="65" y="0"/>
                    </a:moveTo>
                    <a:lnTo>
                      <a:pt x="65" y="223"/>
                    </a:lnTo>
                    <a:lnTo>
                      <a:pt x="41" y="232"/>
                    </a:lnTo>
                    <a:lnTo>
                      <a:pt x="41" y="0"/>
                    </a:lnTo>
                    <a:lnTo>
                      <a:pt x="14" y="0"/>
                    </a:lnTo>
                    <a:lnTo>
                      <a:pt x="14" y="241"/>
                    </a:lnTo>
                    <a:lnTo>
                      <a:pt x="0" y="247"/>
                    </a:lnTo>
                    <a:lnTo>
                      <a:pt x="89" y="215"/>
                    </a:lnTo>
                    <a:lnTo>
                      <a:pt x="89" y="0"/>
                    </a:lnTo>
                    <a:lnTo>
                      <a:pt x="6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sp>
          <p:nvSpPr>
            <p:cNvPr id="89" name="TextBox 88"/>
            <p:cNvSpPr txBox="1"/>
            <p:nvPr/>
          </p:nvSpPr>
          <p:spPr>
            <a:xfrm>
              <a:off x="5328042" y="4188176"/>
              <a:ext cx="934871" cy="346570"/>
            </a:xfrm>
            <a:prstGeom prst="rect">
              <a:avLst/>
            </a:prstGeom>
            <a:noFill/>
          </p:spPr>
          <p:txBody>
            <a:bodyPr wrap="none" rtlCol="0">
              <a:spAutoFit/>
            </a:bodyPr>
            <a:lstStyle/>
            <a:p>
              <a:pPr algn="ctr">
                <a:lnSpc>
                  <a:spcPct val="90000"/>
                </a:lnSpc>
              </a:pPr>
              <a:r>
                <a:rPr lang="en-US" sz="1836" b="1" spc="-10" dirty="0">
                  <a:solidFill>
                    <a:schemeClr val="bg1"/>
                  </a:solidFill>
                  <a:ea typeface="Segoe UI Black" panose="020B0A02040204020203" pitchFamily="34" charset="0"/>
                  <a:cs typeface="Segoe UI Black" panose="020B0A02040204020203" pitchFamily="34" charset="0"/>
                </a:rPr>
                <a:t>&lt;10ms</a:t>
              </a:r>
              <a:endParaRPr lang="en-US" sz="1020" b="1" spc="-10" dirty="0">
                <a:solidFill>
                  <a:schemeClr val="bg1"/>
                </a:solidFill>
                <a:ea typeface="Segoe UI Black" panose="020B0A02040204020203" pitchFamily="34" charset="0"/>
                <a:cs typeface="Segoe UI Black" panose="020B0A02040204020203" pitchFamily="34" charset="0"/>
              </a:endParaRPr>
            </a:p>
          </p:txBody>
        </p:sp>
        <p:sp>
          <p:nvSpPr>
            <p:cNvPr id="90" name="TextBox 89"/>
            <p:cNvSpPr txBox="1"/>
            <p:nvPr/>
          </p:nvSpPr>
          <p:spPr>
            <a:xfrm>
              <a:off x="5329274" y="3271164"/>
              <a:ext cx="983338" cy="343492"/>
            </a:xfrm>
            <a:prstGeom prst="rect">
              <a:avLst/>
            </a:prstGeom>
            <a:noFill/>
          </p:spPr>
          <p:txBody>
            <a:bodyPr wrap="square" rtlCol="0">
              <a:spAutoFit/>
            </a:bodyPr>
            <a:lstStyle/>
            <a:p>
              <a:pPr algn="ctr"/>
              <a:r>
                <a:rPr lang="en-US" sz="1632" b="1" dirty="0">
                  <a:solidFill>
                    <a:schemeClr val="bg1"/>
                  </a:solidFill>
                  <a:ea typeface="Segoe UI Black" panose="020B0A02040204020203" pitchFamily="34" charset="0"/>
                  <a:cs typeface="Segoe UI Black" panose="020B0A02040204020203" pitchFamily="34" charset="0"/>
                </a:rPr>
                <a:t>Latency</a:t>
              </a:r>
            </a:p>
          </p:txBody>
        </p:sp>
        <p:sp>
          <p:nvSpPr>
            <p:cNvPr id="107" name="TextBox 106"/>
            <p:cNvSpPr txBox="1"/>
            <p:nvPr/>
          </p:nvSpPr>
          <p:spPr>
            <a:xfrm>
              <a:off x="5493766" y="4479909"/>
              <a:ext cx="654346" cy="307777"/>
            </a:xfrm>
            <a:prstGeom prst="rect">
              <a:avLst/>
            </a:prstGeom>
            <a:noFill/>
          </p:spPr>
          <p:txBody>
            <a:bodyPr wrap="none" rtlCol="0">
              <a:spAutoFit/>
            </a:bodyPr>
            <a:lstStyle/>
            <a:p>
              <a:pPr algn="ctr">
                <a:lnSpc>
                  <a:spcPct val="80000"/>
                </a:lnSpc>
              </a:pPr>
              <a:r>
                <a:rPr lang="en-US" sz="918" b="1" dirty="0">
                  <a:solidFill>
                    <a:schemeClr val="bg1"/>
                  </a:solidFill>
                  <a:ea typeface="Segoe UI Black" panose="020B0A02040204020203" pitchFamily="34" charset="0"/>
                  <a:cs typeface="Segoe UI Black" panose="020B0A02040204020203" pitchFamily="34" charset="0"/>
                </a:rPr>
                <a:t>99</a:t>
              </a:r>
              <a:r>
                <a:rPr lang="en-US" sz="918" b="1" baseline="30000" dirty="0">
                  <a:solidFill>
                    <a:schemeClr val="bg1"/>
                  </a:solidFill>
                  <a:ea typeface="Segoe UI Black" panose="020B0A02040204020203" pitchFamily="34" charset="0"/>
                  <a:cs typeface="Segoe UI Black" panose="020B0A02040204020203" pitchFamily="34" charset="0"/>
                </a:rPr>
                <a:t>th</a:t>
              </a:r>
              <a:br>
                <a:rPr lang="en-US" sz="918" b="1" baseline="60000" dirty="0">
                  <a:solidFill>
                    <a:schemeClr val="bg1"/>
                  </a:solidFill>
                  <a:ea typeface="Segoe UI Black" panose="020B0A02040204020203" pitchFamily="34" charset="0"/>
                  <a:cs typeface="Segoe UI Black" panose="020B0A02040204020203" pitchFamily="34" charset="0"/>
                </a:rPr>
              </a:br>
              <a:r>
                <a:rPr lang="en-US" sz="816" b="1" spc="-10" dirty="0">
                  <a:solidFill>
                    <a:schemeClr val="bg1"/>
                  </a:solidFill>
                </a:rPr>
                <a:t>percentile</a:t>
              </a:r>
              <a:endParaRPr lang="en-US" sz="969" b="1" spc="-10" dirty="0">
                <a:solidFill>
                  <a:schemeClr val="bg1"/>
                </a:solidFill>
              </a:endParaRPr>
            </a:p>
          </p:txBody>
        </p:sp>
      </p:grpSp>
    </p:spTree>
    <p:extLst>
      <p:ext uri="{BB962C8B-B14F-4D97-AF65-F5344CB8AC3E}">
        <p14:creationId xmlns:p14="http://schemas.microsoft.com/office/powerpoint/2010/main" val="399751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500"/>
                                        <p:tgtEl>
                                          <p:spTgt spid="1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err="1"/>
              <a:t>DocumentDB</a:t>
            </a:r>
            <a:endParaRPr lang="zh-TW" altLang="en-US" dirty="0"/>
          </a:p>
        </p:txBody>
      </p:sp>
      <p:sp>
        <p:nvSpPr>
          <p:cNvPr id="4" name="TextBox 3"/>
          <p:cNvSpPr txBox="1"/>
          <p:nvPr/>
        </p:nvSpPr>
        <p:spPr>
          <a:xfrm>
            <a:off x="327495" y="4163303"/>
            <a:ext cx="1864030" cy="501892"/>
          </a:xfrm>
          <a:prstGeom prst="rect">
            <a:avLst/>
          </a:prstGeom>
          <a:noFill/>
        </p:spPr>
        <p:txBody>
          <a:bodyPr wrap="square" lIns="182854" tIns="146284" rIns="182854" bIns="146284" rtlCol="0">
            <a:spAutoFit/>
          </a:bodyPr>
          <a:lstStyle/>
          <a:p>
            <a:pPr marL="0" marR="0" lvl="0" indent="0" algn="ctr" defTabSz="914225" eaLnBrk="1" fontAlgn="auto" latinLnBrk="0" hangingPunct="1">
              <a:lnSpc>
                <a:spcPts val="1500"/>
              </a:lnSpc>
              <a:spcBef>
                <a:spcPts val="0"/>
              </a:spcBef>
              <a:spcAft>
                <a:spcPts val="600"/>
              </a:spcAft>
              <a:buClrTx/>
              <a:buSzTx/>
              <a:buFontTx/>
              <a:buNone/>
              <a:tabLst/>
              <a:defRPr/>
            </a:pP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rPr>
              <a:t>Application</a:t>
            </a:r>
          </a:p>
        </p:txBody>
      </p:sp>
      <p:sp>
        <p:nvSpPr>
          <p:cNvPr id="5" name="TextBox 4"/>
          <p:cNvSpPr txBox="1"/>
          <p:nvPr/>
        </p:nvSpPr>
        <p:spPr>
          <a:xfrm>
            <a:off x="1968412" y="4163303"/>
            <a:ext cx="2366332" cy="549341"/>
          </a:xfrm>
          <a:prstGeom prst="rect">
            <a:avLst/>
          </a:prstGeom>
          <a:noFill/>
        </p:spPr>
        <p:txBody>
          <a:bodyPr wrap="square" lIns="182854" tIns="146284" rIns="182854" bIns="14628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rPr>
              <a:t>SQL query</a:t>
            </a:r>
          </a:p>
        </p:txBody>
      </p:sp>
      <p:pic>
        <p:nvPicPr>
          <p:cNvPr id="6" name="Picture 5"/>
          <p:cNvPicPr>
            <a:picLocks noChangeAspect="1"/>
          </p:cNvPicPr>
          <p:nvPr/>
        </p:nvPicPr>
        <p:blipFill>
          <a:blip r:embed="rId3"/>
          <a:stretch>
            <a:fillRect/>
          </a:stretch>
        </p:blipFill>
        <p:spPr>
          <a:xfrm>
            <a:off x="616244" y="3109896"/>
            <a:ext cx="1286532" cy="918229"/>
          </a:xfrm>
          <a:prstGeom prst="rect">
            <a:avLst/>
          </a:prstGeom>
        </p:spPr>
      </p:pic>
      <p:sp>
        <p:nvSpPr>
          <p:cNvPr id="7" name="Rectangle 6"/>
          <p:cNvSpPr/>
          <p:nvPr/>
        </p:nvSpPr>
        <p:spPr>
          <a:xfrm>
            <a:off x="626113" y="5774716"/>
            <a:ext cx="10791529"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3F3F3F"/>
                </a:solidFill>
                <a:effectLst/>
                <a:uLnTx/>
                <a:uFillTx/>
              </a:rPr>
              <a:t>Perfect for cloud </a:t>
            </a:r>
            <a:r>
              <a:rPr kumimoji="0" lang="en-US" sz="1800" b="1" i="0" u="none" strike="noStrike" kern="0" cap="none" spc="0" normalizeH="0" baseline="0" noProof="0" dirty="0">
                <a:ln>
                  <a:noFill/>
                </a:ln>
                <a:solidFill>
                  <a:srgbClr val="494949"/>
                </a:solidFill>
                <a:effectLst/>
                <a:uLnTx/>
                <a:uFillTx/>
              </a:rPr>
              <a:t>architects and developers </a:t>
            </a:r>
            <a:r>
              <a:rPr kumimoji="0" lang="en-US" sz="1800" b="0" i="0" u="none" strike="noStrike" kern="0" cap="none" spc="0" normalizeH="0" baseline="0" noProof="0" dirty="0">
                <a:ln>
                  <a:noFill/>
                </a:ln>
                <a:solidFill>
                  <a:srgbClr val="3F3F3F"/>
                </a:solidFill>
                <a:effectLst/>
                <a:uLnTx/>
                <a:uFillTx/>
              </a:rPr>
              <a:t>who need an enterprise-ready NoSQL document database</a:t>
            </a:r>
          </a:p>
        </p:txBody>
      </p:sp>
      <p:grpSp>
        <p:nvGrpSpPr>
          <p:cNvPr id="8" name="Group 7"/>
          <p:cNvGrpSpPr/>
          <p:nvPr/>
        </p:nvGrpSpPr>
        <p:grpSpPr>
          <a:xfrm>
            <a:off x="2367648" y="3124903"/>
            <a:ext cx="1567861" cy="880441"/>
            <a:chOff x="2323618" y="3588597"/>
            <a:chExt cx="1567861" cy="880441"/>
          </a:xfrm>
        </p:grpSpPr>
        <p:grpSp>
          <p:nvGrpSpPr>
            <p:cNvPr id="9" name="Group 8"/>
            <p:cNvGrpSpPr/>
            <p:nvPr/>
          </p:nvGrpSpPr>
          <p:grpSpPr>
            <a:xfrm>
              <a:off x="2323618" y="3852326"/>
              <a:ext cx="1567861" cy="389580"/>
              <a:chOff x="2323618" y="3852326"/>
              <a:chExt cx="1567861" cy="389580"/>
            </a:xfrm>
          </p:grpSpPr>
          <p:cxnSp>
            <p:nvCxnSpPr>
              <p:cNvPr id="14" name="Straight Arrow Connector 13"/>
              <p:cNvCxnSpPr/>
              <p:nvPr/>
            </p:nvCxnSpPr>
            <p:spPr>
              <a:xfrm>
                <a:off x="2388831" y="3852326"/>
                <a:ext cx="1502648" cy="0"/>
              </a:xfrm>
              <a:prstGeom prst="straightConnector1">
                <a:avLst/>
              </a:prstGeom>
              <a:ln w="9842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323618" y="4241906"/>
                <a:ext cx="1502648" cy="0"/>
              </a:xfrm>
              <a:prstGeom prst="straightConnector1">
                <a:avLst/>
              </a:prstGeom>
              <a:ln w="9842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2765778" y="3802944"/>
              <a:ext cx="684389" cy="50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1" name="Group 10"/>
            <p:cNvGrpSpPr/>
            <p:nvPr/>
          </p:nvGrpSpPr>
          <p:grpSpPr>
            <a:xfrm>
              <a:off x="2667328" y="3588597"/>
              <a:ext cx="880441" cy="880441"/>
              <a:chOff x="505062" y="2945619"/>
              <a:chExt cx="1032734" cy="1032734"/>
            </a:xfrm>
          </p:grpSpPr>
          <p:sp>
            <p:nvSpPr>
              <p:cNvPr id="12" name="Rectangle 11"/>
              <p:cNvSpPr/>
              <p:nvPr/>
            </p:nvSpPr>
            <p:spPr bwMode="auto">
              <a:xfrm>
                <a:off x="505062" y="2945619"/>
                <a:ext cx="1032734" cy="103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72C6"/>
                    </a:solidFill>
                    <a:effectLst/>
                    <a:uLnTx/>
                    <a:uFillTx/>
                    <a:latin typeface="Segoe UI Light"/>
                    <a:ea typeface="Segoe UI" pitchFamily="34" charset="0"/>
                    <a:cs typeface="Segoe UI" pitchFamily="34" charset="0"/>
                  </a:rPr>
                  <a:t>JSON</a:t>
                </a:r>
              </a:p>
            </p:txBody>
          </p:sp>
          <p:pic>
            <p:nvPicPr>
              <p:cNvPr id="13" name="Picture 12"/>
              <p:cNvPicPr>
                <a:picLocks noChangeAspect="1"/>
              </p:cNvPicPr>
              <p:nvPr/>
            </p:nvPicPr>
            <p:blipFill>
              <a:blip r:embed="rId4"/>
              <a:stretch>
                <a:fillRect/>
              </a:stretch>
            </p:blipFill>
            <p:spPr>
              <a:xfrm>
                <a:off x="598502" y="2978641"/>
                <a:ext cx="845855" cy="966691"/>
              </a:xfrm>
              <a:prstGeom prst="rect">
                <a:avLst/>
              </a:prstGeom>
            </p:spPr>
          </p:pic>
        </p:grpSp>
      </p:grpSp>
      <p:grpSp>
        <p:nvGrpSpPr>
          <p:cNvPr id="16" name="Group 15"/>
          <p:cNvGrpSpPr/>
          <p:nvPr/>
        </p:nvGrpSpPr>
        <p:grpSpPr>
          <a:xfrm>
            <a:off x="4444861" y="2524316"/>
            <a:ext cx="3542029" cy="1317993"/>
            <a:chOff x="4342553" y="2555507"/>
            <a:chExt cx="3542029" cy="1317993"/>
          </a:xfrm>
        </p:grpSpPr>
        <p:sp>
          <p:nvSpPr>
            <p:cNvPr id="17" name="TextBox 16"/>
            <p:cNvSpPr txBox="1"/>
            <p:nvPr/>
          </p:nvSpPr>
          <p:spPr>
            <a:xfrm>
              <a:off x="4342553" y="2555507"/>
              <a:ext cx="3542029" cy="1317993"/>
            </a:xfrm>
            <a:prstGeom prst="rect">
              <a:avLst/>
            </a:prstGeom>
            <a:solidFill>
              <a:schemeClr val="bg1">
                <a:lumMod val="85000"/>
              </a:schemeClr>
            </a:solidFill>
            <a:ln w="12700">
              <a:noFill/>
            </a:ln>
          </p:spPr>
          <p:txBody>
            <a:bodyPr wrap="square" lIns="1005840" tIns="91440" rIns="91440" bIns="91440" rtlCol="0" anchor="ctr">
              <a:noAutofit/>
            </a:bodyPr>
            <a:lstStyle/>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"name": "John",</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"country": "Canada",</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"age": 43,</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"lastUse": "March 4, 2014"</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p:txBody>
        </p:sp>
        <p:pic>
          <p:nvPicPr>
            <p:cNvPr id="18" name="Picture 17" descr="Docum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2859" y="2816606"/>
              <a:ext cx="780288" cy="780288"/>
            </a:xfrm>
            <a:prstGeom prst="rect">
              <a:avLst/>
            </a:prstGeom>
          </p:spPr>
        </p:pic>
      </p:grpSp>
      <p:grpSp>
        <p:nvGrpSpPr>
          <p:cNvPr id="19" name="Group 18"/>
          <p:cNvGrpSpPr/>
          <p:nvPr/>
        </p:nvGrpSpPr>
        <p:grpSpPr>
          <a:xfrm>
            <a:off x="8096111" y="2524316"/>
            <a:ext cx="3542029" cy="1317993"/>
            <a:chOff x="4342553" y="2555507"/>
            <a:chExt cx="3542029" cy="1317993"/>
          </a:xfrm>
        </p:grpSpPr>
        <p:sp>
          <p:nvSpPr>
            <p:cNvPr id="20" name="TextBox 19"/>
            <p:cNvSpPr txBox="1"/>
            <p:nvPr/>
          </p:nvSpPr>
          <p:spPr>
            <a:xfrm>
              <a:off x="4342553" y="2555507"/>
              <a:ext cx="3542029" cy="1317993"/>
            </a:xfrm>
            <a:prstGeom prst="rect">
              <a:avLst/>
            </a:prstGeom>
            <a:solidFill>
              <a:schemeClr val="bg1">
                <a:lumMod val="85000"/>
              </a:schemeClr>
            </a:solidFill>
            <a:ln w="12700">
              <a:noFill/>
            </a:ln>
          </p:spPr>
          <p:txBody>
            <a:bodyPr wrap="square" lIns="1005840" tIns="91440" rIns="91440" bIns="91440" rtlCol="0" anchor="ctr">
              <a:noAutofit/>
            </a:bodyPr>
            <a:lstStyle/>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"name": "Eva",</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"country": "Germany",</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"age": 25</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p:txBody>
        </p:sp>
        <p:pic>
          <p:nvPicPr>
            <p:cNvPr id="21" name="Picture 20" descr="Docum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2859" y="2816606"/>
              <a:ext cx="780288" cy="780288"/>
            </a:xfrm>
            <a:prstGeom prst="rect">
              <a:avLst/>
            </a:prstGeom>
          </p:spPr>
        </p:pic>
      </p:grpSp>
      <p:grpSp>
        <p:nvGrpSpPr>
          <p:cNvPr id="22" name="Group 21"/>
          <p:cNvGrpSpPr/>
          <p:nvPr/>
        </p:nvGrpSpPr>
        <p:grpSpPr>
          <a:xfrm>
            <a:off x="4444861" y="3931900"/>
            <a:ext cx="3542029" cy="1317993"/>
            <a:chOff x="4342553" y="2555507"/>
            <a:chExt cx="3542029" cy="1317993"/>
          </a:xfrm>
        </p:grpSpPr>
        <p:sp>
          <p:nvSpPr>
            <p:cNvPr id="23" name="TextBox 22"/>
            <p:cNvSpPr txBox="1"/>
            <p:nvPr/>
          </p:nvSpPr>
          <p:spPr>
            <a:xfrm>
              <a:off x="4342553" y="2555507"/>
              <a:ext cx="3542029" cy="1317993"/>
            </a:xfrm>
            <a:prstGeom prst="rect">
              <a:avLst/>
            </a:prstGeom>
            <a:solidFill>
              <a:schemeClr val="bg1">
                <a:lumMod val="85000"/>
              </a:schemeClr>
            </a:solidFill>
            <a:ln w="12700">
              <a:noFill/>
            </a:ln>
          </p:spPr>
          <p:txBody>
            <a:bodyPr wrap="square" lIns="1005840" tIns="91440" rIns="91440" bIns="91440" rtlCol="0" anchor="ctr">
              <a:noAutofit/>
            </a:bodyPr>
            <a:lstStyle/>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"name": "Lou",</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"country": "Australia",</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"age": 51,</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"firstUse": "May 8, 2013"</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p:txBody>
        </p:sp>
        <p:pic>
          <p:nvPicPr>
            <p:cNvPr id="24" name="Picture 23" descr="Docum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2859" y="2816606"/>
              <a:ext cx="780288" cy="780288"/>
            </a:xfrm>
            <a:prstGeom prst="rect">
              <a:avLst/>
            </a:prstGeom>
          </p:spPr>
        </p:pic>
      </p:grpSp>
      <p:grpSp>
        <p:nvGrpSpPr>
          <p:cNvPr id="25" name="Group 24"/>
          <p:cNvGrpSpPr/>
          <p:nvPr/>
        </p:nvGrpSpPr>
        <p:grpSpPr>
          <a:xfrm>
            <a:off x="8096111" y="3931900"/>
            <a:ext cx="3542029" cy="1317993"/>
            <a:chOff x="4342553" y="2555507"/>
            <a:chExt cx="3542029" cy="1317993"/>
          </a:xfrm>
        </p:grpSpPr>
        <p:sp>
          <p:nvSpPr>
            <p:cNvPr id="26" name="TextBox 25"/>
            <p:cNvSpPr txBox="1"/>
            <p:nvPr/>
          </p:nvSpPr>
          <p:spPr>
            <a:xfrm>
              <a:off x="4342553" y="2555507"/>
              <a:ext cx="3542029" cy="1317993"/>
            </a:xfrm>
            <a:prstGeom prst="rect">
              <a:avLst/>
            </a:prstGeom>
            <a:solidFill>
              <a:schemeClr val="bg1">
                <a:lumMod val="85000"/>
              </a:schemeClr>
            </a:solidFill>
            <a:ln w="12700">
              <a:noFill/>
            </a:ln>
          </p:spPr>
          <p:txBody>
            <a:bodyPr wrap="square" lIns="1005840" tIns="91440" rIns="91440" bIns="91440" rtlCol="0" anchor="ctr">
              <a:noAutofit/>
            </a:bodyPr>
            <a:lstStyle/>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"docCount": 3,</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 "last": "May 1, 2014"</a:t>
              </a:r>
            </a:p>
            <a:p>
              <a:pPr marL="0" marR="0" lvl="0" indent="0" defTabSz="2742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a:t>
              </a:r>
            </a:p>
          </p:txBody>
        </p:sp>
        <p:pic>
          <p:nvPicPr>
            <p:cNvPr id="27" name="Picture 26" descr="Docum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2859" y="2816606"/>
              <a:ext cx="780288" cy="780288"/>
            </a:xfrm>
            <a:prstGeom prst="rect">
              <a:avLst/>
            </a:prstGeom>
          </p:spPr>
        </p:pic>
      </p:grpSp>
      <p:sp>
        <p:nvSpPr>
          <p:cNvPr id="28" name="TextBox 27"/>
          <p:cNvSpPr txBox="1"/>
          <p:nvPr/>
        </p:nvSpPr>
        <p:spPr>
          <a:xfrm rot="16200000">
            <a:off x="3911451" y="3076776"/>
            <a:ext cx="1292875" cy="224677"/>
          </a:xfrm>
          <a:prstGeom prst="rect">
            <a:avLst/>
          </a:prstGeom>
          <a:noFill/>
        </p:spPr>
        <p:txBody>
          <a:bodyPr wrap="square" lIns="91440" tIns="54864" rIns="9144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solidFill>
                  <a:srgbClr val="FFFFFF">
                    <a:lumMod val="50000"/>
                  </a:srgbClr>
                </a:solidFill>
                <a:effectLst/>
                <a:uLnTx/>
                <a:uFillTx/>
              </a:rPr>
              <a:t>DOCUMENT 1</a:t>
            </a:r>
          </a:p>
        </p:txBody>
      </p:sp>
      <p:sp>
        <p:nvSpPr>
          <p:cNvPr id="29" name="TextBox 28"/>
          <p:cNvSpPr txBox="1"/>
          <p:nvPr/>
        </p:nvSpPr>
        <p:spPr>
          <a:xfrm rot="16200000">
            <a:off x="7560585" y="3076776"/>
            <a:ext cx="1292875" cy="224677"/>
          </a:xfrm>
          <a:prstGeom prst="rect">
            <a:avLst/>
          </a:prstGeom>
          <a:noFill/>
        </p:spPr>
        <p:txBody>
          <a:bodyPr wrap="square" lIns="91440" tIns="54864" rIns="9144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solidFill>
                  <a:srgbClr val="FFFFFF">
                    <a:lumMod val="50000"/>
                  </a:srgbClr>
                </a:solidFill>
                <a:effectLst/>
                <a:uLnTx/>
                <a:uFillTx/>
              </a:rPr>
              <a:t>DOCUMENT 2</a:t>
            </a:r>
          </a:p>
        </p:txBody>
      </p:sp>
      <p:sp>
        <p:nvSpPr>
          <p:cNvPr id="30" name="TextBox 29"/>
          <p:cNvSpPr txBox="1"/>
          <p:nvPr/>
        </p:nvSpPr>
        <p:spPr>
          <a:xfrm rot="16200000">
            <a:off x="3911451" y="4465310"/>
            <a:ext cx="1292875" cy="224677"/>
          </a:xfrm>
          <a:prstGeom prst="rect">
            <a:avLst/>
          </a:prstGeom>
          <a:noFill/>
        </p:spPr>
        <p:txBody>
          <a:bodyPr wrap="square" lIns="91440" tIns="54864" rIns="9144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solidFill>
                  <a:srgbClr val="FFFFFF">
                    <a:lumMod val="50000"/>
                  </a:srgbClr>
                </a:solidFill>
                <a:effectLst/>
                <a:uLnTx/>
                <a:uFillTx/>
              </a:rPr>
              <a:t>DOCUMENT 3</a:t>
            </a:r>
          </a:p>
        </p:txBody>
      </p:sp>
      <p:sp>
        <p:nvSpPr>
          <p:cNvPr id="31" name="TextBox 30"/>
          <p:cNvSpPr txBox="1"/>
          <p:nvPr/>
        </p:nvSpPr>
        <p:spPr>
          <a:xfrm rot="16200000">
            <a:off x="7560585" y="4465310"/>
            <a:ext cx="1292875" cy="224677"/>
          </a:xfrm>
          <a:prstGeom prst="rect">
            <a:avLst/>
          </a:prstGeom>
          <a:noFill/>
        </p:spPr>
        <p:txBody>
          <a:bodyPr wrap="square" lIns="91440" tIns="54864" rIns="9144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solidFill>
                  <a:srgbClr val="FFFFFF">
                    <a:lumMod val="50000"/>
                  </a:srgbClr>
                </a:solidFill>
                <a:effectLst/>
                <a:uLnTx/>
                <a:uFillTx/>
              </a:rPr>
              <a:t>DOCUMENT 4</a:t>
            </a:r>
          </a:p>
        </p:txBody>
      </p:sp>
      <p:sp>
        <p:nvSpPr>
          <p:cNvPr id="32" name="Rectangle 31"/>
          <p:cNvSpPr/>
          <p:nvPr/>
        </p:nvSpPr>
        <p:spPr bwMode="auto">
          <a:xfrm>
            <a:off x="4309503" y="2263416"/>
            <a:ext cx="7468076" cy="3150801"/>
          </a:xfrm>
          <a:prstGeom prst="rect">
            <a:avLst/>
          </a:prstGeom>
          <a:noFill/>
          <a:ln>
            <a:solidFill>
              <a:srgbClr val="80808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 name="TextBox 32"/>
          <p:cNvSpPr txBox="1"/>
          <p:nvPr/>
        </p:nvSpPr>
        <p:spPr>
          <a:xfrm>
            <a:off x="4399265" y="2033751"/>
            <a:ext cx="4269722" cy="433965"/>
          </a:xfrm>
          <a:prstGeom prst="rect">
            <a:avLst/>
          </a:prstGeom>
          <a:solidFill>
            <a:srgbClr val="FFFFFF"/>
          </a:solidFill>
        </p:spPr>
        <p:txBody>
          <a:bodyPr wrap="square" lIns="91440" tIns="91440" rIns="9144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rPr>
              <a:t> Azure DocumentDB Document store</a:t>
            </a:r>
          </a:p>
        </p:txBody>
      </p:sp>
    </p:spTree>
    <p:extLst>
      <p:ext uri="{BB962C8B-B14F-4D97-AF65-F5344CB8AC3E}">
        <p14:creationId xmlns:p14="http://schemas.microsoft.com/office/powerpoint/2010/main" val="41147664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err="1"/>
              <a:t>DocumentDB</a:t>
            </a:r>
            <a:r>
              <a:rPr lang="en-US" altLang="zh-TW" dirty="0"/>
              <a:t> Architecture</a:t>
            </a:r>
            <a:endParaRPr lang="zh-TW" altLang="en-US" dirty="0"/>
          </a:p>
        </p:txBody>
      </p:sp>
      <p:grpSp>
        <p:nvGrpSpPr>
          <p:cNvPr id="4" name="Group 3"/>
          <p:cNvGrpSpPr/>
          <p:nvPr/>
        </p:nvGrpSpPr>
        <p:grpSpPr>
          <a:xfrm>
            <a:off x="1825749" y="1048990"/>
            <a:ext cx="9962654" cy="5760640"/>
            <a:chOff x="269241" y="1981259"/>
            <a:chExt cx="6129018" cy="3838062"/>
          </a:xfrm>
        </p:grpSpPr>
        <p:sp>
          <p:nvSpPr>
            <p:cNvPr id="5" name="TextBox 4"/>
            <p:cNvSpPr txBox="1"/>
            <p:nvPr/>
          </p:nvSpPr>
          <p:spPr>
            <a:xfrm>
              <a:off x="269241" y="1981259"/>
              <a:ext cx="1347892" cy="791333"/>
            </a:xfrm>
            <a:prstGeom prst="rect">
              <a:avLst/>
            </a:prstGeom>
            <a:noFill/>
          </p:spPr>
          <p:txBody>
            <a:bodyPr wrap="squar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Azure </a:t>
              </a:r>
              <a:br>
                <a:rPr kumimoji="0" lang="en-US" sz="1200" b="0" i="0" u="none" strike="noStrike" kern="0" cap="none" spc="0" normalizeH="0" baseline="0" noProof="0" dirty="0">
                  <a:ln>
                    <a:noFill/>
                  </a:ln>
                  <a:solidFill>
                    <a:srgbClr val="494949"/>
                  </a:solidFill>
                  <a:effectLst/>
                  <a:uLnTx/>
                  <a:uFillTx/>
                </a:rPr>
              </a:br>
              <a:r>
                <a:rPr kumimoji="0" lang="en-US" sz="1200" b="0" i="0" u="none" strike="noStrike" kern="0" cap="none" spc="0" normalizeH="0" baseline="0" noProof="0" dirty="0">
                  <a:ln>
                    <a:noFill/>
                  </a:ln>
                  <a:solidFill>
                    <a:srgbClr val="494949"/>
                  </a:solidFill>
                  <a:effectLst/>
                  <a:uLnTx/>
                  <a:uFillTx/>
                </a:rPr>
                <a:t>DocumentDB </a:t>
              </a:r>
              <a:br>
                <a:rPr kumimoji="0" lang="en-US" sz="1200" b="0" i="0" u="none" strike="noStrike" kern="0" cap="none" spc="0" normalizeH="0" baseline="0" noProof="0" dirty="0">
                  <a:ln>
                    <a:noFill/>
                  </a:ln>
                  <a:solidFill>
                    <a:srgbClr val="494949"/>
                  </a:solidFill>
                  <a:effectLst/>
                  <a:uLnTx/>
                  <a:uFillTx/>
                </a:rPr>
              </a:br>
              <a:r>
                <a:rPr kumimoji="0" lang="en-US" sz="1200" b="0" i="0" u="none" strike="noStrike" kern="0" cap="none" spc="0" normalizeH="0" baseline="0" noProof="0" dirty="0">
                  <a:ln>
                    <a:noFill/>
                  </a:ln>
                  <a:solidFill>
                    <a:srgbClr val="494949"/>
                  </a:solidFill>
                  <a:effectLst/>
                  <a:uLnTx/>
                  <a:uFillTx/>
                </a:rPr>
                <a:t>account</a:t>
              </a:r>
            </a:p>
          </p:txBody>
        </p:sp>
        <p:grpSp>
          <p:nvGrpSpPr>
            <p:cNvPr id="6" name="Group 5"/>
            <p:cNvGrpSpPr/>
            <p:nvPr/>
          </p:nvGrpSpPr>
          <p:grpSpPr>
            <a:xfrm>
              <a:off x="447980" y="2881997"/>
              <a:ext cx="915153" cy="213252"/>
              <a:chOff x="1057580" y="1798264"/>
              <a:chExt cx="915153" cy="213252"/>
            </a:xfrm>
          </p:grpSpPr>
          <p:sp>
            <p:nvSpPr>
              <p:cNvPr id="63" name="Freeform 131"/>
              <p:cNvSpPr>
                <a:spLocks noEditPoints="1"/>
              </p:cNvSpPr>
              <p:nvPr/>
            </p:nvSpPr>
            <p:spPr bwMode="black">
              <a:xfrm>
                <a:off x="1057580" y="1798264"/>
                <a:ext cx="361970" cy="213252"/>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494949"/>
                  </a:solidFill>
                  <a:effectLst/>
                  <a:uLnTx/>
                  <a:uFillTx/>
                </a:endParaRPr>
              </a:p>
            </p:txBody>
          </p:sp>
          <p:cxnSp>
            <p:nvCxnSpPr>
              <p:cNvPr id="64" name="Straight Connector 63"/>
              <p:cNvCxnSpPr/>
              <p:nvPr/>
            </p:nvCxnSpPr>
            <p:spPr>
              <a:xfrm>
                <a:off x="1493047" y="1863029"/>
                <a:ext cx="479686"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319688" y="2316735"/>
              <a:ext cx="1057327" cy="455857"/>
            </a:xfrm>
            <a:prstGeom prst="rect">
              <a:avLst/>
            </a:prstGeom>
            <a:noFill/>
          </p:spPr>
          <p:txBody>
            <a:bodyPr wrap="non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Databases</a:t>
              </a:r>
            </a:p>
          </p:txBody>
        </p:sp>
        <p:cxnSp>
          <p:nvCxnSpPr>
            <p:cNvPr id="8" name="Straight Connector 7"/>
            <p:cNvCxnSpPr/>
            <p:nvPr/>
          </p:nvCxnSpPr>
          <p:spPr>
            <a:xfrm>
              <a:off x="1566727" y="3191760"/>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60003" y="3912945"/>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6" descr="\\MAGNUM\Projects\Microsoft\Cloud Power FY12\Design\ICONS_PNG\Flexible_Workspace.png"/>
            <p:cNvPicPr>
              <a:picLocks noChangeAspect="1" noChangeArrowheads="1"/>
            </p:cNvPicPr>
            <p:nvPr/>
          </p:nvPicPr>
          <p:blipFill>
            <a:blip r:embed="rId2" cstate="print">
              <a:lum bright="100000"/>
            </a:blip>
            <a:srcRect r="63636"/>
            <a:stretch>
              <a:fillRect/>
            </a:stretch>
          </p:blipFill>
          <p:spPr bwMode="auto">
            <a:xfrm flipH="1">
              <a:off x="1959883" y="3852429"/>
              <a:ext cx="157617" cy="433446"/>
            </a:xfrm>
            <a:prstGeom prst="rect">
              <a:avLst/>
            </a:prstGeom>
            <a:noFill/>
            <a:ln>
              <a:noFill/>
            </a:ln>
          </p:spPr>
        </p:pic>
        <p:pic>
          <p:nvPicPr>
            <p:cNvPr id="11" name="Picture 6" descr="\\MAGNUM\Projects\Microsoft\Cloud Power FY12\Design\ICONS_PNG\Flexible_Workspace.png"/>
            <p:cNvPicPr>
              <a:picLocks noChangeAspect="1" noChangeArrowheads="1"/>
            </p:cNvPicPr>
            <p:nvPr/>
          </p:nvPicPr>
          <p:blipFill>
            <a:blip r:embed="rId2" cstate="print">
              <a:lum bright="100000"/>
            </a:blip>
            <a:srcRect r="63636"/>
            <a:stretch>
              <a:fillRect/>
            </a:stretch>
          </p:blipFill>
          <p:spPr bwMode="auto">
            <a:xfrm flipH="1">
              <a:off x="2042047" y="4001833"/>
              <a:ext cx="157617" cy="433446"/>
            </a:xfrm>
            <a:prstGeom prst="rect">
              <a:avLst/>
            </a:prstGeom>
            <a:noFill/>
            <a:ln>
              <a:noFill/>
            </a:ln>
          </p:spPr>
        </p:pic>
        <p:cxnSp>
          <p:nvCxnSpPr>
            <p:cNvPr id="12" name="Straight Connector 11"/>
            <p:cNvCxnSpPr/>
            <p:nvPr/>
          </p:nvCxnSpPr>
          <p:spPr>
            <a:xfrm>
              <a:off x="1948408" y="4224090"/>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41684" y="4945275"/>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89392" y="3323878"/>
              <a:ext cx="671526"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Users</a:t>
              </a:r>
            </a:p>
          </p:txBody>
        </p:sp>
        <p:sp>
          <p:nvSpPr>
            <p:cNvPr id="15" name="TextBox 14"/>
            <p:cNvSpPr txBox="1"/>
            <p:nvPr/>
          </p:nvSpPr>
          <p:spPr>
            <a:xfrm>
              <a:off x="1893968" y="4363816"/>
              <a:ext cx="1024062"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Permissions</a:t>
              </a:r>
            </a:p>
          </p:txBody>
        </p:sp>
        <p:cxnSp>
          <p:nvCxnSpPr>
            <p:cNvPr id="16" name="Straight Connector 15"/>
            <p:cNvCxnSpPr/>
            <p:nvPr/>
          </p:nvCxnSpPr>
          <p:spPr>
            <a:xfrm>
              <a:off x="2187666" y="2959006"/>
              <a:ext cx="572467"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84396" y="2946762"/>
              <a:ext cx="577994"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49517" y="2946762"/>
              <a:ext cx="61514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22062" y="2796437"/>
              <a:ext cx="527079" cy="506901"/>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101</a:t>
              </a:r>
            </a:p>
            <a:p>
              <a:pPr marL="0" marR="0" lvl="0" indent="0" defTabSz="914367" eaLnBrk="1" fontAlgn="auto"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010</a:t>
              </a:r>
            </a:p>
          </p:txBody>
        </p:sp>
        <p:pic>
          <p:nvPicPr>
            <p:cNvPr id="20" name="Picture 19"/>
            <p:cNvPicPr>
              <a:picLocks noChangeAspect="1"/>
            </p:cNvPicPr>
            <p:nvPr/>
          </p:nvPicPr>
          <p:blipFill>
            <a:blip r:embed="rId3"/>
            <a:stretch>
              <a:fillRect/>
            </a:stretch>
          </p:blipFill>
          <p:spPr>
            <a:xfrm>
              <a:off x="5283350" y="2807345"/>
              <a:ext cx="344001" cy="393144"/>
            </a:xfrm>
            <a:prstGeom prst="rect">
              <a:avLst/>
            </a:prstGeom>
          </p:spPr>
        </p:pic>
        <p:sp>
          <p:nvSpPr>
            <p:cNvPr id="21" name="TextBox 20"/>
            <p:cNvSpPr txBox="1"/>
            <p:nvPr/>
          </p:nvSpPr>
          <p:spPr>
            <a:xfrm>
              <a:off x="4925501" y="2316735"/>
              <a:ext cx="1219229" cy="455857"/>
            </a:xfrm>
            <a:prstGeom prst="rect">
              <a:avLst/>
            </a:prstGeom>
            <a:noFill/>
          </p:spPr>
          <p:txBody>
            <a:bodyPr wrap="non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Attachments</a:t>
              </a:r>
            </a:p>
          </p:txBody>
        </p:sp>
        <p:sp>
          <p:nvSpPr>
            <p:cNvPr id="22" name="TextBox 21"/>
            <p:cNvSpPr txBox="1"/>
            <p:nvPr/>
          </p:nvSpPr>
          <p:spPr>
            <a:xfrm>
              <a:off x="4485274" y="3730764"/>
              <a:ext cx="1912985" cy="535879"/>
            </a:xfrm>
            <a:prstGeom prst="rect">
              <a:avLst/>
            </a:prstGeom>
            <a:noFill/>
          </p:spPr>
          <p:txBody>
            <a:bodyPr wrap="square" lIns="179285" tIns="143428" rIns="179285" bIns="143428"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400" b="1" i="0" u="none" strike="noStrike" kern="0" cap="none" spc="0" normalizeH="0" baseline="0" noProof="0" dirty="0">
                <a:ln>
                  <a:noFill/>
                </a:ln>
                <a:solidFill>
                  <a:srgbClr val="0072C6"/>
                </a:solidFill>
                <a:effectLst/>
                <a:uLnTx/>
                <a:uFillTx/>
              </a:endParaRPr>
            </a:p>
            <a:p>
              <a:pPr marL="0" marR="0" lvl="0" indent="0"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rPr>
                <a:t>Your documents here</a:t>
              </a:r>
            </a:p>
          </p:txBody>
        </p:sp>
        <p:sp>
          <p:nvSpPr>
            <p:cNvPr id="23" name="Rectangle 22"/>
            <p:cNvSpPr/>
            <p:nvPr/>
          </p:nvSpPr>
          <p:spPr bwMode="auto">
            <a:xfrm>
              <a:off x="4105807" y="3095249"/>
              <a:ext cx="672319" cy="291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494949"/>
                </a:solidFill>
                <a:effectLst/>
                <a:uLnTx/>
                <a:uFillTx/>
                <a:ea typeface="Segoe UI" pitchFamily="34" charset="0"/>
                <a:cs typeface="Segoe UI" pitchFamily="34" charset="0"/>
              </a:endParaRPr>
            </a:p>
          </p:txBody>
        </p:sp>
        <p:sp>
          <p:nvSpPr>
            <p:cNvPr id="24" name="AutoShape 3"/>
            <p:cNvSpPr>
              <a:spLocks noChangeAspect="1" noChangeArrowheads="1" noTextEdit="1"/>
            </p:cNvSpPr>
            <p:nvPr/>
          </p:nvSpPr>
          <p:spPr bwMode="auto">
            <a:xfrm>
              <a:off x="1518998" y="2768428"/>
              <a:ext cx="345984" cy="34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25" name="Freeform 5"/>
            <p:cNvSpPr>
              <a:spLocks/>
            </p:cNvSpPr>
            <p:nvPr/>
          </p:nvSpPr>
          <p:spPr bwMode="auto">
            <a:xfrm>
              <a:off x="1527275" y="2823731"/>
              <a:ext cx="329430" cy="280662"/>
            </a:xfrm>
            <a:custGeom>
              <a:avLst/>
              <a:gdLst>
                <a:gd name="T0" fmla="*/ 62 w 123"/>
                <a:gd name="T1" fmla="*/ 126 h 126"/>
                <a:gd name="T2" fmla="*/ 123 w 123"/>
                <a:gd name="T3" fmla="*/ 105 h 126"/>
                <a:gd name="T4" fmla="*/ 123 w 123"/>
                <a:gd name="T5" fmla="*/ 0 h 126"/>
                <a:gd name="T6" fmla="*/ 0 w 123"/>
                <a:gd name="T7" fmla="*/ 0 h 126"/>
                <a:gd name="T8" fmla="*/ 0 w 123"/>
                <a:gd name="T9" fmla="*/ 105 h 126"/>
                <a:gd name="T10" fmla="*/ 62 w 123"/>
                <a:gd name="T11" fmla="*/ 126 h 126"/>
              </a:gdLst>
              <a:ahLst/>
              <a:cxnLst>
                <a:cxn ang="0">
                  <a:pos x="T0" y="T1"/>
                </a:cxn>
                <a:cxn ang="0">
                  <a:pos x="T2" y="T3"/>
                </a:cxn>
                <a:cxn ang="0">
                  <a:pos x="T4" y="T5"/>
                </a:cxn>
                <a:cxn ang="0">
                  <a:pos x="T6" y="T7"/>
                </a:cxn>
                <a:cxn ang="0">
                  <a:pos x="T8" y="T9"/>
                </a:cxn>
                <a:cxn ang="0">
                  <a:pos x="T10" y="T11"/>
                </a:cxn>
              </a:cxnLst>
              <a:rect l="0" t="0" r="r" b="b"/>
              <a:pathLst>
                <a:path w="123" h="126">
                  <a:moveTo>
                    <a:pt x="62" y="126"/>
                  </a:moveTo>
                  <a:cubicBezTo>
                    <a:pt x="96" y="126"/>
                    <a:pt x="123" y="117"/>
                    <a:pt x="123" y="105"/>
                  </a:cubicBezTo>
                  <a:cubicBezTo>
                    <a:pt x="123" y="0"/>
                    <a:pt x="123" y="0"/>
                    <a:pt x="123" y="0"/>
                  </a:cubicBezTo>
                  <a:cubicBezTo>
                    <a:pt x="0" y="0"/>
                    <a:pt x="0" y="0"/>
                    <a:pt x="0" y="0"/>
                  </a:cubicBezTo>
                  <a:cubicBezTo>
                    <a:pt x="0" y="105"/>
                    <a:pt x="0" y="105"/>
                    <a:pt x="0" y="105"/>
                  </a:cubicBezTo>
                  <a:cubicBezTo>
                    <a:pt x="0" y="117"/>
                    <a:pt x="28" y="126"/>
                    <a:pt x="62" y="126"/>
                  </a:cubicBezTo>
                </a:path>
              </a:pathLst>
            </a:custGeom>
            <a:solidFill>
              <a:srgbClr val="4972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26" name="Freeform 6"/>
            <p:cNvSpPr>
              <a:spLocks/>
            </p:cNvSpPr>
            <p:nvPr/>
          </p:nvSpPr>
          <p:spPr bwMode="auto">
            <a:xfrm>
              <a:off x="1527275" y="2823731"/>
              <a:ext cx="329430" cy="280662"/>
            </a:xfrm>
            <a:custGeom>
              <a:avLst/>
              <a:gdLst>
                <a:gd name="T0" fmla="*/ 62 w 123"/>
                <a:gd name="T1" fmla="*/ 126 h 126"/>
                <a:gd name="T2" fmla="*/ 123 w 123"/>
                <a:gd name="T3" fmla="*/ 105 h 126"/>
                <a:gd name="T4" fmla="*/ 123 w 123"/>
                <a:gd name="T5" fmla="*/ 0 h 126"/>
                <a:gd name="T6" fmla="*/ 0 w 123"/>
                <a:gd name="T7" fmla="*/ 0 h 126"/>
                <a:gd name="T8" fmla="*/ 0 w 123"/>
                <a:gd name="T9" fmla="*/ 105 h 126"/>
                <a:gd name="T10" fmla="*/ 62 w 123"/>
                <a:gd name="T11" fmla="*/ 126 h 126"/>
              </a:gdLst>
              <a:ahLst/>
              <a:cxnLst>
                <a:cxn ang="0">
                  <a:pos x="T0" y="T1"/>
                </a:cxn>
                <a:cxn ang="0">
                  <a:pos x="T2" y="T3"/>
                </a:cxn>
                <a:cxn ang="0">
                  <a:pos x="T4" y="T5"/>
                </a:cxn>
                <a:cxn ang="0">
                  <a:pos x="T6" y="T7"/>
                </a:cxn>
                <a:cxn ang="0">
                  <a:pos x="T8" y="T9"/>
                </a:cxn>
                <a:cxn ang="0">
                  <a:pos x="T10" y="T11"/>
                </a:cxn>
              </a:cxnLst>
              <a:rect l="0" t="0" r="r" b="b"/>
              <a:pathLst>
                <a:path w="123" h="126">
                  <a:moveTo>
                    <a:pt x="62" y="126"/>
                  </a:moveTo>
                  <a:cubicBezTo>
                    <a:pt x="96" y="126"/>
                    <a:pt x="123" y="117"/>
                    <a:pt x="123" y="105"/>
                  </a:cubicBezTo>
                  <a:cubicBezTo>
                    <a:pt x="123" y="0"/>
                    <a:pt x="123" y="0"/>
                    <a:pt x="123" y="0"/>
                  </a:cubicBezTo>
                  <a:cubicBezTo>
                    <a:pt x="0" y="0"/>
                    <a:pt x="0" y="0"/>
                    <a:pt x="0" y="0"/>
                  </a:cubicBezTo>
                  <a:cubicBezTo>
                    <a:pt x="0" y="105"/>
                    <a:pt x="0" y="105"/>
                    <a:pt x="0" y="105"/>
                  </a:cubicBezTo>
                  <a:cubicBezTo>
                    <a:pt x="0" y="117"/>
                    <a:pt x="28" y="126"/>
                    <a:pt x="62" y="126"/>
                  </a:cubicBezTo>
                  <a:close/>
                </a:path>
              </a:pathLst>
            </a:custGeom>
            <a:solidFill>
              <a:schemeClr val="accent1"/>
            </a:solidFill>
            <a:ln w="111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27" name="Oval 7"/>
            <p:cNvSpPr>
              <a:spLocks noChangeArrowheads="1"/>
            </p:cNvSpPr>
            <p:nvPr/>
          </p:nvSpPr>
          <p:spPr bwMode="auto">
            <a:xfrm>
              <a:off x="1527275" y="2772576"/>
              <a:ext cx="329430" cy="91250"/>
            </a:xfrm>
            <a:prstGeom prst="ellipse">
              <a:avLst/>
            </a:prstGeom>
            <a:solidFill>
              <a:srgbClr val="4972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28" name="Oval 8"/>
            <p:cNvSpPr>
              <a:spLocks noChangeArrowheads="1"/>
            </p:cNvSpPr>
            <p:nvPr/>
          </p:nvSpPr>
          <p:spPr bwMode="auto">
            <a:xfrm>
              <a:off x="1527275" y="2772576"/>
              <a:ext cx="329430" cy="91250"/>
            </a:xfrm>
            <a:prstGeom prst="ellipse">
              <a:avLst/>
            </a:prstGeom>
            <a:solidFill>
              <a:schemeClr val="accent1"/>
            </a:solidFill>
            <a:ln w="111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29" name="AutoShape 3"/>
            <p:cNvSpPr>
              <a:spLocks noChangeAspect="1" noChangeArrowheads="1" noTextEdit="1"/>
            </p:cNvSpPr>
            <p:nvPr/>
          </p:nvSpPr>
          <p:spPr bwMode="auto">
            <a:xfrm>
              <a:off x="1777054" y="2891071"/>
              <a:ext cx="345984" cy="34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30" name="Freeform 5"/>
            <p:cNvSpPr>
              <a:spLocks/>
            </p:cNvSpPr>
            <p:nvPr/>
          </p:nvSpPr>
          <p:spPr bwMode="auto">
            <a:xfrm>
              <a:off x="1785331" y="2946374"/>
              <a:ext cx="329430" cy="280662"/>
            </a:xfrm>
            <a:custGeom>
              <a:avLst/>
              <a:gdLst>
                <a:gd name="T0" fmla="*/ 62 w 123"/>
                <a:gd name="T1" fmla="*/ 126 h 126"/>
                <a:gd name="T2" fmla="*/ 123 w 123"/>
                <a:gd name="T3" fmla="*/ 105 h 126"/>
                <a:gd name="T4" fmla="*/ 123 w 123"/>
                <a:gd name="T5" fmla="*/ 0 h 126"/>
                <a:gd name="T6" fmla="*/ 0 w 123"/>
                <a:gd name="T7" fmla="*/ 0 h 126"/>
                <a:gd name="T8" fmla="*/ 0 w 123"/>
                <a:gd name="T9" fmla="*/ 105 h 126"/>
                <a:gd name="T10" fmla="*/ 62 w 123"/>
                <a:gd name="T11" fmla="*/ 126 h 126"/>
              </a:gdLst>
              <a:ahLst/>
              <a:cxnLst>
                <a:cxn ang="0">
                  <a:pos x="T0" y="T1"/>
                </a:cxn>
                <a:cxn ang="0">
                  <a:pos x="T2" y="T3"/>
                </a:cxn>
                <a:cxn ang="0">
                  <a:pos x="T4" y="T5"/>
                </a:cxn>
                <a:cxn ang="0">
                  <a:pos x="T6" y="T7"/>
                </a:cxn>
                <a:cxn ang="0">
                  <a:pos x="T8" y="T9"/>
                </a:cxn>
                <a:cxn ang="0">
                  <a:pos x="T10" y="T11"/>
                </a:cxn>
              </a:cxnLst>
              <a:rect l="0" t="0" r="r" b="b"/>
              <a:pathLst>
                <a:path w="123" h="126">
                  <a:moveTo>
                    <a:pt x="62" y="126"/>
                  </a:moveTo>
                  <a:cubicBezTo>
                    <a:pt x="96" y="126"/>
                    <a:pt x="123" y="117"/>
                    <a:pt x="123" y="105"/>
                  </a:cubicBezTo>
                  <a:cubicBezTo>
                    <a:pt x="123" y="0"/>
                    <a:pt x="123" y="0"/>
                    <a:pt x="123" y="0"/>
                  </a:cubicBezTo>
                  <a:cubicBezTo>
                    <a:pt x="0" y="0"/>
                    <a:pt x="0" y="0"/>
                    <a:pt x="0" y="0"/>
                  </a:cubicBezTo>
                  <a:cubicBezTo>
                    <a:pt x="0" y="105"/>
                    <a:pt x="0" y="105"/>
                    <a:pt x="0" y="105"/>
                  </a:cubicBezTo>
                  <a:cubicBezTo>
                    <a:pt x="0" y="117"/>
                    <a:pt x="28" y="126"/>
                    <a:pt x="62" y="126"/>
                  </a:cubicBezTo>
                </a:path>
              </a:pathLst>
            </a:custGeom>
            <a:solidFill>
              <a:srgbClr val="4972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31" name="Freeform 6"/>
            <p:cNvSpPr>
              <a:spLocks/>
            </p:cNvSpPr>
            <p:nvPr/>
          </p:nvSpPr>
          <p:spPr bwMode="auto">
            <a:xfrm>
              <a:off x="1785331" y="2946374"/>
              <a:ext cx="329430" cy="280662"/>
            </a:xfrm>
            <a:custGeom>
              <a:avLst/>
              <a:gdLst>
                <a:gd name="T0" fmla="*/ 62 w 123"/>
                <a:gd name="T1" fmla="*/ 126 h 126"/>
                <a:gd name="T2" fmla="*/ 123 w 123"/>
                <a:gd name="T3" fmla="*/ 105 h 126"/>
                <a:gd name="T4" fmla="*/ 123 w 123"/>
                <a:gd name="T5" fmla="*/ 0 h 126"/>
                <a:gd name="T6" fmla="*/ 0 w 123"/>
                <a:gd name="T7" fmla="*/ 0 h 126"/>
                <a:gd name="T8" fmla="*/ 0 w 123"/>
                <a:gd name="T9" fmla="*/ 105 h 126"/>
                <a:gd name="T10" fmla="*/ 62 w 123"/>
                <a:gd name="T11" fmla="*/ 126 h 126"/>
              </a:gdLst>
              <a:ahLst/>
              <a:cxnLst>
                <a:cxn ang="0">
                  <a:pos x="T0" y="T1"/>
                </a:cxn>
                <a:cxn ang="0">
                  <a:pos x="T2" y="T3"/>
                </a:cxn>
                <a:cxn ang="0">
                  <a:pos x="T4" y="T5"/>
                </a:cxn>
                <a:cxn ang="0">
                  <a:pos x="T6" y="T7"/>
                </a:cxn>
                <a:cxn ang="0">
                  <a:pos x="T8" y="T9"/>
                </a:cxn>
                <a:cxn ang="0">
                  <a:pos x="T10" y="T11"/>
                </a:cxn>
              </a:cxnLst>
              <a:rect l="0" t="0" r="r" b="b"/>
              <a:pathLst>
                <a:path w="123" h="126">
                  <a:moveTo>
                    <a:pt x="62" y="126"/>
                  </a:moveTo>
                  <a:cubicBezTo>
                    <a:pt x="96" y="126"/>
                    <a:pt x="123" y="117"/>
                    <a:pt x="123" y="105"/>
                  </a:cubicBezTo>
                  <a:cubicBezTo>
                    <a:pt x="123" y="0"/>
                    <a:pt x="123" y="0"/>
                    <a:pt x="123" y="0"/>
                  </a:cubicBezTo>
                  <a:cubicBezTo>
                    <a:pt x="0" y="0"/>
                    <a:pt x="0" y="0"/>
                    <a:pt x="0" y="0"/>
                  </a:cubicBezTo>
                  <a:cubicBezTo>
                    <a:pt x="0" y="105"/>
                    <a:pt x="0" y="105"/>
                    <a:pt x="0" y="105"/>
                  </a:cubicBezTo>
                  <a:cubicBezTo>
                    <a:pt x="0" y="117"/>
                    <a:pt x="28" y="126"/>
                    <a:pt x="62" y="126"/>
                  </a:cubicBezTo>
                  <a:close/>
                </a:path>
              </a:pathLst>
            </a:custGeom>
            <a:solidFill>
              <a:schemeClr val="accent1"/>
            </a:solidFill>
            <a:ln w="111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32" name="Oval 7"/>
            <p:cNvSpPr>
              <a:spLocks noChangeArrowheads="1"/>
            </p:cNvSpPr>
            <p:nvPr/>
          </p:nvSpPr>
          <p:spPr bwMode="auto">
            <a:xfrm>
              <a:off x="1785331" y="2895219"/>
              <a:ext cx="329430" cy="91250"/>
            </a:xfrm>
            <a:prstGeom prst="ellipse">
              <a:avLst/>
            </a:prstGeom>
            <a:solidFill>
              <a:srgbClr val="4972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33" name="Oval 8"/>
            <p:cNvSpPr>
              <a:spLocks noChangeArrowheads="1"/>
            </p:cNvSpPr>
            <p:nvPr/>
          </p:nvSpPr>
          <p:spPr bwMode="auto">
            <a:xfrm>
              <a:off x="1785331" y="2895219"/>
              <a:ext cx="329430" cy="91250"/>
            </a:xfrm>
            <a:prstGeom prst="ellipse">
              <a:avLst/>
            </a:prstGeom>
            <a:solidFill>
              <a:schemeClr val="accent1"/>
            </a:solidFill>
            <a:ln w="111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94949"/>
                </a:solidFill>
                <a:effectLst/>
                <a:uLnTx/>
                <a:uFillTx/>
              </a:endParaRPr>
            </a:p>
          </p:txBody>
        </p:sp>
        <p:sp>
          <p:nvSpPr>
            <p:cNvPr id="34" name="TextBox 33"/>
            <p:cNvSpPr txBox="1"/>
            <p:nvPr/>
          </p:nvSpPr>
          <p:spPr>
            <a:xfrm>
              <a:off x="1690887" y="2861060"/>
              <a:ext cx="534936" cy="452590"/>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0" i="0" u="none" strike="noStrike" kern="0" cap="none" spc="0" normalizeH="0" baseline="0" noProof="0" dirty="0">
                  <a:ln>
                    <a:noFill/>
                  </a:ln>
                  <a:solidFill>
                    <a:srgbClr val="FFFFFF"/>
                  </a:solidFill>
                  <a:effectLst/>
                  <a:uLnTx/>
                  <a:uFillTx/>
                </a:rPr>
                <a:t>{  }</a:t>
              </a:r>
            </a:p>
          </p:txBody>
        </p:sp>
        <p:sp>
          <p:nvSpPr>
            <p:cNvPr id="35" name="TextBox 34"/>
            <p:cNvSpPr txBox="1"/>
            <p:nvPr/>
          </p:nvSpPr>
          <p:spPr>
            <a:xfrm>
              <a:off x="1439117" y="2746762"/>
              <a:ext cx="534936" cy="452590"/>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0" i="0" u="none" strike="noStrike" kern="0" cap="none" spc="0" normalizeH="0" baseline="0" noProof="0" dirty="0">
                  <a:ln>
                    <a:noFill/>
                  </a:ln>
                  <a:solidFill>
                    <a:srgbClr val="FFFFFF"/>
                  </a:solidFill>
                  <a:effectLst/>
                  <a:uLnTx/>
                  <a:uFillTx/>
                </a:rPr>
                <a:t>{  }</a:t>
              </a:r>
            </a:p>
          </p:txBody>
        </p:sp>
        <p:sp>
          <p:nvSpPr>
            <p:cNvPr id="36" name="TextBox 35"/>
            <p:cNvSpPr txBox="1"/>
            <p:nvPr/>
          </p:nvSpPr>
          <p:spPr>
            <a:xfrm>
              <a:off x="3644626" y="2316735"/>
              <a:ext cx="1134719" cy="455857"/>
            </a:xfrm>
            <a:prstGeom prst="rect">
              <a:avLst/>
            </a:prstGeom>
            <a:noFill/>
          </p:spPr>
          <p:txBody>
            <a:bodyPr wrap="non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Documents</a:t>
              </a:r>
            </a:p>
          </p:txBody>
        </p:sp>
        <p:pic>
          <p:nvPicPr>
            <p:cNvPr id="37" name="Picture 36"/>
            <p:cNvPicPr>
              <a:picLocks noChangeAspect="1"/>
            </p:cNvPicPr>
            <p:nvPr/>
          </p:nvPicPr>
          <p:blipFill>
            <a:blip r:embed="rId4"/>
            <a:stretch>
              <a:fillRect/>
            </a:stretch>
          </p:blipFill>
          <p:spPr>
            <a:xfrm>
              <a:off x="4057134" y="2803358"/>
              <a:ext cx="349173" cy="398467"/>
            </a:xfrm>
            <a:prstGeom prst="rect">
              <a:avLst/>
            </a:prstGeom>
          </p:spPr>
        </p:pic>
        <p:pic>
          <p:nvPicPr>
            <p:cNvPr id="38" name="Picture 37"/>
            <p:cNvPicPr>
              <a:picLocks noChangeAspect="1"/>
            </p:cNvPicPr>
            <p:nvPr/>
          </p:nvPicPr>
          <p:blipFill>
            <a:blip r:embed="rId5"/>
            <a:stretch>
              <a:fillRect/>
            </a:stretch>
          </p:blipFill>
          <p:spPr>
            <a:xfrm>
              <a:off x="1847284" y="3655523"/>
              <a:ext cx="221844" cy="509769"/>
            </a:xfrm>
            <a:prstGeom prst="rect">
              <a:avLst/>
            </a:prstGeom>
          </p:spPr>
        </p:pic>
        <p:pic>
          <p:nvPicPr>
            <p:cNvPr id="39" name="Picture 38"/>
            <p:cNvPicPr>
              <a:picLocks noChangeAspect="1"/>
            </p:cNvPicPr>
            <p:nvPr/>
          </p:nvPicPr>
          <p:blipFill>
            <a:blip r:embed="rId6"/>
            <a:stretch>
              <a:fillRect/>
            </a:stretch>
          </p:blipFill>
          <p:spPr>
            <a:xfrm>
              <a:off x="2315484" y="4754221"/>
              <a:ext cx="291540" cy="402408"/>
            </a:xfrm>
            <a:prstGeom prst="rect">
              <a:avLst/>
            </a:prstGeom>
          </p:spPr>
        </p:pic>
        <p:cxnSp>
          <p:nvCxnSpPr>
            <p:cNvPr id="40" name="Straight Arrow Connector 39"/>
            <p:cNvCxnSpPr/>
            <p:nvPr/>
          </p:nvCxnSpPr>
          <p:spPr>
            <a:xfrm flipH="1" flipV="1">
              <a:off x="4527684" y="3270295"/>
              <a:ext cx="557334" cy="568642"/>
            </a:xfrm>
            <a:prstGeom prst="straightConnector1">
              <a:avLst/>
            </a:prstGeom>
            <a:ln w="76200">
              <a:solidFill>
                <a:schemeClr val="bg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Freeform 79"/>
            <p:cNvSpPr>
              <a:spLocks noEditPoints="1"/>
            </p:cNvSpPr>
            <p:nvPr/>
          </p:nvSpPr>
          <p:spPr bwMode="black">
            <a:xfrm>
              <a:off x="3051239" y="2938484"/>
              <a:ext cx="278830" cy="331810"/>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1"/>
            </a:solidFill>
            <a:ln>
              <a:noFill/>
            </a:ln>
            <a:extLst/>
          </p:spPr>
          <p:txBody>
            <a:bodyPr vert="horz" wrap="square" lIns="80687" tIns="40344" rIns="80687" bIns="4034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494949"/>
                </a:solidFill>
                <a:effectLst/>
                <a:uLnTx/>
                <a:uFillTx/>
              </a:endParaRPr>
            </a:p>
          </p:txBody>
        </p:sp>
        <p:sp>
          <p:nvSpPr>
            <p:cNvPr id="42" name="Freeform 79"/>
            <p:cNvSpPr>
              <a:spLocks noEditPoints="1"/>
            </p:cNvSpPr>
            <p:nvPr/>
          </p:nvSpPr>
          <p:spPr bwMode="black">
            <a:xfrm>
              <a:off x="2827133" y="2824284"/>
              <a:ext cx="278830" cy="331810"/>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1"/>
            </a:solidFill>
            <a:ln>
              <a:noFill/>
            </a:ln>
            <a:extLst/>
          </p:spPr>
          <p:txBody>
            <a:bodyPr vert="horz" wrap="square" lIns="80687" tIns="40344" rIns="80687" bIns="4034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494949"/>
                </a:solidFill>
                <a:effectLst/>
                <a:uLnTx/>
                <a:uFillTx/>
              </a:endParaRPr>
            </a:p>
          </p:txBody>
        </p:sp>
        <p:sp>
          <p:nvSpPr>
            <p:cNvPr id="43" name="TextBox 42"/>
            <p:cNvSpPr txBox="1"/>
            <p:nvPr/>
          </p:nvSpPr>
          <p:spPr>
            <a:xfrm>
              <a:off x="2565932" y="2316735"/>
              <a:ext cx="1102659" cy="455857"/>
            </a:xfrm>
            <a:prstGeom prst="rect">
              <a:avLst/>
            </a:prstGeom>
            <a:noFill/>
          </p:spPr>
          <p:txBody>
            <a:bodyPr wrap="non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Collections</a:t>
              </a:r>
            </a:p>
          </p:txBody>
        </p:sp>
        <p:grpSp>
          <p:nvGrpSpPr>
            <p:cNvPr id="44" name="Group 43"/>
            <p:cNvGrpSpPr/>
            <p:nvPr/>
          </p:nvGrpSpPr>
          <p:grpSpPr>
            <a:xfrm>
              <a:off x="3032514" y="3386760"/>
              <a:ext cx="1644662" cy="2432561"/>
              <a:chOff x="3980818" y="2303027"/>
              <a:chExt cx="1644662" cy="2432561"/>
            </a:xfrm>
          </p:grpSpPr>
          <p:cxnSp>
            <p:nvCxnSpPr>
              <p:cNvPr id="45" name="Straight Connector 44"/>
              <p:cNvCxnSpPr/>
              <p:nvPr/>
            </p:nvCxnSpPr>
            <p:spPr>
              <a:xfrm>
                <a:off x="3990372" y="2303027"/>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90371" y="3024212"/>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94115" y="3013449"/>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994114" y="3734635"/>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90372" y="3748420"/>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990371" y="4469605"/>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985835" y="2472541"/>
                <a:ext cx="1396447"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Stored procedures</a:t>
                </a:r>
              </a:p>
            </p:txBody>
          </p:sp>
          <p:sp>
            <p:nvSpPr>
              <p:cNvPr id="52" name="TextBox 51"/>
              <p:cNvSpPr txBox="1"/>
              <p:nvPr/>
            </p:nvSpPr>
            <p:spPr>
              <a:xfrm>
                <a:off x="4076706" y="3213809"/>
                <a:ext cx="811727"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Triggers</a:t>
                </a:r>
              </a:p>
            </p:txBody>
          </p:sp>
          <p:sp>
            <p:nvSpPr>
              <p:cNvPr id="53" name="TextBox 52"/>
              <p:cNvSpPr txBox="1"/>
              <p:nvPr/>
            </p:nvSpPr>
            <p:spPr>
              <a:xfrm>
                <a:off x="3980818" y="3957895"/>
                <a:ext cx="1644662"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User-defined functions</a:t>
                </a:r>
              </a:p>
            </p:txBody>
          </p:sp>
          <p:grpSp>
            <p:nvGrpSpPr>
              <p:cNvPr id="54" name="Group 53"/>
              <p:cNvGrpSpPr/>
              <p:nvPr/>
            </p:nvGrpSpPr>
            <p:grpSpPr>
              <a:xfrm>
                <a:off x="4277188" y="2810594"/>
                <a:ext cx="522066" cy="430722"/>
                <a:chOff x="4277188" y="2810594"/>
                <a:chExt cx="522066" cy="430722"/>
              </a:xfrm>
            </p:grpSpPr>
            <p:sp>
              <p:nvSpPr>
                <p:cNvPr id="61" name="TextBox 60"/>
                <p:cNvSpPr txBox="1"/>
                <p:nvPr/>
              </p:nvSpPr>
              <p:spPr>
                <a:xfrm>
                  <a:off x="4277188" y="2810594"/>
                  <a:ext cx="522066" cy="430722"/>
                </a:xfrm>
                <a:prstGeom prst="rect">
                  <a:avLst/>
                </a:prstGeom>
                <a:no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0072C6"/>
                      </a:solidFill>
                      <a:effectLst/>
                      <a:uLnTx/>
                      <a:uFillTx/>
                    </a:rPr>
                    <a:t>JS</a:t>
                  </a:r>
                </a:p>
              </p:txBody>
            </p:sp>
            <p:pic>
              <p:nvPicPr>
                <p:cNvPr id="62" name="Picture 61"/>
                <p:cNvPicPr>
                  <a:picLocks noChangeAspect="1"/>
                </p:cNvPicPr>
                <p:nvPr/>
              </p:nvPicPr>
              <p:blipFill>
                <a:blip r:embed="rId3"/>
                <a:stretch>
                  <a:fillRect/>
                </a:stretch>
              </p:blipFill>
              <p:spPr>
                <a:xfrm>
                  <a:off x="4351219" y="2822174"/>
                  <a:ext cx="344001" cy="393144"/>
                </a:xfrm>
                <a:prstGeom prst="rect">
                  <a:avLst/>
                </a:prstGeom>
              </p:spPr>
            </p:pic>
          </p:grpSp>
          <p:grpSp>
            <p:nvGrpSpPr>
              <p:cNvPr id="55" name="Group 54"/>
              <p:cNvGrpSpPr/>
              <p:nvPr/>
            </p:nvGrpSpPr>
            <p:grpSpPr>
              <a:xfrm>
                <a:off x="4281925" y="3575682"/>
                <a:ext cx="522066" cy="430722"/>
                <a:chOff x="4277188" y="2810594"/>
                <a:chExt cx="522066" cy="430722"/>
              </a:xfrm>
            </p:grpSpPr>
            <p:sp>
              <p:nvSpPr>
                <p:cNvPr id="59" name="TextBox 58"/>
                <p:cNvSpPr txBox="1"/>
                <p:nvPr/>
              </p:nvSpPr>
              <p:spPr>
                <a:xfrm>
                  <a:off x="4277188" y="2810594"/>
                  <a:ext cx="522066" cy="430722"/>
                </a:xfrm>
                <a:prstGeom prst="rect">
                  <a:avLst/>
                </a:prstGeom>
                <a:no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0072C6"/>
                      </a:solidFill>
                      <a:effectLst/>
                      <a:uLnTx/>
                      <a:uFillTx/>
                    </a:rPr>
                    <a:t>JS</a:t>
                  </a:r>
                </a:p>
              </p:txBody>
            </p:sp>
            <p:pic>
              <p:nvPicPr>
                <p:cNvPr id="60" name="Picture 59"/>
                <p:cNvPicPr>
                  <a:picLocks noChangeAspect="1"/>
                </p:cNvPicPr>
                <p:nvPr/>
              </p:nvPicPr>
              <p:blipFill>
                <a:blip r:embed="rId3"/>
                <a:stretch>
                  <a:fillRect/>
                </a:stretch>
              </p:blipFill>
              <p:spPr>
                <a:xfrm>
                  <a:off x="4351219" y="2822174"/>
                  <a:ext cx="344001" cy="393144"/>
                </a:xfrm>
                <a:prstGeom prst="rect">
                  <a:avLst/>
                </a:prstGeom>
              </p:spPr>
            </p:pic>
          </p:grpSp>
          <p:grpSp>
            <p:nvGrpSpPr>
              <p:cNvPr id="56" name="Group 55"/>
              <p:cNvGrpSpPr/>
              <p:nvPr/>
            </p:nvGrpSpPr>
            <p:grpSpPr>
              <a:xfrm>
                <a:off x="4277197" y="4304866"/>
                <a:ext cx="522066" cy="430722"/>
                <a:chOff x="4277188" y="2810594"/>
                <a:chExt cx="522066" cy="430722"/>
              </a:xfrm>
            </p:grpSpPr>
            <p:sp>
              <p:nvSpPr>
                <p:cNvPr id="57" name="TextBox 56"/>
                <p:cNvSpPr txBox="1"/>
                <p:nvPr/>
              </p:nvSpPr>
              <p:spPr>
                <a:xfrm>
                  <a:off x="4277188" y="2810594"/>
                  <a:ext cx="522066" cy="430722"/>
                </a:xfrm>
                <a:prstGeom prst="rect">
                  <a:avLst/>
                </a:prstGeom>
                <a:no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0072C6"/>
                      </a:solidFill>
                      <a:effectLst/>
                      <a:uLnTx/>
                      <a:uFillTx/>
                    </a:rPr>
                    <a:t>JS</a:t>
                  </a:r>
                </a:p>
              </p:txBody>
            </p:sp>
            <p:pic>
              <p:nvPicPr>
                <p:cNvPr id="58" name="Picture 57"/>
                <p:cNvPicPr>
                  <a:picLocks noChangeAspect="1"/>
                </p:cNvPicPr>
                <p:nvPr/>
              </p:nvPicPr>
              <p:blipFill>
                <a:blip r:embed="rId3"/>
                <a:stretch>
                  <a:fillRect/>
                </a:stretch>
              </p:blipFill>
              <p:spPr>
                <a:xfrm>
                  <a:off x="4351219" y="2822174"/>
                  <a:ext cx="344001" cy="393144"/>
                </a:xfrm>
                <a:prstGeom prst="rect">
                  <a:avLst/>
                </a:prstGeom>
              </p:spPr>
            </p:pic>
          </p:grpSp>
        </p:grpSp>
      </p:grpSp>
      <p:sp>
        <p:nvSpPr>
          <p:cNvPr id="65" name="TextBox 64"/>
          <p:cNvSpPr txBox="1"/>
          <p:nvPr/>
        </p:nvSpPr>
        <p:spPr>
          <a:xfrm>
            <a:off x="3330827" y="1428466"/>
            <a:ext cx="1584177"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dirty="0">
                <a:solidFill>
                  <a:srgbClr val="FF0000"/>
                </a:solidFill>
              </a:rPr>
              <a:t>Company Id</a:t>
            </a:r>
            <a:endParaRPr lang="zh-TW" altLang="en-US" sz="1600" dirty="0" err="1">
              <a:solidFill>
                <a:srgbClr val="FF0000"/>
              </a:solidFill>
            </a:endParaRPr>
          </a:p>
        </p:txBody>
      </p:sp>
      <p:sp>
        <p:nvSpPr>
          <p:cNvPr id="66" name="TextBox 65"/>
          <p:cNvSpPr txBox="1"/>
          <p:nvPr/>
        </p:nvSpPr>
        <p:spPr>
          <a:xfrm>
            <a:off x="5418103" y="1424652"/>
            <a:ext cx="1584177"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dirty="0">
                <a:solidFill>
                  <a:srgbClr val="FF0000"/>
                </a:solidFill>
              </a:rPr>
              <a:t>Company Id</a:t>
            </a:r>
            <a:endParaRPr lang="zh-TW" altLang="en-US" sz="1600" dirty="0" err="1">
              <a:solidFill>
                <a:srgbClr val="FF0000"/>
              </a:solidFill>
            </a:endParaRPr>
          </a:p>
        </p:txBody>
      </p:sp>
    </p:spTree>
    <p:extLst>
      <p:ext uri="{BB962C8B-B14F-4D97-AF65-F5344CB8AC3E}">
        <p14:creationId xmlns:p14="http://schemas.microsoft.com/office/powerpoint/2010/main" val="20848822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err="1"/>
              <a:t>DocumentDB</a:t>
            </a:r>
            <a:r>
              <a:rPr lang="en-US" altLang="zh-TW" dirty="0"/>
              <a:t> Collections</a:t>
            </a:r>
            <a:endParaRPr lang="zh-TW" altLang="en-US" dirty="0"/>
          </a:p>
        </p:txBody>
      </p:sp>
      <p:sp>
        <p:nvSpPr>
          <p:cNvPr id="4" name="Text Placeholder 44"/>
          <p:cNvSpPr>
            <a:spLocks noGrp="1"/>
          </p:cNvSpPr>
          <p:nvPr>
            <p:ph type="body" sz="quarter" idx="4294967295"/>
          </p:nvPr>
        </p:nvSpPr>
        <p:spPr>
          <a:xfrm>
            <a:off x="5570165" y="1625054"/>
            <a:ext cx="6636705" cy="4230184"/>
          </a:xfrm>
          <a:prstGeom prst="rect">
            <a:avLst/>
          </a:prstGeom>
        </p:spPr>
        <p:txBody>
          <a:bodyPr>
            <a:noAutofit/>
          </a:bodyPr>
          <a:lstStyle/>
          <a:p>
            <a:pPr defTabSz="609585">
              <a:lnSpc>
                <a:spcPct val="100000"/>
              </a:lnSpc>
              <a:spcBef>
                <a:spcPts val="300"/>
              </a:spcBef>
              <a:buFont typeface="Wingdings" panose="05000000000000000000" pitchFamily="2" charset="2"/>
              <a:buChar char="n"/>
            </a:pPr>
            <a:r>
              <a:rPr lang="en-US" sz="2800" dirty="0">
                <a:gradFill>
                  <a:gsLst>
                    <a:gs pos="2917">
                      <a:schemeClr val="tx1"/>
                    </a:gs>
                    <a:gs pos="30000">
                      <a:schemeClr val="tx1"/>
                    </a:gs>
                  </a:gsLst>
                  <a:lin ang="5400000" scaled="0"/>
                </a:gradFill>
                <a:latin typeface="+mn-lt"/>
              </a:rPr>
              <a:t>Collections != tables</a:t>
            </a:r>
          </a:p>
          <a:p>
            <a:pPr defTabSz="609585">
              <a:lnSpc>
                <a:spcPct val="100000"/>
              </a:lnSpc>
              <a:spcBef>
                <a:spcPts val="300"/>
              </a:spcBef>
              <a:buFont typeface="Wingdings" panose="05000000000000000000" pitchFamily="2" charset="2"/>
              <a:buChar char="n"/>
            </a:pPr>
            <a:r>
              <a:rPr lang="en-US" sz="2800" dirty="0">
                <a:gradFill>
                  <a:gsLst>
                    <a:gs pos="2917">
                      <a:schemeClr val="tx1"/>
                    </a:gs>
                    <a:gs pos="30000">
                      <a:schemeClr val="tx1"/>
                    </a:gs>
                  </a:gsLst>
                  <a:lin ang="5400000" scaled="0"/>
                </a:gradFill>
                <a:latin typeface="+mn-lt"/>
              </a:rPr>
              <a:t>Unit of partitioning</a:t>
            </a:r>
          </a:p>
          <a:p>
            <a:pPr defTabSz="609585">
              <a:lnSpc>
                <a:spcPct val="100000"/>
              </a:lnSpc>
              <a:spcBef>
                <a:spcPts val="300"/>
              </a:spcBef>
              <a:buFont typeface="Wingdings" panose="05000000000000000000" pitchFamily="2" charset="2"/>
              <a:buChar char="n"/>
            </a:pPr>
            <a:r>
              <a:rPr lang="en-US" sz="2800" dirty="0">
                <a:gradFill>
                  <a:gsLst>
                    <a:gs pos="2917">
                      <a:schemeClr val="tx1"/>
                    </a:gs>
                    <a:gs pos="30000">
                      <a:schemeClr val="tx1"/>
                    </a:gs>
                  </a:gsLst>
                  <a:lin ang="5400000" scaled="0"/>
                </a:gradFill>
                <a:latin typeface="+mn-lt"/>
              </a:rPr>
              <a:t>Transaction boundary</a:t>
            </a:r>
          </a:p>
          <a:p>
            <a:pPr defTabSz="609585">
              <a:lnSpc>
                <a:spcPct val="100000"/>
              </a:lnSpc>
              <a:spcBef>
                <a:spcPts val="300"/>
              </a:spcBef>
              <a:buFont typeface="Wingdings" panose="05000000000000000000" pitchFamily="2" charset="2"/>
              <a:buChar char="n"/>
            </a:pPr>
            <a:r>
              <a:rPr lang="en-US" sz="2800" dirty="0">
                <a:gradFill>
                  <a:gsLst>
                    <a:gs pos="2917">
                      <a:schemeClr val="tx1"/>
                    </a:gs>
                    <a:gs pos="30000">
                      <a:schemeClr val="tx1"/>
                    </a:gs>
                  </a:gsLst>
                  <a:lin ang="5400000" scaled="0"/>
                </a:gradFill>
                <a:latin typeface="+mn-lt"/>
              </a:rPr>
              <a:t>No enforced schema, flexible</a:t>
            </a:r>
          </a:p>
          <a:p>
            <a:pPr defTabSz="609585">
              <a:lnSpc>
                <a:spcPct val="100000"/>
              </a:lnSpc>
              <a:spcBef>
                <a:spcPts val="300"/>
              </a:spcBef>
              <a:buFont typeface="Wingdings" panose="05000000000000000000" pitchFamily="2" charset="2"/>
              <a:buChar char="n"/>
            </a:pPr>
            <a:r>
              <a:rPr lang="en-US" sz="2800" dirty="0">
                <a:gradFill>
                  <a:gsLst>
                    <a:gs pos="2917">
                      <a:schemeClr val="tx1"/>
                    </a:gs>
                    <a:gs pos="30000">
                      <a:schemeClr val="tx1"/>
                    </a:gs>
                  </a:gsLst>
                  <a:lin ang="5400000" scaled="0"/>
                </a:gradFill>
                <a:latin typeface="+mn-lt"/>
              </a:rPr>
              <a:t>Queried or updated stay together in one collection</a:t>
            </a:r>
          </a:p>
          <a:p>
            <a:pPr defTabSz="609585">
              <a:lnSpc>
                <a:spcPct val="100000"/>
              </a:lnSpc>
              <a:spcBef>
                <a:spcPts val="300"/>
              </a:spcBef>
              <a:buFont typeface="Wingdings" panose="05000000000000000000" pitchFamily="2" charset="2"/>
              <a:buChar char="n"/>
            </a:pPr>
            <a:r>
              <a:rPr lang="en-US" sz="2800" dirty="0">
                <a:gradFill>
                  <a:gsLst>
                    <a:gs pos="2917">
                      <a:schemeClr val="tx1"/>
                    </a:gs>
                    <a:gs pos="30000">
                      <a:schemeClr val="tx1"/>
                    </a:gs>
                  </a:gsLst>
                  <a:lin ang="5400000" scaled="0"/>
                </a:gradFill>
                <a:latin typeface="+mn-lt"/>
              </a:rPr>
              <a:t>Partition : </a:t>
            </a:r>
            <a:r>
              <a:rPr lang="en-US" altLang="zh-TW" sz="2800" dirty="0">
                <a:gradFill>
                  <a:gsLst>
                    <a:gs pos="2917">
                      <a:schemeClr val="tx1"/>
                    </a:gs>
                    <a:gs pos="30000">
                      <a:schemeClr val="tx1"/>
                    </a:gs>
                  </a:gsLst>
                  <a:lin ang="5400000" scaled="0"/>
                </a:gradFill>
                <a:latin typeface="+mn-lt"/>
              </a:rPr>
              <a:t>can span multiple partitions and support very large amounts of storage and throughput</a:t>
            </a:r>
            <a:endParaRPr lang="en-US" sz="2800" dirty="0">
              <a:gradFill>
                <a:gsLst>
                  <a:gs pos="2917">
                    <a:schemeClr val="tx1"/>
                  </a:gs>
                  <a:gs pos="30000">
                    <a:schemeClr val="tx1"/>
                  </a:gs>
                </a:gsLst>
                <a:lin ang="5400000" scaled="0"/>
              </a:gradFill>
              <a:latin typeface="+mn-lt"/>
            </a:endParaRPr>
          </a:p>
          <a:p>
            <a:pPr defTabSz="609585">
              <a:lnSpc>
                <a:spcPct val="100000"/>
              </a:lnSpc>
              <a:spcBef>
                <a:spcPts val="300"/>
              </a:spcBef>
              <a:buFont typeface="Wingdings" panose="05000000000000000000" pitchFamily="2" charset="2"/>
              <a:buChar char="n"/>
            </a:pPr>
            <a:r>
              <a:rPr lang="en-US" sz="2800" dirty="0">
                <a:gradFill>
                  <a:gsLst>
                    <a:gs pos="2917">
                      <a:schemeClr val="tx1"/>
                    </a:gs>
                    <a:gs pos="30000">
                      <a:schemeClr val="tx1"/>
                    </a:gs>
                  </a:gsLst>
                  <a:lin ang="5400000" scaled="0"/>
                </a:gradFill>
                <a:latin typeface="+mn-lt"/>
              </a:rPr>
              <a:t>RUs evenly distributed </a:t>
            </a:r>
            <a:br>
              <a:rPr lang="en-US" sz="2800" dirty="0">
                <a:gradFill>
                  <a:gsLst>
                    <a:gs pos="2917">
                      <a:schemeClr val="tx1"/>
                    </a:gs>
                    <a:gs pos="30000">
                      <a:schemeClr val="tx1"/>
                    </a:gs>
                  </a:gsLst>
                  <a:lin ang="5400000" scaled="0"/>
                </a:gradFill>
                <a:latin typeface="+mn-lt"/>
              </a:rPr>
            </a:br>
            <a:r>
              <a:rPr lang="en-US" sz="2800" dirty="0">
                <a:gradFill>
                  <a:gsLst>
                    <a:gs pos="2917">
                      <a:schemeClr val="tx1"/>
                    </a:gs>
                    <a:gs pos="30000">
                      <a:schemeClr val="tx1"/>
                    </a:gs>
                  </a:gsLst>
                  <a:lin ang="5400000" scaled="0"/>
                </a:gradFill>
                <a:latin typeface="+mn-lt"/>
              </a:rPr>
              <a:t>across partitions</a:t>
            </a:r>
          </a:p>
        </p:txBody>
      </p:sp>
      <p:grpSp>
        <p:nvGrpSpPr>
          <p:cNvPr id="5" name="Group 4"/>
          <p:cNvGrpSpPr/>
          <p:nvPr/>
        </p:nvGrpSpPr>
        <p:grpSpPr>
          <a:xfrm>
            <a:off x="745629" y="2075390"/>
            <a:ext cx="4336383" cy="3824865"/>
            <a:chOff x="2565932" y="2088126"/>
            <a:chExt cx="3832327" cy="3502586"/>
          </a:xfrm>
        </p:grpSpPr>
        <p:cxnSp>
          <p:nvCxnSpPr>
            <p:cNvPr id="6" name="Straight Connector 5"/>
            <p:cNvCxnSpPr/>
            <p:nvPr/>
          </p:nvCxnSpPr>
          <p:spPr>
            <a:xfrm>
              <a:off x="3384396" y="2718153"/>
              <a:ext cx="577994"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49517" y="2718153"/>
              <a:ext cx="61514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22062" y="2567828"/>
              <a:ext cx="527079" cy="506901"/>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101</a:t>
              </a:r>
            </a:p>
            <a:p>
              <a:pPr marL="0" marR="0" lvl="0" indent="0" defTabSz="914367" eaLnBrk="1" fontAlgn="auto"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solidFill>
                    <a:srgbClr val="0072C6"/>
                  </a:solidFill>
                  <a:effectLst/>
                  <a:uLnTx/>
                  <a:uFillTx/>
                  <a:latin typeface="Consolas" panose="020B0609020204030204" pitchFamily="49" charset="0"/>
                  <a:cs typeface="Consolas" panose="020B0609020204030204" pitchFamily="49" charset="0"/>
                </a:rPr>
                <a:t>010</a:t>
              </a:r>
            </a:p>
          </p:txBody>
        </p:sp>
        <p:pic>
          <p:nvPicPr>
            <p:cNvPr id="9" name="Picture 8"/>
            <p:cNvPicPr>
              <a:picLocks noChangeAspect="1"/>
            </p:cNvPicPr>
            <p:nvPr/>
          </p:nvPicPr>
          <p:blipFill>
            <a:blip r:embed="rId3"/>
            <a:stretch>
              <a:fillRect/>
            </a:stretch>
          </p:blipFill>
          <p:spPr>
            <a:xfrm>
              <a:off x="5283350" y="2578736"/>
              <a:ext cx="344001" cy="393144"/>
            </a:xfrm>
            <a:prstGeom prst="rect">
              <a:avLst/>
            </a:prstGeom>
          </p:spPr>
        </p:pic>
        <p:sp>
          <p:nvSpPr>
            <p:cNvPr id="10" name="TextBox 9"/>
            <p:cNvSpPr txBox="1"/>
            <p:nvPr/>
          </p:nvSpPr>
          <p:spPr>
            <a:xfrm>
              <a:off x="4925501" y="2088126"/>
              <a:ext cx="1219229" cy="455857"/>
            </a:xfrm>
            <a:prstGeom prst="rect">
              <a:avLst/>
            </a:prstGeom>
            <a:noFill/>
          </p:spPr>
          <p:txBody>
            <a:bodyPr wrap="non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Attachments</a:t>
              </a:r>
            </a:p>
          </p:txBody>
        </p:sp>
        <p:sp>
          <p:nvSpPr>
            <p:cNvPr id="11" name="TextBox 10"/>
            <p:cNvSpPr txBox="1"/>
            <p:nvPr/>
          </p:nvSpPr>
          <p:spPr>
            <a:xfrm>
              <a:off x="4485274" y="3502155"/>
              <a:ext cx="1912985" cy="535879"/>
            </a:xfrm>
            <a:prstGeom prst="rect">
              <a:avLst/>
            </a:prstGeom>
            <a:noFill/>
          </p:spPr>
          <p:txBody>
            <a:bodyPr wrap="square" lIns="179285" tIns="143428" rIns="179285" bIns="143428"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400" b="1" i="0" u="none" strike="noStrike" kern="0" cap="none" spc="0" normalizeH="0" baseline="0" noProof="0" dirty="0">
                <a:ln>
                  <a:noFill/>
                </a:ln>
                <a:solidFill>
                  <a:srgbClr val="0072C6"/>
                </a:solidFill>
                <a:effectLst/>
                <a:uLnTx/>
                <a:uFillTx/>
              </a:endParaRPr>
            </a:p>
            <a:p>
              <a:pPr marL="0" marR="0" lvl="0" indent="0"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2C6"/>
                  </a:solidFill>
                  <a:effectLst/>
                  <a:uLnTx/>
                  <a:uFillTx/>
                </a:rPr>
                <a:t>Your documents here</a:t>
              </a:r>
            </a:p>
          </p:txBody>
        </p:sp>
        <p:sp>
          <p:nvSpPr>
            <p:cNvPr id="12" name="Rectangle 11"/>
            <p:cNvSpPr/>
            <p:nvPr/>
          </p:nvSpPr>
          <p:spPr bwMode="auto">
            <a:xfrm>
              <a:off x="4105807" y="2866640"/>
              <a:ext cx="672319" cy="291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494949"/>
                </a:solidFill>
                <a:effectLst/>
                <a:uLnTx/>
                <a:uFillTx/>
                <a:ea typeface="Segoe UI" pitchFamily="34" charset="0"/>
                <a:cs typeface="Segoe UI" pitchFamily="34" charset="0"/>
              </a:endParaRPr>
            </a:p>
          </p:txBody>
        </p:sp>
        <p:sp>
          <p:nvSpPr>
            <p:cNvPr id="13" name="TextBox 12"/>
            <p:cNvSpPr txBox="1"/>
            <p:nvPr/>
          </p:nvSpPr>
          <p:spPr>
            <a:xfrm>
              <a:off x="3644626" y="2088126"/>
              <a:ext cx="1134719" cy="455857"/>
            </a:xfrm>
            <a:prstGeom prst="rect">
              <a:avLst/>
            </a:prstGeom>
            <a:noFill/>
          </p:spPr>
          <p:txBody>
            <a:bodyPr wrap="non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Documents</a:t>
              </a:r>
            </a:p>
          </p:txBody>
        </p:sp>
        <p:pic>
          <p:nvPicPr>
            <p:cNvPr id="14" name="Picture 13"/>
            <p:cNvPicPr>
              <a:picLocks noChangeAspect="1"/>
            </p:cNvPicPr>
            <p:nvPr/>
          </p:nvPicPr>
          <p:blipFill>
            <a:blip r:embed="rId4"/>
            <a:stretch>
              <a:fillRect/>
            </a:stretch>
          </p:blipFill>
          <p:spPr>
            <a:xfrm>
              <a:off x="4057134" y="2574749"/>
              <a:ext cx="349173" cy="398467"/>
            </a:xfrm>
            <a:prstGeom prst="rect">
              <a:avLst/>
            </a:prstGeom>
          </p:spPr>
        </p:pic>
        <p:cxnSp>
          <p:nvCxnSpPr>
            <p:cNvPr id="15" name="Straight Arrow Connector 14"/>
            <p:cNvCxnSpPr/>
            <p:nvPr/>
          </p:nvCxnSpPr>
          <p:spPr>
            <a:xfrm flipH="1" flipV="1">
              <a:off x="4527684" y="3041686"/>
              <a:ext cx="557334" cy="568642"/>
            </a:xfrm>
            <a:prstGeom prst="straightConnector1">
              <a:avLst/>
            </a:prstGeom>
            <a:ln w="76200">
              <a:solidFill>
                <a:schemeClr val="bg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Freeform 79"/>
            <p:cNvSpPr>
              <a:spLocks noEditPoints="1"/>
            </p:cNvSpPr>
            <p:nvPr/>
          </p:nvSpPr>
          <p:spPr bwMode="black">
            <a:xfrm>
              <a:off x="3051239" y="2709875"/>
              <a:ext cx="278830" cy="331810"/>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1"/>
            </a:solidFill>
            <a:ln>
              <a:noFill/>
            </a:ln>
            <a:extLst/>
          </p:spPr>
          <p:txBody>
            <a:bodyPr vert="horz" wrap="square" lIns="80687" tIns="40344" rIns="80687" bIns="4034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494949"/>
                </a:solidFill>
                <a:effectLst/>
                <a:uLnTx/>
                <a:uFillTx/>
              </a:endParaRPr>
            </a:p>
          </p:txBody>
        </p:sp>
        <p:sp>
          <p:nvSpPr>
            <p:cNvPr id="17" name="Freeform 79"/>
            <p:cNvSpPr>
              <a:spLocks noEditPoints="1"/>
            </p:cNvSpPr>
            <p:nvPr/>
          </p:nvSpPr>
          <p:spPr bwMode="black">
            <a:xfrm>
              <a:off x="2827133" y="2595675"/>
              <a:ext cx="278830" cy="331810"/>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1"/>
            </a:solidFill>
            <a:ln>
              <a:noFill/>
            </a:ln>
            <a:extLst/>
          </p:spPr>
          <p:txBody>
            <a:bodyPr vert="horz" wrap="square" lIns="80687" tIns="40344" rIns="80687" bIns="4034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494949"/>
                </a:solidFill>
                <a:effectLst/>
                <a:uLnTx/>
                <a:uFillTx/>
              </a:endParaRPr>
            </a:p>
          </p:txBody>
        </p:sp>
        <p:sp>
          <p:nvSpPr>
            <p:cNvPr id="18" name="TextBox 17"/>
            <p:cNvSpPr txBox="1"/>
            <p:nvPr/>
          </p:nvSpPr>
          <p:spPr>
            <a:xfrm>
              <a:off x="2565932" y="2088126"/>
              <a:ext cx="1102659" cy="455857"/>
            </a:xfrm>
            <a:prstGeom prst="rect">
              <a:avLst/>
            </a:prstGeom>
            <a:noFill/>
          </p:spPr>
          <p:txBody>
            <a:bodyPr wrap="none" lIns="179285" tIns="143428" rIns="179285" bIns="143428" rtlCol="0" anchor="b">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solidFill>
                    <a:srgbClr val="494949"/>
                  </a:solidFill>
                  <a:effectLst/>
                  <a:uLnTx/>
                  <a:uFillTx/>
                </a:rPr>
                <a:t>Collections</a:t>
              </a:r>
            </a:p>
          </p:txBody>
        </p:sp>
        <p:grpSp>
          <p:nvGrpSpPr>
            <p:cNvPr id="19" name="Group 18"/>
            <p:cNvGrpSpPr/>
            <p:nvPr/>
          </p:nvGrpSpPr>
          <p:grpSpPr>
            <a:xfrm>
              <a:off x="3032514" y="3158151"/>
              <a:ext cx="1644662" cy="2432561"/>
              <a:chOff x="3980818" y="2303027"/>
              <a:chExt cx="1644662" cy="2432561"/>
            </a:xfrm>
          </p:grpSpPr>
          <p:cxnSp>
            <p:nvCxnSpPr>
              <p:cNvPr id="20" name="Straight Connector 19"/>
              <p:cNvCxnSpPr/>
              <p:nvPr/>
            </p:nvCxnSpPr>
            <p:spPr>
              <a:xfrm>
                <a:off x="3990372" y="2303027"/>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90371" y="3024212"/>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994115" y="3013449"/>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94114" y="3734635"/>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90372" y="3748420"/>
                <a:ext cx="0" cy="721186"/>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990371" y="4469605"/>
                <a:ext cx="25869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85835" y="2472541"/>
                <a:ext cx="1396447"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Stored procedures</a:t>
                </a:r>
              </a:p>
            </p:txBody>
          </p:sp>
          <p:sp>
            <p:nvSpPr>
              <p:cNvPr id="27" name="TextBox 26"/>
              <p:cNvSpPr txBox="1"/>
              <p:nvPr/>
            </p:nvSpPr>
            <p:spPr>
              <a:xfrm>
                <a:off x="4076706" y="3213809"/>
                <a:ext cx="811727"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Triggers</a:t>
                </a:r>
              </a:p>
            </p:txBody>
          </p:sp>
          <p:sp>
            <p:nvSpPr>
              <p:cNvPr id="28" name="TextBox 27"/>
              <p:cNvSpPr txBox="1"/>
              <p:nvPr/>
            </p:nvSpPr>
            <p:spPr>
              <a:xfrm>
                <a:off x="3980818" y="3957895"/>
                <a:ext cx="1644662" cy="430722"/>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494949"/>
                    </a:solidFill>
                    <a:effectLst/>
                    <a:uLnTx/>
                    <a:uFillTx/>
                  </a:rPr>
                  <a:t>User-defined functions</a:t>
                </a:r>
              </a:p>
            </p:txBody>
          </p:sp>
          <p:grpSp>
            <p:nvGrpSpPr>
              <p:cNvPr id="29" name="Group 28"/>
              <p:cNvGrpSpPr/>
              <p:nvPr/>
            </p:nvGrpSpPr>
            <p:grpSpPr>
              <a:xfrm>
                <a:off x="4277188" y="2810594"/>
                <a:ext cx="522066" cy="430722"/>
                <a:chOff x="4277188" y="2810594"/>
                <a:chExt cx="522066" cy="430722"/>
              </a:xfrm>
            </p:grpSpPr>
            <p:sp>
              <p:nvSpPr>
                <p:cNvPr id="36" name="TextBox 35"/>
                <p:cNvSpPr txBox="1"/>
                <p:nvPr/>
              </p:nvSpPr>
              <p:spPr>
                <a:xfrm>
                  <a:off x="4277188" y="2810594"/>
                  <a:ext cx="522066" cy="430722"/>
                </a:xfrm>
                <a:prstGeom prst="rect">
                  <a:avLst/>
                </a:prstGeom>
                <a:no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0072C6"/>
                      </a:solidFill>
                      <a:effectLst/>
                      <a:uLnTx/>
                      <a:uFillTx/>
                    </a:rPr>
                    <a:t>JS</a:t>
                  </a:r>
                </a:p>
              </p:txBody>
            </p:sp>
            <p:pic>
              <p:nvPicPr>
                <p:cNvPr id="37" name="Picture 36"/>
                <p:cNvPicPr>
                  <a:picLocks noChangeAspect="1"/>
                </p:cNvPicPr>
                <p:nvPr/>
              </p:nvPicPr>
              <p:blipFill>
                <a:blip r:embed="rId3"/>
                <a:stretch>
                  <a:fillRect/>
                </a:stretch>
              </p:blipFill>
              <p:spPr>
                <a:xfrm>
                  <a:off x="4351219" y="2822174"/>
                  <a:ext cx="344001" cy="393144"/>
                </a:xfrm>
                <a:prstGeom prst="rect">
                  <a:avLst/>
                </a:prstGeom>
              </p:spPr>
            </p:pic>
          </p:grpSp>
          <p:grpSp>
            <p:nvGrpSpPr>
              <p:cNvPr id="30" name="Group 29"/>
              <p:cNvGrpSpPr/>
              <p:nvPr/>
            </p:nvGrpSpPr>
            <p:grpSpPr>
              <a:xfrm>
                <a:off x="4281925" y="3575682"/>
                <a:ext cx="522066" cy="430722"/>
                <a:chOff x="4277188" y="2810594"/>
                <a:chExt cx="522066" cy="430722"/>
              </a:xfrm>
            </p:grpSpPr>
            <p:sp>
              <p:nvSpPr>
                <p:cNvPr id="34" name="TextBox 33"/>
                <p:cNvSpPr txBox="1"/>
                <p:nvPr/>
              </p:nvSpPr>
              <p:spPr>
                <a:xfrm>
                  <a:off x="4277188" y="2810594"/>
                  <a:ext cx="522066" cy="430722"/>
                </a:xfrm>
                <a:prstGeom prst="rect">
                  <a:avLst/>
                </a:prstGeom>
                <a:no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0072C6"/>
                      </a:solidFill>
                      <a:effectLst/>
                      <a:uLnTx/>
                      <a:uFillTx/>
                    </a:rPr>
                    <a:t>JS</a:t>
                  </a:r>
                </a:p>
              </p:txBody>
            </p:sp>
            <p:pic>
              <p:nvPicPr>
                <p:cNvPr id="35" name="Picture 34"/>
                <p:cNvPicPr>
                  <a:picLocks noChangeAspect="1"/>
                </p:cNvPicPr>
                <p:nvPr/>
              </p:nvPicPr>
              <p:blipFill>
                <a:blip r:embed="rId3"/>
                <a:stretch>
                  <a:fillRect/>
                </a:stretch>
              </p:blipFill>
              <p:spPr>
                <a:xfrm>
                  <a:off x="4351219" y="2822174"/>
                  <a:ext cx="344001" cy="393144"/>
                </a:xfrm>
                <a:prstGeom prst="rect">
                  <a:avLst/>
                </a:prstGeom>
              </p:spPr>
            </p:pic>
          </p:grpSp>
          <p:grpSp>
            <p:nvGrpSpPr>
              <p:cNvPr id="31" name="Group 30"/>
              <p:cNvGrpSpPr/>
              <p:nvPr/>
            </p:nvGrpSpPr>
            <p:grpSpPr>
              <a:xfrm>
                <a:off x="4277197" y="4304866"/>
                <a:ext cx="522066" cy="430722"/>
                <a:chOff x="4277188" y="2810594"/>
                <a:chExt cx="522066" cy="430722"/>
              </a:xfrm>
            </p:grpSpPr>
            <p:sp>
              <p:nvSpPr>
                <p:cNvPr id="32" name="TextBox 31"/>
                <p:cNvSpPr txBox="1"/>
                <p:nvPr/>
              </p:nvSpPr>
              <p:spPr>
                <a:xfrm>
                  <a:off x="4277188" y="2810594"/>
                  <a:ext cx="522066" cy="430722"/>
                </a:xfrm>
                <a:prstGeom prst="rect">
                  <a:avLst/>
                </a:prstGeom>
                <a:no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solidFill>
                        <a:srgbClr val="0072C6"/>
                      </a:solidFill>
                      <a:effectLst/>
                      <a:uLnTx/>
                      <a:uFillTx/>
                    </a:rPr>
                    <a:t>JS</a:t>
                  </a:r>
                </a:p>
              </p:txBody>
            </p:sp>
            <p:pic>
              <p:nvPicPr>
                <p:cNvPr id="33" name="Picture 32"/>
                <p:cNvPicPr>
                  <a:picLocks noChangeAspect="1"/>
                </p:cNvPicPr>
                <p:nvPr/>
              </p:nvPicPr>
              <p:blipFill>
                <a:blip r:embed="rId3"/>
                <a:stretch>
                  <a:fillRect/>
                </a:stretch>
              </p:blipFill>
              <p:spPr>
                <a:xfrm>
                  <a:off x="4351219" y="2822174"/>
                  <a:ext cx="344001" cy="393144"/>
                </a:xfrm>
                <a:prstGeom prst="rect">
                  <a:avLst/>
                </a:prstGeom>
              </p:spPr>
            </p:pic>
          </p:grpSp>
        </p:grpSp>
      </p:grpSp>
    </p:spTree>
    <p:extLst>
      <p:ext uri="{BB962C8B-B14F-4D97-AF65-F5344CB8AC3E}">
        <p14:creationId xmlns:p14="http://schemas.microsoft.com/office/powerpoint/2010/main" val="12883285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Related Service in Connected Device Studio</a:t>
            </a:r>
            <a:endParaRPr lang="zh-TW" altLang="en-US" dirty="0"/>
          </a:p>
        </p:txBody>
      </p:sp>
      <p:grpSp>
        <p:nvGrpSpPr>
          <p:cNvPr id="9" name="Group 8"/>
          <p:cNvGrpSpPr/>
          <p:nvPr/>
        </p:nvGrpSpPr>
        <p:grpSpPr>
          <a:xfrm>
            <a:off x="385589" y="3492762"/>
            <a:ext cx="2669893" cy="2669073"/>
            <a:chOff x="8804927" y="3060436"/>
            <a:chExt cx="2669893" cy="2669073"/>
          </a:xfrm>
        </p:grpSpPr>
        <p:grpSp>
          <p:nvGrpSpPr>
            <p:cNvPr id="10" name="Group 9"/>
            <p:cNvGrpSpPr/>
            <p:nvPr/>
          </p:nvGrpSpPr>
          <p:grpSpPr>
            <a:xfrm>
              <a:off x="8804927" y="3060436"/>
              <a:ext cx="2669893" cy="2669073"/>
              <a:chOff x="8632202" y="3669393"/>
              <a:chExt cx="2617780" cy="2616974"/>
            </a:xfrm>
          </p:grpSpPr>
          <p:sp>
            <p:nvSpPr>
              <p:cNvPr id="15" name="Rectangle: Rounded Corners 14"/>
              <p:cNvSpPr/>
              <p:nvPr/>
            </p:nvSpPr>
            <p:spPr>
              <a:xfrm>
                <a:off x="8708292" y="3669393"/>
                <a:ext cx="2541690" cy="2616974"/>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pic>
            <p:nvPicPr>
              <p:cNvPr id="16" name="Picture 4" descr="「service fabric」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202" y="3734112"/>
                <a:ext cx="858208" cy="4505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9240388" y="3779519"/>
                <a:ext cx="1723748" cy="392300"/>
              </a:xfrm>
              <a:prstGeom prst="rect">
                <a:avLst/>
              </a:prstGeom>
              <a:noFill/>
            </p:spPr>
            <p:txBody>
              <a:bodyPr wrap="square" rtlCol="0">
                <a:spAutoFit/>
              </a:bodyPr>
              <a:lstStyle/>
              <a:p>
                <a:pPr algn="ctr"/>
                <a:r>
                  <a:rPr lang="en-US" altLang="zh-TW" sz="2000" dirty="0">
                    <a:solidFill>
                      <a:schemeClr val="bg1"/>
                    </a:solidFill>
                  </a:rPr>
                  <a:t>Service Fabric</a:t>
                </a:r>
                <a:endParaRPr lang="zh-TW" altLang="en-US" sz="2000" dirty="0">
                  <a:solidFill>
                    <a:schemeClr val="bg1"/>
                  </a:solidFill>
                </a:endParaRPr>
              </a:p>
            </p:txBody>
          </p:sp>
        </p:grpSp>
        <p:sp>
          <p:nvSpPr>
            <p:cNvPr id="12" name="Rectangle: Rounded Corners 11"/>
            <p:cNvSpPr/>
            <p:nvPr/>
          </p:nvSpPr>
          <p:spPr>
            <a:xfrm>
              <a:off x="9242573" y="3685182"/>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OpsInfra</a:t>
              </a:r>
              <a:endParaRPr lang="zh-TW" altLang="en-US" sz="1600" dirty="0"/>
            </a:p>
          </p:txBody>
        </p:sp>
        <p:sp>
          <p:nvSpPr>
            <p:cNvPr id="13" name="Rectangle: Rounded Corners 12"/>
            <p:cNvSpPr/>
            <p:nvPr/>
          </p:nvSpPr>
          <p:spPr>
            <a:xfrm>
              <a:off x="9242573" y="4350860"/>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IoTHubReceiver</a:t>
              </a:r>
              <a:endParaRPr lang="zh-TW" altLang="en-US" sz="1600" dirty="0"/>
            </a:p>
          </p:txBody>
        </p:sp>
        <p:sp>
          <p:nvSpPr>
            <p:cNvPr id="14" name="Rectangle: Rounded Corners 13"/>
            <p:cNvSpPr/>
            <p:nvPr/>
          </p:nvSpPr>
          <p:spPr>
            <a:xfrm>
              <a:off x="9242573" y="5016538"/>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RoutineTask</a:t>
              </a:r>
              <a:endParaRPr lang="zh-TW" altLang="en-US" sz="1600" dirty="0"/>
            </a:p>
          </p:txBody>
        </p:sp>
      </p:grpSp>
      <p:grpSp>
        <p:nvGrpSpPr>
          <p:cNvPr id="4" name="Group 3"/>
          <p:cNvGrpSpPr/>
          <p:nvPr/>
        </p:nvGrpSpPr>
        <p:grpSpPr>
          <a:xfrm>
            <a:off x="9098557" y="1337022"/>
            <a:ext cx="3168352" cy="2992246"/>
            <a:chOff x="8522493" y="2089193"/>
            <a:chExt cx="3168352" cy="2992246"/>
          </a:xfrm>
        </p:grpSpPr>
        <p:sp>
          <p:nvSpPr>
            <p:cNvPr id="29" name="Rectangle: Rounded Corners 28"/>
            <p:cNvSpPr/>
            <p:nvPr/>
          </p:nvSpPr>
          <p:spPr bwMode="auto">
            <a:xfrm>
              <a:off x="8522493" y="2089193"/>
              <a:ext cx="3168352" cy="2992246"/>
            </a:xfrm>
            <a:prstGeom prst="roundRect">
              <a:avLst/>
            </a:prstGeom>
            <a:solidFill>
              <a:schemeClr val="accent2">
                <a:lumMod val="10000"/>
                <a:lumOff val="90000"/>
              </a:schemeClr>
            </a:solidFill>
            <a:ln>
              <a:solidFill>
                <a:srgbClr val="D4E5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p:cNvSpPr/>
            <p:nvPr/>
          </p:nvSpPr>
          <p:spPr>
            <a:xfrm>
              <a:off x="8793336" y="2840286"/>
              <a:ext cx="2592288" cy="1956104"/>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25" name="TextBox 24"/>
            <p:cNvSpPr txBox="1"/>
            <p:nvPr/>
          </p:nvSpPr>
          <p:spPr>
            <a:xfrm>
              <a:off x="9331072" y="2338566"/>
              <a:ext cx="1758063" cy="400110"/>
            </a:xfrm>
            <a:prstGeom prst="rect">
              <a:avLst/>
            </a:prstGeom>
            <a:noFill/>
          </p:spPr>
          <p:txBody>
            <a:bodyPr wrap="square" rtlCol="0">
              <a:spAutoFit/>
            </a:bodyPr>
            <a:lstStyle/>
            <a:p>
              <a:pPr algn="ctr"/>
              <a:r>
                <a:rPr lang="en-US" altLang="zh-TW" sz="2000" dirty="0"/>
                <a:t>Web Service</a:t>
              </a:r>
              <a:endParaRPr lang="zh-TW" altLang="en-US" sz="2000" dirty="0"/>
            </a:p>
          </p:txBody>
        </p:sp>
        <p:sp>
          <p:nvSpPr>
            <p:cNvPr id="20" name="Rectangle: Rounded Corners 19"/>
            <p:cNvSpPr/>
            <p:nvPr/>
          </p:nvSpPr>
          <p:spPr>
            <a:xfrm>
              <a:off x="9167706" y="3425254"/>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Admin API</a:t>
              </a:r>
              <a:endParaRPr lang="zh-TW" altLang="en-US" sz="1600" dirty="0"/>
            </a:p>
          </p:txBody>
        </p:sp>
        <p:pic>
          <p:nvPicPr>
            <p:cNvPr id="26" name="Picture 25"/>
            <p:cNvPicPr>
              <a:picLocks noChangeAspect="1"/>
            </p:cNvPicPr>
            <p:nvPr/>
          </p:nvPicPr>
          <p:blipFill>
            <a:blip r:embed="rId4"/>
            <a:stretch>
              <a:fillRect/>
            </a:stretch>
          </p:blipFill>
          <p:spPr>
            <a:xfrm>
              <a:off x="8921892" y="2303664"/>
              <a:ext cx="491627" cy="474786"/>
            </a:xfrm>
            <a:prstGeom prst="rect">
              <a:avLst/>
            </a:prstGeom>
          </p:spPr>
        </p:pic>
        <p:sp>
          <p:nvSpPr>
            <p:cNvPr id="30" name="TextBox 29"/>
            <p:cNvSpPr txBox="1"/>
            <p:nvPr/>
          </p:nvSpPr>
          <p:spPr>
            <a:xfrm>
              <a:off x="9210448" y="2948892"/>
              <a:ext cx="1758063" cy="400110"/>
            </a:xfrm>
            <a:prstGeom prst="rect">
              <a:avLst/>
            </a:prstGeom>
            <a:noFill/>
          </p:spPr>
          <p:txBody>
            <a:bodyPr wrap="square" rtlCol="0">
              <a:spAutoFit/>
            </a:bodyPr>
            <a:lstStyle/>
            <a:p>
              <a:pPr algn="ctr"/>
              <a:r>
                <a:rPr lang="en-US" altLang="zh-TW" sz="2000" dirty="0">
                  <a:solidFill>
                    <a:schemeClr val="bg1"/>
                  </a:solidFill>
                </a:rPr>
                <a:t>Restful API</a:t>
              </a:r>
              <a:endParaRPr lang="zh-TW" altLang="en-US" sz="2000" dirty="0">
                <a:solidFill>
                  <a:schemeClr val="bg1"/>
                </a:solidFill>
              </a:endParaRPr>
            </a:p>
          </p:txBody>
        </p:sp>
        <p:sp>
          <p:nvSpPr>
            <p:cNvPr id="31" name="Rectangle: Rounded Corners 30"/>
            <p:cNvSpPr/>
            <p:nvPr/>
          </p:nvSpPr>
          <p:spPr>
            <a:xfrm>
              <a:off x="9175194" y="4073326"/>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Device API</a:t>
              </a:r>
              <a:endParaRPr lang="zh-TW" altLang="en-US" sz="1600" dirty="0"/>
            </a:p>
          </p:txBody>
        </p:sp>
      </p:grpSp>
      <p:cxnSp>
        <p:nvCxnSpPr>
          <p:cNvPr id="3076" name="Connector: Elbow 3075"/>
          <p:cNvCxnSpPr>
            <a:stCxn id="3074" idx="3"/>
            <a:endCxn id="20" idx="1"/>
          </p:cNvCxnSpPr>
          <p:nvPr/>
        </p:nvCxnSpPr>
        <p:spPr>
          <a:xfrm flipV="1">
            <a:off x="8090445" y="2906713"/>
            <a:ext cx="1653325" cy="698367"/>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13" idx="3"/>
            <a:endCxn id="3074" idx="1"/>
          </p:cNvCxnSpPr>
          <p:nvPr/>
        </p:nvCxnSpPr>
        <p:spPr>
          <a:xfrm flipV="1">
            <a:off x="2744664" y="3605080"/>
            <a:ext cx="2393031" cy="1411736"/>
          </a:xfrm>
          <a:prstGeom prst="bentConnector3">
            <a:avLst>
              <a:gd name="adj1" fmla="val 7822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p:cNvCxnSpPr>
            <a:stCxn id="12" idx="3"/>
            <a:endCxn id="3074" idx="0"/>
          </p:cNvCxnSpPr>
          <p:nvPr/>
        </p:nvCxnSpPr>
        <p:spPr>
          <a:xfrm flipV="1">
            <a:off x="2744664" y="2828792"/>
            <a:ext cx="3869406" cy="1522346"/>
          </a:xfrm>
          <a:prstGeom prst="bentConnector4">
            <a:avLst>
              <a:gd name="adj1" fmla="val 14273"/>
              <a:gd name="adj2" fmla="val 14573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5137695" y="2828792"/>
            <a:ext cx="2952750" cy="2036622"/>
            <a:chOff x="5065687" y="2828792"/>
            <a:chExt cx="2952750" cy="2036622"/>
          </a:xfrm>
        </p:grpSpPr>
        <p:pic>
          <p:nvPicPr>
            <p:cNvPr id="3074" name="Picture 2" descr="「cosmos db」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5687" y="2828792"/>
              <a:ext cx="2952750" cy="155257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5282133" y="4465304"/>
              <a:ext cx="2677169" cy="400110"/>
            </a:xfrm>
            <a:prstGeom prst="rect">
              <a:avLst/>
            </a:prstGeom>
            <a:noFill/>
          </p:spPr>
          <p:txBody>
            <a:bodyPr wrap="square" rtlCol="0">
              <a:spAutoFit/>
            </a:bodyPr>
            <a:lstStyle/>
            <a:p>
              <a:pPr algn="ctr"/>
              <a:r>
                <a:rPr lang="en-US" altLang="zh-TW" sz="2000" dirty="0"/>
                <a:t>Cosmos DB </a:t>
              </a:r>
              <a:r>
                <a:rPr lang="en-US" altLang="zh-TW" sz="1400" dirty="0"/>
                <a:t>(</a:t>
              </a:r>
              <a:r>
                <a:rPr lang="en-US" altLang="zh-TW" sz="1400" dirty="0" err="1"/>
                <a:t>DocumentDB</a:t>
              </a:r>
              <a:r>
                <a:rPr lang="en-US" altLang="zh-TW" sz="1400" dirty="0"/>
                <a:t>)</a:t>
              </a:r>
              <a:endParaRPr lang="zh-TW" altLang="en-US" sz="1400" dirty="0"/>
            </a:p>
          </p:txBody>
        </p:sp>
      </p:grpSp>
      <p:sp>
        <p:nvSpPr>
          <p:cNvPr id="3103" name="TextBox 3102"/>
          <p:cNvSpPr txBox="1"/>
          <p:nvPr/>
        </p:nvSpPr>
        <p:spPr>
          <a:xfrm>
            <a:off x="3204009" y="1684801"/>
            <a:ext cx="3532341" cy="489365"/>
          </a:xfrm>
          <a:prstGeom prst="rect">
            <a:avLst/>
          </a:prstGeom>
          <a:noFill/>
        </p:spPr>
        <p:txBody>
          <a:bodyPr wrap="square" lIns="182880" tIns="146304" rIns="182880" bIns="146304" rtlCol="0">
            <a:spAutoFit/>
          </a:bodyPr>
          <a:lstStyle/>
          <a:p>
            <a:pPr>
              <a:lnSpc>
                <a:spcPct val="90000"/>
              </a:lnSpc>
              <a:spcAft>
                <a:spcPts val="600"/>
              </a:spcAft>
            </a:pPr>
            <a:r>
              <a:rPr lang="en-US" altLang="zh-TW" sz="1400" dirty="0">
                <a:gradFill>
                  <a:gsLst>
                    <a:gs pos="2917">
                      <a:schemeClr val="tx1"/>
                    </a:gs>
                    <a:gs pos="30000">
                      <a:schemeClr val="tx1"/>
                    </a:gs>
                  </a:gsLst>
                  <a:lin ang="5400000" scaled="0"/>
                </a:gradFill>
              </a:rPr>
              <a:t>create/remove </a:t>
            </a:r>
            <a:r>
              <a:rPr lang="en-US" altLang="zh-TW" sz="1400" dirty="0" err="1">
                <a:gradFill>
                  <a:gsLst>
                    <a:gs pos="2917">
                      <a:schemeClr val="tx1"/>
                    </a:gs>
                    <a:gs pos="30000">
                      <a:schemeClr val="tx1"/>
                    </a:gs>
                  </a:gsLst>
                  <a:lin ang="5400000" scaled="0"/>
                </a:gradFill>
              </a:rPr>
              <a:t>db</a:t>
            </a:r>
            <a:r>
              <a:rPr lang="en-US" altLang="zh-TW" sz="1400" dirty="0">
                <a:gradFill>
                  <a:gsLst>
                    <a:gs pos="2917">
                      <a:schemeClr val="tx1"/>
                    </a:gs>
                    <a:gs pos="30000">
                      <a:schemeClr val="tx1"/>
                    </a:gs>
                  </a:gsLst>
                  <a:lin ang="5400000" scaled="0"/>
                </a:gradFill>
              </a:rPr>
              <a:t> &amp; collection</a:t>
            </a:r>
            <a:endParaRPr lang="zh-TW" altLang="en-US" sz="1400" dirty="0" err="1">
              <a:gradFill>
                <a:gsLst>
                  <a:gs pos="2917">
                    <a:schemeClr val="tx1"/>
                  </a:gs>
                  <a:gs pos="30000">
                    <a:schemeClr val="tx1"/>
                  </a:gs>
                </a:gsLst>
                <a:lin ang="5400000" scaled="0"/>
              </a:gradFill>
            </a:endParaRPr>
          </a:p>
        </p:txBody>
      </p:sp>
      <p:sp>
        <p:nvSpPr>
          <p:cNvPr id="68" name="TextBox 67"/>
          <p:cNvSpPr txBox="1"/>
          <p:nvPr/>
        </p:nvSpPr>
        <p:spPr>
          <a:xfrm>
            <a:off x="2973928" y="4945108"/>
            <a:ext cx="3532341" cy="489365"/>
          </a:xfrm>
          <a:prstGeom prst="rect">
            <a:avLst/>
          </a:prstGeom>
          <a:noFill/>
        </p:spPr>
        <p:txBody>
          <a:bodyPr wrap="square" lIns="182880" tIns="146304" rIns="182880" bIns="146304" rtlCol="0">
            <a:spAutoFit/>
          </a:bodyPr>
          <a:lstStyle/>
          <a:p>
            <a:pPr>
              <a:lnSpc>
                <a:spcPct val="90000"/>
              </a:lnSpc>
              <a:spcAft>
                <a:spcPts val="600"/>
              </a:spcAft>
            </a:pPr>
            <a:r>
              <a:rPr lang="en-US" altLang="zh-TW" sz="1400" dirty="0">
                <a:gradFill>
                  <a:gsLst>
                    <a:gs pos="2917">
                      <a:schemeClr val="tx1"/>
                    </a:gs>
                    <a:gs pos="30000">
                      <a:schemeClr val="tx1"/>
                    </a:gs>
                  </a:gsLst>
                  <a:lin ang="5400000" scaled="0"/>
                </a:gradFill>
              </a:rPr>
              <a:t>store telemetry &amp; alarm document</a:t>
            </a:r>
            <a:endParaRPr lang="zh-TW" altLang="en-US" sz="1400" dirty="0" err="1">
              <a:gradFill>
                <a:gsLst>
                  <a:gs pos="2917">
                    <a:schemeClr val="tx1"/>
                  </a:gs>
                  <a:gs pos="30000">
                    <a:schemeClr val="tx1"/>
                  </a:gs>
                </a:gsLst>
                <a:lin ang="5400000" scaled="0"/>
              </a:gradFill>
            </a:endParaRPr>
          </a:p>
        </p:txBody>
      </p:sp>
      <p:sp>
        <p:nvSpPr>
          <p:cNvPr id="70" name="TextBox 69"/>
          <p:cNvSpPr txBox="1"/>
          <p:nvPr/>
        </p:nvSpPr>
        <p:spPr>
          <a:xfrm>
            <a:off x="2045084" y="6304135"/>
            <a:ext cx="4568986" cy="489365"/>
          </a:xfrm>
          <a:prstGeom prst="rect">
            <a:avLst/>
          </a:prstGeom>
          <a:noFill/>
        </p:spPr>
        <p:txBody>
          <a:bodyPr wrap="square" lIns="182880" tIns="146304" rIns="182880" bIns="146304" rtlCol="0">
            <a:spAutoFit/>
          </a:bodyPr>
          <a:lstStyle/>
          <a:p>
            <a:pPr>
              <a:lnSpc>
                <a:spcPct val="90000"/>
              </a:lnSpc>
              <a:spcAft>
                <a:spcPts val="600"/>
              </a:spcAft>
            </a:pPr>
            <a:r>
              <a:rPr lang="en-US" altLang="zh-TW" sz="1400" dirty="0">
                <a:gradFill>
                  <a:gsLst>
                    <a:gs pos="2917">
                      <a:schemeClr val="tx1"/>
                    </a:gs>
                    <a:gs pos="30000">
                      <a:schemeClr val="tx1"/>
                    </a:gs>
                  </a:gsLst>
                  <a:lin ang="5400000" scaled="0"/>
                </a:gradFill>
              </a:rPr>
              <a:t>Query </a:t>
            </a:r>
            <a:r>
              <a:rPr lang="en-US" altLang="zh-TW" sz="1400" dirty="0" err="1">
                <a:gradFill>
                  <a:gsLst>
                    <a:gs pos="2917">
                      <a:schemeClr val="tx1"/>
                    </a:gs>
                    <a:gs pos="30000">
                      <a:schemeClr val="tx1"/>
                    </a:gs>
                  </a:gsLst>
                  <a:lin ang="5400000" scaled="0"/>
                </a:gradFill>
              </a:rPr>
              <a:t>DocumentDB</a:t>
            </a:r>
            <a:r>
              <a:rPr lang="en-US" altLang="zh-TW" sz="1400" dirty="0">
                <a:gradFill>
                  <a:gsLst>
                    <a:gs pos="2917">
                      <a:schemeClr val="tx1"/>
                    </a:gs>
                    <a:gs pos="30000">
                      <a:schemeClr val="tx1"/>
                    </a:gs>
                  </a:gsLst>
                  <a:lin ang="5400000" scaled="0"/>
                </a:gradFill>
              </a:rPr>
              <a:t> basic information &amp; document</a:t>
            </a:r>
            <a:endParaRPr lang="zh-TW" altLang="en-US" sz="1400" dirty="0" err="1">
              <a:gradFill>
                <a:gsLst>
                  <a:gs pos="2917">
                    <a:schemeClr val="tx1"/>
                  </a:gs>
                  <a:gs pos="30000">
                    <a:schemeClr val="tx1"/>
                  </a:gs>
                </a:gsLst>
                <a:lin ang="5400000" scaled="0"/>
              </a:gradFill>
            </a:endParaRPr>
          </a:p>
        </p:txBody>
      </p:sp>
      <p:sp>
        <p:nvSpPr>
          <p:cNvPr id="71" name="TextBox 70"/>
          <p:cNvSpPr txBox="1"/>
          <p:nvPr/>
        </p:nvSpPr>
        <p:spPr>
          <a:xfrm>
            <a:off x="7730405" y="3583961"/>
            <a:ext cx="1916853" cy="489365"/>
          </a:xfrm>
          <a:prstGeom prst="rect">
            <a:avLst/>
          </a:prstGeom>
          <a:noFill/>
        </p:spPr>
        <p:txBody>
          <a:bodyPr wrap="square" lIns="182880" tIns="146304" rIns="182880" bIns="146304" rtlCol="0">
            <a:spAutoFit/>
          </a:bodyPr>
          <a:lstStyle/>
          <a:p>
            <a:pPr>
              <a:lnSpc>
                <a:spcPct val="90000"/>
              </a:lnSpc>
              <a:spcAft>
                <a:spcPts val="600"/>
              </a:spcAft>
            </a:pPr>
            <a:r>
              <a:rPr lang="en-US" altLang="zh-TW" sz="1400" dirty="0">
                <a:gradFill>
                  <a:gsLst>
                    <a:gs pos="2917">
                      <a:schemeClr val="tx1"/>
                    </a:gs>
                    <a:gs pos="30000">
                      <a:schemeClr val="tx1"/>
                    </a:gs>
                  </a:gsLst>
                  <a:lin ang="5400000" scaled="0"/>
                </a:gradFill>
              </a:rPr>
              <a:t>Query document </a:t>
            </a:r>
            <a:endParaRPr lang="zh-TW" altLang="en-US" sz="1400" dirty="0" err="1">
              <a:gradFill>
                <a:gsLst>
                  <a:gs pos="2917">
                    <a:schemeClr val="tx1"/>
                  </a:gs>
                  <a:gs pos="30000">
                    <a:schemeClr val="tx1"/>
                  </a:gs>
                </a:gsLst>
                <a:lin ang="5400000" scaled="0"/>
              </a:gradFill>
            </a:endParaRPr>
          </a:p>
        </p:txBody>
      </p:sp>
      <p:cxnSp>
        <p:nvCxnSpPr>
          <p:cNvPr id="34" name="Connector: Elbow 33"/>
          <p:cNvCxnSpPr>
            <a:stCxn id="55" idx="2"/>
            <a:endCxn id="14" idx="2"/>
          </p:cNvCxnSpPr>
          <p:nvPr/>
        </p:nvCxnSpPr>
        <p:spPr>
          <a:xfrm rot="5400000">
            <a:off x="3712984" y="2936380"/>
            <a:ext cx="1050709" cy="4908776"/>
          </a:xfrm>
          <a:prstGeom prst="bentConnector3">
            <a:avLst>
              <a:gd name="adj1" fmla="val 14351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2620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Outline</a:t>
            </a:r>
            <a:endParaRPr lang="zh-TW" altLang="en-US" dirty="0"/>
          </a:p>
        </p:txBody>
      </p:sp>
      <p:sp>
        <p:nvSpPr>
          <p:cNvPr id="4" name="TextBox 3"/>
          <p:cNvSpPr txBox="1"/>
          <p:nvPr/>
        </p:nvSpPr>
        <p:spPr>
          <a:xfrm>
            <a:off x="817637" y="1409030"/>
            <a:ext cx="10801200" cy="1926681"/>
          </a:xfrm>
          <a:prstGeom prst="rect">
            <a:avLst/>
          </a:prstGeom>
          <a:noFill/>
        </p:spPr>
        <p:txBody>
          <a:bodyPr wrap="square" lIns="182880" tIns="146304" rIns="182880" bIns="146304" rtlCol="0">
            <a:spAutoFit/>
          </a:bodyPr>
          <a:lstStyle/>
          <a:p>
            <a:pPr marL="285750" lvl="0" indent="-285750" defTabSz="914400">
              <a:buFont typeface="Wingdings" panose="05000000000000000000" pitchFamily="2" charset="2"/>
              <a:buChar char="§"/>
              <a:defRPr/>
            </a:pPr>
            <a:r>
              <a:rPr lang="en-US" altLang="zh-TW" sz="2800" dirty="0">
                <a:gradFill>
                  <a:gsLst>
                    <a:gs pos="2917">
                      <a:schemeClr val="tx1"/>
                    </a:gs>
                    <a:gs pos="30000">
                      <a:schemeClr val="tx1"/>
                    </a:gs>
                  </a:gsLst>
                  <a:lin ang="5400000" scaled="0"/>
                </a:gradFill>
              </a:rPr>
              <a:t>Service Fabric Reliable Actors</a:t>
            </a:r>
          </a:p>
          <a:p>
            <a:pPr marL="285750" lvl="0" indent="-285750" defTabSz="914400">
              <a:buFont typeface="Wingdings" panose="05000000000000000000" pitchFamily="2" charset="2"/>
              <a:buChar char="§"/>
              <a:defRPr/>
            </a:pPr>
            <a:r>
              <a:rPr lang="en-US" altLang="zh-TW" sz="2800" dirty="0" err="1">
                <a:gradFill>
                  <a:gsLst>
                    <a:gs pos="2917">
                      <a:schemeClr val="tx1"/>
                    </a:gs>
                    <a:gs pos="30000">
                      <a:schemeClr val="tx1"/>
                    </a:gs>
                  </a:gsLst>
                  <a:lin ang="5400000" scaled="0"/>
                </a:gradFill>
              </a:rPr>
              <a:t>RoutineTask</a:t>
            </a:r>
            <a:endParaRPr lang="en-US" altLang="zh-TW" sz="2800" dirty="0">
              <a:gradFill>
                <a:gsLst>
                  <a:gs pos="2917">
                    <a:schemeClr val="tx1"/>
                  </a:gs>
                  <a:gs pos="30000">
                    <a:schemeClr val="tx1"/>
                  </a:gs>
                </a:gsLst>
                <a:lin ang="5400000" scaled="0"/>
              </a:gradFill>
            </a:endParaRPr>
          </a:p>
          <a:p>
            <a:pPr marL="285750" lvl="0" indent="-285750" defTabSz="914400">
              <a:buFont typeface="Wingdings" panose="05000000000000000000" pitchFamily="2" charset="2"/>
              <a:buChar char="§"/>
              <a:defRPr/>
            </a:pPr>
            <a:r>
              <a:rPr lang="en-US" altLang="zh-TW" sz="2800" dirty="0">
                <a:gradFill>
                  <a:gsLst>
                    <a:gs pos="2917">
                      <a:schemeClr val="tx1"/>
                    </a:gs>
                    <a:gs pos="30000">
                      <a:schemeClr val="tx1"/>
                    </a:gs>
                  </a:gsLst>
                  <a:lin ang="5400000" scaled="0"/>
                </a:gradFill>
              </a:rPr>
              <a:t>Azure </a:t>
            </a:r>
            <a:r>
              <a:rPr lang="en-US" altLang="zh-TW" sz="2800" dirty="0" err="1">
                <a:gradFill>
                  <a:gsLst>
                    <a:gs pos="2917">
                      <a:schemeClr val="tx1"/>
                    </a:gs>
                    <a:gs pos="30000">
                      <a:schemeClr val="tx1"/>
                    </a:gs>
                  </a:gsLst>
                  <a:lin ang="5400000" scaled="0"/>
                </a:gradFill>
              </a:rPr>
              <a:t>CosmosDB</a:t>
            </a:r>
            <a:endParaRPr lang="en-US" altLang="zh-TW" sz="2800" dirty="0">
              <a:gradFill>
                <a:gsLst>
                  <a:gs pos="2917">
                    <a:schemeClr val="tx1"/>
                  </a:gs>
                  <a:gs pos="30000">
                    <a:schemeClr val="tx1"/>
                  </a:gs>
                </a:gsLst>
                <a:lin ang="5400000" scaled="0"/>
              </a:gradFill>
            </a:endParaRPr>
          </a:p>
          <a:p>
            <a:pPr marL="285750" lvl="0" indent="-285750" defTabSz="914400">
              <a:buFont typeface="Wingdings" panose="05000000000000000000" pitchFamily="2" charset="2"/>
              <a:buChar char="§"/>
              <a:defRPr/>
            </a:pPr>
            <a:endParaRPr lang="en-US" sz="22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38752445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Reliable Actors</a:t>
            </a:r>
            <a:endParaRPr lang="zh-TW" altLang="en-US" dirty="0"/>
          </a:p>
        </p:txBody>
      </p:sp>
      <p:sp>
        <p:nvSpPr>
          <p:cNvPr id="3" name="Text Placeholder 2"/>
          <p:cNvSpPr>
            <a:spLocks noGrp="1"/>
          </p:cNvSpPr>
          <p:nvPr>
            <p:ph type="body" sz="quarter" idx="10"/>
          </p:nvPr>
        </p:nvSpPr>
        <p:spPr>
          <a:xfrm>
            <a:off x="274638" y="1212850"/>
            <a:ext cx="11887200" cy="6531019"/>
          </a:xfrm>
        </p:spPr>
        <p:txBody>
          <a:bodyPr/>
          <a:lstStyle/>
          <a:p>
            <a:pPr marL="571500" indent="-571500">
              <a:buFont typeface="Wingdings" panose="05000000000000000000" pitchFamily="2" charset="2"/>
              <a:buChar char="n"/>
            </a:pPr>
            <a:r>
              <a:rPr lang="en-US" altLang="zh-TW" sz="2800" dirty="0"/>
              <a:t>Service Fabric application framework based on the Virtual Actor pattern</a:t>
            </a:r>
          </a:p>
          <a:p>
            <a:pPr marL="571500" indent="-571500">
              <a:buFont typeface="Wingdings" panose="05000000000000000000" pitchFamily="2" charset="2"/>
              <a:buChar char="n"/>
            </a:pPr>
            <a:r>
              <a:rPr lang="en-US" altLang="zh-TW" sz="2800" dirty="0"/>
              <a:t>Single-threaded programming</a:t>
            </a:r>
          </a:p>
          <a:p>
            <a:pPr marL="571500" indent="-571500">
              <a:buFont typeface="Wingdings" panose="05000000000000000000" pitchFamily="2" charset="2"/>
              <a:buChar char="n"/>
            </a:pPr>
            <a:endParaRPr lang="en-US" altLang="zh-TW" sz="2800" dirty="0"/>
          </a:p>
          <a:p>
            <a:pPr marL="571500" indent="-571500">
              <a:buFont typeface="Wingdings" panose="05000000000000000000" pitchFamily="2" charset="2"/>
              <a:buChar char="n"/>
            </a:pPr>
            <a:endParaRPr lang="en-US" altLang="zh-TW" sz="2800" dirty="0"/>
          </a:p>
          <a:p>
            <a:pPr marL="571500" indent="-571500">
              <a:buFont typeface="Wingdings" panose="05000000000000000000" pitchFamily="2" charset="2"/>
              <a:buChar char="n"/>
            </a:pPr>
            <a:endParaRPr lang="en-US" altLang="zh-TW" sz="2800" dirty="0"/>
          </a:p>
          <a:p>
            <a:endParaRPr lang="en-US" altLang="zh-TW" sz="2800" dirty="0"/>
          </a:p>
          <a:p>
            <a:pPr marL="571500" indent="-571500">
              <a:buFont typeface="Wingdings" panose="05000000000000000000" pitchFamily="2" charset="2"/>
              <a:buChar char="n"/>
            </a:pPr>
            <a:endParaRPr lang="en-US" altLang="zh-TW" sz="2800" dirty="0"/>
          </a:p>
          <a:p>
            <a:pPr marL="571500" indent="-571500">
              <a:buFont typeface="Wingdings" panose="05000000000000000000" pitchFamily="2" charset="2"/>
              <a:buChar char="n"/>
            </a:pPr>
            <a:r>
              <a:rPr lang="en-US" altLang="zh-TW" sz="2800" dirty="0"/>
              <a:t>Actors</a:t>
            </a:r>
          </a:p>
          <a:p>
            <a:pPr marL="800100" lvl="2" indent="-571500">
              <a:buFont typeface="Wingdings" panose="05000000000000000000" pitchFamily="2" charset="2"/>
              <a:buChar char="n"/>
            </a:pPr>
            <a:r>
              <a:rPr lang="en-US" altLang="zh-TW" dirty="0"/>
              <a:t>Isolated, independent unit of compute and state with single-threaded execution</a:t>
            </a:r>
          </a:p>
          <a:p>
            <a:pPr marL="800100" lvl="2" indent="-571500">
              <a:buFont typeface="Wingdings" panose="05000000000000000000" pitchFamily="2" charset="2"/>
              <a:buChar char="n"/>
            </a:pPr>
            <a:r>
              <a:rPr lang="en-US" altLang="zh-TW" dirty="0"/>
              <a:t>Can communicate with each other and they can create more actors</a:t>
            </a:r>
          </a:p>
          <a:p>
            <a:pPr marL="800100" lvl="2" indent="-571500">
              <a:buFont typeface="Wingdings" panose="05000000000000000000" pitchFamily="2" charset="2"/>
              <a:buChar char="n"/>
            </a:pPr>
            <a:r>
              <a:rPr lang="en-US" altLang="zh-TW" dirty="0"/>
              <a:t>Can schedule periodic work on themselves</a:t>
            </a:r>
          </a:p>
          <a:p>
            <a:pPr marL="800100" lvl="2" indent="-571500">
              <a:buFont typeface="Wingdings" panose="05000000000000000000" pitchFamily="2" charset="2"/>
              <a:buChar char="n"/>
            </a:pPr>
            <a:r>
              <a:rPr lang="en-US" altLang="zh-TW" dirty="0"/>
              <a:t>Timers : The next period of the timer starts after the callback completes execution</a:t>
            </a:r>
          </a:p>
          <a:p>
            <a:pPr marL="800100" lvl="2" indent="-571500">
              <a:buFont typeface="Wingdings" panose="05000000000000000000" pitchFamily="2" charset="2"/>
              <a:buChar char="n"/>
            </a:pPr>
            <a:r>
              <a:rPr lang="en-US" altLang="zh-TW" dirty="0"/>
              <a:t>Reminders : Similar to timers, but reminders are triggered under all circumstances</a:t>
            </a:r>
          </a:p>
          <a:p>
            <a:pPr marL="571500" indent="-571500">
              <a:buFont typeface="Wingdings" panose="05000000000000000000" pitchFamily="2" charset="2"/>
              <a:buChar char="n"/>
            </a:pPr>
            <a:endParaRPr lang="en-US" altLang="zh-TW" sz="2800" dirty="0"/>
          </a:p>
          <a:p>
            <a:pPr marL="571500" indent="-571500">
              <a:buFont typeface="Wingdings" panose="05000000000000000000" pitchFamily="2" charset="2"/>
              <a:buChar char="n"/>
            </a:pPr>
            <a:endParaRPr lang="en-US" altLang="zh-TW" sz="2800" dirty="0"/>
          </a:p>
        </p:txBody>
      </p:sp>
      <p:pic>
        <p:nvPicPr>
          <p:cNvPr id="7" name="Picture 6"/>
          <p:cNvPicPr>
            <a:picLocks noChangeAspect="1"/>
          </p:cNvPicPr>
          <p:nvPr/>
        </p:nvPicPr>
        <p:blipFill>
          <a:blip r:embed="rId3"/>
          <a:stretch>
            <a:fillRect/>
          </a:stretch>
        </p:blipFill>
        <p:spPr>
          <a:xfrm>
            <a:off x="3876580" y="2201118"/>
            <a:ext cx="4683315" cy="2758849"/>
          </a:xfrm>
          <a:prstGeom prst="rect">
            <a:avLst/>
          </a:prstGeom>
        </p:spPr>
      </p:pic>
    </p:spTree>
    <p:extLst>
      <p:ext uri="{BB962C8B-B14F-4D97-AF65-F5344CB8AC3E}">
        <p14:creationId xmlns:p14="http://schemas.microsoft.com/office/powerpoint/2010/main" val="23069258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of concepts</a:t>
            </a:r>
            <a:endParaRPr lang="zh-TW" altLang="en-US" dirty="0"/>
          </a:p>
        </p:txBody>
      </p:sp>
      <p:sp>
        <p:nvSpPr>
          <p:cNvPr id="3" name="Text Placeholder 2"/>
          <p:cNvSpPr>
            <a:spLocks noGrp="1"/>
          </p:cNvSpPr>
          <p:nvPr>
            <p:ph type="body" sz="quarter" idx="10"/>
          </p:nvPr>
        </p:nvSpPr>
        <p:spPr/>
        <p:txBody>
          <a:bodyPr/>
          <a:lstStyle/>
          <a:p>
            <a:endParaRPr lang="zh-TW" altLang="en-US" dirty="0"/>
          </a:p>
        </p:txBody>
      </p:sp>
      <p:pic>
        <p:nvPicPr>
          <p:cNvPr id="4" name="Picture 3"/>
          <p:cNvPicPr>
            <a:picLocks noChangeAspect="1"/>
          </p:cNvPicPr>
          <p:nvPr/>
        </p:nvPicPr>
        <p:blipFill>
          <a:blip r:embed="rId3"/>
          <a:stretch>
            <a:fillRect/>
          </a:stretch>
        </p:blipFill>
        <p:spPr>
          <a:xfrm>
            <a:off x="2023771" y="1226778"/>
            <a:ext cx="8388933" cy="5675505"/>
          </a:xfrm>
          <a:prstGeom prst="rect">
            <a:avLst/>
          </a:prstGeom>
        </p:spPr>
      </p:pic>
    </p:spTree>
    <p:extLst>
      <p:ext uri="{BB962C8B-B14F-4D97-AF65-F5344CB8AC3E}">
        <p14:creationId xmlns:p14="http://schemas.microsoft.com/office/powerpoint/2010/main" val="21989212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Actor Lifetime</a:t>
            </a:r>
            <a:endParaRPr lang="zh-TW" altLang="en-US" dirty="0"/>
          </a:p>
        </p:txBody>
      </p:sp>
      <p:sp>
        <p:nvSpPr>
          <p:cNvPr id="3" name="Text Placeholder 2"/>
          <p:cNvSpPr>
            <a:spLocks noGrp="1"/>
          </p:cNvSpPr>
          <p:nvPr>
            <p:ph type="body" sz="quarter" idx="10"/>
          </p:nvPr>
        </p:nvSpPr>
        <p:spPr>
          <a:xfrm>
            <a:off x="274638" y="1212850"/>
            <a:ext cx="11887200" cy="3447098"/>
          </a:xfrm>
        </p:spPr>
        <p:txBody>
          <a:bodyPr/>
          <a:lstStyle/>
          <a:p>
            <a:pPr marL="571500" indent="-571500">
              <a:buFont typeface="Wingdings" panose="05000000000000000000" pitchFamily="2" charset="2"/>
              <a:buChar char="n"/>
            </a:pPr>
            <a:r>
              <a:rPr lang="en-US" altLang="zh-TW" sz="2800" dirty="0"/>
              <a:t>Activated : the first time a call is made to any of its methods or reminder </a:t>
            </a:r>
            <a:r>
              <a:rPr lang="en-US" altLang="zh-TW" sz="2800" dirty="0">
                <a:solidFill>
                  <a:srgbClr val="FF0000"/>
                </a:solidFill>
              </a:rPr>
              <a:t>(not included timer)</a:t>
            </a:r>
            <a:r>
              <a:rPr lang="en-US" altLang="zh-TW" sz="2800" dirty="0"/>
              <a:t>.</a:t>
            </a:r>
          </a:p>
          <a:p>
            <a:pPr marL="571500" indent="-571500">
              <a:buFont typeface="Wingdings" panose="05000000000000000000" pitchFamily="2" charset="2"/>
              <a:buChar char="n"/>
            </a:pPr>
            <a:r>
              <a:rPr lang="en-US" altLang="zh-TW" sz="2800" dirty="0"/>
              <a:t>Deactivated : if it is not used for a configurable period of time</a:t>
            </a:r>
          </a:p>
          <a:p>
            <a:pPr marL="571500" indent="-571500">
              <a:buFont typeface="Wingdings" panose="05000000000000000000" pitchFamily="2" charset="2"/>
              <a:buChar char="n"/>
            </a:pPr>
            <a:r>
              <a:rPr lang="en-US" altLang="zh-TW" sz="2800" dirty="0"/>
              <a:t>Garbage collection : If actor be deactivated, actor object will be released. Its </a:t>
            </a:r>
            <a:r>
              <a:rPr lang="en-US" altLang="zh-TW" sz="2800" dirty="0">
                <a:solidFill>
                  <a:srgbClr val="FF0000"/>
                </a:solidFill>
              </a:rPr>
              <a:t>state</a:t>
            </a:r>
            <a:r>
              <a:rPr lang="en-US" altLang="zh-TW" sz="2800" dirty="0"/>
              <a:t> have to be deleted manually.</a:t>
            </a:r>
            <a:endParaRPr lang="zh-TW" altLang="en-US" sz="2800" dirty="0"/>
          </a:p>
          <a:p>
            <a:pPr marL="800100" lvl="2" indent="-571500">
              <a:buFont typeface="Wingdings" panose="05000000000000000000" pitchFamily="2" charset="2"/>
              <a:buChar char="n"/>
            </a:pPr>
            <a:endParaRPr lang="zh-TW" altLang="en-US" sz="2800" dirty="0"/>
          </a:p>
          <a:p>
            <a:pPr marL="571500" indent="-571500">
              <a:buFont typeface="Wingdings" panose="05000000000000000000" pitchFamily="2" charset="2"/>
              <a:buChar char="n"/>
            </a:pPr>
            <a:endParaRPr lang="zh-TW" altLang="en-US" dirty="0"/>
          </a:p>
        </p:txBody>
      </p:sp>
      <p:pic>
        <p:nvPicPr>
          <p:cNvPr id="2050" name="Picture 2" descr="Example of idle 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353246"/>
            <a:ext cx="96297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484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altLang="zh-TW" dirty="0">
                <a:gradFill>
                  <a:gsLst>
                    <a:gs pos="2917">
                      <a:schemeClr val="tx1"/>
                    </a:gs>
                    <a:gs pos="30000">
                      <a:schemeClr val="tx1"/>
                    </a:gs>
                  </a:gsLst>
                  <a:lin ang="5400000" scaled="0"/>
                </a:gradFill>
              </a:rPr>
              <a:t>Service Fabric Reliable Actors</a:t>
            </a:r>
            <a:endParaRPr lang="zh-TW" altLang="en-US" dirty="0"/>
          </a:p>
        </p:txBody>
      </p:sp>
    </p:spTree>
    <p:extLst>
      <p:ext uri="{BB962C8B-B14F-4D97-AF65-F5344CB8AC3E}">
        <p14:creationId xmlns:p14="http://schemas.microsoft.com/office/powerpoint/2010/main" val="3772527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Reliable Actors</a:t>
            </a:r>
            <a:endParaRPr lang="zh-TW" altLang="en-US" dirty="0"/>
          </a:p>
        </p:txBody>
      </p:sp>
      <p:sp>
        <p:nvSpPr>
          <p:cNvPr id="3" name="Text Placeholder 2"/>
          <p:cNvSpPr>
            <a:spLocks noGrp="1"/>
          </p:cNvSpPr>
          <p:nvPr>
            <p:ph type="body" sz="quarter" idx="10"/>
          </p:nvPr>
        </p:nvSpPr>
        <p:spPr>
          <a:xfrm>
            <a:off x="274638" y="1212850"/>
            <a:ext cx="11887200" cy="5115246"/>
          </a:xfrm>
        </p:spPr>
        <p:txBody>
          <a:bodyPr/>
          <a:lstStyle/>
          <a:p>
            <a:pPr marL="571500" indent="-571500">
              <a:buFont typeface="Wingdings" panose="05000000000000000000" pitchFamily="2" charset="2"/>
              <a:buChar char="n"/>
            </a:pPr>
            <a:r>
              <a:rPr lang="en-US" altLang="zh-TW" sz="2800" dirty="0"/>
              <a:t>Service Fabric application framework based on the </a:t>
            </a:r>
            <a:r>
              <a:rPr lang="en-US" altLang="zh-TW" sz="2800" dirty="0">
                <a:hlinkClick r:id="rId3"/>
              </a:rPr>
              <a:t>Virtual Actor</a:t>
            </a:r>
            <a:r>
              <a:rPr lang="en-US" altLang="zh-TW" sz="2800" dirty="0"/>
              <a:t> pattern</a:t>
            </a:r>
          </a:p>
          <a:p>
            <a:pPr marL="571500" indent="-571500">
              <a:buFont typeface="Wingdings" panose="05000000000000000000" pitchFamily="2" charset="2"/>
              <a:buChar char="n"/>
            </a:pPr>
            <a:r>
              <a:rPr lang="en-US" altLang="zh-TW" sz="2800" dirty="0"/>
              <a:t>Single-threaded programming</a:t>
            </a:r>
          </a:p>
          <a:p>
            <a:pPr marL="571500" indent="-571500">
              <a:buFont typeface="Wingdings" panose="05000000000000000000" pitchFamily="2" charset="2"/>
              <a:buChar char="n"/>
            </a:pPr>
            <a:r>
              <a:rPr lang="en-US" altLang="zh-TW" sz="2800" dirty="0"/>
              <a:t>Actors</a:t>
            </a:r>
          </a:p>
          <a:p>
            <a:pPr marL="800100" lvl="2" indent="-571500">
              <a:buFont typeface="Wingdings" panose="05000000000000000000" pitchFamily="2" charset="2"/>
              <a:buChar char="n"/>
            </a:pPr>
            <a:r>
              <a:rPr lang="en-US" altLang="zh-TW" dirty="0"/>
              <a:t>Isolated, independent unit of compute and state with single-threaded execution</a:t>
            </a:r>
          </a:p>
          <a:p>
            <a:pPr marL="800100" lvl="2" indent="-571500">
              <a:buFont typeface="Wingdings" panose="05000000000000000000" pitchFamily="2" charset="2"/>
              <a:buChar char="n"/>
            </a:pPr>
            <a:r>
              <a:rPr lang="en-US" altLang="zh-TW" dirty="0"/>
              <a:t>Can communicate with each other and they can create more actors</a:t>
            </a:r>
          </a:p>
          <a:p>
            <a:pPr marL="800100" lvl="2" indent="-571500">
              <a:buFont typeface="Wingdings" panose="05000000000000000000" pitchFamily="2" charset="2"/>
              <a:buChar char="n"/>
            </a:pPr>
            <a:r>
              <a:rPr lang="en-US" altLang="zh-TW" dirty="0"/>
              <a:t>Timers : The next period of the timer starts after the callback completes execution</a:t>
            </a:r>
          </a:p>
          <a:p>
            <a:pPr marL="800100" lvl="2" indent="-571500">
              <a:buFont typeface="Wingdings" panose="05000000000000000000" pitchFamily="2" charset="2"/>
              <a:buChar char="n"/>
            </a:pPr>
            <a:r>
              <a:rPr lang="en-US" altLang="zh-TW" b="1" dirty="0"/>
              <a:t>Reminders</a:t>
            </a:r>
            <a:r>
              <a:rPr lang="en-US" altLang="zh-TW" dirty="0"/>
              <a:t> : Similar to timers, but reminders are triggered under all circumstances</a:t>
            </a:r>
          </a:p>
          <a:p>
            <a:pPr marL="800100" lvl="2" indent="-571500">
              <a:buFont typeface="Wingdings" panose="05000000000000000000" pitchFamily="2" charset="2"/>
              <a:buChar char="n"/>
            </a:pPr>
            <a:r>
              <a:rPr lang="en-US" altLang="zh-TW" dirty="0"/>
              <a:t>Activated : the first time a call is made to any of its methods or reminder </a:t>
            </a:r>
            <a:r>
              <a:rPr lang="en-US" altLang="zh-TW" dirty="0">
                <a:solidFill>
                  <a:srgbClr val="FF0000"/>
                </a:solidFill>
              </a:rPr>
              <a:t>(not included timer)</a:t>
            </a:r>
          </a:p>
          <a:p>
            <a:pPr marL="800100" lvl="2" indent="-571500">
              <a:buFont typeface="Wingdings" panose="05000000000000000000" pitchFamily="2" charset="2"/>
              <a:buChar char="n"/>
            </a:pPr>
            <a:r>
              <a:rPr lang="en-US" altLang="zh-TW" dirty="0"/>
              <a:t>Deactivated : if it is not used for a configurable period of time</a:t>
            </a:r>
          </a:p>
          <a:p>
            <a:pPr marL="800100" lvl="2" indent="-571500">
              <a:buFont typeface="Wingdings" panose="05000000000000000000" pitchFamily="2" charset="2"/>
              <a:buChar char="n"/>
            </a:pPr>
            <a:r>
              <a:rPr lang="en-US" altLang="zh-TW" dirty="0"/>
              <a:t>Garbage collection : If actor be deactivated, actor object will be released. Its </a:t>
            </a:r>
            <a:r>
              <a:rPr lang="en-US" altLang="zh-TW" dirty="0">
                <a:solidFill>
                  <a:srgbClr val="FF0000"/>
                </a:solidFill>
              </a:rPr>
              <a:t>state</a:t>
            </a:r>
            <a:r>
              <a:rPr lang="en-US" altLang="zh-TW" dirty="0"/>
              <a:t> have to be deleted manually</a:t>
            </a:r>
            <a:endParaRPr lang="en-US" altLang="zh-TW" dirty="0"/>
          </a:p>
          <a:p>
            <a:pPr marL="571500" indent="-571500">
              <a:buFont typeface="Wingdings" panose="05000000000000000000" pitchFamily="2" charset="2"/>
              <a:buChar char="n"/>
            </a:pPr>
            <a:endParaRPr lang="en-US" altLang="zh-TW" sz="2800" dirty="0"/>
          </a:p>
          <a:p>
            <a:pPr marL="571500" indent="-571500">
              <a:buFont typeface="Wingdings" panose="05000000000000000000" pitchFamily="2" charset="2"/>
              <a:buChar char="n"/>
            </a:pPr>
            <a:endParaRPr lang="en-US" altLang="zh-TW" sz="2800" dirty="0"/>
          </a:p>
        </p:txBody>
      </p:sp>
    </p:spTree>
    <p:extLst>
      <p:ext uri="{BB962C8B-B14F-4D97-AF65-F5344CB8AC3E}">
        <p14:creationId xmlns:p14="http://schemas.microsoft.com/office/powerpoint/2010/main" val="33137713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Routine Task</a:t>
            </a:r>
            <a:endParaRPr lang="zh-TW" altLang="en-US" dirty="0"/>
          </a:p>
        </p:txBody>
      </p:sp>
    </p:spTree>
    <p:extLst>
      <p:ext uri="{BB962C8B-B14F-4D97-AF65-F5344CB8AC3E}">
        <p14:creationId xmlns:p14="http://schemas.microsoft.com/office/powerpoint/2010/main" val="42168255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Whole View</a:t>
            </a:r>
            <a:endParaRPr lang="zh-TW" altLang="en-US" dirty="0"/>
          </a:p>
        </p:txBody>
      </p:sp>
      <p:grpSp>
        <p:nvGrpSpPr>
          <p:cNvPr id="134" name="Group 133"/>
          <p:cNvGrpSpPr/>
          <p:nvPr/>
        </p:nvGrpSpPr>
        <p:grpSpPr>
          <a:xfrm>
            <a:off x="1079324" y="1409030"/>
            <a:ext cx="10670077" cy="5430596"/>
            <a:chOff x="493536" y="751309"/>
            <a:chExt cx="11399881" cy="6007696"/>
          </a:xfrm>
        </p:grpSpPr>
        <p:grpSp>
          <p:nvGrpSpPr>
            <p:cNvPr id="135" name="Group 134"/>
            <p:cNvGrpSpPr/>
            <p:nvPr/>
          </p:nvGrpSpPr>
          <p:grpSpPr>
            <a:xfrm>
              <a:off x="493536" y="751309"/>
              <a:ext cx="11399881" cy="6007696"/>
              <a:chOff x="493536" y="751309"/>
              <a:chExt cx="11399881" cy="6007696"/>
            </a:xfrm>
          </p:grpSpPr>
          <p:grpSp>
            <p:nvGrpSpPr>
              <p:cNvPr id="141" name="Group 140"/>
              <p:cNvGrpSpPr/>
              <p:nvPr/>
            </p:nvGrpSpPr>
            <p:grpSpPr>
              <a:xfrm>
                <a:off x="585251" y="3459649"/>
                <a:ext cx="1254082" cy="601829"/>
                <a:chOff x="3364614" y="3177490"/>
                <a:chExt cx="1445791" cy="1001104"/>
              </a:xfrm>
            </p:grpSpPr>
            <p:sp>
              <p:nvSpPr>
                <p:cNvPr id="262" name="Can 4"/>
                <p:cNvSpPr/>
                <p:nvPr/>
              </p:nvSpPr>
              <p:spPr>
                <a:xfrm>
                  <a:off x="3364614" y="3177490"/>
                  <a:ext cx="1445791" cy="1001104"/>
                </a:xfrm>
                <a:prstGeom prst="can">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63" name="TextBox 262"/>
                <p:cNvSpPr txBox="1"/>
                <p:nvPr/>
              </p:nvSpPr>
              <p:spPr>
                <a:xfrm>
                  <a:off x="3569551" y="3538653"/>
                  <a:ext cx="1061078" cy="39647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Azure SQL</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grpSp>
            <p:nvGrpSpPr>
              <p:cNvPr id="142" name="Group 141"/>
              <p:cNvGrpSpPr/>
              <p:nvPr/>
            </p:nvGrpSpPr>
            <p:grpSpPr>
              <a:xfrm>
                <a:off x="607386" y="1917096"/>
                <a:ext cx="1254082" cy="648638"/>
                <a:chOff x="3364614" y="3176491"/>
                <a:chExt cx="1445791" cy="1058621"/>
              </a:xfrm>
            </p:grpSpPr>
            <p:sp>
              <p:nvSpPr>
                <p:cNvPr id="260" name="Can 7"/>
                <p:cNvSpPr/>
                <p:nvPr/>
              </p:nvSpPr>
              <p:spPr>
                <a:xfrm>
                  <a:off x="3364614" y="3176491"/>
                  <a:ext cx="1445791" cy="1002102"/>
                </a:xfrm>
                <a:prstGeom prst="can">
                  <a:avLst/>
                </a:prstGeom>
                <a:solidFill>
                  <a:srgbClr val="FFC000">
                    <a:lumMod val="75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61" name="TextBox 260"/>
                <p:cNvSpPr txBox="1"/>
                <p:nvPr/>
              </p:nvSpPr>
              <p:spPr>
                <a:xfrm>
                  <a:off x="3661607" y="3381182"/>
                  <a:ext cx="851805" cy="8539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Storage</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grpSp>
            <p:nvGrpSpPr>
              <p:cNvPr id="143" name="Group 142"/>
              <p:cNvGrpSpPr/>
              <p:nvPr/>
            </p:nvGrpSpPr>
            <p:grpSpPr>
              <a:xfrm>
                <a:off x="613807" y="2660572"/>
                <a:ext cx="1254082" cy="613720"/>
                <a:chOff x="706685" y="1462204"/>
                <a:chExt cx="1254082" cy="613720"/>
              </a:xfrm>
            </p:grpSpPr>
            <p:sp>
              <p:nvSpPr>
                <p:cNvPr id="258" name="Can 9"/>
                <p:cNvSpPr/>
                <p:nvPr/>
              </p:nvSpPr>
              <p:spPr>
                <a:xfrm>
                  <a:off x="706685" y="1462204"/>
                  <a:ext cx="1254082" cy="613720"/>
                </a:xfrm>
                <a:prstGeom prst="can">
                  <a:avLst/>
                </a:prstGeom>
                <a:solidFill>
                  <a:sysClr val="window" lastClr="FFFFFF">
                    <a:lumMod val="65000"/>
                  </a:sys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9" name="TextBox 258"/>
                <p:cNvSpPr txBox="1"/>
                <p:nvPr/>
              </p:nvSpPr>
              <p:spPr>
                <a:xfrm>
                  <a:off x="801769" y="1675077"/>
                  <a:ext cx="1058367"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Redis Cache</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grpSp>
            <p:nvGrpSpPr>
              <p:cNvPr id="144" name="Group 143"/>
              <p:cNvGrpSpPr/>
              <p:nvPr/>
            </p:nvGrpSpPr>
            <p:grpSpPr>
              <a:xfrm>
                <a:off x="3147328" y="4606440"/>
                <a:ext cx="1074407" cy="483144"/>
                <a:chOff x="5749507" y="2182783"/>
                <a:chExt cx="1012686" cy="555000"/>
              </a:xfrm>
            </p:grpSpPr>
            <p:sp>
              <p:nvSpPr>
                <p:cNvPr id="256" name="Rectangle 255"/>
                <p:cNvSpPr/>
                <p:nvPr/>
              </p:nvSpPr>
              <p:spPr>
                <a:xfrm>
                  <a:off x="5749507" y="2182783"/>
                  <a:ext cx="1012686" cy="555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7" name="TextBox 256"/>
                <p:cNvSpPr txBox="1"/>
                <p:nvPr/>
              </p:nvSpPr>
              <p:spPr>
                <a:xfrm>
                  <a:off x="5877937" y="2201756"/>
                  <a:ext cx="755834"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SB Client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Alarm Ops</a:t>
                  </a:r>
                  <a:endParaRPr kumimoji="0" lang="zh-TW" altLang="en-US"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grpSp>
            <p:nvGrpSpPr>
              <p:cNvPr id="145" name="Group 144"/>
              <p:cNvGrpSpPr/>
              <p:nvPr/>
            </p:nvGrpSpPr>
            <p:grpSpPr>
              <a:xfrm>
                <a:off x="4436549" y="4606440"/>
                <a:ext cx="1074407" cy="483144"/>
                <a:chOff x="5749507" y="2182783"/>
                <a:chExt cx="1012686" cy="555000"/>
              </a:xfrm>
            </p:grpSpPr>
            <p:sp>
              <p:nvSpPr>
                <p:cNvPr id="254" name="Rectangle 253"/>
                <p:cNvSpPr/>
                <p:nvPr/>
              </p:nvSpPr>
              <p:spPr>
                <a:xfrm>
                  <a:off x="5749507" y="2182783"/>
                  <a:ext cx="1012686" cy="555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5" name="TextBox 254"/>
                <p:cNvSpPr txBox="1"/>
                <p:nvPr/>
              </p:nvSpPr>
              <p:spPr>
                <a:xfrm>
                  <a:off x="5902152" y="2201756"/>
                  <a:ext cx="707411" cy="53032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SB Client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Infra Ops</a:t>
                  </a:r>
                  <a:endParaRPr kumimoji="0" lang="zh-TW" altLang="en-US"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grpSp>
            <p:nvGrpSpPr>
              <p:cNvPr id="146" name="Group 145"/>
              <p:cNvGrpSpPr/>
              <p:nvPr/>
            </p:nvGrpSpPr>
            <p:grpSpPr>
              <a:xfrm>
                <a:off x="6992617" y="4574994"/>
                <a:ext cx="1074407" cy="510725"/>
                <a:chOff x="5749507" y="2152366"/>
                <a:chExt cx="1012686" cy="586684"/>
              </a:xfrm>
            </p:grpSpPr>
            <p:sp>
              <p:nvSpPr>
                <p:cNvPr id="252" name="Rectangle 251"/>
                <p:cNvSpPr/>
                <p:nvPr/>
              </p:nvSpPr>
              <p:spPr>
                <a:xfrm>
                  <a:off x="5749507" y="2182783"/>
                  <a:ext cx="1012686" cy="555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3" name="TextBox 252"/>
                <p:cNvSpPr txBox="1"/>
                <p:nvPr/>
              </p:nvSpPr>
              <p:spPr>
                <a:xfrm>
                  <a:off x="5892491" y="2152366"/>
                  <a:ext cx="726739" cy="58668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err="1">
                      <a:ln>
                        <a:noFill/>
                      </a:ln>
                      <a:solidFill>
                        <a:prstClr val="white"/>
                      </a:solidFill>
                      <a:effectLst/>
                      <a:uLnTx/>
                      <a:uFillTx/>
                      <a:latin typeface="Calibri" panose="020F0502020204030204"/>
                      <a:ea typeface="新細明體" panose="02020500000000000000" pitchFamily="18" charset="-120"/>
                    </a:rPr>
                    <a:t>IoT</a:t>
                  </a:r>
                  <a:r>
                    <a:rPr kumimoji="0" lang="en-US" altLang="zh-TW"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 Hub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Receiver</a:t>
                  </a:r>
                  <a:endParaRPr kumimoji="0" lang="zh-TW" altLang="en-US"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grpSp>
            <p:nvGrpSpPr>
              <p:cNvPr id="147" name="Group 146"/>
              <p:cNvGrpSpPr/>
              <p:nvPr/>
            </p:nvGrpSpPr>
            <p:grpSpPr>
              <a:xfrm>
                <a:off x="8861018" y="2917597"/>
                <a:ext cx="1131814" cy="2169227"/>
                <a:chOff x="7065888" y="2647058"/>
                <a:chExt cx="1131814" cy="1829249"/>
              </a:xfrm>
            </p:grpSpPr>
            <p:sp>
              <p:nvSpPr>
                <p:cNvPr id="247" name="Rectangle 246"/>
                <p:cNvSpPr/>
                <p:nvPr/>
              </p:nvSpPr>
              <p:spPr>
                <a:xfrm>
                  <a:off x="7065888" y="2647058"/>
                  <a:ext cx="1131814" cy="1829249"/>
                </a:xfrm>
                <a:prstGeom prst="rect">
                  <a:avLst/>
                </a:prstGeom>
                <a:solidFill>
                  <a:sysClr val="window" lastClr="FFFFFF">
                    <a:lumMod val="85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48" name="TextBox 247"/>
                <p:cNvSpPr txBox="1"/>
                <p:nvPr/>
              </p:nvSpPr>
              <p:spPr>
                <a:xfrm>
                  <a:off x="7194590" y="3865748"/>
                  <a:ext cx="917239"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IoT Hub</a:t>
                  </a:r>
                </a:p>
              </p:txBody>
            </p:sp>
            <p:grpSp>
              <p:nvGrpSpPr>
                <p:cNvPr id="249" name="Group 248"/>
                <p:cNvGrpSpPr/>
                <p:nvPr/>
              </p:nvGrpSpPr>
              <p:grpSpPr>
                <a:xfrm>
                  <a:off x="7212097" y="2943673"/>
                  <a:ext cx="602280" cy="715796"/>
                  <a:chOff x="7923056" y="5302231"/>
                  <a:chExt cx="602280" cy="715796"/>
                </a:xfrm>
              </p:grpSpPr>
              <p:sp>
                <p:nvSpPr>
                  <p:cNvPr id="250" name="Rectangle 249"/>
                  <p:cNvSpPr/>
                  <p:nvPr/>
                </p:nvSpPr>
                <p:spPr>
                  <a:xfrm>
                    <a:off x="7938476" y="5302231"/>
                    <a:ext cx="553782" cy="715796"/>
                  </a:xfrm>
                  <a:prstGeom prst="rect">
                    <a:avLst/>
                  </a:prstGeom>
                  <a:solidFill>
                    <a:sysClr val="window" lastClr="FFFFFF">
                      <a:lumMod val="85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1" name="TextBox 250"/>
                  <p:cNvSpPr txBox="1"/>
                  <p:nvPr/>
                </p:nvSpPr>
                <p:spPr>
                  <a:xfrm>
                    <a:off x="7923056" y="5461634"/>
                    <a:ext cx="602280" cy="38930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Device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Mgt</a:t>
                    </a:r>
                  </a:p>
                </p:txBody>
              </p:sp>
            </p:grpSp>
          </p:grpSp>
          <p:sp>
            <p:nvSpPr>
              <p:cNvPr id="148" name="Rectangle 147"/>
              <p:cNvSpPr/>
              <p:nvPr/>
            </p:nvSpPr>
            <p:spPr>
              <a:xfrm>
                <a:off x="3147328" y="3312802"/>
                <a:ext cx="3457472" cy="927211"/>
              </a:xfrm>
              <a:prstGeom prst="rect">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149" name="Group 148"/>
              <p:cNvGrpSpPr/>
              <p:nvPr/>
            </p:nvGrpSpPr>
            <p:grpSpPr>
              <a:xfrm>
                <a:off x="5532221" y="3392465"/>
                <a:ext cx="1012686" cy="558115"/>
                <a:chOff x="5749507" y="2182783"/>
                <a:chExt cx="1012686" cy="558115"/>
              </a:xfrm>
            </p:grpSpPr>
            <p:sp>
              <p:nvSpPr>
                <p:cNvPr id="245" name="Rectangle 244"/>
                <p:cNvSpPr/>
                <p:nvPr/>
              </p:nvSpPr>
              <p:spPr>
                <a:xfrm>
                  <a:off x="5749507" y="2182783"/>
                  <a:ext cx="1012686" cy="555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46" name="TextBox 245"/>
                <p:cNvSpPr txBox="1"/>
                <p:nvPr/>
              </p:nvSpPr>
              <p:spPr>
                <a:xfrm>
                  <a:off x="5904116" y="2217678"/>
                  <a:ext cx="672685"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Device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API</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sp>
            <p:nvSpPr>
              <p:cNvPr id="150" name="Rectangle 149"/>
              <p:cNvSpPr/>
              <p:nvPr/>
            </p:nvSpPr>
            <p:spPr>
              <a:xfrm>
                <a:off x="3234187" y="3392465"/>
                <a:ext cx="2180236" cy="555000"/>
              </a:xfrm>
              <a:prstGeom prst="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1" name="TextBox 150"/>
              <p:cNvSpPr txBox="1"/>
              <p:nvPr/>
            </p:nvSpPr>
            <p:spPr>
              <a:xfrm>
                <a:off x="4026357" y="3415317"/>
                <a:ext cx="662361"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Admin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API</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sp>
            <p:nvSpPr>
              <p:cNvPr id="152" name="TextBox 151"/>
              <p:cNvSpPr txBox="1"/>
              <p:nvPr/>
            </p:nvSpPr>
            <p:spPr>
              <a:xfrm>
                <a:off x="4387542" y="3897572"/>
                <a:ext cx="1281400" cy="4085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rPr>
                  <a:t>Restful API</a:t>
                </a:r>
                <a:endParaRPr kumimoji="0" lang="zh-TW" altLang="en-US" sz="18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endParaRPr>
              </a:p>
            </p:txBody>
          </p:sp>
          <p:grpSp>
            <p:nvGrpSpPr>
              <p:cNvPr id="153" name="Group 152"/>
              <p:cNvGrpSpPr/>
              <p:nvPr/>
            </p:nvGrpSpPr>
            <p:grpSpPr>
              <a:xfrm>
                <a:off x="3147328" y="2199913"/>
                <a:ext cx="1656941" cy="883920"/>
                <a:chOff x="4629889" y="1382195"/>
                <a:chExt cx="1696720" cy="883920"/>
              </a:xfrm>
            </p:grpSpPr>
            <p:sp>
              <p:nvSpPr>
                <p:cNvPr id="243" name="Rectangle 242"/>
                <p:cNvSpPr/>
                <p:nvPr/>
              </p:nvSpPr>
              <p:spPr>
                <a:xfrm>
                  <a:off x="4629889" y="1382195"/>
                  <a:ext cx="1696720" cy="883920"/>
                </a:xfrm>
                <a:prstGeom prst="rect">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44" name="TextBox 243"/>
                <p:cNvSpPr txBox="1"/>
                <p:nvPr/>
              </p:nvSpPr>
              <p:spPr>
                <a:xfrm>
                  <a:off x="4886923" y="1585096"/>
                  <a:ext cx="1231491" cy="5788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rPr>
                    <a:t>Super Admin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rPr>
                    <a:t>Web MVC</a:t>
                  </a:r>
                  <a:endParaRPr kumimoji="0" lang="zh-TW" altLang="en-US" sz="14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endParaRPr>
                </a:p>
              </p:txBody>
            </p:sp>
          </p:grpSp>
          <p:grpSp>
            <p:nvGrpSpPr>
              <p:cNvPr id="154" name="Group 153"/>
              <p:cNvGrpSpPr/>
              <p:nvPr/>
            </p:nvGrpSpPr>
            <p:grpSpPr>
              <a:xfrm>
                <a:off x="5053328" y="2199913"/>
                <a:ext cx="1551471" cy="883920"/>
                <a:chOff x="6390641" y="1382195"/>
                <a:chExt cx="1696720" cy="883920"/>
              </a:xfrm>
            </p:grpSpPr>
            <p:sp>
              <p:nvSpPr>
                <p:cNvPr id="241" name="Rectangle 240"/>
                <p:cNvSpPr/>
                <p:nvPr/>
              </p:nvSpPr>
              <p:spPr>
                <a:xfrm>
                  <a:off x="6390641" y="1382195"/>
                  <a:ext cx="1696720" cy="883920"/>
                </a:xfrm>
                <a:prstGeom prst="rect">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chemeClr val="tx1">
                        <a:lumMod val="50000"/>
                      </a:schemeClr>
                    </a:solidFill>
                    <a:effectLst/>
                    <a:uLnTx/>
                    <a:uFillTx/>
                    <a:latin typeface="Calibri" panose="020F0502020204030204"/>
                    <a:ea typeface="新細明體" panose="02020500000000000000" pitchFamily="18" charset="-120"/>
                    <a:cs typeface="+mn-cs"/>
                  </a:endParaRPr>
                </a:p>
              </p:txBody>
            </p:sp>
            <p:sp>
              <p:nvSpPr>
                <p:cNvPr id="242" name="TextBox 241"/>
                <p:cNvSpPr txBox="1"/>
                <p:nvPr/>
              </p:nvSpPr>
              <p:spPr>
                <a:xfrm>
                  <a:off x="6683098" y="1576660"/>
                  <a:ext cx="1077340" cy="5788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rPr>
                    <a:t>Admin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rPr>
                    <a:t>Web MVC</a:t>
                  </a:r>
                </a:p>
              </p:txBody>
            </p:sp>
          </p:grpSp>
          <p:sp>
            <p:nvSpPr>
              <p:cNvPr id="155" name="Rectangle 154"/>
              <p:cNvSpPr/>
              <p:nvPr/>
            </p:nvSpPr>
            <p:spPr>
              <a:xfrm>
                <a:off x="10628143" y="2343309"/>
                <a:ext cx="1265274" cy="2734694"/>
              </a:xfrm>
              <a:prstGeom prst="rect">
                <a:avLst/>
              </a:prstGeom>
              <a:solidFill>
                <a:sysClr val="window" lastClr="FFFFFF">
                  <a:lumMod val="85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6" name="TextBox 155"/>
              <p:cNvSpPr txBox="1"/>
              <p:nvPr/>
            </p:nvSpPr>
            <p:spPr>
              <a:xfrm>
                <a:off x="10653928" y="4361712"/>
                <a:ext cx="1209434"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IoT Device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 GW SDK</a:t>
                </a:r>
              </a:p>
            </p:txBody>
          </p:sp>
          <p:grpSp>
            <p:nvGrpSpPr>
              <p:cNvPr id="157" name="Group 156"/>
              <p:cNvGrpSpPr/>
              <p:nvPr/>
            </p:nvGrpSpPr>
            <p:grpSpPr>
              <a:xfrm>
                <a:off x="10841703" y="3629464"/>
                <a:ext cx="833884" cy="604652"/>
                <a:chOff x="7938476" y="5178056"/>
                <a:chExt cx="833884" cy="839972"/>
              </a:xfrm>
            </p:grpSpPr>
            <p:sp>
              <p:nvSpPr>
                <p:cNvPr id="239" name="Rectangle 238"/>
                <p:cNvSpPr/>
                <p:nvPr/>
              </p:nvSpPr>
              <p:spPr>
                <a:xfrm>
                  <a:off x="7938476" y="5178056"/>
                  <a:ext cx="833884" cy="839972"/>
                </a:xfrm>
                <a:prstGeom prst="rect">
                  <a:avLst/>
                </a:prstGeom>
                <a:solidFill>
                  <a:sysClr val="window" lastClr="FFFFFF">
                    <a:lumMod val="85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40" name="TextBox 239"/>
                <p:cNvSpPr txBox="1"/>
                <p:nvPr/>
              </p:nvSpPr>
              <p:spPr>
                <a:xfrm>
                  <a:off x="8154882" y="5281000"/>
                  <a:ext cx="401072" cy="36933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a:t>
                  </a:r>
                </a:p>
              </p:txBody>
            </p:sp>
          </p:grpSp>
          <p:grpSp>
            <p:nvGrpSpPr>
              <p:cNvPr id="158" name="Group 157"/>
              <p:cNvGrpSpPr/>
              <p:nvPr/>
            </p:nvGrpSpPr>
            <p:grpSpPr>
              <a:xfrm>
                <a:off x="10841703" y="2442240"/>
                <a:ext cx="833884" cy="520680"/>
                <a:chOff x="9669306" y="2265850"/>
                <a:chExt cx="833884" cy="520680"/>
              </a:xfrm>
            </p:grpSpPr>
            <p:sp>
              <p:nvSpPr>
                <p:cNvPr id="237" name="Rectangle 236"/>
                <p:cNvSpPr/>
                <p:nvPr/>
              </p:nvSpPr>
              <p:spPr>
                <a:xfrm>
                  <a:off x="9669306" y="2265850"/>
                  <a:ext cx="833884" cy="520680"/>
                </a:xfrm>
                <a:prstGeom prst="rect">
                  <a:avLst/>
                </a:prstGeom>
                <a:solidFill>
                  <a:sysClr val="window" lastClr="FFFFFF"/>
                </a:solidFill>
                <a:ln w="12700" cap="flat" cmpd="sng" algn="ctr">
                  <a:solidFill>
                    <a:schemeClr val="tx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38" name="TextBox 237"/>
                <p:cNvSpPr txBox="1"/>
                <p:nvPr/>
              </p:nvSpPr>
              <p:spPr>
                <a:xfrm>
                  <a:off x="9706726" y="2341524"/>
                  <a:ext cx="759044" cy="40858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rPr>
                    <a:t>Initial</a:t>
                  </a:r>
                  <a:endParaRPr kumimoji="0" lang="zh-TW" altLang="en-US" sz="18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endParaRPr>
                </a:p>
              </p:txBody>
            </p:sp>
          </p:grpSp>
          <p:grpSp>
            <p:nvGrpSpPr>
              <p:cNvPr id="159" name="Group 158"/>
              <p:cNvGrpSpPr/>
              <p:nvPr/>
            </p:nvGrpSpPr>
            <p:grpSpPr>
              <a:xfrm>
                <a:off x="10837424" y="3034666"/>
                <a:ext cx="833884" cy="520680"/>
                <a:chOff x="9669306" y="2265850"/>
                <a:chExt cx="833884" cy="520680"/>
              </a:xfrm>
            </p:grpSpPr>
            <p:sp>
              <p:nvSpPr>
                <p:cNvPr id="235" name="Rectangle 234"/>
                <p:cNvSpPr/>
                <p:nvPr/>
              </p:nvSpPr>
              <p:spPr>
                <a:xfrm>
                  <a:off x="9669306" y="2265850"/>
                  <a:ext cx="833884" cy="520680"/>
                </a:xfrm>
                <a:prstGeom prst="rect">
                  <a:avLst/>
                </a:prstGeom>
                <a:solidFill>
                  <a:sysClr val="window" lastClr="FFFFFF"/>
                </a:solidFill>
                <a:ln w="12700" cap="flat" cmpd="sng" algn="ctr">
                  <a:solidFill>
                    <a:schemeClr val="tx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36" name="TextBox 235"/>
                <p:cNvSpPr txBox="1"/>
                <p:nvPr/>
              </p:nvSpPr>
              <p:spPr>
                <a:xfrm>
                  <a:off x="9871996" y="2341524"/>
                  <a:ext cx="428504" cy="40858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rPr>
                    <a:t>….</a:t>
                  </a:r>
                  <a:endParaRPr kumimoji="0" lang="zh-TW" altLang="en-US" sz="18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endParaRPr>
                </a:p>
              </p:txBody>
            </p:sp>
          </p:grpSp>
          <p:grpSp>
            <p:nvGrpSpPr>
              <p:cNvPr id="160" name="Group 159"/>
              <p:cNvGrpSpPr/>
              <p:nvPr/>
            </p:nvGrpSpPr>
            <p:grpSpPr>
              <a:xfrm>
                <a:off x="493536" y="5271793"/>
                <a:ext cx="1481780" cy="401297"/>
                <a:chOff x="4596556" y="1382195"/>
                <a:chExt cx="1754740" cy="883920"/>
              </a:xfrm>
            </p:grpSpPr>
            <p:sp>
              <p:nvSpPr>
                <p:cNvPr id="233" name="Rectangle 232"/>
                <p:cNvSpPr/>
                <p:nvPr/>
              </p:nvSpPr>
              <p:spPr>
                <a:xfrm>
                  <a:off x="4629889" y="1382195"/>
                  <a:ext cx="1696720" cy="883920"/>
                </a:xfrm>
                <a:prstGeom prst="rect">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34" name="TextBox 233"/>
                <p:cNvSpPr txBox="1"/>
                <p:nvPr/>
              </p:nvSpPr>
              <p:spPr>
                <a:xfrm>
                  <a:off x="4596556" y="1555325"/>
                  <a:ext cx="1754740" cy="63747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100" b="0" i="0" u="none" strike="noStrike" kern="0" cap="none" spc="0" normalizeH="0" baseline="0" noProof="0" dirty="0">
                      <a:ln>
                        <a:noFill/>
                      </a:ln>
                      <a:solidFill>
                        <a:schemeClr val="tx1">
                          <a:lumMod val="50000"/>
                        </a:schemeClr>
                      </a:solidFill>
                      <a:effectLst/>
                      <a:uLnTx/>
                      <a:uFillTx/>
                      <a:latin typeface="Calibri" panose="020F0502020204030204"/>
                      <a:ea typeface="新細明體" panose="02020500000000000000" pitchFamily="18" charset="-120"/>
                    </a:rPr>
                    <a:t>External Applications</a:t>
                  </a:r>
                </a:p>
              </p:txBody>
            </p:sp>
          </p:grpSp>
          <p:cxnSp>
            <p:nvCxnSpPr>
              <p:cNvPr id="161" name="Straight Arrow Connector 160"/>
              <p:cNvCxnSpPr>
                <a:stCxn id="262" idx="4"/>
                <a:endCxn id="148" idx="1"/>
              </p:cNvCxnSpPr>
              <p:nvPr/>
            </p:nvCxnSpPr>
            <p:spPr>
              <a:xfrm>
                <a:off x="1839333" y="3760564"/>
                <a:ext cx="1307995" cy="15844"/>
              </a:xfrm>
              <a:prstGeom prst="straightConnector1">
                <a:avLst/>
              </a:prstGeom>
              <a:noFill/>
              <a:ln w="6350" cap="flat" cmpd="sng" algn="ctr">
                <a:solidFill>
                  <a:srgbClr val="002060"/>
                </a:solidFill>
                <a:prstDash val="solid"/>
                <a:miter lim="800000"/>
                <a:headEnd type="triangle" w="lg" len="med"/>
                <a:tailEnd type="triangle" w="lg" len="med"/>
              </a:ln>
              <a:effectLst/>
            </p:spPr>
          </p:cxnSp>
          <p:sp>
            <p:nvSpPr>
              <p:cNvPr id="162" name="TextBox 161"/>
              <p:cNvSpPr txBox="1"/>
              <p:nvPr/>
            </p:nvSpPr>
            <p:spPr>
              <a:xfrm>
                <a:off x="1899092" y="3764386"/>
                <a:ext cx="1130438"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 Entity Framework</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163" name="Elbow Connector 76"/>
              <p:cNvCxnSpPr>
                <a:stCxn id="148" idx="1"/>
                <a:endCxn id="258" idx="4"/>
              </p:cNvCxnSpPr>
              <p:nvPr/>
            </p:nvCxnSpPr>
            <p:spPr>
              <a:xfrm rot="10800000">
                <a:off x="1867888" y="2967432"/>
                <a:ext cx="1279440" cy="808976"/>
              </a:xfrm>
              <a:prstGeom prst="bentConnector3">
                <a:avLst>
                  <a:gd name="adj1" fmla="val 50000"/>
                </a:avLst>
              </a:prstGeom>
              <a:noFill/>
              <a:ln w="6350" cap="flat" cmpd="sng" algn="ctr">
                <a:solidFill>
                  <a:srgbClr val="002060"/>
                </a:solidFill>
                <a:prstDash val="solid"/>
                <a:miter lim="800000"/>
                <a:headEnd type="triangle" w="lg" len="med"/>
                <a:tailEnd type="triangle" w="lg" len="med"/>
              </a:ln>
              <a:effectLst/>
            </p:spPr>
          </p:cxnSp>
          <p:sp>
            <p:nvSpPr>
              <p:cNvPr id="164" name="TextBox 163"/>
              <p:cNvSpPr txBox="1"/>
              <p:nvPr/>
            </p:nvSpPr>
            <p:spPr>
              <a:xfrm rot="5400000">
                <a:off x="2004810" y="3232902"/>
                <a:ext cx="822661"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 Data Cache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165" name="Elbow Connector 85"/>
              <p:cNvCxnSpPr>
                <a:stCxn id="243" idx="1"/>
                <a:endCxn id="260" idx="4"/>
              </p:cNvCxnSpPr>
              <p:nvPr/>
            </p:nvCxnSpPr>
            <p:spPr>
              <a:xfrm rot="10800000">
                <a:off x="1861468" y="2224101"/>
                <a:ext cx="1285860" cy="417772"/>
              </a:xfrm>
              <a:prstGeom prst="bentConnector3">
                <a:avLst>
                  <a:gd name="adj1" fmla="val 50000"/>
                </a:avLst>
              </a:prstGeom>
              <a:noFill/>
              <a:ln w="6350" cap="flat" cmpd="sng" algn="ctr">
                <a:solidFill>
                  <a:srgbClr val="002060"/>
                </a:solidFill>
                <a:prstDash val="solid"/>
                <a:miter lim="800000"/>
                <a:headEnd type="none" w="lg" len="med"/>
                <a:tailEnd type="triangle" w="lg" len="med"/>
              </a:ln>
              <a:effectLst/>
            </p:spPr>
          </p:cxnSp>
          <p:cxnSp>
            <p:nvCxnSpPr>
              <p:cNvPr id="166" name="Elbow Connector 88"/>
              <p:cNvCxnSpPr>
                <a:stCxn id="241" idx="0"/>
                <a:endCxn id="260" idx="1"/>
              </p:cNvCxnSpPr>
              <p:nvPr/>
            </p:nvCxnSpPr>
            <p:spPr>
              <a:xfrm rot="16200000" flipV="1">
                <a:off x="3390338" y="-238814"/>
                <a:ext cx="282817" cy="4594637"/>
              </a:xfrm>
              <a:prstGeom prst="bentConnector3">
                <a:avLst>
                  <a:gd name="adj1" fmla="val 180830"/>
                </a:avLst>
              </a:prstGeom>
              <a:noFill/>
              <a:ln w="6350" cap="flat" cmpd="sng" algn="ctr">
                <a:solidFill>
                  <a:srgbClr val="002060"/>
                </a:solidFill>
                <a:prstDash val="solid"/>
                <a:miter lim="800000"/>
                <a:headEnd type="none" w="lg" len="med"/>
                <a:tailEnd type="triangle" w="lg" len="med"/>
              </a:ln>
              <a:effectLst/>
            </p:spPr>
          </p:cxnSp>
          <p:sp>
            <p:nvSpPr>
              <p:cNvPr id="167" name="TextBox 166"/>
              <p:cNvSpPr txBox="1"/>
              <p:nvPr/>
            </p:nvSpPr>
            <p:spPr>
              <a:xfrm rot="5400000">
                <a:off x="3442357" y="1723322"/>
                <a:ext cx="864339"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7. Submit Task</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sp>
            <p:nvSpPr>
              <p:cNvPr id="168" name="TextBox 167"/>
              <p:cNvSpPr txBox="1"/>
              <p:nvPr/>
            </p:nvSpPr>
            <p:spPr>
              <a:xfrm>
                <a:off x="1876099" y="2245178"/>
                <a:ext cx="694421"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4. Log data</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nvGrpSpPr>
              <p:cNvPr id="169" name="Group 168"/>
              <p:cNvGrpSpPr/>
              <p:nvPr/>
            </p:nvGrpSpPr>
            <p:grpSpPr>
              <a:xfrm>
                <a:off x="585989" y="4183309"/>
                <a:ext cx="1254082" cy="648638"/>
                <a:chOff x="3364614" y="3176491"/>
                <a:chExt cx="1445791" cy="1058621"/>
              </a:xfrm>
            </p:grpSpPr>
            <p:sp>
              <p:nvSpPr>
                <p:cNvPr id="231" name="Can 97"/>
                <p:cNvSpPr/>
                <p:nvPr/>
              </p:nvSpPr>
              <p:spPr>
                <a:xfrm>
                  <a:off x="3364614" y="3176491"/>
                  <a:ext cx="1445791" cy="1002102"/>
                </a:xfrm>
                <a:prstGeom prst="can">
                  <a:avLst/>
                </a:prstGeom>
                <a:solidFill>
                  <a:srgbClr val="FFC000">
                    <a:lumMod val="75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32" name="TextBox 231"/>
                <p:cNvSpPr txBox="1"/>
                <p:nvPr/>
              </p:nvSpPr>
              <p:spPr>
                <a:xfrm>
                  <a:off x="3661607" y="3381182"/>
                  <a:ext cx="851805" cy="8539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Storage</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cxnSp>
            <p:nvCxnSpPr>
              <p:cNvPr id="170" name="Elbow Connector 99"/>
              <p:cNvCxnSpPr>
                <a:endCxn id="231" idx="4"/>
              </p:cNvCxnSpPr>
              <p:nvPr/>
            </p:nvCxnSpPr>
            <p:spPr>
              <a:xfrm rot="10800000" flipV="1">
                <a:off x="1840072" y="4073158"/>
                <a:ext cx="1306519" cy="417155"/>
              </a:xfrm>
              <a:prstGeom prst="bentConnector3">
                <a:avLst>
                  <a:gd name="adj1" fmla="val 50000"/>
                </a:avLst>
              </a:prstGeom>
              <a:noFill/>
              <a:ln w="6350" cap="flat" cmpd="sng" algn="ctr">
                <a:solidFill>
                  <a:srgbClr val="002060"/>
                </a:solidFill>
                <a:prstDash val="solid"/>
                <a:miter lim="800000"/>
                <a:headEnd type="none" w="lg" len="med"/>
                <a:tailEnd type="triangle" w="lg" len="med"/>
              </a:ln>
              <a:effectLst/>
            </p:spPr>
          </p:cxnSp>
          <p:sp>
            <p:nvSpPr>
              <p:cNvPr id="171" name="TextBox 170"/>
              <p:cNvSpPr txBox="1"/>
              <p:nvPr/>
            </p:nvSpPr>
            <p:spPr>
              <a:xfrm>
                <a:off x="1899092" y="4120981"/>
                <a:ext cx="77617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5. Log 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6. Image File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nvGrpSpPr>
              <p:cNvPr id="172" name="Group 171"/>
              <p:cNvGrpSpPr/>
              <p:nvPr/>
            </p:nvGrpSpPr>
            <p:grpSpPr>
              <a:xfrm>
                <a:off x="3146591" y="751309"/>
                <a:ext cx="3458209" cy="484577"/>
                <a:chOff x="3239469" y="755671"/>
                <a:chExt cx="3458209" cy="484577"/>
              </a:xfrm>
            </p:grpSpPr>
            <p:sp>
              <p:nvSpPr>
                <p:cNvPr id="229" name="Rectangle 228"/>
                <p:cNvSpPr/>
                <p:nvPr/>
              </p:nvSpPr>
              <p:spPr>
                <a:xfrm>
                  <a:off x="3239469" y="755671"/>
                  <a:ext cx="3458209" cy="484577"/>
                </a:xfrm>
                <a:prstGeom prst="rect">
                  <a:avLst/>
                </a:prstGeom>
                <a:solidFill>
                  <a:sysClr val="window" lastClr="FFFFFF">
                    <a:lumMod val="85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30" name="TextBox 229"/>
                <p:cNvSpPr txBox="1"/>
                <p:nvPr/>
              </p:nvSpPr>
              <p:spPr>
                <a:xfrm>
                  <a:off x="4376972" y="822700"/>
                  <a:ext cx="1247970"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Service Bus</a:t>
                  </a:r>
                </a:p>
              </p:txBody>
            </p:sp>
          </p:grpSp>
          <p:cxnSp>
            <p:nvCxnSpPr>
              <p:cNvPr id="173" name="Straight Arrow Connector 172"/>
              <p:cNvCxnSpPr>
                <a:stCxn id="243" idx="0"/>
              </p:cNvCxnSpPr>
              <p:nvPr/>
            </p:nvCxnSpPr>
            <p:spPr>
              <a:xfrm flipV="1">
                <a:off x="3975799" y="1235887"/>
                <a:ext cx="19889" cy="964026"/>
              </a:xfrm>
              <a:prstGeom prst="straightConnector1">
                <a:avLst/>
              </a:prstGeom>
              <a:noFill/>
              <a:ln w="6350" cap="flat" cmpd="sng" algn="ctr">
                <a:solidFill>
                  <a:srgbClr val="002060"/>
                </a:solidFill>
                <a:prstDash val="solid"/>
                <a:miter lim="800000"/>
                <a:headEnd type="none" w="lg" len="med"/>
                <a:tailEnd type="triangle" w="lg" len="med"/>
              </a:ln>
              <a:effectLst/>
            </p:spPr>
          </p:cxnSp>
          <p:cxnSp>
            <p:nvCxnSpPr>
              <p:cNvPr id="174" name="Straight Arrow Connector 173"/>
              <p:cNvCxnSpPr/>
              <p:nvPr/>
            </p:nvCxnSpPr>
            <p:spPr>
              <a:xfrm flipV="1">
                <a:off x="6042593" y="1232873"/>
                <a:ext cx="0" cy="964027"/>
              </a:xfrm>
              <a:prstGeom prst="straightConnector1">
                <a:avLst/>
              </a:prstGeom>
              <a:noFill/>
              <a:ln w="6350" cap="flat" cmpd="sng" algn="ctr">
                <a:solidFill>
                  <a:srgbClr val="002060"/>
                </a:solidFill>
                <a:prstDash val="solid"/>
                <a:miter lim="800000"/>
                <a:headEnd type="none" w="lg" len="med"/>
                <a:tailEnd type="triangle" w="lg" len="med"/>
              </a:ln>
              <a:effectLst/>
            </p:spPr>
          </p:cxnSp>
          <p:sp>
            <p:nvSpPr>
              <p:cNvPr id="175" name="TextBox 174"/>
              <p:cNvSpPr txBox="1"/>
              <p:nvPr/>
            </p:nvSpPr>
            <p:spPr>
              <a:xfrm>
                <a:off x="2834721" y="1628521"/>
                <a:ext cx="69442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3. Log data</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sp>
            <p:nvSpPr>
              <p:cNvPr id="176" name="TextBox 175"/>
              <p:cNvSpPr txBox="1"/>
              <p:nvPr/>
            </p:nvSpPr>
            <p:spPr>
              <a:xfrm rot="5400000">
                <a:off x="5489959" y="1716035"/>
                <a:ext cx="864339"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8. Submit Task</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nvGrpSpPr>
              <p:cNvPr id="177" name="Group 176"/>
              <p:cNvGrpSpPr/>
              <p:nvPr/>
            </p:nvGrpSpPr>
            <p:grpSpPr>
              <a:xfrm>
                <a:off x="3457293" y="5892139"/>
                <a:ext cx="4267538" cy="484577"/>
                <a:chOff x="3239469" y="755671"/>
                <a:chExt cx="3458209" cy="484577"/>
              </a:xfrm>
            </p:grpSpPr>
            <p:sp>
              <p:nvSpPr>
                <p:cNvPr id="227" name="Rectangle 226"/>
                <p:cNvSpPr/>
                <p:nvPr/>
              </p:nvSpPr>
              <p:spPr>
                <a:xfrm>
                  <a:off x="3239469" y="755671"/>
                  <a:ext cx="3458209" cy="484577"/>
                </a:xfrm>
                <a:prstGeom prst="rect">
                  <a:avLst/>
                </a:prstGeom>
                <a:solidFill>
                  <a:sysClr val="window" lastClr="FFFFFF">
                    <a:lumMod val="85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28" name="TextBox 227"/>
                <p:cNvSpPr txBox="1"/>
                <p:nvPr/>
              </p:nvSpPr>
              <p:spPr>
                <a:xfrm>
                  <a:off x="4376972" y="822700"/>
                  <a:ext cx="1247970"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lumMod val="95000"/>
                          <a:lumOff val="5000"/>
                        </a:prstClr>
                      </a:solidFill>
                      <a:effectLst/>
                      <a:uLnTx/>
                      <a:uFillTx/>
                      <a:latin typeface="Calibri" panose="020F0502020204030204"/>
                      <a:ea typeface="新細明體" panose="02020500000000000000" pitchFamily="18" charset="-120"/>
                    </a:rPr>
                    <a:t>Service Bus</a:t>
                  </a:r>
                </a:p>
              </p:txBody>
            </p:sp>
          </p:grpSp>
          <p:cxnSp>
            <p:nvCxnSpPr>
              <p:cNvPr id="178" name="Straight Arrow Connector 177"/>
              <p:cNvCxnSpPr/>
              <p:nvPr/>
            </p:nvCxnSpPr>
            <p:spPr>
              <a:xfrm flipV="1">
                <a:off x="3684531" y="5078004"/>
                <a:ext cx="0" cy="814135"/>
              </a:xfrm>
              <a:prstGeom prst="straightConnector1">
                <a:avLst/>
              </a:prstGeom>
              <a:noFill/>
              <a:ln w="6350" cap="flat" cmpd="sng" algn="ctr">
                <a:solidFill>
                  <a:srgbClr val="002060"/>
                </a:solidFill>
                <a:prstDash val="solid"/>
                <a:miter lim="800000"/>
                <a:headEnd type="none" w="lg" len="med"/>
                <a:tailEnd type="triangle" w="lg" len="med"/>
              </a:ln>
              <a:effectLst/>
            </p:spPr>
          </p:cxnSp>
          <p:cxnSp>
            <p:nvCxnSpPr>
              <p:cNvPr id="179" name="Straight Arrow Connector 178"/>
              <p:cNvCxnSpPr/>
              <p:nvPr/>
            </p:nvCxnSpPr>
            <p:spPr>
              <a:xfrm flipH="1" flipV="1">
                <a:off x="4965875" y="5087017"/>
                <a:ext cx="7877" cy="805122"/>
              </a:xfrm>
              <a:prstGeom prst="straightConnector1">
                <a:avLst/>
              </a:prstGeom>
              <a:noFill/>
              <a:ln w="6350" cap="flat" cmpd="sng" algn="ctr">
                <a:solidFill>
                  <a:srgbClr val="002060"/>
                </a:solidFill>
                <a:prstDash val="solid"/>
                <a:miter lim="800000"/>
                <a:headEnd type="none" w="lg" len="med"/>
                <a:tailEnd type="triangle" w="lg" len="med"/>
              </a:ln>
              <a:effectLst/>
            </p:spPr>
          </p:cxnSp>
          <p:cxnSp>
            <p:nvCxnSpPr>
              <p:cNvPr id="180" name="Straight Arrow Connector 179"/>
              <p:cNvCxnSpPr/>
              <p:nvPr/>
            </p:nvCxnSpPr>
            <p:spPr>
              <a:xfrm flipV="1">
                <a:off x="7529820" y="5087017"/>
                <a:ext cx="0" cy="805122"/>
              </a:xfrm>
              <a:prstGeom prst="straightConnector1">
                <a:avLst/>
              </a:prstGeom>
              <a:noFill/>
              <a:ln w="6350" cap="flat" cmpd="sng" algn="ctr">
                <a:solidFill>
                  <a:srgbClr val="002060"/>
                </a:solidFill>
                <a:prstDash val="solid"/>
                <a:miter lim="800000"/>
                <a:headEnd type="none" w="lg" len="med"/>
                <a:tailEnd type="triangle" w="lg" len="med"/>
              </a:ln>
              <a:effectLst/>
            </p:spPr>
          </p:cxnSp>
          <p:sp>
            <p:nvSpPr>
              <p:cNvPr id="181" name="TextBox 180"/>
              <p:cNvSpPr txBox="1"/>
              <p:nvPr/>
            </p:nvSpPr>
            <p:spPr>
              <a:xfrm rot="5400000">
                <a:off x="3074199" y="5401152"/>
                <a:ext cx="970138"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9. Consume Task</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sp>
            <p:nvSpPr>
              <p:cNvPr id="182" name="TextBox 181"/>
              <p:cNvSpPr txBox="1"/>
              <p:nvPr/>
            </p:nvSpPr>
            <p:spPr>
              <a:xfrm rot="5400000">
                <a:off x="4300260" y="5401720"/>
                <a:ext cx="1027846"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10. Consume Task</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sp>
            <p:nvSpPr>
              <p:cNvPr id="183" name="TextBox 182"/>
              <p:cNvSpPr txBox="1"/>
              <p:nvPr/>
            </p:nvSpPr>
            <p:spPr>
              <a:xfrm rot="5400000">
                <a:off x="6843882" y="5412881"/>
                <a:ext cx="1027846"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12. Consume Task</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sp>
            <p:nvSpPr>
              <p:cNvPr id="184" name="Rectangle 183"/>
              <p:cNvSpPr/>
              <p:nvPr/>
            </p:nvSpPr>
            <p:spPr>
              <a:xfrm>
                <a:off x="2988883" y="4492708"/>
                <a:ext cx="5236824" cy="1024351"/>
              </a:xfrm>
              <a:prstGeom prst="rect">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TextBox 184"/>
              <p:cNvSpPr txBox="1"/>
              <p:nvPr/>
            </p:nvSpPr>
            <p:spPr>
              <a:xfrm>
                <a:off x="4076870" y="5188311"/>
                <a:ext cx="3507838" cy="4085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rPr>
                  <a:t>Backend Services</a:t>
                </a:r>
                <a:r>
                  <a:rPr kumimoji="0" lang="zh-TW" altLang="en-US" sz="18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rPr>
                  <a:t> </a:t>
                </a:r>
                <a:r>
                  <a:rPr kumimoji="0" lang="en-US" altLang="zh-TW" sz="18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rPr>
                  <a:t>(Service Fabric)</a:t>
                </a:r>
                <a:endParaRPr kumimoji="0" lang="zh-TW" altLang="en-US" sz="18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endParaRPr>
              </a:p>
            </p:txBody>
          </p:sp>
          <p:sp>
            <p:nvSpPr>
              <p:cNvPr id="186" name="TextBox 185"/>
              <p:cNvSpPr txBox="1"/>
              <p:nvPr/>
            </p:nvSpPr>
            <p:spPr>
              <a:xfrm rot="5400000">
                <a:off x="2272915" y="4222170"/>
                <a:ext cx="854721" cy="230832"/>
              </a:xfrm>
              <a:prstGeom prst="rect">
                <a:avLst/>
              </a:prstGeom>
              <a:noFill/>
              <a:ln>
                <a:solidFill>
                  <a:srgbClr val="FF0000"/>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13. Heartbeat</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nvGrpSpPr>
              <p:cNvPr id="187" name="Group 186"/>
              <p:cNvGrpSpPr/>
              <p:nvPr/>
            </p:nvGrpSpPr>
            <p:grpSpPr>
              <a:xfrm>
                <a:off x="1988904" y="6157176"/>
                <a:ext cx="1254082" cy="601829"/>
                <a:chOff x="3364614" y="3177490"/>
                <a:chExt cx="1445791" cy="1001104"/>
              </a:xfrm>
            </p:grpSpPr>
            <p:sp>
              <p:nvSpPr>
                <p:cNvPr id="225" name="Can 151"/>
                <p:cNvSpPr/>
                <p:nvPr/>
              </p:nvSpPr>
              <p:spPr>
                <a:xfrm>
                  <a:off x="3364614" y="3177490"/>
                  <a:ext cx="1445791" cy="1001104"/>
                </a:xfrm>
                <a:prstGeom prst="can">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26" name="TextBox 225"/>
                <p:cNvSpPr txBox="1"/>
                <p:nvPr/>
              </p:nvSpPr>
              <p:spPr>
                <a:xfrm>
                  <a:off x="3569551" y="3538653"/>
                  <a:ext cx="1061078" cy="39647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Azure SQL</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cxnSp>
            <p:nvCxnSpPr>
              <p:cNvPr id="188" name="Elbow Connector 153"/>
              <p:cNvCxnSpPr>
                <a:endCxn id="225" idx="1"/>
              </p:cNvCxnSpPr>
              <p:nvPr/>
            </p:nvCxnSpPr>
            <p:spPr>
              <a:xfrm rot="5400000">
                <a:off x="2526579" y="5605934"/>
                <a:ext cx="640608" cy="461876"/>
              </a:xfrm>
              <a:prstGeom prst="bentConnector3">
                <a:avLst>
                  <a:gd name="adj1" fmla="val 50000"/>
                </a:avLst>
              </a:prstGeom>
              <a:noFill/>
              <a:ln w="6350" cap="flat" cmpd="sng" algn="ctr">
                <a:solidFill>
                  <a:srgbClr val="FF0000"/>
                </a:solidFill>
                <a:prstDash val="solid"/>
                <a:miter lim="800000"/>
                <a:headEnd type="none" w="lg" len="med"/>
                <a:tailEnd type="triangle" w="lg" len="med"/>
              </a:ln>
              <a:effectLst/>
            </p:spPr>
          </p:cxnSp>
          <p:sp>
            <p:nvSpPr>
              <p:cNvPr id="189" name="TextBox 188"/>
              <p:cNvSpPr txBox="1"/>
              <p:nvPr/>
            </p:nvSpPr>
            <p:spPr>
              <a:xfrm>
                <a:off x="2529371" y="5827818"/>
                <a:ext cx="93487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14. Task Update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nvGrpSpPr>
              <p:cNvPr id="190" name="Group 189"/>
              <p:cNvGrpSpPr/>
              <p:nvPr/>
            </p:nvGrpSpPr>
            <p:grpSpPr>
              <a:xfrm>
                <a:off x="7867513" y="6115188"/>
                <a:ext cx="1254082" cy="643817"/>
                <a:chOff x="3364614" y="3125942"/>
                <a:chExt cx="1445791" cy="1052652"/>
              </a:xfrm>
            </p:grpSpPr>
            <p:sp>
              <p:nvSpPr>
                <p:cNvPr id="223" name="Can 158"/>
                <p:cNvSpPr/>
                <p:nvPr/>
              </p:nvSpPr>
              <p:spPr>
                <a:xfrm>
                  <a:off x="3364614" y="3125942"/>
                  <a:ext cx="1445791" cy="1052652"/>
                </a:xfrm>
                <a:prstGeom prst="can">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24" name="TextBox 223"/>
                <p:cNvSpPr txBox="1"/>
                <p:nvPr/>
              </p:nvSpPr>
              <p:spPr>
                <a:xfrm>
                  <a:off x="3553113" y="3337848"/>
                  <a:ext cx="1090645" cy="68941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Document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DB</a:t>
                  </a:r>
                  <a:endParaRPr kumimoji="0" lang="zh-TW" altLang="en-US" sz="14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grpSp>
          <p:cxnSp>
            <p:nvCxnSpPr>
              <p:cNvPr id="191" name="Elbow Connector 160"/>
              <p:cNvCxnSpPr>
                <a:endCxn id="223" idx="1"/>
              </p:cNvCxnSpPr>
              <p:nvPr/>
            </p:nvCxnSpPr>
            <p:spPr>
              <a:xfrm rot="16200000" flipH="1">
                <a:off x="7934070" y="5554704"/>
                <a:ext cx="601016" cy="519951"/>
              </a:xfrm>
              <a:prstGeom prst="bentConnector3">
                <a:avLst>
                  <a:gd name="adj1" fmla="val 50000"/>
                </a:avLst>
              </a:prstGeom>
              <a:noFill/>
              <a:ln w="6350" cap="flat" cmpd="sng" algn="ctr">
                <a:solidFill>
                  <a:srgbClr val="002060"/>
                </a:solidFill>
                <a:prstDash val="solid"/>
                <a:miter lim="800000"/>
                <a:headEnd type="none" w="lg" len="med"/>
                <a:tailEnd type="triangle" w="lg" len="med"/>
              </a:ln>
              <a:effectLst/>
            </p:spPr>
          </p:cxnSp>
          <p:sp>
            <p:nvSpPr>
              <p:cNvPr id="192" name="TextBox 191"/>
              <p:cNvSpPr txBox="1"/>
              <p:nvPr/>
            </p:nvSpPr>
            <p:spPr>
              <a:xfrm>
                <a:off x="7967953" y="5497407"/>
                <a:ext cx="104387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15. Create DB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16. Store Message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193" name="Elbow Connector 164"/>
              <p:cNvCxnSpPr>
                <a:endCxn id="247" idx="2"/>
              </p:cNvCxnSpPr>
              <p:nvPr/>
            </p:nvCxnSpPr>
            <p:spPr>
              <a:xfrm flipV="1">
                <a:off x="8225709" y="5086824"/>
                <a:ext cx="1201216" cy="184969"/>
              </a:xfrm>
              <a:prstGeom prst="bentConnector2">
                <a:avLst/>
              </a:prstGeom>
              <a:noFill/>
              <a:ln w="6350" cap="flat" cmpd="sng" algn="ctr">
                <a:solidFill>
                  <a:srgbClr val="002060"/>
                </a:solidFill>
                <a:prstDash val="solid"/>
                <a:miter lim="800000"/>
                <a:headEnd type="none" w="lg" len="med"/>
                <a:tailEnd type="triangle" w="lg" len="med"/>
              </a:ln>
              <a:effectLst/>
            </p:spPr>
          </p:cxnSp>
          <p:sp>
            <p:nvSpPr>
              <p:cNvPr id="194" name="TextBox 193"/>
              <p:cNvSpPr txBox="1"/>
              <p:nvPr/>
            </p:nvSpPr>
            <p:spPr>
              <a:xfrm>
                <a:off x="8182679" y="5089244"/>
                <a:ext cx="13260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18. C2D Message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19. Device Management</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195" name="Straight Arrow Connector 194"/>
              <p:cNvCxnSpPr/>
              <p:nvPr/>
            </p:nvCxnSpPr>
            <p:spPr>
              <a:xfrm flipH="1">
                <a:off x="8067024" y="4704549"/>
                <a:ext cx="793994" cy="0"/>
              </a:xfrm>
              <a:prstGeom prst="straightConnector1">
                <a:avLst/>
              </a:prstGeom>
              <a:noFill/>
              <a:ln w="6350" cap="flat" cmpd="sng" algn="ctr">
                <a:solidFill>
                  <a:srgbClr val="002060"/>
                </a:solidFill>
                <a:prstDash val="solid"/>
                <a:miter lim="800000"/>
                <a:headEnd type="none" w="lg" len="med"/>
                <a:tailEnd type="triangle" w="lg" len="med"/>
              </a:ln>
              <a:effectLst/>
            </p:spPr>
          </p:cxnSp>
          <p:sp>
            <p:nvSpPr>
              <p:cNvPr id="196" name="TextBox 195"/>
              <p:cNvSpPr txBox="1"/>
              <p:nvPr/>
            </p:nvSpPr>
            <p:spPr>
              <a:xfrm>
                <a:off x="8012550" y="4476046"/>
                <a:ext cx="98296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17. D2C Message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197" name="Elbow Connector 177"/>
              <p:cNvCxnSpPr>
                <a:endCxn id="241" idx="3"/>
              </p:cNvCxnSpPr>
              <p:nvPr/>
            </p:nvCxnSpPr>
            <p:spPr>
              <a:xfrm rot="16200000" flipV="1">
                <a:off x="6150224" y="3096449"/>
                <a:ext cx="1834173" cy="925021"/>
              </a:xfrm>
              <a:prstGeom prst="bentConnector2">
                <a:avLst/>
              </a:prstGeom>
              <a:noFill/>
              <a:ln w="6350" cap="flat" cmpd="sng" algn="ctr">
                <a:solidFill>
                  <a:srgbClr val="002060"/>
                </a:solidFill>
                <a:prstDash val="solid"/>
                <a:miter lim="800000"/>
                <a:headEnd type="none" w="lg" len="med"/>
                <a:tailEnd type="triangle" w="lg" len="med"/>
              </a:ln>
              <a:effectLst/>
            </p:spPr>
          </p:cxnSp>
          <p:cxnSp>
            <p:nvCxnSpPr>
              <p:cNvPr id="198" name="Elbow Connector 180"/>
              <p:cNvCxnSpPr>
                <a:stCxn id="252" idx="0"/>
                <a:endCxn id="243" idx="3"/>
              </p:cNvCxnSpPr>
              <p:nvPr/>
            </p:nvCxnSpPr>
            <p:spPr>
              <a:xfrm rot="16200000" flipV="1">
                <a:off x="5187243" y="2258899"/>
                <a:ext cx="1959604" cy="2725552"/>
              </a:xfrm>
              <a:prstGeom prst="bentConnector2">
                <a:avLst/>
              </a:prstGeom>
              <a:noFill/>
              <a:ln w="6350" cap="flat" cmpd="sng" algn="ctr">
                <a:solidFill>
                  <a:srgbClr val="002060"/>
                </a:solidFill>
                <a:prstDash val="solid"/>
                <a:miter lim="800000"/>
                <a:headEnd type="none" w="lg" len="med"/>
                <a:tailEnd type="triangle" w="lg" len="med"/>
              </a:ln>
              <a:effectLst/>
            </p:spPr>
          </p:cxnSp>
          <p:sp>
            <p:nvSpPr>
              <p:cNvPr id="199" name="TextBox 198"/>
              <p:cNvSpPr txBox="1"/>
              <p:nvPr/>
            </p:nvSpPr>
            <p:spPr>
              <a:xfrm rot="5400000">
                <a:off x="6976534" y="3013712"/>
                <a:ext cx="912430"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20. RT Message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200" name="Elbow Connector 184"/>
              <p:cNvCxnSpPr>
                <a:endCxn id="229" idx="3"/>
              </p:cNvCxnSpPr>
              <p:nvPr/>
            </p:nvCxnSpPr>
            <p:spPr>
              <a:xfrm rot="16200000" flipV="1">
                <a:off x="5397550" y="2200849"/>
                <a:ext cx="3607879" cy="1193377"/>
              </a:xfrm>
              <a:prstGeom prst="bentConnector2">
                <a:avLst/>
              </a:prstGeom>
              <a:noFill/>
              <a:ln w="6350" cap="flat" cmpd="sng" algn="ctr">
                <a:solidFill>
                  <a:srgbClr val="002060"/>
                </a:solidFill>
                <a:prstDash val="solid"/>
                <a:miter lim="800000"/>
                <a:headEnd type="none" w="lg" len="med"/>
                <a:tailEnd type="triangle" w="lg" len="med"/>
              </a:ln>
              <a:effectLst/>
            </p:spPr>
          </p:cxnSp>
          <p:sp>
            <p:nvSpPr>
              <p:cNvPr id="201" name="TextBox 200"/>
              <p:cNvSpPr txBox="1"/>
              <p:nvPr/>
            </p:nvSpPr>
            <p:spPr>
              <a:xfrm rot="5400000">
                <a:off x="6957029" y="1609320"/>
                <a:ext cx="1435008"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21. Submit Alarm Message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202" name="Straight Arrow Connector 201"/>
              <p:cNvCxnSpPr/>
              <p:nvPr/>
            </p:nvCxnSpPr>
            <p:spPr>
              <a:xfrm flipV="1">
                <a:off x="3989943" y="3044062"/>
                <a:ext cx="0" cy="274320"/>
              </a:xfrm>
              <a:prstGeom prst="straightConnector1">
                <a:avLst/>
              </a:prstGeom>
              <a:noFill/>
              <a:ln w="6350" cap="flat" cmpd="sng" algn="ctr">
                <a:solidFill>
                  <a:srgbClr val="002060"/>
                </a:solidFill>
                <a:prstDash val="solid"/>
                <a:miter lim="800000"/>
                <a:headEnd type="triangle" w="lg" len="med"/>
                <a:tailEnd type="triangle" w="lg" len="med"/>
              </a:ln>
              <a:effectLst/>
            </p:spPr>
          </p:cxnSp>
          <p:cxnSp>
            <p:nvCxnSpPr>
              <p:cNvPr id="203" name="Straight Arrow Connector 202"/>
              <p:cNvCxnSpPr/>
              <p:nvPr/>
            </p:nvCxnSpPr>
            <p:spPr>
              <a:xfrm flipV="1">
                <a:off x="5221500" y="3044062"/>
                <a:ext cx="0" cy="274320"/>
              </a:xfrm>
              <a:prstGeom prst="straightConnector1">
                <a:avLst/>
              </a:prstGeom>
              <a:noFill/>
              <a:ln w="6350" cap="flat" cmpd="sng" algn="ctr">
                <a:solidFill>
                  <a:srgbClr val="002060"/>
                </a:solidFill>
                <a:prstDash val="solid"/>
                <a:miter lim="800000"/>
                <a:headEnd type="triangle" w="lg" len="med"/>
                <a:tailEnd type="triangle" w="lg" len="med"/>
              </a:ln>
              <a:effectLst/>
            </p:spPr>
          </p:cxnSp>
          <p:cxnSp>
            <p:nvCxnSpPr>
              <p:cNvPr id="204" name="Elbow Connector 192"/>
              <p:cNvCxnSpPr>
                <a:stCxn id="237" idx="1"/>
                <a:endCxn id="245" idx="3"/>
              </p:cNvCxnSpPr>
              <p:nvPr/>
            </p:nvCxnSpPr>
            <p:spPr>
              <a:xfrm rot="10800000" flipV="1">
                <a:off x="6544907" y="2702579"/>
                <a:ext cx="4296796" cy="967385"/>
              </a:xfrm>
              <a:prstGeom prst="bentConnector3">
                <a:avLst>
                  <a:gd name="adj1" fmla="val 50000"/>
                </a:avLst>
              </a:prstGeom>
              <a:noFill/>
              <a:ln w="6350" cap="flat" cmpd="sng" algn="ctr">
                <a:solidFill>
                  <a:srgbClr val="002060"/>
                </a:solidFill>
                <a:prstDash val="solid"/>
                <a:miter lim="800000"/>
                <a:headEnd type="triangle" w="lg" len="med"/>
                <a:tailEnd type="triangle" w="lg" len="med"/>
              </a:ln>
              <a:effectLst/>
            </p:spPr>
          </p:cxnSp>
          <p:sp>
            <p:nvSpPr>
              <p:cNvPr id="205" name="TextBox 204"/>
              <p:cNvSpPr txBox="1"/>
              <p:nvPr/>
            </p:nvSpPr>
            <p:spPr>
              <a:xfrm>
                <a:off x="8655957" y="2506548"/>
                <a:ext cx="1114408"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22. Initial / HA / Log</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206" name="Straight Arrow Connector 205"/>
              <p:cNvCxnSpPr/>
              <p:nvPr/>
            </p:nvCxnSpPr>
            <p:spPr>
              <a:xfrm>
                <a:off x="9856530" y="3244163"/>
                <a:ext cx="980894" cy="3512"/>
              </a:xfrm>
              <a:prstGeom prst="straightConnector1">
                <a:avLst/>
              </a:prstGeom>
              <a:noFill/>
              <a:ln w="6350" cap="flat" cmpd="sng" algn="ctr">
                <a:solidFill>
                  <a:srgbClr val="002060"/>
                </a:solidFill>
                <a:prstDash val="solid"/>
                <a:miter lim="800000"/>
                <a:headEnd type="triangle" w="lg" len="med"/>
                <a:tailEnd type="triangle" w="lg" len="med"/>
              </a:ln>
              <a:effectLst/>
            </p:spPr>
          </p:cxnSp>
          <p:sp>
            <p:nvSpPr>
              <p:cNvPr id="207" name="TextBox 206"/>
              <p:cNvSpPr txBox="1"/>
              <p:nvPr/>
            </p:nvSpPr>
            <p:spPr>
              <a:xfrm>
                <a:off x="9936477" y="3044062"/>
                <a:ext cx="582211"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23. </a:t>
                </a:r>
                <a:r>
                  <a:rPr kumimoji="0" lang="en-US" altLang="zh-TW" sz="900" b="0" i="0" u="none" strike="noStrike" kern="0" cap="none" spc="0" normalizeH="0" baseline="0" noProof="0" dirty="0" err="1">
                    <a:ln>
                      <a:noFill/>
                    </a:ln>
                    <a:solidFill>
                      <a:srgbClr val="44546A">
                        <a:lumMod val="50000"/>
                      </a:srgbClr>
                    </a:solidFill>
                    <a:effectLst/>
                    <a:uLnTx/>
                    <a:uFillTx/>
                    <a:latin typeface="Calibri" panose="020F0502020204030204"/>
                    <a:ea typeface="新細明體" panose="02020500000000000000" pitchFamily="18" charset="-120"/>
                  </a:rPr>
                  <a:t>Auth</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208" name="Straight Arrow Connector 207"/>
              <p:cNvCxnSpPr/>
              <p:nvPr/>
            </p:nvCxnSpPr>
            <p:spPr>
              <a:xfrm>
                <a:off x="9857900" y="4304671"/>
                <a:ext cx="977105" cy="976"/>
              </a:xfrm>
              <a:prstGeom prst="straightConnector1">
                <a:avLst/>
              </a:prstGeom>
              <a:noFill/>
              <a:ln w="6350" cap="flat" cmpd="sng" algn="ctr">
                <a:solidFill>
                  <a:srgbClr val="002060"/>
                </a:solidFill>
                <a:prstDash val="solid"/>
                <a:miter lim="800000"/>
                <a:headEnd type="none" w="lg" len="med"/>
                <a:tailEnd type="triangle" w="lg" len="med"/>
              </a:ln>
              <a:effectLst/>
            </p:spPr>
          </p:cxnSp>
          <p:sp>
            <p:nvSpPr>
              <p:cNvPr id="209" name="TextBox 208"/>
              <p:cNvSpPr txBox="1"/>
              <p:nvPr/>
            </p:nvSpPr>
            <p:spPr>
              <a:xfrm>
                <a:off x="9905114" y="3445192"/>
                <a:ext cx="98296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24. D2C Message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210" name="Straight Arrow Connector 209"/>
              <p:cNvCxnSpPr/>
              <p:nvPr/>
            </p:nvCxnSpPr>
            <p:spPr>
              <a:xfrm>
                <a:off x="9589536" y="3958619"/>
                <a:ext cx="1252231" cy="4142"/>
              </a:xfrm>
              <a:prstGeom prst="straightConnector1">
                <a:avLst/>
              </a:prstGeom>
              <a:noFill/>
              <a:ln w="6350" cap="flat" cmpd="sng" algn="ctr">
                <a:solidFill>
                  <a:srgbClr val="002060"/>
                </a:solidFill>
                <a:prstDash val="solid"/>
                <a:miter lim="800000"/>
                <a:headEnd type="triangle" w="lg" len="med"/>
                <a:tailEnd type="triangle" w="lg" len="med"/>
              </a:ln>
              <a:effectLst/>
            </p:spPr>
          </p:cxnSp>
          <p:sp>
            <p:nvSpPr>
              <p:cNvPr id="211" name="TextBox 210"/>
              <p:cNvSpPr txBox="1"/>
              <p:nvPr/>
            </p:nvSpPr>
            <p:spPr>
              <a:xfrm>
                <a:off x="9939701" y="3776987"/>
                <a:ext cx="524503"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25. DM</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cxnSp>
            <p:nvCxnSpPr>
              <p:cNvPr id="212" name="Straight Arrow Connector 211"/>
              <p:cNvCxnSpPr/>
              <p:nvPr/>
            </p:nvCxnSpPr>
            <p:spPr>
              <a:xfrm flipH="1" flipV="1">
                <a:off x="9849339" y="3637388"/>
                <a:ext cx="930534" cy="5932"/>
              </a:xfrm>
              <a:prstGeom prst="straightConnector1">
                <a:avLst/>
              </a:prstGeom>
              <a:noFill/>
              <a:ln w="6350" cap="flat" cmpd="sng" algn="ctr">
                <a:solidFill>
                  <a:srgbClr val="002060"/>
                </a:solidFill>
                <a:prstDash val="solid"/>
                <a:miter lim="800000"/>
                <a:headEnd type="none" w="lg" len="med"/>
                <a:tailEnd type="triangle" w="lg" len="med"/>
              </a:ln>
              <a:effectLst/>
            </p:spPr>
          </p:cxnSp>
          <p:sp>
            <p:nvSpPr>
              <p:cNvPr id="213" name="TextBox 212"/>
              <p:cNvSpPr txBox="1"/>
              <p:nvPr/>
            </p:nvSpPr>
            <p:spPr>
              <a:xfrm>
                <a:off x="9920173" y="4118172"/>
                <a:ext cx="98296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26. C2D Message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nvGrpSpPr>
              <p:cNvPr id="214" name="Group 213"/>
              <p:cNvGrpSpPr/>
              <p:nvPr/>
            </p:nvGrpSpPr>
            <p:grpSpPr>
              <a:xfrm>
                <a:off x="3684537" y="2917597"/>
                <a:ext cx="3436187" cy="1705360"/>
                <a:chOff x="3684537" y="2917597"/>
                <a:chExt cx="3436187" cy="1705360"/>
              </a:xfrm>
            </p:grpSpPr>
            <p:cxnSp>
              <p:nvCxnSpPr>
                <p:cNvPr id="221" name="Elbow Connector 180"/>
                <p:cNvCxnSpPr>
                  <a:stCxn id="257" idx="0"/>
                </p:cNvCxnSpPr>
                <p:nvPr/>
              </p:nvCxnSpPr>
              <p:spPr>
                <a:xfrm rot="5400000" flipH="1" flipV="1">
                  <a:off x="5265653" y="2767888"/>
                  <a:ext cx="273953" cy="3436186"/>
                </a:xfrm>
                <a:prstGeom prst="bentConnector2">
                  <a:avLst/>
                </a:prstGeom>
                <a:noFill/>
                <a:ln w="6350" cap="flat" cmpd="sng" algn="ctr">
                  <a:solidFill>
                    <a:srgbClr val="002060"/>
                  </a:solidFill>
                  <a:prstDash val="solid"/>
                  <a:miter lim="800000"/>
                  <a:headEnd type="none" w="lg" len="med"/>
                  <a:tailEnd type="none" w="lg" len="med"/>
                </a:ln>
                <a:effectLst/>
              </p:spPr>
            </p:cxnSp>
            <p:cxnSp>
              <p:nvCxnSpPr>
                <p:cNvPr id="222" name="Elbow Connector 180"/>
                <p:cNvCxnSpPr/>
                <p:nvPr/>
              </p:nvCxnSpPr>
              <p:spPr>
                <a:xfrm rot="16200000" flipV="1">
                  <a:off x="6147057" y="3375340"/>
                  <a:ext cx="1431409" cy="515924"/>
                </a:xfrm>
                <a:prstGeom prst="bentConnector3">
                  <a:avLst>
                    <a:gd name="adj1" fmla="val 99818"/>
                  </a:avLst>
                </a:prstGeom>
                <a:noFill/>
                <a:ln w="6350" cap="flat" cmpd="sng" algn="ctr">
                  <a:solidFill>
                    <a:srgbClr val="002060"/>
                  </a:solidFill>
                  <a:prstDash val="solid"/>
                  <a:miter lim="800000"/>
                  <a:headEnd type="none" w="lg" len="med"/>
                  <a:tailEnd type="triangle" w="lg" len="med"/>
                </a:ln>
                <a:effectLst/>
              </p:spPr>
            </p:cxnSp>
          </p:grpSp>
          <p:sp>
            <p:nvSpPr>
              <p:cNvPr id="215" name="TextBox 214"/>
              <p:cNvSpPr txBox="1"/>
              <p:nvPr/>
            </p:nvSpPr>
            <p:spPr>
              <a:xfrm rot="5400000">
                <a:off x="6506060" y="3897708"/>
                <a:ext cx="1075937"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27. Alarm Message</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nvGrpSpPr>
              <p:cNvPr id="216" name="Group 215"/>
              <p:cNvGrpSpPr/>
              <p:nvPr/>
            </p:nvGrpSpPr>
            <p:grpSpPr>
              <a:xfrm>
                <a:off x="2773370" y="2922773"/>
                <a:ext cx="380379" cy="1724591"/>
                <a:chOff x="2773370" y="2922773"/>
                <a:chExt cx="380379" cy="2082111"/>
              </a:xfrm>
            </p:grpSpPr>
            <p:cxnSp>
              <p:nvCxnSpPr>
                <p:cNvPr id="219" name="Elbow Connector 146"/>
                <p:cNvCxnSpPr>
                  <a:stCxn id="184" idx="1"/>
                </p:cNvCxnSpPr>
                <p:nvPr/>
              </p:nvCxnSpPr>
              <p:spPr>
                <a:xfrm rot="10800000">
                  <a:off x="2774931" y="2922774"/>
                  <a:ext cx="213953" cy="2082110"/>
                </a:xfrm>
                <a:prstGeom prst="bentConnector2">
                  <a:avLst/>
                </a:prstGeom>
                <a:noFill/>
                <a:ln w="6350" cap="flat" cmpd="sng" algn="ctr">
                  <a:solidFill>
                    <a:srgbClr val="FF0000"/>
                  </a:solidFill>
                  <a:prstDash val="solid"/>
                  <a:miter lim="800000"/>
                  <a:headEnd type="none" w="lg" len="med"/>
                  <a:tailEnd type="none" w="lg" len="med"/>
                </a:ln>
                <a:effectLst/>
              </p:spPr>
            </p:cxnSp>
            <p:cxnSp>
              <p:nvCxnSpPr>
                <p:cNvPr id="220" name="Straight Arrow Connector 219"/>
                <p:cNvCxnSpPr/>
                <p:nvPr/>
              </p:nvCxnSpPr>
              <p:spPr>
                <a:xfrm flipV="1">
                  <a:off x="2773370" y="2922773"/>
                  <a:ext cx="380379" cy="6595"/>
                </a:xfrm>
                <a:prstGeom prst="straightConnector1">
                  <a:avLst/>
                </a:prstGeom>
                <a:noFill/>
                <a:ln w="6350" cap="flat" cmpd="sng" algn="ctr">
                  <a:solidFill>
                    <a:srgbClr val="FF0000"/>
                  </a:solidFill>
                  <a:prstDash val="solid"/>
                  <a:miter lim="800000"/>
                  <a:headEnd type="none" w="lg" len="med"/>
                  <a:tailEnd type="triangle" w="lg" len="med"/>
                </a:ln>
                <a:effectLst/>
              </p:spPr>
            </p:cxnSp>
          </p:grpSp>
          <p:cxnSp>
            <p:nvCxnSpPr>
              <p:cNvPr id="217" name="Elbow Connector 153"/>
              <p:cNvCxnSpPr>
                <a:stCxn id="256" idx="1"/>
                <a:endCxn id="233" idx="3"/>
              </p:cNvCxnSpPr>
              <p:nvPr/>
            </p:nvCxnSpPr>
            <p:spPr>
              <a:xfrm rot="10800000" flipV="1">
                <a:off x="1954468" y="4848012"/>
                <a:ext cx="1192860" cy="624430"/>
              </a:xfrm>
              <a:prstGeom prst="bentConnector3">
                <a:avLst>
                  <a:gd name="adj1" fmla="val 50000"/>
                </a:avLst>
              </a:prstGeom>
              <a:noFill/>
              <a:ln w="6350" cap="flat" cmpd="sng" algn="ctr">
                <a:solidFill>
                  <a:srgbClr val="002060"/>
                </a:solidFill>
                <a:prstDash val="solid"/>
                <a:miter lim="800000"/>
                <a:headEnd type="none" w="lg" len="med"/>
                <a:tailEnd type="triangle" w="lg" len="med"/>
              </a:ln>
              <a:effectLst/>
            </p:spPr>
          </p:cxnSp>
          <p:sp>
            <p:nvSpPr>
              <p:cNvPr id="218" name="TextBox 217"/>
              <p:cNvSpPr txBox="1"/>
              <p:nvPr/>
            </p:nvSpPr>
            <p:spPr>
              <a:xfrm>
                <a:off x="1992171" y="4856765"/>
                <a:ext cx="938077"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rPr>
                  <a:t>28. Call Ext App.</a:t>
                </a:r>
                <a:endParaRPr kumimoji="0" lang="zh-TW" altLang="en-US" sz="900" b="0" i="0" u="none" strike="noStrike" kern="0" cap="none" spc="0" normalizeH="0" baseline="0" noProof="0" dirty="0">
                  <a:ln>
                    <a:noFill/>
                  </a:ln>
                  <a:solidFill>
                    <a:srgbClr val="44546A">
                      <a:lumMod val="50000"/>
                    </a:srgbClr>
                  </a:solidFill>
                  <a:effectLst/>
                  <a:uLnTx/>
                  <a:uFillTx/>
                  <a:latin typeface="Calibri" panose="020F0502020204030204"/>
                  <a:ea typeface="新細明體" panose="02020500000000000000" pitchFamily="18" charset="-120"/>
                </a:endParaRPr>
              </a:p>
            </p:txBody>
          </p:sp>
        </p:grpSp>
        <p:sp>
          <p:nvSpPr>
            <p:cNvPr id="136" name="Rectangle 135"/>
            <p:cNvSpPr/>
            <p:nvPr/>
          </p:nvSpPr>
          <p:spPr>
            <a:xfrm>
              <a:off x="5705899" y="4615092"/>
              <a:ext cx="1074407" cy="483144"/>
            </a:xfrm>
            <a:prstGeom prst="rect">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7" name="TextBox 136"/>
            <p:cNvSpPr txBox="1"/>
            <p:nvPr/>
          </p:nvSpPr>
          <p:spPr>
            <a:xfrm>
              <a:off x="5714589" y="4716575"/>
              <a:ext cx="1057043" cy="30643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rPr>
                <a:t>Routine Task</a:t>
              </a:r>
              <a:endParaRPr kumimoji="0" lang="zh-TW" altLang="en-US" sz="12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endParaRPr>
            </a:p>
          </p:txBody>
        </p:sp>
        <p:cxnSp>
          <p:nvCxnSpPr>
            <p:cNvPr id="138" name="Elbow Connector 153"/>
            <p:cNvCxnSpPr>
              <a:endCxn id="136" idx="2"/>
            </p:cNvCxnSpPr>
            <p:nvPr/>
          </p:nvCxnSpPr>
          <p:spPr>
            <a:xfrm rot="10800000">
              <a:off x="6243104" y="5098236"/>
              <a:ext cx="687149" cy="630664"/>
            </a:xfrm>
            <a:prstGeom prst="bentConnector2">
              <a:avLst/>
            </a:prstGeom>
            <a:noFill/>
            <a:ln w="6350" cap="flat" cmpd="sng" algn="ctr">
              <a:solidFill>
                <a:srgbClr val="FF0000"/>
              </a:solidFill>
              <a:prstDash val="solid"/>
              <a:miter lim="800000"/>
              <a:headEnd type="none" w="lg" len="med"/>
              <a:tailEnd type="triangle" w="lg" len="med"/>
            </a:ln>
            <a:effectLst/>
          </p:spPr>
        </p:cxnSp>
        <p:cxnSp>
          <p:nvCxnSpPr>
            <p:cNvPr id="139" name="Elbow Connector 153"/>
            <p:cNvCxnSpPr/>
            <p:nvPr/>
          </p:nvCxnSpPr>
          <p:spPr>
            <a:xfrm rot="10800000">
              <a:off x="6928615" y="5728900"/>
              <a:ext cx="1175689" cy="386288"/>
            </a:xfrm>
            <a:prstGeom prst="bentConnector3">
              <a:avLst>
                <a:gd name="adj1" fmla="val 23699"/>
              </a:avLst>
            </a:prstGeom>
            <a:noFill/>
            <a:ln w="6350" cap="flat" cmpd="sng" algn="ctr">
              <a:solidFill>
                <a:srgbClr val="FF0000"/>
              </a:solidFill>
              <a:prstDash val="solid"/>
              <a:miter lim="800000"/>
              <a:headEnd type="none" w="lg" len="med"/>
              <a:tailEnd type="none" w="lg" len="med"/>
            </a:ln>
            <a:effectLst/>
          </p:spPr>
        </p:cxnSp>
        <p:sp>
          <p:nvSpPr>
            <p:cNvPr id="140" name="TextBox 139"/>
            <p:cNvSpPr txBox="1"/>
            <p:nvPr/>
          </p:nvSpPr>
          <p:spPr>
            <a:xfrm>
              <a:off x="6178215" y="5548173"/>
              <a:ext cx="1140964" cy="25536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rPr>
                <a:t>11. Get Doc Usage.</a:t>
              </a:r>
              <a:endParaRPr kumimoji="0" lang="zh-TW" altLang="en-US" sz="900" b="0" i="0" u="none" strike="noStrike" kern="0" cap="none" spc="0" normalizeH="0" baseline="0" noProof="0" dirty="0">
                <a:ln>
                  <a:noFill/>
                </a:ln>
                <a:solidFill>
                  <a:srgbClr val="FF0000"/>
                </a:solidFill>
                <a:effectLst/>
                <a:uLnTx/>
                <a:uFillTx/>
                <a:latin typeface="Calibri" panose="020F0502020204030204"/>
                <a:ea typeface="新細明體" panose="02020500000000000000" pitchFamily="18" charset="-120"/>
              </a:endParaRPr>
            </a:p>
          </p:txBody>
        </p:sp>
      </p:grpSp>
    </p:spTree>
    <p:extLst>
      <p:ext uri="{BB962C8B-B14F-4D97-AF65-F5344CB8AC3E}">
        <p14:creationId xmlns:p14="http://schemas.microsoft.com/office/powerpoint/2010/main" val="7501284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Design Pattern</a:t>
            </a:r>
            <a:endParaRPr lang="zh-TW" altLang="en-US" dirty="0"/>
          </a:p>
        </p:txBody>
      </p:sp>
      <p:pic>
        <p:nvPicPr>
          <p:cNvPr id="12" name="Picture 11"/>
          <p:cNvPicPr>
            <a:picLocks noChangeAspect="1"/>
          </p:cNvPicPr>
          <p:nvPr/>
        </p:nvPicPr>
        <p:blipFill>
          <a:blip r:embed="rId3"/>
          <a:stretch>
            <a:fillRect/>
          </a:stretch>
        </p:blipFill>
        <p:spPr>
          <a:xfrm>
            <a:off x="5793456" y="4011713"/>
            <a:ext cx="804325" cy="80984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671" y="2527947"/>
            <a:ext cx="780439" cy="75329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6902" y="3319710"/>
            <a:ext cx="827213" cy="796698"/>
          </a:xfrm>
          <a:prstGeom prst="rect">
            <a:avLst/>
          </a:prstGeom>
        </p:spPr>
      </p:pic>
      <p:grpSp>
        <p:nvGrpSpPr>
          <p:cNvPr id="18" name="Group 17"/>
          <p:cNvGrpSpPr/>
          <p:nvPr/>
        </p:nvGrpSpPr>
        <p:grpSpPr>
          <a:xfrm>
            <a:off x="6195619" y="5844682"/>
            <a:ext cx="1213795" cy="1022870"/>
            <a:chOff x="1260661" y="3455906"/>
            <a:chExt cx="968972" cy="914351"/>
          </a:xfrm>
        </p:grpSpPr>
        <p:pic>
          <p:nvPicPr>
            <p:cNvPr id="19" name="Picture 18"/>
            <p:cNvPicPr>
              <a:picLocks noChangeAspect="1"/>
            </p:cNvPicPr>
            <p:nvPr/>
          </p:nvPicPr>
          <p:blipFill>
            <a:blip r:embed="rId6"/>
            <a:stretch>
              <a:fillRect/>
            </a:stretch>
          </p:blipFill>
          <p:spPr>
            <a:xfrm>
              <a:off x="1446562" y="3455906"/>
              <a:ext cx="639882" cy="691972"/>
            </a:xfrm>
            <a:prstGeom prst="rect">
              <a:avLst/>
            </a:prstGeom>
          </p:spPr>
        </p:pic>
        <p:sp>
          <p:nvSpPr>
            <p:cNvPr id="20" name="TextBox 19"/>
            <p:cNvSpPr txBox="1"/>
            <p:nvPr/>
          </p:nvSpPr>
          <p:spPr>
            <a:xfrm>
              <a:off x="1260661" y="4095133"/>
              <a:ext cx="968972" cy="27512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TW" sz="1400" dirty="0">
                  <a:gradFill>
                    <a:gsLst>
                      <a:gs pos="2917">
                        <a:schemeClr val="tx1"/>
                      </a:gs>
                      <a:gs pos="30000">
                        <a:schemeClr val="tx1"/>
                      </a:gs>
                    </a:gsLst>
                    <a:lin ang="5400000" scaled="0"/>
                  </a:gradFill>
                </a:rPr>
                <a:t>Super Admin</a:t>
              </a:r>
              <a:endParaRPr lang="en-US" sz="1400" dirty="0">
                <a:gradFill>
                  <a:gsLst>
                    <a:gs pos="2917">
                      <a:schemeClr val="tx1"/>
                    </a:gs>
                    <a:gs pos="30000">
                      <a:schemeClr val="tx1"/>
                    </a:gs>
                  </a:gsLst>
                  <a:lin ang="5400000" scaled="0"/>
                </a:gradFill>
              </a:endParaRPr>
            </a:p>
          </p:txBody>
        </p:sp>
      </p:grpSp>
      <p:grpSp>
        <p:nvGrpSpPr>
          <p:cNvPr id="31" name="Group 30"/>
          <p:cNvGrpSpPr/>
          <p:nvPr/>
        </p:nvGrpSpPr>
        <p:grpSpPr>
          <a:xfrm>
            <a:off x="313581" y="1697062"/>
            <a:ext cx="3526964" cy="4896545"/>
            <a:chOff x="745629" y="1624670"/>
            <a:chExt cx="3526964" cy="4896545"/>
          </a:xfrm>
        </p:grpSpPr>
        <p:sp>
          <p:nvSpPr>
            <p:cNvPr id="4" name="Rectangle: Rounded Corners 3"/>
            <p:cNvSpPr/>
            <p:nvPr/>
          </p:nvSpPr>
          <p:spPr bwMode="auto">
            <a:xfrm>
              <a:off x="745629" y="1624670"/>
              <a:ext cx="3526964" cy="4896545"/>
            </a:xfrm>
            <a:prstGeom prst="roundRect">
              <a:avLst/>
            </a:prstGeom>
            <a:solidFill>
              <a:schemeClr val="tx2">
                <a:lumMod val="40000"/>
                <a:lumOff val="60000"/>
              </a:schemeClr>
            </a:solidFill>
            <a:ln>
              <a:solidFill>
                <a:srgbClr val="89C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971972" y="1662538"/>
              <a:ext cx="3136358"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400" dirty="0">
                  <a:solidFill>
                    <a:schemeClr val="tx1">
                      <a:lumMod val="75000"/>
                    </a:schemeClr>
                  </a:solidFill>
                </a:rPr>
                <a:t>Routine Task (Host)</a:t>
              </a:r>
              <a:endParaRPr lang="zh-TW" altLang="en-US" sz="2400" dirty="0" err="1">
                <a:solidFill>
                  <a:schemeClr val="tx1">
                    <a:lumMod val="75000"/>
                  </a:schemeClr>
                </a:solidFill>
              </a:endParaRPr>
            </a:p>
          </p:txBody>
        </p:sp>
        <p:grpSp>
          <p:nvGrpSpPr>
            <p:cNvPr id="11" name="Group 10"/>
            <p:cNvGrpSpPr/>
            <p:nvPr/>
          </p:nvGrpSpPr>
          <p:grpSpPr>
            <a:xfrm>
              <a:off x="1117993" y="4360975"/>
              <a:ext cx="2844316" cy="1985562"/>
              <a:chOff x="2365809" y="2591820"/>
              <a:chExt cx="2844316" cy="1985562"/>
            </a:xfrm>
          </p:grpSpPr>
          <p:sp>
            <p:nvSpPr>
              <p:cNvPr id="7" name="Rectangle: Rounded Corners 6"/>
              <p:cNvSpPr/>
              <p:nvPr/>
            </p:nvSpPr>
            <p:spPr bwMode="auto">
              <a:xfrm>
                <a:off x="2365809" y="2591820"/>
                <a:ext cx="2844316" cy="1985562"/>
              </a:xfrm>
              <a:prstGeom prst="roundRect">
                <a:avLst/>
              </a:prstGeom>
              <a:solidFill>
                <a:srgbClr val="4EB1FF"/>
              </a:solidFill>
              <a:ln>
                <a:solidFill>
                  <a:srgbClr val="4EB1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p:cNvSpPr/>
              <p:nvPr/>
            </p:nvSpPr>
            <p:spPr bwMode="auto">
              <a:xfrm>
                <a:off x="2689367" y="3209230"/>
                <a:ext cx="2160240" cy="51474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a:gradFill>
                      <a:gsLst>
                        <a:gs pos="0">
                          <a:srgbClr val="FFFFFF"/>
                        </a:gs>
                        <a:gs pos="100000">
                          <a:srgbClr val="FFFFFF"/>
                        </a:gs>
                      </a:gsLst>
                      <a:lin ang="5400000" scaled="0"/>
                    </a:gradFill>
                    <a:ea typeface="Segoe UI" pitchFamily="34" charset="0"/>
                    <a:cs typeface="Segoe UI" pitchFamily="34" charset="0"/>
                  </a:rPr>
                  <a:t>Calculate usage log</a:t>
                </a:r>
                <a:endParaRPr lang="zh-TW" alt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2689367" y="3857302"/>
                <a:ext cx="2160240" cy="514742"/>
              </a:xfrm>
              <a:prstGeom prst="roundRect">
                <a:avLst/>
              </a:prstGeom>
              <a:solidFill>
                <a:schemeClr val="accent6"/>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a:gradFill>
                      <a:gsLst>
                        <a:gs pos="0">
                          <a:srgbClr val="FFFFFF"/>
                        </a:gs>
                        <a:gs pos="100000">
                          <a:srgbClr val="FFFFFF"/>
                        </a:gs>
                      </a:gsLst>
                      <a:lin ang="5400000" scaled="0"/>
                    </a:gradFill>
                    <a:ea typeface="Segoe UI" pitchFamily="34" charset="0"/>
                    <a:cs typeface="Segoe UI" pitchFamily="34" charset="0"/>
                  </a:rPr>
                  <a:t>Send heart beat </a:t>
                </a:r>
                <a:endParaRPr lang="zh-TW"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400145" y="2651579"/>
                <a:ext cx="2160240" cy="572464"/>
              </a:xfrm>
              <a:prstGeom prst="rect">
                <a:avLst/>
              </a:prstGeom>
              <a:noFill/>
            </p:spPr>
            <p:txBody>
              <a:bodyPr wrap="square" lIns="182880" tIns="146304" rIns="182880" bIns="146304" rtlCol="0">
                <a:spAutoFit/>
              </a:bodyPr>
              <a:lstStyle/>
              <a:p>
                <a:pPr>
                  <a:lnSpc>
                    <a:spcPct val="90000"/>
                  </a:lnSpc>
                  <a:spcAft>
                    <a:spcPts val="600"/>
                  </a:spcAft>
                </a:pPr>
                <a:r>
                  <a:rPr lang="en-US" altLang="zh-TW" sz="2000" dirty="0">
                    <a:solidFill>
                      <a:schemeClr val="tx1">
                        <a:lumMod val="75000"/>
                      </a:schemeClr>
                    </a:solidFill>
                  </a:rPr>
                  <a:t>Reminders</a:t>
                </a:r>
                <a:endParaRPr lang="zh-TW" altLang="en-US" sz="2000" dirty="0" err="1">
                  <a:solidFill>
                    <a:schemeClr val="tx1">
                      <a:lumMod val="75000"/>
                    </a:schemeClr>
                  </a:solidFill>
                </a:endParaRPr>
              </a:p>
            </p:txBody>
          </p:sp>
        </p:grpSp>
        <p:grpSp>
          <p:nvGrpSpPr>
            <p:cNvPr id="26" name="Group 25"/>
            <p:cNvGrpSpPr/>
            <p:nvPr/>
          </p:nvGrpSpPr>
          <p:grpSpPr>
            <a:xfrm>
              <a:off x="1083657" y="2272743"/>
              <a:ext cx="2844316" cy="1985562"/>
              <a:chOff x="2365809" y="2591820"/>
              <a:chExt cx="2844316" cy="1985562"/>
            </a:xfrm>
          </p:grpSpPr>
          <p:sp>
            <p:nvSpPr>
              <p:cNvPr id="27" name="Rectangle: Rounded Corners 26"/>
              <p:cNvSpPr/>
              <p:nvPr/>
            </p:nvSpPr>
            <p:spPr bwMode="auto">
              <a:xfrm>
                <a:off x="2365809" y="2591820"/>
                <a:ext cx="2844316" cy="1985562"/>
              </a:xfrm>
              <a:prstGeom prst="roundRect">
                <a:avLst/>
              </a:prstGeom>
              <a:solidFill>
                <a:srgbClr val="4EB1FF"/>
              </a:solidFill>
              <a:ln>
                <a:solidFill>
                  <a:srgbClr val="4EB1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Rounded Corners 27"/>
              <p:cNvSpPr/>
              <p:nvPr/>
            </p:nvSpPr>
            <p:spPr bwMode="auto">
              <a:xfrm>
                <a:off x="2535083" y="3231778"/>
                <a:ext cx="2533844" cy="514742"/>
              </a:xfrm>
              <a:prstGeom prst="roundRect">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err="1">
                    <a:gradFill>
                      <a:gsLst>
                        <a:gs pos="0">
                          <a:srgbClr val="FFFFFF"/>
                        </a:gs>
                        <a:gs pos="100000">
                          <a:srgbClr val="FFFFFF"/>
                        </a:gs>
                      </a:gsLst>
                      <a:lin ang="5400000" scaled="0"/>
                    </a:gradFill>
                    <a:ea typeface="Segoe UI" pitchFamily="34" charset="0"/>
                    <a:cs typeface="Segoe UI" pitchFamily="34" charset="0"/>
                  </a:rPr>
                  <a:t>StartHost</a:t>
                </a: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Rounded Corners 28"/>
              <p:cNvSpPr/>
              <p:nvPr/>
            </p:nvSpPr>
            <p:spPr bwMode="auto">
              <a:xfrm>
                <a:off x="2538719" y="3867105"/>
                <a:ext cx="2530208" cy="514742"/>
              </a:xfrm>
              <a:prstGeom prst="roundRect">
                <a:avLst/>
              </a:prstGeom>
              <a:solidFill>
                <a:schemeClr val="bg1">
                  <a:lumMod val="50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err="1">
                    <a:gradFill>
                      <a:gsLst>
                        <a:gs pos="0">
                          <a:srgbClr val="FFFFFF"/>
                        </a:gs>
                        <a:gs pos="100000">
                          <a:srgbClr val="FFFFFF"/>
                        </a:gs>
                      </a:gsLst>
                      <a:lin ang="5400000" scaled="0"/>
                    </a:gradFill>
                    <a:ea typeface="Segoe UI" pitchFamily="34" charset="0"/>
                    <a:cs typeface="Segoe UI" pitchFamily="34" charset="0"/>
                  </a:rPr>
                  <a:t>StartTask</a:t>
                </a:r>
                <a:r>
                  <a:rPr lang="en-US" altLang="zh-TW" sz="1600" dirty="0">
                    <a:gradFill>
                      <a:gsLst>
                        <a:gs pos="0">
                          <a:srgbClr val="FFFFFF"/>
                        </a:gs>
                        <a:gs pos="100000">
                          <a:srgbClr val="FFFFFF"/>
                        </a:gs>
                      </a:gsLst>
                      <a:lin ang="5400000" scaled="0"/>
                    </a:gradFill>
                    <a:ea typeface="Segoe UI" pitchFamily="34" charset="0"/>
                    <a:cs typeface="Segoe UI" pitchFamily="34" charset="0"/>
                  </a:rPr>
                  <a:t> </a:t>
                </a:r>
                <a:r>
                  <a:rPr lang="en-US" altLang="zh-TW" sz="1200" dirty="0">
                    <a:gradFill>
                      <a:gsLst>
                        <a:gs pos="0">
                          <a:srgbClr val="FFFFFF"/>
                        </a:gs>
                        <a:gs pos="100000">
                          <a:srgbClr val="FFFFFF"/>
                        </a:gs>
                      </a:gsLst>
                      <a:lin ang="5400000" scaled="0"/>
                    </a:gradFill>
                    <a:ea typeface="Segoe UI" pitchFamily="34" charset="0"/>
                    <a:cs typeface="Segoe UI" pitchFamily="34" charset="0"/>
                  </a:rPr>
                  <a:t>(Action1, Action2…) </a:t>
                </a:r>
                <a:endParaRPr lang="zh-TW" alt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2400145" y="2651579"/>
                <a:ext cx="2160240" cy="572464"/>
              </a:xfrm>
              <a:prstGeom prst="rect">
                <a:avLst/>
              </a:prstGeom>
              <a:noFill/>
            </p:spPr>
            <p:txBody>
              <a:bodyPr wrap="square" lIns="182880" tIns="146304" rIns="182880" bIns="146304" rtlCol="0">
                <a:spAutoFit/>
              </a:bodyPr>
              <a:lstStyle/>
              <a:p>
                <a:pPr>
                  <a:lnSpc>
                    <a:spcPct val="90000"/>
                  </a:lnSpc>
                  <a:spcAft>
                    <a:spcPts val="600"/>
                  </a:spcAft>
                </a:pPr>
                <a:r>
                  <a:rPr lang="en-US" altLang="zh-TW" sz="2000" dirty="0">
                    <a:solidFill>
                      <a:schemeClr val="tx1">
                        <a:lumMod val="75000"/>
                      </a:schemeClr>
                    </a:solidFill>
                  </a:rPr>
                  <a:t>Methods</a:t>
                </a:r>
                <a:endParaRPr lang="zh-TW" altLang="en-US" sz="2000" dirty="0" err="1">
                  <a:solidFill>
                    <a:schemeClr val="tx1">
                      <a:lumMod val="75000"/>
                    </a:schemeClr>
                  </a:solidFill>
                </a:endParaRPr>
              </a:p>
            </p:txBody>
          </p:sp>
        </p:grpSp>
      </p:grpSp>
      <p:cxnSp>
        <p:nvCxnSpPr>
          <p:cNvPr id="33" name="Connector: Elbow 32"/>
          <p:cNvCxnSpPr>
            <a:stCxn id="28" idx="1"/>
            <a:endCxn id="7" idx="1"/>
          </p:cNvCxnSpPr>
          <p:nvPr/>
        </p:nvCxnSpPr>
        <p:spPr>
          <a:xfrm rot="10800000" flipV="1">
            <a:off x="685945" y="3242464"/>
            <a:ext cx="134938" cy="2183684"/>
          </a:xfrm>
          <a:prstGeom prst="bentConnector3">
            <a:avLst>
              <a:gd name="adj1" fmla="val 26941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549" y="2923100"/>
            <a:ext cx="597087" cy="2182879"/>
          </a:xfrm>
          <a:prstGeom prst="rect">
            <a:avLst/>
          </a:prstGeom>
          <a:noFill/>
        </p:spPr>
        <p:txBody>
          <a:bodyPr vert="eaVert" wrap="square" lIns="182880" tIns="146304" rIns="182880" bIns="146304" rtlCol="0">
            <a:spAutoFit/>
          </a:bodyPr>
          <a:lstStyle/>
          <a:p>
            <a:pPr>
              <a:lnSpc>
                <a:spcPct val="90000"/>
              </a:lnSpc>
              <a:spcAft>
                <a:spcPts val="600"/>
              </a:spcAft>
            </a:pPr>
            <a:r>
              <a:rPr lang="en-US" altLang="zh-TW" sz="1600" dirty="0">
                <a:solidFill>
                  <a:srgbClr val="FF0000"/>
                </a:solidFill>
              </a:rPr>
              <a:t>Register reminders</a:t>
            </a:r>
            <a:endParaRPr lang="zh-TW" altLang="en-US" sz="1600" dirty="0" err="1">
              <a:solidFill>
                <a:srgbClr val="FF0000"/>
              </a:solidFill>
            </a:endParaRPr>
          </a:p>
        </p:txBody>
      </p:sp>
      <p:cxnSp>
        <p:nvCxnSpPr>
          <p:cNvPr id="38" name="Connector: Elbow 37"/>
          <p:cNvCxnSpPr>
            <a:stCxn id="9" idx="3"/>
            <a:endCxn id="19" idx="1"/>
          </p:cNvCxnSpPr>
          <p:nvPr/>
        </p:nvCxnSpPr>
        <p:spPr>
          <a:xfrm>
            <a:off x="3169743" y="5956220"/>
            <a:ext cx="3258747" cy="275511"/>
          </a:xfrm>
          <a:prstGeom prst="bentConnector3">
            <a:avLst>
              <a:gd name="adj1" fmla="val 50000"/>
            </a:avLst>
          </a:prstGeom>
          <a:ln w="190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704593" y="1697062"/>
            <a:ext cx="3646427" cy="4896545"/>
            <a:chOff x="745629" y="1624670"/>
            <a:chExt cx="3646427" cy="4896545"/>
          </a:xfrm>
        </p:grpSpPr>
        <p:sp>
          <p:nvSpPr>
            <p:cNvPr id="40" name="Rectangle: Rounded Corners 39"/>
            <p:cNvSpPr/>
            <p:nvPr/>
          </p:nvSpPr>
          <p:spPr bwMode="auto">
            <a:xfrm>
              <a:off x="745629" y="1624670"/>
              <a:ext cx="3600400" cy="4896545"/>
            </a:xfrm>
            <a:prstGeom prst="roundRect">
              <a:avLst/>
            </a:prstGeom>
            <a:solidFill>
              <a:schemeClr val="tx2">
                <a:lumMod val="40000"/>
                <a:lumOff val="60000"/>
              </a:schemeClr>
            </a:solidFill>
            <a:ln>
              <a:solidFill>
                <a:srgbClr val="89C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791656" y="1674966"/>
              <a:ext cx="3600400"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400" dirty="0">
                  <a:solidFill>
                    <a:schemeClr val="tx1">
                      <a:lumMod val="75000"/>
                    </a:schemeClr>
                  </a:solidFill>
                </a:rPr>
                <a:t>Routine Task (Task)</a:t>
              </a:r>
              <a:endParaRPr lang="zh-TW" altLang="en-US" sz="2400" dirty="0" err="1">
                <a:solidFill>
                  <a:schemeClr val="tx1">
                    <a:lumMod val="75000"/>
                  </a:schemeClr>
                </a:solidFill>
              </a:endParaRPr>
            </a:p>
          </p:txBody>
        </p:sp>
        <p:grpSp>
          <p:nvGrpSpPr>
            <p:cNvPr id="42" name="Group 41"/>
            <p:cNvGrpSpPr/>
            <p:nvPr/>
          </p:nvGrpSpPr>
          <p:grpSpPr>
            <a:xfrm>
              <a:off x="1117993" y="4360975"/>
              <a:ext cx="2908696" cy="1985562"/>
              <a:chOff x="2365809" y="2591820"/>
              <a:chExt cx="2908696" cy="1985562"/>
            </a:xfrm>
          </p:grpSpPr>
          <p:sp>
            <p:nvSpPr>
              <p:cNvPr id="48" name="Rectangle: Rounded Corners 47"/>
              <p:cNvSpPr/>
              <p:nvPr/>
            </p:nvSpPr>
            <p:spPr bwMode="auto">
              <a:xfrm>
                <a:off x="2365809" y="2591820"/>
                <a:ext cx="2908696" cy="1985562"/>
              </a:xfrm>
              <a:prstGeom prst="roundRect">
                <a:avLst/>
              </a:prstGeom>
              <a:solidFill>
                <a:srgbClr val="4EB1FF"/>
              </a:solidFill>
              <a:ln>
                <a:solidFill>
                  <a:srgbClr val="4EB1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Rounded Corners 48"/>
              <p:cNvSpPr/>
              <p:nvPr/>
            </p:nvSpPr>
            <p:spPr bwMode="auto">
              <a:xfrm>
                <a:off x="2689367" y="3209230"/>
                <a:ext cx="2160240" cy="514742"/>
              </a:xfrm>
              <a:prstGeom prst="roundRect">
                <a:avLst/>
              </a:prstGeom>
              <a:solidFill>
                <a:schemeClr val="bg1">
                  <a:lumMod val="50000"/>
                </a:schemeClr>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a:gradFill>
                      <a:gsLst>
                        <a:gs pos="0">
                          <a:srgbClr val="FFFFFF"/>
                        </a:gs>
                        <a:gs pos="100000">
                          <a:srgbClr val="FFFFFF"/>
                        </a:gs>
                      </a:gsLst>
                      <a:lin ang="5400000" scaled="0"/>
                    </a:gradFill>
                    <a:ea typeface="Segoe UI" pitchFamily="34" charset="0"/>
                    <a:cs typeface="Segoe UI" pitchFamily="34" charset="0"/>
                  </a:rPr>
                  <a:t>Calculate usage log</a:t>
                </a:r>
                <a:endParaRPr lang="zh-TW" alt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Rounded Corners 49"/>
              <p:cNvSpPr/>
              <p:nvPr/>
            </p:nvSpPr>
            <p:spPr bwMode="auto">
              <a:xfrm>
                <a:off x="2689367" y="3857302"/>
                <a:ext cx="2160240" cy="514742"/>
              </a:xfrm>
              <a:prstGeom prst="roundRect">
                <a:avLst/>
              </a:prstGeom>
              <a:solidFill>
                <a:schemeClr val="bg1">
                  <a:lumMod val="50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a:gradFill>
                      <a:gsLst>
                        <a:gs pos="0">
                          <a:srgbClr val="FFFFFF"/>
                        </a:gs>
                        <a:gs pos="100000">
                          <a:srgbClr val="FFFFFF"/>
                        </a:gs>
                      </a:gsLst>
                      <a:lin ang="5400000" scaled="0"/>
                    </a:gradFill>
                    <a:ea typeface="Segoe UI" pitchFamily="34" charset="0"/>
                    <a:cs typeface="Segoe UI" pitchFamily="34" charset="0"/>
                  </a:rPr>
                  <a:t>Send heart beat </a:t>
                </a:r>
                <a:endParaRPr lang="zh-TW"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2400145" y="2651579"/>
                <a:ext cx="2160240" cy="572464"/>
              </a:xfrm>
              <a:prstGeom prst="rect">
                <a:avLst/>
              </a:prstGeom>
              <a:noFill/>
            </p:spPr>
            <p:txBody>
              <a:bodyPr wrap="square" lIns="182880" tIns="146304" rIns="182880" bIns="146304" rtlCol="0">
                <a:spAutoFit/>
              </a:bodyPr>
              <a:lstStyle/>
              <a:p>
                <a:pPr>
                  <a:lnSpc>
                    <a:spcPct val="90000"/>
                  </a:lnSpc>
                  <a:spcAft>
                    <a:spcPts val="600"/>
                  </a:spcAft>
                </a:pPr>
                <a:r>
                  <a:rPr lang="en-US" altLang="zh-TW" sz="2000" dirty="0">
                    <a:solidFill>
                      <a:schemeClr val="tx1">
                        <a:lumMod val="75000"/>
                      </a:schemeClr>
                    </a:solidFill>
                  </a:rPr>
                  <a:t>Reminders</a:t>
                </a:r>
                <a:endParaRPr lang="zh-TW" altLang="en-US" sz="2000" dirty="0" err="1">
                  <a:solidFill>
                    <a:schemeClr val="tx1">
                      <a:lumMod val="75000"/>
                    </a:schemeClr>
                  </a:solidFill>
                </a:endParaRPr>
              </a:p>
            </p:txBody>
          </p:sp>
        </p:grpSp>
        <p:grpSp>
          <p:nvGrpSpPr>
            <p:cNvPr id="43" name="Group 42"/>
            <p:cNvGrpSpPr/>
            <p:nvPr/>
          </p:nvGrpSpPr>
          <p:grpSpPr>
            <a:xfrm>
              <a:off x="1083656" y="2272743"/>
              <a:ext cx="2943033" cy="1985562"/>
              <a:chOff x="2365808" y="2591820"/>
              <a:chExt cx="2943033" cy="1985562"/>
            </a:xfrm>
          </p:grpSpPr>
          <p:sp>
            <p:nvSpPr>
              <p:cNvPr id="44" name="Rectangle: Rounded Corners 43"/>
              <p:cNvSpPr/>
              <p:nvPr/>
            </p:nvSpPr>
            <p:spPr bwMode="auto">
              <a:xfrm>
                <a:off x="2365808" y="2591820"/>
                <a:ext cx="2943033" cy="1985562"/>
              </a:xfrm>
              <a:prstGeom prst="roundRect">
                <a:avLst/>
              </a:prstGeom>
              <a:solidFill>
                <a:srgbClr val="4EB1FF"/>
              </a:solidFill>
              <a:ln>
                <a:solidFill>
                  <a:srgbClr val="4EB1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Rounded Corners 44"/>
              <p:cNvSpPr/>
              <p:nvPr/>
            </p:nvSpPr>
            <p:spPr bwMode="auto">
              <a:xfrm>
                <a:off x="2568909" y="3209000"/>
                <a:ext cx="2536830" cy="514742"/>
              </a:xfrm>
              <a:prstGeom prst="roundRect">
                <a:avLst/>
              </a:prstGeom>
              <a:solidFill>
                <a:schemeClr val="bg1">
                  <a:lumMod val="50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err="1">
                    <a:gradFill>
                      <a:gsLst>
                        <a:gs pos="0">
                          <a:srgbClr val="FFFFFF"/>
                        </a:gs>
                        <a:gs pos="100000">
                          <a:srgbClr val="FFFFFF"/>
                        </a:gs>
                      </a:gsLst>
                      <a:lin ang="5400000" scaled="0"/>
                    </a:gradFill>
                    <a:ea typeface="Segoe UI" pitchFamily="34" charset="0"/>
                    <a:cs typeface="Segoe UI" pitchFamily="34" charset="0"/>
                  </a:rPr>
                  <a:t>StartHost</a:t>
                </a: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Rounded Corners 45"/>
              <p:cNvSpPr/>
              <p:nvPr/>
            </p:nvSpPr>
            <p:spPr bwMode="auto">
              <a:xfrm>
                <a:off x="2568909" y="3867105"/>
                <a:ext cx="2536830" cy="514742"/>
              </a:xfrm>
              <a:prstGeom prst="roundRect">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err="1">
                    <a:gradFill>
                      <a:gsLst>
                        <a:gs pos="0">
                          <a:srgbClr val="FFFFFF"/>
                        </a:gs>
                        <a:gs pos="100000">
                          <a:srgbClr val="FFFFFF"/>
                        </a:gs>
                      </a:gsLst>
                      <a:lin ang="5400000" scaled="0"/>
                    </a:gradFill>
                    <a:ea typeface="Segoe UI" pitchFamily="34" charset="0"/>
                    <a:cs typeface="Segoe UI" pitchFamily="34" charset="0"/>
                  </a:rPr>
                  <a:t>StartTask</a:t>
                </a:r>
                <a:r>
                  <a:rPr lang="en-US" altLang="zh-TW" sz="1600" dirty="0">
                    <a:gradFill>
                      <a:gsLst>
                        <a:gs pos="0">
                          <a:srgbClr val="FFFFFF"/>
                        </a:gs>
                        <a:gs pos="100000">
                          <a:srgbClr val="FFFFFF"/>
                        </a:gs>
                      </a:gsLst>
                      <a:lin ang="5400000" scaled="0"/>
                    </a:gradFill>
                    <a:ea typeface="Segoe UI" pitchFamily="34" charset="0"/>
                    <a:cs typeface="Segoe UI" pitchFamily="34" charset="0"/>
                  </a:rPr>
                  <a:t> </a:t>
                </a:r>
                <a:r>
                  <a:rPr lang="en-US" altLang="zh-TW" sz="1200" dirty="0">
                    <a:gradFill>
                      <a:gsLst>
                        <a:gs pos="0">
                          <a:srgbClr val="FFFFFF"/>
                        </a:gs>
                        <a:gs pos="100000">
                          <a:srgbClr val="FFFFFF"/>
                        </a:gs>
                      </a:gsLst>
                      <a:lin ang="5400000" scaled="0"/>
                    </a:gradFill>
                    <a:ea typeface="Segoe UI" pitchFamily="34" charset="0"/>
                    <a:cs typeface="Segoe UI" pitchFamily="34" charset="0"/>
                  </a:rPr>
                  <a:t>(Action1, Action2…) </a:t>
                </a: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2400145" y="2651579"/>
                <a:ext cx="2160240" cy="572464"/>
              </a:xfrm>
              <a:prstGeom prst="rect">
                <a:avLst/>
              </a:prstGeom>
              <a:noFill/>
            </p:spPr>
            <p:txBody>
              <a:bodyPr wrap="square" lIns="182880" tIns="146304" rIns="182880" bIns="146304" rtlCol="0">
                <a:spAutoFit/>
              </a:bodyPr>
              <a:lstStyle/>
              <a:p>
                <a:pPr>
                  <a:lnSpc>
                    <a:spcPct val="90000"/>
                  </a:lnSpc>
                  <a:spcAft>
                    <a:spcPts val="600"/>
                  </a:spcAft>
                </a:pPr>
                <a:r>
                  <a:rPr lang="en-US" altLang="zh-TW" sz="2000" dirty="0">
                    <a:solidFill>
                      <a:schemeClr val="tx1">
                        <a:lumMod val="75000"/>
                      </a:schemeClr>
                    </a:solidFill>
                  </a:rPr>
                  <a:t>Methods</a:t>
                </a:r>
                <a:endParaRPr lang="zh-TW" altLang="en-US" sz="2000" dirty="0" err="1">
                  <a:solidFill>
                    <a:schemeClr val="tx1">
                      <a:lumMod val="75000"/>
                    </a:schemeClr>
                  </a:solidFill>
                </a:endParaRPr>
              </a:p>
            </p:txBody>
          </p:sp>
        </p:grpSp>
      </p:grpSp>
      <p:cxnSp>
        <p:nvCxnSpPr>
          <p:cNvPr id="55" name="Connector: Elbow 54"/>
          <p:cNvCxnSpPr>
            <a:stCxn id="8" idx="3"/>
          </p:cNvCxnSpPr>
          <p:nvPr/>
        </p:nvCxnSpPr>
        <p:spPr>
          <a:xfrm flipV="1">
            <a:off x="3169743" y="4116409"/>
            <a:ext cx="6075978" cy="1191739"/>
          </a:xfrm>
          <a:prstGeom prst="bentConnector3">
            <a:avLst>
              <a:gd name="adj1" fmla="val 68321"/>
            </a:avLst>
          </a:prstGeom>
          <a:ln w="19050">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274021" y="4936783"/>
            <a:ext cx="3150777" cy="489365"/>
          </a:xfrm>
          <a:prstGeom prst="rect">
            <a:avLst/>
          </a:prstGeom>
          <a:noFill/>
        </p:spPr>
        <p:txBody>
          <a:bodyPr wrap="square" lIns="182880" tIns="146304" rIns="182880" bIns="146304" rtlCol="0">
            <a:spAutoFit/>
          </a:bodyPr>
          <a:lstStyle/>
          <a:p>
            <a:pPr>
              <a:lnSpc>
                <a:spcPct val="90000"/>
              </a:lnSpc>
              <a:spcAft>
                <a:spcPts val="600"/>
              </a:spcAft>
            </a:pPr>
            <a:r>
              <a:rPr lang="en-US" altLang="zh-TW" sz="1400" dirty="0">
                <a:solidFill>
                  <a:schemeClr val="tx2"/>
                </a:solidFill>
              </a:rPr>
              <a:t>Create new Actor and call </a:t>
            </a:r>
            <a:r>
              <a:rPr lang="en-US" altLang="zh-TW" sz="1400" dirty="0" err="1">
                <a:solidFill>
                  <a:schemeClr val="tx2"/>
                </a:solidFill>
              </a:rPr>
              <a:t>StartTask</a:t>
            </a:r>
            <a:endParaRPr lang="zh-TW" altLang="en-US" sz="1400" dirty="0" err="1">
              <a:solidFill>
                <a:schemeClr val="tx2"/>
              </a:solidFill>
            </a:endParaRPr>
          </a:p>
        </p:txBody>
      </p:sp>
      <p:sp>
        <p:nvSpPr>
          <p:cNvPr id="66" name="TextBox 65"/>
          <p:cNvSpPr txBox="1"/>
          <p:nvPr/>
        </p:nvSpPr>
        <p:spPr>
          <a:xfrm>
            <a:off x="4019913" y="1379935"/>
            <a:ext cx="4790612" cy="1037207"/>
          </a:xfrm>
          <a:prstGeom prst="rect">
            <a:avLst/>
          </a:prstGeom>
          <a:noFill/>
        </p:spPr>
        <p:txBody>
          <a:bodyPr wrap="square" lIns="182880" tIns="146304" rIns="182880" bIns="146304" rtlCol="0">
            <a:spAutoFit/>
          </a:bodyPr>
          <a:lstStyle/>
          <a:p>
            <a:pPr marL="285750" indent="-285750">
              <a:lnSpc>
                <a:spcPct val="90000"/>
              </a:lnSpc>
              <a:spcAft>
                <a:spcPts val="600"/>
              </a:spcAft>
              <a:buFont typeface="Wingdings" panose="05000000000000000000" pitchFamily="2" charset="2"/>
              <a:buChar char="n"/>
            </a:pPr>
            <a:endParaRPr lang="en-US" altLang="zh-TW" sz="1600" dirty="0">
              <a:gradFill>
                <a:gsLst>
                  <a:gs pos="2917">
                    <a:schemeClr val="tx1"/>
                  </a:gs>
                  <a:gs pos="30000">
                    <a:schemeClr val="tx1"/>
                  </a:gs>
                </a:gsLst>
                <a:lin ang="5400000" scaled="0"/>
              </a:gradFill>
            </a:endParaRPr>
          </a:p>
          <a:p>
            <a:pPr>
              <a:lnSpc>
                <a:spcPct val="90000"/>
              </a:lnSpc>
              <a:spcAft>
                <a:spcPts val="600"/>
              </a:spcAft>
            </a:pPr>
            <a:r>
              <a:rPr lang="en-US" altLang="zh-TW" sz="1600" b="1" dirty="0" err="1">
                <a:gradFill>
                  <a:gsLst>
                    <a:gs pos="2917">
                      <a:schemeClr val="tx1"/>
                    </a:gs>
                    <a:gs pos="30000">
                      <a:schemeClr val="tx1"/>
                    </a:gs>
                  </a:gsLst>
                  <a:lin ang="5400000" scaled="0"/>
                </a:gradFill>
              </a:rPr>
              <a:t>StartTask</a:t>
            </a:r>
            <a:r>
              <a:rPr lang="en-US" altLang="zh-TW" sz="1600" dirty="0">
                <a:gradFill>
                  <a:gsLst>
                    <a:gs pos="2917">
                      <a:schemeClr val="tx1"/>
                    </a:gs>
                    <a:gs pos="30000">
                      <a:schemeClr val="tx1"/>
                    </a:gs>
                  </a:gsLst>
                  <a:lin ang="5400000" scaled="0"/>
                </a:gradFill>
              </a:rPr>
              <a:t> : Implement the code of task action like calculate usage log</a:t>
            </a:r>
            <a:endParaRPr lang="zh-TW" altLang="en-US" sz="1200" dirty="0" err="1">
              <a:gradFill>
                <a:gsLst>
                  <a:gs pos="2917">
                    <a:schemeClr val="tx1"/>
                  </a:gs>
                  <a:gs pos="30000">
                    <a:schemeClr val="tx1"/>
                  </a:gs>
                </a:gsLst>
                <a:lin ang="5400000" scaled="0"/>
              </a:gradFill>
            </a:endParaRPr>
          </a:p>
        </p:txBody>
      </p:sp>
      <p:cxnSp>
        <p:nvCxnSpPr>
          <p:cNvPr id="72" name="Connector: Elbow 71"/>
          <p:cNvCxnSpPr>
            <a:stCxn id="12" idx="3"/>
          </p:cNvCxnSpPr>
          <p:nvPr/>
        </p:nvCxnSpPr>
        <p:spPr>
          <a:xfrm flipV="1">
            <a:off x="6597781" y="4011713"/>
            <a:ext cx="2647940" cy="40492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p:cNvCxnSpPr>
            <a:stCxn id="17" idx="3"/>
            <a:endCxn id="46" idx="1"/>
          </p:cNvCxnSpPr>
          <p:nvPr/>
        </p:nvCxnSpPr>
        <p:spPr>
          <a:xfrm>
            <a:off x="5374115" y="3718059"/>
            <a:ext cx="3871606" cy="159732"/>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p:cNvCxnSpPr>
            <a:stCxn id="16" idx="3"/>
          </p:cNvCxnSpPr>
          <p:nvPr/>
        </p:nvCxnSpPr>
        <p:spPr>
          <a:xfrm>
            <a:off x="7089110" y="2904593"/>
            <a:ext cx="2156611" cy="813466"/>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245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 Structure</a:t>
            </a:r>
          </a:p>
        </p:txBody>
      </p:sp>
      <p:pic>
        <p:nvPicPr>
          <p:cNvPr id="2" name="Picture 1"/>
          <p:cNvPicPr>
            <a:picLocks noChangeAspect="1"/>
          </p:cNvPicPr>
          <p:nvPr/>
        </p:nvPicPr>
        <p:blipFill>
          <a:blip r:embed="rId3"/>
          <a:stretch>
            <a:fillRect/>
          </a:stretch>
        </p:blipFill>
        <p:spPr>
          <a:xfrm>
            <a:off x="7658397" y="1446898"/>
            <a:ext cx="3660407" cy="4824536"/>
          </a:xfrm>
          <a:prstGeom prst="rect">
            <a:avLst/>
          </a:prstGeom>
        </p:spPr>
      </p:pic>
      <p:grpSp>
        <p:nvGrpSpPr>
          <p:cNvPr id="5" name="Group 4"/>
          <p:cNvGrpSpPr/>
          <p:nvPr/>
        </p:nvGrpSpPr>
        <p:grpSpPr>
          <a:xfrm>
            <a:off x="1249685" y="1409030"/>
            <a:ext cx="3526964" cy="4896545"/>
            <a:chOff x="745629" y="1624670"/>
            <a:chExt cx="3526964" cy="4896545"/>
          </a:xfrm>
        </p:grpSpPr>
        <p:sp>
          <p:nvSpPr>
            <p:cNvPr id="7" name="Rectangle: Rounded Corners 6"/>
            <p:cNvSpPr/>
            <p:nvPr/>
          </p:nvSpPr>
          <p:spPr bwMode="auto">
            <a:xfrm>
              <a:off x="745629" y="1624670"/>
              <a:ext cx="3526964" cy="4896545"/>
            </a:xfrm>
            <a:prstGeom prst="roundRect">
              <a:avLst/>
            </a:prstGeom>
            <a:solidFill>
              <a:schemeClr val="tx2">
                <a:lumMod val="40000"/>
                <a:lumOff val="60000"/>
              </a:schemeClr>
            </a:solidFill>
            <a:ln>
              <a:solidFill>
                <a:srgbClr val="89C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971972" y="1662538"/>
              <a:ext cx="3136358"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400" dirty="0">
                  <a:solidFill>
                    <a:schemeClr val="tx1">
                      <a:lumMod val="75000"/>
                    </a:schemeClr>
                  </a:solidFill>
                </a:rPr>
                <a:t>Routine Task (Host)</a:t>
              </a:r>
              <a:endParaRPr lang="zh-TW" altLang="en-US" sz="2400" dirty="0" err="1">
                <a:solidFill>
                  <a:schemeClr val="tx1">
                    <a:lumMod val="75000"/>
                  </a:schemeClr>
                </a:solidFill>
              </a:endParaRPr>
            </a:p>
          </p:txBody>
        </p:sp>
        <p:grpSp>
          <p:nvGrpSpPr>
            <p:cNvPr id="9" name="Group 8"/>
            <p:cNvGrpSpPr/>
            <p:nvPr/>
          </p:nvGrpSpPr>
          <p:grpSpPr>
            <a:xfrm>
              <a:off x="1117993" y="4360975"/>
              <a:ext cx="2844316" cy="1985562"/>
              <a:chOff x="2365809" y="2591820"/>
              <a:chExt cx="2844316" cy="1985562"/>
            </a:xfrm>
          </p:grpSpPr>
          <p:sp>
            <p:nvSpPr>
              <p:cNvPr id="15" name="Rectangle: Rounded Corners 14"/>
              <p:cNvSpPr/>
              <p:nvPr/>
            </p:nvSpPr>
            <p:spPr bwMode="auto">
              <a:xfrm>
                <a:off x="2365809" y="2591820"/>
                <a:ext cx="2844316" cy="1985562"/>
              </a:xfrm>
              <a:prstGeom prst="roundRect">
                <a:avLst/>
              </a:prstGeom>
              <a:solidFill>
                <a:srgbClr val="4EB1FF"/>
              </a:solidFill>
              <a:ln>
                <a:solidFill>
                  <a:srgbClr val="4EB1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p:cNvSpPr/>
              <p:nvPr/>
            </p:nvSpPr>
            <p:spPr bwMode="auto">
              <a:xfrm>
                <a:off x="2689367" y="3209230"/>
                <a:ext cx="2160240" cy="51474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a:gradFill>
                      <a:gsLst>
                        <a:gs pos="0">
                          <a:srgbClr val="FFFFFF"/>
                        </a:gs>
                        <a:gs pos="100000">
                          <a:srgbClr val="FFFFFF"/>
                        </a:gs>
                      </a:gsLst>
                      <a:lin ang="5400000" scaled="0"/>
                    </a:gradFill>
                    <a:ea typeface="Segoe UI" pitchFamily="34" charset="0"/>
                    <a:cs typeface="Segoe UI" pitchFamily="34" charset="0"/>
                  </a:rPr>
                  <a:t>Calculate usage log</a:t>
                </a:r>
                <a:endParaRPr lang="zh-TW" alt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Rounded Corners 16"/>
              <p:cNvSpPr/>
              <p:nvPr/>
            </p:nvSpPr>
            <p:spPr bwMode="auto">
              <a:xfrm>
                <a:off x="2689367" y="3857302"/>
                <a:ext cx="2160240" cy="514742"/>
              </a:xfrm>
              <a:prstGeom prst="roundRect">
                <a:avLst/>
              </a:prstGeom>
              <a:solidFill>
                <a:schemeClr val="accent6"/>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a:gradFill>
                      <a:gsLst>
                        <a:gs pos="0">
                          <a:srgbClr val="FFFFFF"/>
                        </a:gs>
                        <a:gs pos="100000">
                          <a:srgbClr val="FFFFFF"/>
                        </a:gs>
                      </a:gsLst>
                      <a:lin ang="5400000" scaled="0"/>
                    </a:gradFill>
                    <a:ea typeface="Segoe UI" pitchFamily="34" charset="0"/>
                    <a:cs typeface="Segoe UI" pitchFamily="34" charset="0"/>
                  </a:rPr>
                  <a:t>Send heart beat </a:t>
                </a:r>
                <a:endParaRPr lang="zh-TW"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2400145" y="2651579"/>
                <a:ext cx="2160240" cy="572464"/>
              </a:xfrm>
              <a:prstGeom prst="rect">
                <a:avLst/>
              </a:prstGeom>
              <a:noFill/>
            </p:spPr>
            <p:txBody>
              <a:bodyPr wrap="square" lIns="182880" tIns="146304" rIns="182880" bIns="146304" rtlCol="0">
                <a:spAutoFit/>
              </a:bodyPr>
              <a:lstStyle/>
              <a:p>
                <a:pPr>
                  <a:lnSpc>
                    <a:spcPct val="90000"/>
                  </a:lnSpc>
                  <a:spcAft>
                    <a:spcPts val="600"/>
                  </a:spcAft>
                </a:pPr>
                <a:r>
                  <a:rPr lang="en-US" altLang="zh-TW" sz="2000" dirty="0">
                    <a:solidFill>
                      <a:schemeClr val="tx1">
                        <a:lumMod val="75000"/>
                      </a:schemeClr>
                    </a:solidFill>
                  </a:rPr>
                  <a:t>Reminders</a:t>
                </a:r>
                <a:endParaRPr lang="zh-TW" altLang="en-US" sz="2000" dirty="0" err="1">
                  <a:solidFill>
                    <a:schemeClr val="tx1">
                      <a:lumMod val="75000"/>
                    </a:schemeClr>
                  </a:solidFill>
                </a:endParaRPr>
              </a:p>
            </p:txBody>
          </p:sp>
        </p:grpSp>
        <p:grpSp>
          <p:nvGrpSpPr>
            <p:cNvPr id="10" name="Group 9"/>
            <p:cNvGrpSpPr/>
            <p:nvPr/>
          </p:nvGrpSpPr>
          <p:grpSpPr>
            <a:xfrm>
              <a:off x="1083657" y="2272743"/>
              <a:ext cx="2844316" cy="1985562"/>
              <a:chOff x="2365809" y="2591820"/>
              <a:chExt cx="2844316" cy="1985562"/>
            </a:xfrm>
          </p:grpSpPr>
          <p:sp>
            <p:nvSpPr>
              <p:cNvPr id="11" name="Rectangle: Rounded Corners 10"/>
              <p:cNvSpPr/>
              <p:nvPr/>
            </p:nvSpPr>
            <p:spPr bwMode="auto">
              <a:xfrm>
                <a:off x="2365809" y="2591820"/>
                <a:ext cx="2844316" cy="1985562"/>
              </a:xfrm>
              <a:prstGeom prst="roundRect">
                <a:avLst/>
              </a:prstGeom>
              <a:solidFill>
                <a:srgbClr val="4EB1FF"/>
              </a:solidFill>
              <a:ln>
                <a:solidFill>
                  <a:srgbClr val="4EB1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p:cNvSpPr/>
              <p:nvPr/>
            </p:nvSpPr>
            <p:spPr bwMode="auto">
              <a:xfrm>
                <a:off x="2535083" y="3231778"/>
                <a:ext cx="2533844" cy="514742"/>
              </a:xfrm>
              <a:prstGeom prst="roundRect">
                <a:avLst/>
              </a:prstGeom>
              <a:solidFill>
                <a:srgbClr val="ED7D31"/>
              </a:solidFill>
              <a:ln>
                <a:solidFill>
                  <a:srgbClr val="ED7D3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err="1">
                    <a:gradFill>
                      <a:gsLst>
                        <a:gs pos="0">
                          <a:srgbClr val="FFFFFF"/>
                        </a:gs>
                        <a:gs pos="100000">
                          <a:srgbClr val="FFFFFF"/>
                        </a:gs>
                      </a:gsLst>
                      <a:lin ang="5400000" scaled="0"/>
                    </a:gradFill>
                    <a:ea typeface="Segoe UI" pitchFamily="34" charset="0"/>
                    <a:cs typeface="Segoe UI" pitchFamily="34" charset="0"/>
                  </a:rPr>
                  <a:t>StartHost</a:t>
                </a:r>
                <a:endParaRPr lang="zh-TW"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Rounded Corners 12"/>
              <p:cNvSpPr/>
              <p:nvPr/>
            </p:nvSpPr>
            <p:spPr bwMode="auto">
              <a:xfrm>
                <a:off x="2538719" y="3867105"/>
                <a:ext cx="2530208" cy="514742"/>
              </a:xfrm>
              <a:prstGeom prst="roundRec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TW" sz="1600" dirty="0" err="1">
                    <a:gradFill>
                      <a:gsLst>
                        <a:gs pos="0">
                          <a:srgbClr val="FFFFFF"/>
                        </a:gs>
                        <a:gs pos="100000">
                          <a:srgbClr val="FFFFFF"/>
                        </a:gs>
                      </a:gsLst>
                      <a:lin ang="5400000" scaled="0"/>
                    </a:gradFill>
                    <a:ea typeface="Segoe UI" pitchFamily="34" charset="0"/>
                    <a:cs typeface="Segoe UI" pitchFamily="34" charset="0"/>
                  </a:rPr>
                  <a:t>StartTask</a:t>
                </a:r>
                <a:r>
                  <a:rPr lang="en-US" altLang="zh-TW" sz="1600" dirty="0">
                    <a:gradFill>
                      <a:gsLst>
                        <a:gs pos="0">
                          <a:srgbClr val="FFFFFF"/>
                        </a:gs>
                        <a:gs pos="100000">
                          <a:srgbClr val="FFFFFF"/>
                        </a:gs>
                      </a:gsLst>
                      <a:lin ang="5400000" scaled="0"/>
                    </a:gradFill>
                    <a:ea typeface="Segoe UI" pitchFamily="34" charset="0"/>
                    <a:cs typeface="Segoe UI" pitchFamily="34" charset="0"/>
                  </a:rPr>
                  <a:t> </a:t>
                </a:r>
                <a:r>
                  <a:rPr lang="en-US" altLang="zh-TW" sz="1200" dirty="0">
                    <a:solidFill>
                      <a:srgbClr val="FF0000"/>
                    </a:solidFill>
                    <a:ea typeface="Segoe UI" pitchFamily="34" charset="0"/>
                    <a:cs typeface="Segoe UI" pitchFamily="34" charset="0"/>
                  </a:rPr>
                  <a:t>(Action1, Action2…) </a:t>
                </a:r>
                <a:endParaRPr lang="zh-TW" altLang="en-US" sz="1200" dirty="0" err="1">
                  <a:solidFill>
                    <a:srgbClr val="FF0000"/>
                  </a:solidFill>
                  <a:ea typeface="Segoe UI" pitchFamily="34" charset="0"/>
                  <a:cs typeface="Segoe UI" pitchFamily="34" charset="0"/>
                </a:endParaRPr>
              </a:p>
            </p:txBody>
          </p:sp>
          <p:sp>
            <p:nvSpPr>
              <p:cNvPr id="14" name="TextBox 13"/>
              <p:cNvSpPr txBox="1"/>
              <p:nvPr/>
            </p:nvSpPr>
            <p:spPr>
              <a:xfrm>
                <a:off x="2400145" y="2651579"/>
                <a:ext cx="2160240" cy="572464"/>
              </a:xfrm>
              <a:prstGeom prst="rect">
                <a:avLst/>
              </a:prstGeom>
              <a:noFill/>
            </p:spPr>
            <p:txBody>
              <a:bodyPr wrap="square" lIns="182880" tIns="146304" rIns="182880" bIns="146304" rtlCol="0">
                <a:spAutoFit/>
              </a:bodyPr>
              <a:lstStyle/>
              <a:p>
                <a:pPr>
                  <a:lnSpc>
                    <a:spcPct val="90000"/>
                  </a:lnSpc>
                  <a:spcAft>
                    <a:spcPts val="600"/>
                  </a:spcAft>
                </a:pPr>
                <a:r>
                  <a:rPr lang="en-US" altLang="zh-TW" sz="2000" dirty="0">
                    <a:solidFill>
                      <a:schemeClr val="tx1">
                        <a:lumMod val="75000"/>
                      </a:schemeClr>
                    </a:solidFill>
                  </a:rPr>
                  <a:t>Methods</a:t>
                </a:r>
                <a:endParaRPr lang="zh-TW" altLang="en-US" sz="2000" dirty="0" err="1">
                  <a:solidFill>
                    <a:schemeClr val="tx1">
                      <a:lumMod val="75000"/>
                    </a:schemeClr>
                  </a:solidFill>
                </a:endParaRPr>
              </a:p>
            </p:txBody>
          </p:sp>
        </p:grpSp>
      </p:grpSp>
      <p:cxnSp>
        <p:nvCxnSpPr>
          <p:cNvPr id="21" name="Connector: Elbow 20"/>
          <p:cNvCxnSpPr/>
          <p:nvPr/>
        </p:nvCxnSpPr>
        <p:spPr>
          <a:xfrm>
            <a:off x="4290831" y="2917997"/>
            <a:ext cx="3943630" cy="2891917"/>
          </a:xfrm>
          <a:prstGeom prst="bentConnector3">
            <a:avLst/>
          </a:prstGeom>
          <a:ln w="19050">
            <a:solidFill>
              <a:srgbClr val="ED7D3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p:nvPr/>
        </p:nvCxnSpPr>
        <p:spPr>
          <a:xfrm>
            <a:off x="4290831" y="3566069"/>
            <a:ext cx="3943630" cy="2304256"/>
          </a:xfrm>
          <a:prstGeom prst="bentConnector3">
            <a:avLst>
              <a:gd name="adj1" fmla="val 42622"/>
            </a:avLst>
          </a:prstGeom>
          <a:ln w="190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p:nvPr/>
        </p:nvCxnSpPr>
        <p:spPr>
          <a:xfrm>
            <a:off x="4290831" y="3670814"/>
            <a:ext cx="3943630" cy="534280"/>
          </a:xfrm>
          <a:prstGeom prst="bentConnector3">
            <a:avLst>
              <a:gd name="adj1" fmla="val 60803"/>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p:nvPr/>
        </p:nvCxnSpPr>
        <p:spPr>
          <a:xfrm>
            <a:off x="4466365" y="5066108"/>
            <a:ext cx="3768096" cy="876225"/>
          </a:xfrm>
          <a:prstGeom prst="bentConnector3">
            <a:avLst>
              <a:gd name="adj1" fmla="val 35385"/>
            </a:avLst>
          </a:prstGeom>
          <a:ln w="19050">
            <a:solidFill>
              <a:srgbClr val="4EB1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8306469" y="5809914"/>
            <a:ext cx="1512168" cy="204427"/>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8378477" y="4070125"/>
            <a:ext cx="2518906" cy="659865"/>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7874421" y="6017543"/>
            <a:ext cx="2304256" cy="23084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366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Azure </a:t>
            </a:r>
            <a:r>
              <a:rPr lang="en-US" altLang="zh-TW" dirty="0" err="1"/>
              <a:t>CosmosDB</a:t>
            </a:r>
            <a:endParaRPr lang="zh-TW" altLang="en-US" dirty="0"/>
          </a:p>
        </p:txBody>
      </p:sp>
    </p:spTree>
    <p:extLst>
      <p:ext uri="{BB962C8B-B14F-4D97-AF65-F5344CB8AC3E}">
        <p14:creationId xmlns:p14="http://schemas.microsoft.com/office/powerpoint/2010/main" val="2111126482"/>
      </p:ext>
    </p:extLst>
  </p:cSld>
  <p:clrMapOvr>
    <a:masterClrMapping/>
  </p:clrMapOvr>
  <p:transition>
    <p:fade/>
  </p:transition>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72066CE1-B97F-4770-BA79-1EC902D820FE}"/>
    </a:ext>
  </a:extLst>
</a:theme>
</file>

<file path=ppt/theme/theme3.xml><?xml version="1.0" encoding="utf-8"?>
<a:theme xmlns:a="http://schemas.openxmlformats.org/drawingml/2006/main" name="2_Office Theme">
  <a:themeElements>
    <a:clrScheme name="Custom 7">
      <a:dk1>
        <a:srgbClr val="000000"/>
      </a:dk1>
      <a:lt1>
        <a:srgbClr val="FFFFFF"/>
      </a:lt1>
      <a:dk2>
        <a:srgbClr val="44546A"/>
      </a:dk2>
      <a:lt2>
        <a:srgbClr val="E7E6E6"/>
      </a:lt2>
      <a:accent1>
        <a:srgbClr val="59B4D9"/>
      </a:accent1>
      <a:accent2>
        <a:srgbClr val="BAD80A"/>
      </a:accent2>
      <a:accent3>
        <a:srgbClr val="3999C6"/>
      </a:accent3>
      <a:accent4>
        <a:srgbClr val="7FBA00"/>
      </a:accent4>
      <a:accent5>
        <a:srgbClr val="379AC7"/>
      </a:accent5>
      <a:accent6>
        <a:srgbClr val="70AD47"/>
      </a:accent6>
      <a:hlink>
        <a:srgbClr val="7FBA00"/>
      </a:hlink>
      <a:folHlink>
        <a:srgbClr val="B8D43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ECEFB3E0A9A4BBFD2DD37E9D0963B" ma:contentTypeVersion="8" ma:contentTypeDescription="Create a new document." ma:contentTypeScope="" ma:versionID="ada085ff8c29ea326a596c64ec16e7d2">
  <xsd:schema xmlns:xsd="http://www.w3.org/2001/XMLSchema" xmlns:xs="http://www.w3.org/2001/XMLSchema" xmlns:p="http://schemas.microsoft.com/office/2006/metadata/properties" xmlns:ns1="http://schemas.microsoft.com/sharepoint/v3" xmlns:ns2="60a3e4eb-c306-4fe6-aff7-b046eed05823" xmlns:ns3="abddecb2-b6dc-4f3e-b78b-6cc368085734" targetNamespace="http://schemas.microsoft.com/office/2006/metadata/properties" ma:root="true" ma:fieldsID="dffe67dfe7b6d0053ffb1de659975ff7" ns1:_="" ns2:_="" ns3:_="">
    <xsd:import namespace="http://schemas.microsoft.com/sharepoint/v3"/>
    <xsd:import namespace="60a3e4eb-c306-4fe6-aff7-b046eed05823"/>
    <xsd:import namespace="abddecb2-b6dc-4f3e-b78b-6cc36808573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a3e4eb-c306-4fe6-aff7-b046eed0582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bddecb2-b6dc-4f3e-b78b-6cc36808573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F9DF71-784D-460D-A1E3-413CB8A99187}"/>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API%20Service</Template>
  <TotalTime>2634</TotalTime>
  <Words>1335</Words>
  <Application>Microsoft Office PowerPoint</Application>
  <PresentationFormat>Custom</PresentationFormat>
  <Paragraphs>353</Paragraphs>
  <Slides>23</Slides>
  <Notes>22</Notes>
  <HiddenSlides>3</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23</vt:i4>
      </vt:variant>
    </vt:vector>
  </HeadingPairs>
  <TitlesOfParts>
    <vt:vector size="37" baseType="lpstr">
      <vt:lpstr>新細明體</vt:lpstr>
      <vt:lpstr>Arial</vt:lpstr>
      <vt:lpstr>Calibri</vt:lpstr>
      <vt:lpstr>Consolas</vt:lpstr>
      <vt:lpstr>Segoe UI</vt:lpstr>
      <vt:lpstr>Segoe UI Black</vt:lpstr>
      <vt:lpstr>Segoe UI Light</vt:lpstr>
      <vt:lpstr>Segoe UI Semibold</vt:lpstr>
      <vt:lpstr>Segoe UI Semilight</vt:lpstr>
      <vt:lpstr>Times New Roman</vt:lpstr>
      <vt:lpstr>Wingdings</vt:lpstr>
      <vt:lpstr>WHITE TEMPLATE</vt:lpstr>
      <vt:lpstr>COLOR TEMPLATE</vt:lpstr>
      <vt:lpstr>2_Office Theme</vt:lpstr>
      <vt:lpstr>Connected Device Studio Skill Transfer</vt:lpstr>
      <vt:lpstr>Outline</vt:lpstr>
      <vt:lpstr>Service Fabric Reliable Actors</vt:lpstr>
      <vt:lpstr>Reliable Actors</vt:lpstr>
      <vt:lpstr>Routine Task</vt:lpstr>
      <vt:lpstr>Whole View</vt:lpstr>
      <vt:lpstr>Design Pattern</vt:lpstr>
      <vt:lpstr>File Structure</vt:lpstr>
      <vt:lpstr>Azure CosmosDB</vt:lpstr>
      <vt:lpstr>Introducing Azure Cosmos DB A globally distributed, massively scalable, multi-model database service</vt:lpstr>
      <vt:lpstr>Introducing Azure Cosmos DB A globally distributed, massively scalable, multi-model database service</vt:lpstr>
      <vt:lpstr>Introducing Azure Cosmos DB A globally distributed, massively scalable, multi-model database service</vt:lpstr>
      <vt:lpstr>Introducing Azure Cosmos DB A globally distributed, massively scalable, multi-model database service</vt:lpstr>
      <vt:lpstr>Introducing Azure Cosmos DB A globally distributed, massively scalable, multi-model database service</vt:lpstr>
      <vt:lpstr>Introducing Azure Cosmos DB A globally distributed, massively scalable, multi-model database service</vt:lpstr>
      <vt:lpstr>DocumentDB</vt:lpstr>
      <vt:lpstr>DocumentDB Architecture</vt:lpstr>
      <vt:lpstr>DocumentDB Collections</vt:lpstr>
      <vt:lpstr>Related Service in Connected Device Studio</vt:lpstr>
      <vt:lpstr>PowerPoint Presentation</vt:lpstr>
      <vt:lpstr>Reliable Actors</vt:lpstr>
      <vt:lpstr>Example of concepts</vt:lpstr>
      <vt:lpstr>Actor Lifetime</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Device Studio Skill Transfer</dc:title>
  <dc:subject>&lt;Speech title here&gt;</dc:subject>
  <dc:creator>Andy Li (ManpowerGroup Taiwan)</dc:creator>
  <cp:keywords/>
  <dc:description>Template: Maryfj_x000d_
Formatting:_x000d_
Audience Type:</dc:description>
  <cp:lastModifiedBy>Andy Li (ManpowerGroup Taiwan)</cp:lastModifiedBy>
  <cp:revision>67</cp:revision>
  <dcterms:created xsi:type="dcterms:W3CDTF">2017-06-07T11:15:56Z</dcterms:created>
  <dcterms:modified xsi:type="dcterms:W3CDTF">2017-06-13T23:48:49Z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0x010100A0CECEFB3E0A9A4BBFD2DD37E9D0963B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a-andli@microsoft.com</vt:lpwstr>
  </property>
  <property fmtid="{D5CDD505-2E9C-101B-9397-08002B2CF9AE}" pid="18" name="MSIP_Label_f42aa342-8706-4288-bd11-ebb85995028c_SetDate">
    <vt:lpwstr>2017-06-07T19:24:21.8980199+08:00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