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8" r:id="rId20"/>
  </p:sldIdLst>
  <p:sldSz cx="12192000" cy="6858000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D38"/>
    <a:srgbClr val="E8A634"/>
    <a:srgbClr val="D6A300"/>
    <a:srgbClr val="FEC200"/>
    <a:srgbClr val="FFC91D"/>
    <a:srgbClr val="C49500"/>
    <a:srgbClr val="FFDC6D"/>
    <a:srgbClr val="C9A611"/>
    <a:srgbClr val="142F50"/>
    <a:srgbClr val="13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719"/>
  </p:normalViewPr>
  <p:slideViewPr>
    <p:cSldViewPr>
      <p:cViewPr varScale="1">
        <p:scale>
          <a:sx n="148" d="100"/>
          <a:sy n="148" d="100"/>
        </p:scale>
        <p:origin x="1576" y="19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79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E8ABBE-65F4-4BA5-980D-665472EF7218}" type="datetimeFigureOut">
              <a:rPr lang="es-MX"/>
              <a:pPr>
                <a:defRPr/>
              </a:pPr>
              <a:t>01/02/22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5D9EF7-66F9-4A0F-A229-A4EB70784902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122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E98EC4-04D6-4ACF-AE2A-BE709172C73F}" type="datetimeFigureOut">
              <a:rPr lang="es-MX"/>
              <a:pPr>
                <a:defRPr/>
              </a:pPr>
              <a:t>01/02/22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5CB3-2BF7-405B-94AC-E3A8F1E8FEBF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87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4CF643-A441-4B3B-8BFE-176F45764C1D}" type="slidenum">
              <a:rPr lang="es-MX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029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en frente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6880C539-383D-4794-B1F8-51BE44C09A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t="8939" r="-627" b="1408"/>
          <a:stretch/>
        </p:blipFill>
        <p:spPr>
          <a:xfrm>
            <a:off x="0" y="0"/>
            <a:ext cx="10128448" cy="6326560"/>
          </a:xfrm>
          <a:prstGeom prst="rect">
            <a:avLst/>
          </a:prstGeom>
        </p:spPr>
      </p:pic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9E8AF6B-208E-43D0-BA3C-6C099DA2B3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6152A925-D173-481D-8D6F-84550F5EB6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5927437"/>
            <a:ext cx="2470920" cy="1029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i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Arial"/>
                <a:cs typeface="Arial"/>
              </a:defRPr>
            </a:lvl1pPr>
            <a:lvl2pPr>
              <a:defRPr sz="2600"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id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7 Título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16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6 Marcador de texto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Arial"/>
                <a:cs typeface="Arial"/>
              </a:defRPr>
            </a:lvl1pPr>
            <a:lvl2pPr marL="0" indent="0" algn="ctr">
              <a:spcAft>
                <a:spcPts val="1800"/>
              </a:spcAft>
              <a:buNone/>
              <a:defRPr sz="2000" i="1">
                <a:latin typeface="Arial"/>
                <a:cs typeface="Arial"/>
              </a:defRPr>
            </a:lvl2pPr>
            <a:lvl3pPr marL="0" indent="0" algn="ctr">
              <a:spcBef>
                <a:spcPts val="2376"/>
              </a:spcBef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3pPr>
            <a:lvl4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4pPr>
            <a:lvl5pPr marL="0" indent="0" algn="ctr">
              <a:spcAft>
                <a:spcPts val="600"/>
              </a:spcAft>
              <a:buNone/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9" name="17 Título"/>
          <p:cNvSpPr>
            <a:spLocks noGrp="1"/>
          </p:cNvSpPr>
          <p:nvPr>
            <p:ph type="title" hasCustomPrompt="1"/>
          </p:nvPr>
        </p:nvSpPr>
        <p:spPr>
          <a:xfrm>
            <a:off x="623392" y="764704"/>
            <a:ext cx="11137237" cy="576064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latin typeface="Arial"/>
                <a:cs typeface="Arial"/>
              </a:defRPr>
            </a:lvl1pPr>
          </a:lstStyle>
          <a:p>
            <a:r>
              <a:rPr lang="es-ES" dirty="0"/>
              <a:t>Contacto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C94E179-C721-49C6-BDBA-E8CD919B31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382464"/>
            <a:ext cx="12188952" cy="5029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07DCD9-6CD6-A343-9741-1523708C58BD}"/>
              </a:ext>
            </a:extLst>
          </p:cNvPr>
          <p:cNvSpPr txBox="1"/>
          <p:nvPr userDrawn="1"/>
        </p:nvSpPr>
        <p:spPr>
          <a:xfrm>
            <a:off x="695400" y="6381328"/>
            <a:ext cx="79688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50" dirty="0">
                <a:solidFill>
                  <a:schemeClr val="bg1"/>
                </a:solidFill>
              </a:rPr>
              <a:t>DIPLOMADO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b="1" dirty="0">
                <a:solidFill>
                  <a:schemeClr val="bg1"/>
                </a:solidFill>
              </a:rPr>
              <a:t>Desarrollo de Sistemas con Tecnología Java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1EE56D51-F6BA-427B-95E9-0AB4C2DA17E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393" y="6375673"/>
            <a:ext cx="1217453" cy="507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B16094F-7B22-4BDA-9C94-EE1FD7F8F1CF}"/>
              </a:ext>
            </a:extLst>
          </p:cNvPr>
          <p:cNvSpPr txBox="1"/>
          <p:nvPr userDrawn="1"/>
        </p:nvSpPr>
        <p:spPr>
          <a:xfrm>
            <a:off x="8040216" y="6669360"/>
            <a:ext cx="94994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latin typeface="Verdana" panose="020B0604030504040204" pitchFamily="34" charset="0"/>
                <a:ea typeface="Verdana" panose="020B0604030504040204" pitchFamily="34" charset="0"/>
              </a:rPr>
              <a:t>DDTIC_DSJ_PLI_2021</a:t>
            </a:r>
            <a:endParaRPr lang="es-MX" sz="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2E2D32-0692-465E-949C-A132E8CFF8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6600056" y="2420888"/>
            <a:ext cx="5059672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_tradnl" sz="2000" b="1" dirty="0">
                <a:solidFill>
                  <a:srgbClr val="FFFFFF"/>
                </a:solidFill>
                <a:latin typeface="Arial"/>
                <a:cs typeface="Arial"/>
              </a:rPr>
              <a:t>Módulo 9﻿</a:t>
            </a:r>
          </a:p>
          <a:p>
            <a:pPr algn="r"/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Introducción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desarrollo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aplicaciones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empresariales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 con Jakarta EE</a:t>
            </a:r>
            <a:endParaRPr lang="es-ES_tradnl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r">
              <a:spcBef>
                <a:spcPts val="1800"/>
              </a:spcBef>
              <a:spcAft>
                <a:spcPts val="0"/>
              </a:spcAft>
            </a:pPr>
            <a:r>
              <a:rPr lang="es-ES_tradnl" sz="1400" i="1" dirty="0">
                <a:solidFill>
                  <a:schemeClr val="bg1"/>
                </a:solidFill>
              </a:rPr>
              <a:t>Jorge Barrón Machado</a:t>
            </a:r>
            <a:endParaRPr lang="es-ES_tradnl" sz="140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Paralelogramo 11">
            <a:extLst>
              <a:ext uri="{FF2B5EF4-FFF2-40B4-BE49-F238E27FC236}">
                <a16:creationId xmlns:a16="http://schemas.microsoft.com/office/drawing/2014/main" id="{C292C5C1-43E0-6F4E-9271-7BB09834E5C6}"/>
              </a:ext>
            </a:extLst>
          </p:cNvPr>
          <p:cNvSpPr/>
          <p:nvPr/>
        </p:nvSpPr>
        <p:spPr>
          <a:xfrm>
            <a:off x="0" y="438272"/>
            <a:ext cx="2135560" cy="1334543"/>
          </a:xfrm>
          <a:custGeom>
            <a:avLst/>
            <a:gdLst>
              <a:gd name="connsiteX0" fmla="*/ 0 w 1979712"/>
              <a:gd name="connsiteY0" fmla="*/ 792088 h 792088"/>
              <a:gd name="connsiteX1" fmla="*/ 198022 w 1979712"/>
              <a:gd name="connsiteY1" fmla="*/ 0 h 792088"/>
              <a:gd name="connsiteX2" fmla="*/ 1979712 w 1979712"/>
              <a:gd name="connsiteY2" fmla="*/ 0 h 792088"/>
              <a:gd name="connsiteX3" fmla="*/ 1781690 w 1979712"/>
              <a:gd name="connsiteY3" fmla="*/ 792088 h 792088"/>
              <a:gd name="connsiteX4" fmla="*/ 0 w 1979712"/>
              <a:gd name="connsiteY4" fmla="*/ 792088 h 792088"/>
              <a:gd name="connsiteX0" fmla="*/ 0 w 1979712"/>
              <a:gd name="connsiteY0" fmla="*/ 798990 h 798990"/>
              <a:gd name="connsiteX1" fmla="*/ 4753 w 1979712"/>
              <a:gd name="connsiteY1" fmla="*/ 0 h 798990"/>
              <a:gd name="connsiteX2" fmla="*/ 1979712 w 1979712"/>
              <a:gd name="connsiteY2" fmla="*/ 6902 h 798990"/>
              <a:gd name="connsiteX3" fmla="*/ 1781690 w 1979712"/>
              <a:gd name="connsiteY3" fmla="*/ 798990 h 798990"/>
              <a:gd name="connsiteX4" fmla="*/ 0 w 1979712"/>
              <a:gd name="connsiteY4" fmla="*/ 79899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D56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s-ES" sz="4000" b="1" dirty="0">
                <a:latin typeface="Arial Black"/>
                <a:cs typeface="Arial Black"/>
              </a:rPr>
              <a:t>0</a:t>
            </a:r>
            <a:r>
              <a:rPr lang="es-ES" sz="4000" dirty="0">
                <a:latin typeface="Arial"/>
                <a:cs typeface="Arial"/>
              </a:rPr>
              <a:t>ª</a:t>
            </a:r>
          </a:p>
          <a:p>
            <a:pPr algn="ctr">
              <a:lnSpc>
                <a:spcPct val="80000"/>
              </a:lnSpc>
            </a:pPr>
            <a:r>
              <a:rPr lang="es-ES" b="1" dirty="0">
                <a:latin typeface="Arial"/>
                <a:cs typeface="Arial"/>
              </a:rPr>
              <a:t>Emisión</a:t>
            </a:r>
            <a:endParaRPr lang="es-ES" sz="1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D06F01-3CDA-9344-AB29-259A8F328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Modelo de seguridad: autenticación, autorización, etc.</a:t>
            </a:r>
          </a:p>
          <a:p>
            <a:r>
              <a:rPr lang="en-MX" dirty="0"/>
              <a:t>Modelo transaccional.</a:t>
            </a:r>
          </a:p>
          <a:p>
            <a:r>
              <a:rPr lang="en-MX" dirty="0"/>
              <a:t>Búsqueda en directorios (JNDI).</a:t>
            </a:r>
          </a:p>
          <a:p>
            <a:r>
              <a:rPr lang="en-MX" dirty="0"/>
              <a:t>Modelo de conectividad remota.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61FD55-13A0-9C40-90DE-FF344695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Contenedores Jakarta EE: Servicios</a:t>
            </a:r>
          </a:p>
        </p:txBody>
      </p:sp>
    </p:spTree>
    <p:extLst>
      <p:ext uri="{BB962C8B-B14F-4D97-AF65-F5344CB8AC3E}">
        <p14:creationId xmlns:p14="http://schemas.microsoft.com/office/powerpoint/2010/main" val="261645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BF3A8-B5F8-CC48-BC57-C99C87D4E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Servidor Jakarta EE</a:t>
            </a:r>
          </a:p>
          <a:p>
            <a:pPr lvl="1"/>
            <a:r>
              <a:rPr lang="en-MX" dirty="0"/>
              <a:t>Contenedor Jakarta Enterprise Bean.</a:t>
            </a:r>
          </a:p>
          <a:p>
            <a:pPr lvl="1"/>
            <a:r>
              <a:rPr lang="en-MX" dirty="0"/>
              <a:t>Contenedor web.</a:t>
            </a:r>
          </a:p>
          <a:p>
            <a:r>
              <a:rPr lang="en-MX" dirty="0"/>
              <a:t>Contenedor de aplicaciones cliente</a:t>
            </a:r>
          </a:p>
          <a:p>
            <a:r>
              <a:rPr lang="en-MX" dirty="0"/>
              <a:t>Contenedor de applets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61C61-DFC2-AC48-AACB-4BE907A5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Tipos de contenedores</a:t>
            </a:r>
          </a:p>
        </p:txBody>
      </p:sp>
    </p:spTree>
    <p:extLst>
      <p:ext uri="{BB962C8B-B14F-4D97-AF65-F5344CB8AC3E}">
        <p14:creationId xmlns:p14="http://schemas.microsoft.com/office/powerpoint/2010/main" val="23952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BB634E-DCCA-EC49-BC5A-2391CC97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764704"/>
            <a:ext cx="3096343" cy="3024336"/>
          </a:xfrm>
        </p:spPr>
        <p:txBody>
          <a:bodyPr/>
          <a:lstStyle/>
          <a:p>
            <a:r>
              <a:rPr lang="en-MX" dirty="0"/>
              <a:t>Servidor Jakarta EE y contenedores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44DD9F-789B-3C4E-A73A-F57C2B169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74" y="522052"/>
            <a:ext cx="6388252" cy="58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9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89C83-5523-8D45-A699-74DBEFDEF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Componentes funcionales</a:t>
            </a:r>
          </a:p>
          <a:p>
            <a:r>
              <a:rPr lang="en-MX" dirty="0"/>
              <a:t>Descriptor de despliegue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18D51-B2CF-4B47-AEFC-3B010C38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Ensamblado y despliegue de aplicaciones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2F82D5D-ABCF-E04D-B465-A0BB43D95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0" y="3070324"/>
            <a:ext cx="8547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1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B4EEB-24AF-9240-9A77-EA74B5F8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764704"/>
            <a:ext cx="3391715" cy="2160240"/>
          </a:xfrm>
        </p:spPr>
        <p:txBody>
          <a:bodyPr/>
          <a:lstStyle/>
          <a:p>
            <a:r>
              <a:rPr lang="en-MX" dirty="0"/>
              <a:t>APIs en el contenedor web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FABD1C8B-8BC1-C148-B297-AFC384247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108" y="548680"/>
            <a:ext cx="416178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3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81CA-FD67-E143-AE8B-FBC19925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764704"/>
            <a:ext cx="3816423" cy="3384376"/>
          </a:xfrm>
        </p:spPr>
        <p:txBody>
          <a:bodyPr/>
          <a:lstStyle/>
          <a:p>
            <a:r>
              <a:rPr lang="en-MX" dirty="0"/>
              <a:t>APIs en el contenedor de beans empresariales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3C9044A8-E6A5-9A4E-AAD9-3DFE3FF7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565150"/>
            <a:ext cx="46228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1F04-6C10-584F-8757-B22895C4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764704"/>
            <a:ext cx="9937103" cy="576064"/>
          </a:xfrm>
        </p:spPr>
        <p:txBody>
          <a:bodyPr/>
          <a:lstStyle/>
          <a:p>
            <a:r>
              <a:rPr lang="en-MX" dirty="0"/>
              <a:t>APIs en el contenedor de aplicaciones cliente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5C9F36-F98C-684F-AF97-058057FE6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0" y="1549400"/>
            <a:ext cx="54229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1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E7209-ACF7-4D4E-8CFE-61A0C8AF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MX" dirty="0"/>
              <a:t>Consola de administración. Arrancar y detener el servidor, administrar usuarios, recursos y aplicaciones.</a:t>
            </a:r>
          </a:p>
          <a:p>
            <a:r>
              <a:rPr lang="en-MX" dirty="0"/>
              <a:t>asadmin. Igual pero con comandos.</a:t>
            </a:r>
          </a:p>
          <a:p>
            <a:r>
              <a:rPr lang="en-MX" dirty="0"/>
              <a:t>appclient. Arrancar el contenedor de la aplicación cliente.</a:t>
            </a:r>
          </a:p>
          <a:p>
            <a:r>
              <a:rPr lang="en-MX" dirty="0"/>
              <a:t>capture-schema. Extraer el esquema de una BD para persistencia.</a:t>
            </a:r>
          </a:p>
          <a:p>
            <a:r>
              <a:rPr lang="en-GB" dirty="0"/>
              <a:t>p</a:t>
            </a:r>
            <a:r>
              <a:rPr lang="en-MX" dirty="0"/>
              <a:t>ackage-appclient. Empaquetar bibliotecas del lado del cliente.</a:t>
            </a:r>
          </a:p>
          <a:p>
            <a:r>
              <a:rPr lang="en-MX" dirty="0"/>
              <a:t>Apache Derby DB.</a:t>
            </a:r>
          </a:p>
          <a:p>
            <a:r>
              <a:rPr lang="en-MX" dirty="0"/>
              <a:t>xjc. Transformar o vincular un esquema XML con clases JAXB.</a:t>
            </a:r>
          </a:p>
          <a:p>
            <a:r>
              <a:rPr lang="en-MX" dirty="0"/>
              <a:t>schemagen. Crear archivos de esquema.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AADE6-9744-DD40-A4D1-B438DC9B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Eclipse GlassFish</a:t>
            </a:r>
          </a:p>
        </p:txBody>
      </p:sp>
    </p:spTree>
    <p:extLst>
      <p:ext uri="{BB962C8B-B14F-4D97-AF65-F5344CB8AC3E}">
        <p14:creationId xmlns:p14="http://schemas.microsoft.com/office/powerpoint/2010/main" val="234096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2E7209-ACF7-4D4E-8CFE-61A0C8AF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lang="en-GB" dirty="0"/>
              <a:t>w</a:t>
            </a:r>
            <a:r>
              <a:rPr lang="en-MX" dirty="0"/>
              <a:t>simport. Generar artefactos portables de servicios web XML dado un archivo WSDL.</a:t>
            </a:r>
          </a:p>
          <a:p>
            <a:r>
              <a:rPr lang="en-MX" dirty="0"/>
              <a:t>wsgen. Permite leer un endpoint y generar todos los artefactos portables de servicios web XML para el despliegue e invocación de dichos servicios.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AADE6-9744-DD40-A4D1-B438DC9B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Eclipse GlassFish</a:t>
            </a:r>
          </a:p>
        </p:txBody>
      </p:sp>
    </p:spTree>
    <p:extLst>
      <p:ext uri="{BB962C8B-B14F-4D97-AF65-F5344CB8AC3E}">
        <p14:creationId xmlns:p14="http://schemas.microsoft.com/office/powerpoint/2010/main" val="4041291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623392" y="1556792"/>
            <a:ext cx="11063453" cy="4715460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 err="1"/>
              <a:t>Jorge</a:t>
            </a:r>
            <a:r>
              <a:rPr lang="sk-SK" dirty="0"/>
              <a:t> </a:t>
            </a:r>
            <a:r>
              <a:rPr lang="sk-SK" dirty="0" err="1"/>
              <a:t>Barrón</a:t>
            </a:r>
            <a:r>
              <a:rPr lang="sk-SK" dirty="0"/>
              <a:t> </a:t>
            </a:r>
            <a:r>
              <a:rPr lang="sk-SK" dirty="0" err="1"/>
              <a:t>Machado</a:t>
            </a:r>
            <a:endParaRPr lang="sk-SK" dirty="0"/>
          </a:p>
          <a:p>
            <a:pPr lvl="2"/>
            <a:r>
              <a:rPr lang="es-ES_tradnl" dirty="0" err="1"/>
              <a:t>corre.prueba@comunidad.unam.mx</a:t>
            </a:r>
            <a:endParaRPr lang="es-ES_tradnl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3392" y="764704"/>
            <a:ext cx="11137237" cy="576064"/>
          </a:xfrm>
        </p:spPr>
        <p:txBody>
          <a:bodyPr/>
          <a:lstStyle/>
          <a:p>
            <a:r>
              <a:rPr lang="es-ES_tradnl"/>
              <a:t>Contacto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196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77AB1-5735-A140-9D1E-5454B548AF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Los componentes de la grada cliente corren en la máquina del cliente.</a:t>
            </a:r>
          </a:p>
          <a:p>
            <a:r>
              <a:rPr lang="en-MX" dirty="0"/>
              <a:t>Los componentes de la grada web corren en el servidor Jakarta EE.</a:t>
            </a:r>
          </a:p>
          <a:p>
            <a:r>
              <a:rPr lang="en-MX" dirty="0"/>
              <a:t>Los componentes de la grada de negocio corren en el servidor Jakarta EE.</a:t>
            </a:r>
          </a:p>
          <a:p>
            <a:r>
              <a:rPr lang="en-MX" dirty="0"/>
              <a:t>La grada de sistemas de información empresarial corre en el servidor de sistemas de información empresarial.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0D7D25-693C-724A-90E1-0601D56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Aplicaciones multigrada distribuidas</a:t>
            </a:r>
          </a:p>
        </p:txBody>
      </p:sp>
    </p:spTree>
    <p:extLst>
      <p:ext uri="{BB962C8B-B14F-4D97-AF65-F5344CB8AC3E}">
        <p14:creationId xmlns:p14="http://schemas.microsoft.com/office/powerpoint/2010/main" val="295130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4BA417-43BE-874B-BDD4-224996C16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825500"/>
            <a:ext cx="60198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9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85091B-75D3-A640-9FDF-A233F4A8C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Aplicaciones cliente y applets que corren en el cliente.</a:t>
            </a:r>
          </a:p>
          <a:p>
            <a:r>
              <a:rPr lang="en-MX" dirty="0"/>
              <a:t>Jakarta Servlet, Faces, Server Pages son componentes web que corren en el servidor.</a:t>
            </a:r>
          </a:p>
          <a:p>
            <a:r>
              <a:rPr lang="en-MX" dirty="0"/>
              <a:t>Componentes enterprise bean son componentes de negocio que corren en el servidor.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3BF63-C545-B742-8F45-5D1C6E84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Componentes Jakarta EE</a:t>
            </a:r>
          </a:p>
        </p:txBody>
      </p:sp>
    </p:spTree>
    <p:extLst>
      <p:ext uri="{BB962C8B-B14F-4D97-AF65-F5344CB8AC3E}">
        <p14:creationId xmlns:p14="http://schemas.microsoft.com/office/powerpoint/2010/main" val="27995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FAC52-8140-8B4A-9CCF-1EB32CEF0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Clientes web</a:t>
            </a:r>
          </a:p>
          <a:p>
            <a:pPr lvl="1"/>
            <a:r>
              <a:rPr lang="en-MX" dirty="0"/>
              <a:t>Páginas web dinámicas</a:t>
            </a:r>
          </a:p>
          <a:p>
            <a:pPr lvl="1"/>
            <a:r>
              <a:rPr lang="en-MX" dirty="0"/>
              <a:t>Navegador web</a:t>
            </a:r>
          </a:p>
          <a:p>
            <a:r>
              <a:rPr lang="en-MX" dirty="0"/>
              <a:t>Aplicaciones cliente</a:t>
            </a:r>
          </a:p>
          <a:p>
            <a:r>
              <a:rPr lang="en-MX" dirty="0"/>
              <a:t>Applets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C628B7-BD90-E54F-8912-263C6F4A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Clientes Jakarta EE</a:t>
            </a:r>
          </a:p>
        </p:txBody>
      </p:sp>
    </p:spTree>
    <p:extLst>
      <p:ext uri="{BB962C8B-B14F-4D97-AF65-F5344CB8AC3E}">
        <p14:creationId xmlns:p14="http://schemas.microsoft.com/office/powerpoint/2010/main" val="270630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8415-7352-064F-8949-480A6833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La grada cliente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86BE0DE-5638-374E-A355-601FDD368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22400"/>
            <a:ext cx="7010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6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086B89-4F4E-1E4B-811A-5D104EA22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X" dirty="0"/>
              <a:t>Jakarta Faces</a:t>
            </a:r>
          </a:p>
          <a:p>
            <a:r>
              <a:rPr lang="en-MX" dirty="0"/>
              <a:t>Jakarta Server Pages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D8425-9A70-714C-A43E-A88FA72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Componentes web</a:t>
            </a:r>
          </a:p>
        </p:txBody>
      </p:sp>
    </p:spTree>
    <p:extLst>
      <p:ext uri="{BB962C8B-B14F-4D97-AF65-F5344CB8AC3E}">
        <p14:creationId xmlns:p14="http://schemas.microsoft.com/office/powerpoint/2010/main" val="195606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C56B-0504-474E-BE0F-E0BE7DAD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764704"/>
            <a:ext cx="2088232" cy="1440160"/>
          </a:xfrm>
        </p:spPr>
        <p:txBody>
          <a:bodyPr/>
          <a:lstStyle/>
          <a:p>
            <a:r>
              <a:rPr lang="en-MX" dirty="0"/>
              <a:t>La grada web</a:t>
            </a:r>
          </a:p>
        </p:txBody>
      </p:sp>
      <p:pic>
        <p:nvPicPr>
          <p:cNvPr id="4" name="Picture 3" descr="Diagram, timeline&#10;&#10;Description automatically generated">
            <a:extLst>
              <a:ext uri="{FF2B5EF4-FFF2-40B4-BE49-F238E27FC236}">
                <a16:creationId xmlns:a16="http://schemas.microsoft.com/office/drawing/2014/main" id="{2B06498F-CCC3-BC40-B894-E8381DBA7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939800"/>
            <a:ext cx="69723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1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C83AE7-1933-3F49-9B1B-78B3431F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764704"/>
            <a:ext cx="2232247" cy="1800200"/>
          </a:xfrm>
        </p:spPr>
        <p:txBody>
          <a:bodyPr/>
          <a:lstStyle/>
          <a:p>
            <a:r>
              <a:rPr lang="en-MX" dirty="0"/>
              <a:t>La grada de negocio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B9E1B8D-CC28-DA4F-A0F9-DAE13DE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821" y="548680"/>
            <a:ext cx="5650359" cy="57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82436"/>
      </p:ext>
    </p:extLst>
  </p:cSld>
  <p:clrMapOvr>
    <a:masterClrMapping/>
  </p:clrMapOvr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368</Words>
  <Application>Microsoft Macintosh PowerPoint</Application>
  <PresentationFormat>Widescreen</PresentationFormat>
  <Paragraphs>62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Verdana</vt:lpstr>
      <vt:lpstr>Blanco</vt:lpstr>
      <vt:lpstr>PowerPoint Presentation</vt:lpstr>
      <vt:lpstr>Aplicaciones multigrada distribuidas</vt:lpstr>
      <vt:lpstr>PowerPoint Presentation</vt:lpstr>
      <vt:lpstr>Componentes Jakarta EE</vt:lpstr>
      <vt:lpstr>Clientes Jakarta EE</vt:lpstr>
      <vt:lpstr>La grada cliente</vt:lpstr>
      <vt:lpstr>Componentes web</vt:lpstr>
      <vt:lpstr>La grada web</vt:lpstr>
      <vt:lpstr>La grada de negocio</vt:lpstr>
      <vt:lpstr>Contenedores Jakarta EE: Servicios</vt:lpstr>
      <vt:lpstr>Tipos de contenedores</vt:lpstr>
      <vt:lpstr>Servidor Jakarta EE y contenedores</vt:lpstr>
      <vt:lpstr>Ensamblado y despliegue de aplicaciones</vt:lpstr>
      <vt:lpstr>APIs en el contenedor web</vt:lpstr>
      <vt:lpstr>APIs en el contenedor de beans empresariales</vt:lpstr>
      <vt:lpstr>APIs en el contenedor de aplicaciones cliente</vt:lpstr>
      <vt:lpstr>Eclipse GlassFish</vt:lpstr>
      <vt:lpstr>Eclipse GlassFish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Instructores Diplomado Java</dc:title>
  <dc:creator>Eprin</dc:creator>
  <cp:keywords>Control Escolar Diplomado Sistemas Java</cp:keywords>
  <cp:lastModifiedBy>Jorge Barron</cp:lastModifiedBy>
  <cp:revision>140</cp:revision>
  <dcterms:created xsi:type="dcterms:W3CDTF">2011-08-24T17:20:45Z</dcterms:created>
  <dcterms:modified xsi:type="dcterms:W3CDTF">2022-02-02T01:27:58Z</dcterms:modified>
  <cp:category>Diplomado Desarrollo de sistemas con tecnología Java</cp:category>
</cp:coreProperties>
</file>