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D38"/>
    <a:srgbClr val="E8A634"/>
    <a:srgbClr val="D6A300"/>
    <a:srgbClr val="FEC200"/>
    <a:srgbClr val="FFC91D"/>
    <a:srgbClr val="C49500"/>
    <a:srgbClr val="FFDC6D"/>
    <a:srgbClr val="C9A611"/>
    <a:srgbClr val="142F50"/>
    <a:srgbClr val="13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 autoAdjust="0"/>
    <p:restoredTop sz="94719"/>
  </p:normalViewPr>
  <p:slideViewPr>
    <p:cSldViewPr>
      <p:cViewPr varScale="1">
        <p:scale>
          <a:sx n="148" d="100"/>
          <a:sy n="148" d="100"/>
        </p:scale>
        <p:origin x="1672" y="19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9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E8ABBE-65F4-4BA5-980D-665472EF7218}" type="datetimeFigureOut">
              <a:rPr lang="es-MX"/>
              <a:pPr>
                <a:defRPr/>
              </a:pPr>
              <a:t>02/02/22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5D9EF7-66F9-4A0F-A229-A4EB70784902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122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E98EC4-04D6-4ACF-AE2A-BE709172C73F}" type="datetimeFigureOut">
              <a:rPr lang="es-MX"/>
              <a:pPr>
                <a:defRPr/>
              </a:pPr>
              <a:t>02/02/22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5CB3-2BF7-405B-94AC-E3A8F1E8FEBF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387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4CF643-A441-4B3B-8BFE-176F45764C1D}" type="slidenum">
              <a:rPr lang="es-MX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29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hombre en frente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6880C539-383D-4794-B1F8-51BE44C09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 t="8939" r="-627" b="1408"/>
          <a:stretch/>
        </p:blipFill>
        <p:spPr>
          <a:xfrm>
            <a:off x="0" y="0"/>
            <a:ext cx="10128448" cy="6326560"/>
          </a:xfrm>
          <a:prstGeom prst="rect">
            <a:avLst/>
          </a:prstGeom>
        </p:spPr>
      </p:pic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9E8AF6B-208E-43D0-BA3C-6C099DA2B3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6152A925-D173-481D-8D6F-84550F5EB6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5927437"/>
            <a:ext cx="2470920" cy="1029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Arial"/>
                <a:cs typeface="Arial"/>
              </a:defRPr>
            </a:lvl1pPr>
            <a:lvl2pPr>
              <a:defRPr sz="2600"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16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Arial"/>
                <a:cs typeface="Arial"/>
              </a:defRPr>
            </a:lvl1pPr>
            <a:lvl2pPr marL="0" indent="0" algn="ctr">
              <a:spcAft>
                <a:spcPts val="1800"/>
              </a:spcAft>
              <a:buNone/>
              <a:defRPr sz="2000" i="1">
                <a:latin typeface="Arial"/>
                <a:cs typeface="Arial"/>
              </a:defRPr>
            </a:lvl2pPr>
            <a:lvl3pPr marL="0" indent="0" algn="ctr">
              <a:spcBef>
                <a:spcPts val="2376"/>
              </a:spcBef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3pPr>
            <a:lvl4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4pPr>
            <a:lvl5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 hasCustomPrompt="1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Contacto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C94E179-C721-49C6-BDBA-E8CD919B315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382464"/>
            <a:ext cx="12188952" cy="5029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07DCD9-6CD6-A343-9741-1523708C58BD}"/>
              </a:ext>
            </a:extLst>
          </p:cNvPr>
          <p:cNvSpPr txBox="1"/>
          <p:nvPr userDrawn="1"/>
        </p:nvSpPr>
        <p:spPr>
          <a:xfrm>
            <a:off x="695400" y="6381328"/>
            <a:ext cx="79688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50" dirty="0">
                <a:solidFill>
                  <a:schemeClr val="bg1"/>
                </a:solidFill>
              </a:rPr>
              <a:t>DIPLOMADO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dirty="0">
                <a:solidFill>
                  <a:schemeClr val="bg1"/>
                </a:solidFill>
              </a:rPr>
              <a:t>Desarrollo de Sistemas con Tecnología Java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1EE56D51-F6BA-427B-95E9-0AB4C2DA17E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393" y="6375673"/>
            <a:ext cx="1217453" cy="507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B16094F-7B22-4BDA-9C94-EE1FD7F8F1CF}"/>
              </a:ext>
            </a:extLst>
          </p:cNvPr>
          <p:cNvSpPr txBox="1"/>
          <p:nvPr userDrawn="1"/>
        </p:nvSpPr>
        <p:spPr>
          <a:xfrm>
            <a:off x="8040216" y="6669360"/>
            <a:ext cx="94994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>
                <a:latin typeface="Verdana" panose="020B0604030504040204" pitchFamily="34" charset="0"/>
                <a:ea typeface="Verdana" panose="020B0604030504040204" pitchFamily="34" charset="0"/>
              </a:rPr>
              <a:t>DDTIC_DSJ_PLI_2021</a:t>
            </a:r>
            <a:endParaRPr lang="es-MX" sz="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2E2D32-0692-465E-949C-A132E8CFF8B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2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6600056" y="2420888"/>
            <a:ext cx="5059672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_tradnl" sz="2000" b="1" dirty="0">
                <a:solidFill>
                  <a:srgbClr val="FFFFFF"/>
                </a:solidFill>
                <a:latin typeface="Arial"/>
                <a:cs typeface="Arial"/>
              </a:rPr>
              <a:t>Módulo 9﻿</a:t>
            </a:r>
          </a:p>
          <a:p>
            <a:pPr algn="r"/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desarrollo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aplicaciones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empresariales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con Jakarta EE</a:t>
            </a:r>
            <a:endParaRPr lang="es-ES_tradnl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r">
              <a:spcBef>
                <a:spcPts val="1800"/>
              </a:spcBef>
              <a:spcAft>
                <a:spcPts val="0"/>
              </a:spcAft>
            </a:pPr>
            <a:r>
              <a:rPr lang="es-ES_tradnl" sz="1400" i="1" dirty="0">
                <a:solidFill>
                  <a:schemeClr val="bg1"/>
                </a:solidFill>
              </a:rPr>
              <a:t>Jorge Barrón Machado</a:t>
            </a:r>
            <a:endParaRPr lang="es-ES_tradnl" sz="14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Paralelogramo 11">
            <a:extLst>
              <a:ext uri="{FF2B5EF4-FFF2-40B4-BE49-F238E27FC236}">
                <a16:creationId xmlns:a16="http://schemas.microsoft.com/office/drawing/2014/main" id="{C292C5C1-43E0-6F4E-9271-7BB09834E5C6}"/>
              </a:ext>
            </a:extLst>
          </p:cNvPr>
          <p:cNvSpPr/>
          <p:nvPr/>
        </p:nvSpPr>
        <p:spPr>
          <a:xfrm>
            <a:off x="0" y="438272"/>
            <a:ext cx="2135560" cy="1334543"/>
          </a:xfrm>
          <a:custGeom>
            <a:avLst/>
            <a:gdLst>
              <a:gd name="connsiteX0" fmla="*/ 0 w 1979712"/>
              <a:gd name="connsiteY0" fmla="*/ 792088 h 792088"/>
              <a:gd name="connsiteX1" fmla="*/ 198022 w 1979712"/>
              <a:gd name="connsiteY1" fmla="*/ 0 h 792088"/>
              <a:gd name="connsiteX2" fmla="*/ 1979712 w 1979712"/>
              <a:gd name="connsiteY2" fmla="*/ 0 h 792088"/>
              <a:gd name="connsiteX3" fmla="*/ 1781690 w 1979712"/>
              <a:gd name="connsiteY3" fmla="*/ 792088 h 792088"/>
              <a:gd name="connsiteX4" fmla="*/ 0 w 1979712"/>
              <a:gd name="connsiteY4" fmla="*/ 792088 h 792088"/>
              <a:gd name="connsiteX0" fmla="*/ 0 w 1979712"/>
              <a:gd name="connsiteY0" fmla="*/ 798990 h 798990"/>
              <a:gd name="connsiteX1" fmla="*/ 4753 w 1979712"/>
              <a:gd name="connsiteY1" fmla="*/ 0 h 798990"/>
              <a:gd name="connsiteX2" fmla="*/ 1979712 w 1979712"/>
              <a:gd name="connsiteY2" fmla="*/ 6902 h 798990"/>
              <a:gd name="connsiteX3" fmla="*/ 1781690 w 1979712"/>
              <a:gd name="connsiteY3" fmla="*/ 798990 h 798990"/>
              <a:gd name="connsiteX4" fmla="*/ 0 w 1979712"/>
              <a:gd name="connsiteY4" fmla="*/ 79899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D56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s-ES" sz="4000" b="1" dirty="0">
                <a:latin typeface="Arial Black"/>
                <a:cs typeface="Arial Black"/>
              </a:rPr>
              <a:t>0</a:t>
            </a:r>
            <a:r>
              <a:rPr lang="es-ES" sz="4000" dirty="0">
                <a:latin typeface="Arial"/>
                <a:cs typeface="Arial"/>
              </a:rPr>
              <a:t>ª</a:t>
            </a:r>
          </a:p>
          <a:p>
            <a:pPr algn="ctr">
              <a:lnSpc>
                <a:spcPct val="80000"/>
              </a:lnSpc>
            </a:pPr>
            <a:r>
              <a:rPr lang="es-ES" b="1" dirty="0">
                <a:latin typeface="Arial"/>
                <a:cs typeface="Arial"/>
              </a:rPr>
              <a:t>Emisión</a:t>
            </a:r>
            <a:endParaRPr lang="es-ES" sz="1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6C6F51-D8C1-C945-915A-9E8C35C9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Orientadas a presentación</a:t>
            </a:r>
          </a:p>
          <a:p>
            <a:r>
              <a:rPr lang="en-MX" dirty="0"/>
              <a:t>Orientadas a servicios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471209-D946-1045-AC50-E2C99F46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Aplicaciones web</a:t>
            </a:r>
          </a:p>
        </p:txBody>
      </p:sp>
    </p:spTree>
    <p:extLst>
      <p:ext uri="{BB962C8B-B14F-4D97-AF65-F5344CB8AC3E}">
        <p14:creationId xmlns:p14="http://schemas.microsoft.com/office/powerpoint/2010/main" val="267714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3F46-A05E-0340-AC3B-47C7623E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Manejo de peticiones en aplicaciones web</a:t>
            </a:r>
          </a:p>
        </p:txBody>
      </p:sp>
      <p:pic>
        <p:nvPicPr>
          <p:cNvPr id="4" name="Picture 3" descr="Diagram, timeline&#10;&#10;Description automatically generated">
            <a:extLst>
              <a:ext uri="{FF2B5EF4-FFF2-40B4-BE49-F238E27FC236}">
                <a16:creationId xmlns:a16="http://schemas.microsoft.com/office/drawing/2014/main" id="{F015A34A-C417-1042-81E3-9E90DB14D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2260600"/>
            <a:ext cx="741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0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99F95E-0BB2-D346-8A6F-D6A53CEB69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Desarrollar el código de los componentes web.</a:t>
            </a:r>
          </a:p>
          <a:p>
            <a:r>
              <a:rPr lang="en-MX" dirty="0"/>
              <a:t>Desarrollar el descriptor de despliegue.</a:t>
            </a:r>
          </a:p>
          <a:p>
            <a:r>
              <a:rPr lang="en-MX" dirty="0"/>
              <a:t>Compilar los componentes web y las clases de ayuda empleadas por ellos.</a:t>
            </a:r>
          </a:p>
          <a:p>
            <a:r>
              <a:rPr lang="en-MX" dirty="0"/>
              <a:t>Empaquetar la aplicación.</a:t>
            </a:r>
          </a:p>
          <a:p>
            <a:r>
              <a:rPr lang="en-MX" dirty="0"/>
              <a:t>Desplegar la aplicación en el contenedor web.</a:t>
            </a:r>
          </a:p>
          <a:p>
            <a:r>
              <a:rPr lang="en-MX" dirty="0"/>
              <a:t>Abrir la URL en un navegador.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B40630-8FC9-4945-948F-345C1E59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Desarrollo, despliegue y ejecución</a:t>
            </a:r>
          </a:p>
        </p:txBody>
      </p:sp>
    </p:spTree>
    <p:extLst>
      <p:ext uri="{BB962C8B-B14F-4D97-AF65-F5344CB8AC3E}">
        <p14:creationId xmlns:p14="http://schemas.microsoft.com/office/powerpoint/2010/main" val="370595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D5ACB4-49C9-5E41-945B-C5CF03CEFB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examples/web/</a:t>
            </a:r>
            <a:r>
              <a:rPr lang="en-GB" dirty="0" err="1"/>
              <a:t>jsf</a:t>
            </a:r>
            <a:r>
              <a:rPr lang="en-GB" dirty="0"/>
              <a:t>/hello1/</a:t>
            </a:r>
          </a:p>
          <a:p>
            <a:pPr lvl="1"/>
            <a:r>
              <a:rPr lang="en-GB" dirty="0" err="1"/>
              <a:t>index.xhtml</a:t>
            </a:r>
            <a:endParaRPr lang="en-GB" dirty="0"/>
          </a:p>
          <a:p>
            <a:pPr lvl="1"/>
            <a:r>
              <a:rPr lang="en-GB" dirty="0" err="1"/>
              <a:t>response.xhtml</a:t>
            </a:r>
            <a:endParaRPr lang="en-GB" dirty="0"/>
          </a:p>
          <a:p>
            <a:pPr lvl="1"/>
            <a:r>
              <a:rPr lang="en-GB" dirty="0" err="1"/>
              <a:t>Hello.java</a:t>
            </a:r>
            <a:endParaRPr lang="en-GB" dirty="0"/>
          </a:p>
          <a:p>
            <a:pPr lvl="1"/>
            <a:r>
              <a:rPr lang="en-GB" dirty="0" err="1"/>
              <a:t>web.xml</a:t>
            </a:r>
            <a:endParaRPr lang="en-GB" dirty="0"/>
          </a:p>
          <a:p>
            <a:r>
              <a:rPr lang="en-GB" dirty="0"/>
              <a:t>examples/web/servlet/hello2/</a:t>
            </a:r>
          </a:p>
          <a:p>
            <a:pPr lvl="1"/>
            <a:r>
              <a:rPr lang="en-GB" dirty="0" err="1"/>
              <a:t>GreetingServlet.java</a:t>
            </a:r>
            <a:endParaRPr lang="en-GB" dirty="0"/>
          </a:p>
          <a:p>
            <a:pPr lvl="1"/>
            <a:r>
              <a:rPr lang="en-GB" dirty="0" err="1"/>
              <a:t>ResponseServlet.java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68F2A5-C624-A34F-94E2-F6CA7DE1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Un par de ejemplos</a:t>
            </a:r>
          </a:p>
        </p:txBody>
      </p:sp>
    </p:spTree>
    <p:extLst>
      <p:ext uri="{BB962C8B-B14F-4D97-AF65-F5344CB8AC3E}">
        <p14:creationId xmlns:p14="http://schemas.microsoft.com/office/powerpoint/2010/main" val="100765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13F4A8-4776-8F4D-962F-57607D77B6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Establecer los parámetros de contexto.</a:t>
            </a:r>
          </a:p>
          <a:p>
            <a:r>
              <a:rPr lang="en-MX" dirty="0"/>
              <a:t>Declarar los archivos de bienvenida.</a:t>
            </a:r>
          </a:p>
          <a:p>
            <a:r>
              <a:rPr lang="en-MX" dirty="0"/>
              <a:t>Mapear errores con pantallas de error.</a:t>
            </a:r>
          </a:p>
          <a:p>
            <a:r>
              <a:rPr lang="en-MX" dirty="0"/>
              <a:t>Declarar referencias a recursos.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BEA16A-08FB-D94C-A57B-30B9A1B0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Configuración de aplicaciones web</a:t>
            </a:r>
          </a:p>
        </p:txBody>
      </p:sp>
    </p:spTree>
    <p:extLst>
      <p:ext uri="{BB962C8B-B14F-4D97-AF65-F5344CB8AC3E}">
        <p14:creationId xmlns:p14="http://schemas.microsoft.com/office/powerpoint/2010/main" val="74377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6D0C6C-CD79-BA4F-844C-7DFEE39F5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@Resource </a:t>
            </a:r>
            <a:r>
              <a:rPr lang="en-GB" dirty="0" err="1"/>
              <a:t>javax.sql.DataSource</a:t>
            </a:r>
            <a:r>
              <a:rPr lang="en-GB" dirty="0"/>
              <a:t> </a:t>
            </a:r>
            <a:r>
              <a:rPr lang="en-GB" dirty="0" err="1"/>
              <a:t>catalogDS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b="1" dirty="0"/>
              <a:t>public</a:t>
            </a:r>
            <a:r>
              <a:rPr lang="en-GB" dirty="0"/>
              <a:t> </a:t>
            </a:r>
            <a:r>
              <a:rPr lang="en-GB" dirty="0" err="1"/>
              <a:t>getProductsByCategory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i="1" dirty="0"/>
              <a:t>  // get a connection and execute the query</a:t>
            </a:r>
          </a:p>
          <a:p>
            <a:pPr marL="0" indent="0">
              <a:buNone/>
            </a:pPr>
            <a:r>
              <a:rPr lang="en-GB" i="1" dirty="0"/>
              <a:t>  </a:t>
            </a:r>
            <a:r>
              <a:rPr lang="en-GB" dirty="0"/>
              <a:t>Connection conn = </a:t>
            </a:r>
            <a:r>
              <a:rPr lang="en-GB" dirty="0" err="1"/>
              <a:t>catalogDS.getConnection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...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@Resources ({</a:t>
            </a:r>
          </a:p>
          <a:p>
            <a:pPr marL="0" indent="0">
              <a:buNone/>
            </a:pPr>
            <a:r>
              <a:rPr lang="en-GB" dirty="0"/>
              <a:t>  @Resource(name="</a:t>
            </a:r>
            <a:r>
              <a:rPr lang="en-GB" dirty="0" err="1"/>
              <a:t>myDB</a:t>
            </a:r>
            <a:r>
              <a:rPr lang="en-GB" dirty="0"/>
              <a:t>" type=</a:t>
            </a:r>
            <a:r>
              <a:rPr lang="en-GB" dirty="0" err="1"/>
              <a:t>javax.sql.DataSource.class</a:t>
            </a:r>
            <a:r>
              <a:rPr lang="en-GB" dirty="0"/>
              <a:t>),</a:t>
            </a:r>
          </a:p>
          <a:p>
            <a:pPr marL="0" indent="0">
              <a:buNone/>
            </a:pPr>
            <a:r>
              <a:rPr lang="en-GB" dirty="0"/>
              <a:t>  @Resource(name="</a:t>
            </a:r>
            <a:r>
              <a:rPr lang="en-GB" dirty="0" err="1"/>
              <a:t>myMQ</a:t>
            </a:r>
            <a:r>
              <a:rPr lang="en-GB" dirty="0"/>
              <a:t>" type=</a:t>
            </a:r>
            <a:r>
              <a:rPr lang="en-GB" dirty="0" err="1"/>
              <a:t>jakarta.jms.ConnectionFactory.class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})</a:t>
            </a:r>
            <a:endParaRPr lang="en-MX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80E968-ECD3-A34C-B354-36150398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Referencias a recursos</a:t>
            </a:r>
          </a:p>
        </p:txBody>
      </p:sp>
    </p:spTree>
    <p:extLst>
      <p:ext uri="{BB962C8B-B14F-4D97-AF65-F5344CB8AC3E}">
        <p14:creationId xmlns:p14="http://schemas.microsoft.com/office/powerpoint/2010/main" val="39642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dirty="0" err="1"/>
              <a:t>Jorge</a:t>
            </a:r>
            <a:r>
              <a:rPr lang="sk-SK" dirty="0"/>
              <a:t> </a:t>
            </a:r>
            <a:r>
              <a:rPr lang="sk-SK" dirty="0" err="1"/>
              <a:t>Barrón</a:t>
            </a:r>
            <a:r>
              <a:rPr lang="sk-SK" dirty="0"/>
              <a:t> </a:t>
            </a:r>
            <a:r>
              <a:rPr lang="sk-SK" dirty="0" err="1"/>
              <a:t>Machado</a:t>
            </a:r>
            <a:endParaRPr lang="sk-SK" dirty="0"/>
          </a:p>
          <a:p>
            <a:pPr lvl="2"/>
            <a:r>
              <a:rPr lang="es-ES_tradnl" dirty="0" err="1"/>
              <a:t>corre.prueba@comunidad.unam.mx</a:t>
            </a:r>
            <a:endParaRPr lang="es-ES_tradnl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</p:spPr>
        <p:txBody>
          <a:bodyPr/>
          <a:lstStyle/>
          <a:p>
            <a:r>
              <a:rPr lang="es-ES_tradnl"/>
              <a:t>Contacto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4907"/>
      </p:ext>
    </p:extLst>
  </p:cSld>
  <p:clrMapOvr>
    <a:masterClrMapping/>
  </p:clrMapOvr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236</Words>
  <Application>Microsoft Macintosh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Verdana</vt:lpstr>
      <vt:lpstr>Blanco</vt:lpstr>
      <vt:lpstr>PowerPoint Presentation</vt:lpstr>
      <vt:lpstr>Aplicaciones web</vt:lpstr>
      <vt:lpstr>Manejo de peticiones en aplicaciones web</vt:lpstr>
      <vt:lpstr>Desarrollo, despliegue y ejecución</vt:lpstr>
      <vt:lpstr>Un par de ejemplos</vt:lpstr>
      <vt:lpstr>Configuración de aplicaciones web</vt:lpstr>
      <vt:lpstr>Referencias a recursos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Instructores Diplomado Java</dc:title>
  <dc:creator>Eprin</dc:creator>
  <cp:keywords>Control Escolar Diplomado Sistemas Java</cp:keywords>
  <cp:lastModifiedBy>Jorge Barron</cp:lastModifiedBy>
  <cp:revision>145</cp:revision>
  <dcterms:created xsi:type="dcterms:W3CDTF">2011-08-24T17:20:45Z</dcterms:created>
  <dcterms:modified xsi:type="dcterms:W3CDTF">2022-02-02T22:50:24Z</dcterms:modified>
  <cp:category>Diplomado Desarrollo de sistemas con tecnología Java</cp:category>
</cp:coreProperties>
</file>