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8" r:id="rId25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4719"/>
  </p:normalViewPr>
  <p:slideViewPr>
    <p:cSldViewPr>
      <p:cViewPr varScale="1">
        <p:scale>
          <a:sx n="148" d="100"/>
          <a:sy n="148" d="100"/>
        </p:scale>
        <p:origin x="1424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03/02/22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03/02/22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composite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jcp.org/js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jcp.org/jsf/passthrough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facelets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facelets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0C784-A52B-D74A-842F-08DB9245F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MX" dirty="0"/>
              <a:t>composite:insertChildren</a:t>
            </a:r>
            <a:r>
              <a:rPr lang="en-US" dirty="0"/>
              <a:t>. Los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hijo</a:t>
            </a:r>
            <a:r>
              <a:rPr lang="en-US" dirty="0"/>
              <a:t> dentro de una </a:t>
            </a:r>
            <a:r>
              <a:rPr lang="en-US" dirty="0" err="1"/>
              <a:t>etiqueta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son </a:t>
            </a:r>
            <a:r>
              <a:rPr lang="en-US" dirty="0" err="1"/>
              <a:t>tomados</a:t>
            </a:r>
            <a:r>
              <a:rPr lang="en-US" dirty="0"/>
              <a:t> y </a:t>
            </a:r>
            <a:r>
              <a:rPr lang="en-US" dirty="0" err="1"/>
              <a:t>colocados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etiqueta</a:t>
            </a:r>
            <a:r>
              <a:rPr lang="en-US" dirty="0"/>
              <a:t> se </a:t>
            </a:r>
            <a:r>
              <a:rPr lang="en-US" dirty="0" err="1"/>
              <a:t>ponga</a:t>
            </a:r>
            <a:r>
              <a:rPr lang="en-US" dirty="0"/>
              <a:t> dentro de la </a:t>
            </a:r>
            <a:r>
              <a:rPr lang="en-US" dirty="0" err="1"/>
              <a:t>sección</a:t>
            </a:r>
            <a:r>
              <a:rPr lang="en-US" dirty="0"/>
              <a:t> </a:t>
            </a:r>
            <a:r>
              <a:rPr lang="en-MX" dirty="0"/>
              <a:t>composite:implementation.</a:t>
            </a:r>
            <a:endParaRPr lang="en-US" dirty="0"/>
          </a:p>
          <a:p>
            <a:pPr lvl="0"/>
            <a:r>
              <a:rPr lang="en-MX" dirty="0"/>
              <a:t>composite:valueHolder</a:t>
            </a:r>
            <a:r>
              <a:rPr lang="en-US" dirty="0"/>
              <a:t>. </a:t>
            </a:r>
            <a:r>
              <a:rPr lang="en-US" dirty="0" err="1"/>
              <a:t>Expone</a:t>
            </a:r>
            <a:r>
              <a:rPr lang="en-US" dirty="0"/>
              <a:t> una </a:t>
            </a:r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MX" dirty="0"/>
              <a:t>ValueHolder.</a:t>
            </a:r>
          </a:p>
          <a:p>
            <a:pPr lvl="0"/>
            <a:r>
              <a:rPr lang="en-MX" dirty="0"/>
              <a:t>composite:actionSource. </a:t>
            </a:r>
            <a:r>
              <a:rPr lang="en-US" dirty="0" err="1"/>
              <a:t>Expone</a:t>
            </a:r>
            <a:r>
              <a:rPr lang="en-US" dirty="0"/>
              <a:t> una </a:t>
            </a:r>
            <a:r>
              <a:rPr lang="en-US" dirty="0" err="1"/>
              <a:t>implementación</a:t>
            </a:r>
            <a:r>
              <a:rPr lang="en-US" dirty="0"/>
              <a:t> de ActionSource2</a:t>
            </a:r>
            <a:r>
              <a:rPr lang="en-MX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D4914-67A7-A645-B93C-96876E24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para composición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40799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0C784-A52B-D74A-842F-08DB9245F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548680"/>
            <a:ext cx="11063453" cy="583264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GB" dirty="0"/>
              <a:t>&lt;!DOCTYPE html PUBLIC "-//W3C//DTD XHTML 1.0 Transitional//EN”</a:t>
            </a:r>
          </a:p>
          <a:p>
            <a:pPr marL="0" lvl="0" indent="0">
              <a:buNone/>
            </a:pPr>
            <a:r>
              <a:rPr lang="en-GB" dirty="0"/>
              <a:t>          "http://www.w3.org/TR/xhtml1/DTD/xhtml1-transitional.dtd"&gt;</a:t>
            </a:r>
          </a:p>
          <a:p>
            <a:pPr marL="0" lvl="0" indent="0">
              <a:buNone/>
            </a:pPr>
            <a:r>
              <a:rPr lang="en-GB" dirty="0"/>
              <a:t>&lt;html </a:t>
            </a:r>
            <a:r>
              <a:rPr lang="en-GB" dirty="0" err="1"/>
              <a:t>xmlns</a:t>
            </a:r>
            <a:r>
              <a:rPr lang="en-GB" dirty="0"/>
              <a:t>=</a:t>
            </a:r>
            <a:r>
              <a:rPr lang="en-GB" dirty="0">
                <a:hlinkClick r:id="rId2"/>
              </a:rPr>
              <a:t>“http://www.w3.org/1999/xhtml</a:t>
            </a:r>
            <a:r>
              <a:rPr lang="en-GB" dirty="0"/>
              <a:t>”</a:t>
            </a:r>
          </a:p>
          <a:p>
            <a:pPr marL="0" lvl="0" indent="0">
              <a:buNone/>
            </a:pPr>
            <a:r>
              <a:rPr lang="en-GB" dirty="0"/>
              <a:t>            </a:t>
            </a:r>
            <a:r>
              <a:rPr lang="en-GB" dirty="0" err="1"/>
              <a:t>xmlns:composite</a:t>
            </a:r>
            <a:r>
              <a:rPr lang="en-GB" dirty="0"/>
              <a:t>=</a:t>
            </a:r>
            <a:r>
              <a:rPr lang="en-GB" dirty="0">
                <a:hlinkClick r:id="rId3"/>
              </a:rPr>
              <a:t>“http://xmlns.jcp.org/jsf/composite</a:t>
            </a:r>
            <a:r>
              <a:rPr lang="en-GB" dirty="0"/>
              <a:t>”</a:t>
            </a:r>
          </a:p>
          <a:p>
            <a:pPr marL="0" lvl="0" indent="0">
              <a:buNone/>
            </a:pPr>
            <a:r>
              <a:rPr lang="en-GB" dirty="0"/>
              <a:t>            </a:t>
            </a:r>
            <a:r>
              <a:rPr lang="en-GB" dirty="0" err="1"/>
              <a:t>xmlns:h</a:t>
            </a:r>
            <a:r>
              <a:rPr lang="en-GB" dirty="0"/>
              <a:t>="http://</a:t>
            </a:r>
            <a:r>
              <a:rPr lang="en-GB" dirty="0" err="1"/>
              <a:t>xmlns.jcp.org</a:t>
            </a:r>
            <a:r>
              <a:rPr lang="en-GB" dirty="0"/>
              <a:t>/</a:t>
            </a:r>
            <a:r>
              <a:rPr lang="en-GB" dirty="0" err="1"/>
              <a:t>jsf</a:t>
            </a:r>
            <a:r>
              <a:rPr lang="en-GB" dirty="0"/>
              <a:t>/html"&gt;</a:t>
            </a:r>
          </a:p>
          <a:p>
            <a:pPr marL="0" lvl="0" indent="0">
              <a:buNone/>
            </a:pPr>
            <a:r>
              <a:rPr lang="en-GB" dirty="0"/>
              <a:t>  &lt;</a:t>
            </a:r>
            <a:r>
              <a:rPr lang="en-GB" dirty="0" err="1"/>
              <a:t>h:head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    &lt;title&gt;This content will not be displayed&lt;/title&gt;</a:t>
            </a:r>
          </a:p>
          <a:p>
            <a:pPr marL="0" lvl="0" indent="0">
              <a:buNone/>
            </a:pPr>
            <a:r>
              <a:rPr lang="en-GB" dirty="0"/>
              <a:t>  &lt;/</a:t>
            </a:r>
            <a:r>
              <a:rPr lang="en-GB" dirty="0" err="1"/>
              <a:t>h:head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  &lt;</a:t>
            </a:r>
            <a:r>
              <a:rPr lang="en-GB" dirty="0" err="1"/>
              <a:t>h:body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    &lt;</a:t>
            </a:r>
            <a:r>
              <a:rPr lang="en-GB" dirty="0" err="1"/>
              <a:t>composite:interface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      &lt;</a:t>
            </a:r>
            <a:r>
              <a:rPr lang="en-GB" dirty="0" err="1"/>
              <a:t>composite:attribute</a:t>
            </a:r>
            <a:r>
              <a:rPr lang="en-GB" dirty="0"/>
              <a:t> name="value" required="false"/&gt;</a:t>
            </a:r>
          </a:p>
          <a:p>
            <a:pPr marL="0" lvl="0" indent="0">
              <a:buNone/>
            </a:pPr>
            <a:r>
              <a:rPr lang="en-GB" dirty="0"/>
              <a:t>    &lt;/</a:t>
            </a:r>
            <a:r>
              <a:rPr lang="en-GB" dirty="0" err="1"/>
              <a:t>composite:interface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    &lt;</a:t>
            </a:r>
            <a:r>
              <a:rPr lang="en-GB" dirty="0" err="1"/>
              <a:t>composite:implementation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      &lt;</a:t>
            </a:r>
            <a:r>
              <a:rPr lang="en-GB" dirty="0" err="1"/>
              <a:t>h:outputLabel</a:t>
            </a:r>
            <a:r>
              <a:rPr lang="en-GB" dirty="0"/>
              <a:t> value="Email id: "&gt;&lt;/</a:t>
            </a:r>
            <a:r>
              <a:rPr lang="en-GB" dirty="0" err="1"/>
              <a:t>h:outputLabel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      &lt;</a:t>
            </a:r>
            <a:r>
              <a:rPr lang="en-GB" dirty="0" err="1"/>
              <a:t>h:inputText</a:t>
            </a:r>
            <a:r>
              <a:rPr lang="en-GB" dirty="0"/>
              <a:t> value="#{</a:t>
            </a:r>
            <a:r>
              <a:rPr lang="en-GB" dirty="0" err="1"/>
              <a:t>cc.attrs.value</a:t>
            </a:r>
            <a:r>
              <a:rPr lang="en-GB" dirty="0"/>
              <a:t>}"&gt;&lt;/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    &lt;/</a:t>
            </a:r>
            <a:r>
              <a:rPr lang="en-GB" dirty="0" err="1"/>
              <a:t>composite:implementation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  &lt;/</a:t>
            </a:r>
            <a:r>
              <a:rPr lang="en-GB" dirty="0" err="1"/>
              <a:t>h:body</a:t>
            </a:r>
            <a:r>
              <a:rPr lang="en-GB" dirty="0"/>
              <a:t>&gt;</a:t>
            </a:r>
          </a:p>
          <a:p>
            <a:pPr marL="0" lvl="0" indent="0">
              <a:buNone/>
            </a:pPr>
            <a:r>
              <a:rPr lang="en-GB" dirty="0"/>
              <a:t>&lt;/html&gt;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D4914-67A7-A645-B93C-96876E24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352" y="764704"/>
            <a:ext cx="2496277" cy="576064"/>
          </a:xfrm>
        </p:spPr>
        <p:txBody>
          <a:bodyPr/>
          <a:lstStyle/>
          <a:p>
            <a:r>
              <a:rPr lang="en-MX" dirty="0"/>
              <a:t>email.xhtml</a:t>
            </a:r>
          </a:p>
        </p:txBody>
      </p:sp>
    </p:spTree>
    <p:extLst>
      <p:ext uri="{BB962C8B-B14F-4D97-AF65-F5344CB8AC3E}">
        <p14:creationId xmlns:p14="http://schemas.microsoft.com/office/powerpoint/2010/main" val="353894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0F5327-A9AF-CE4B-967F-70A85DBC3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620688"/>
            <a:ext cx="11063453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&lt;!DOCTYPE html PUBLIC "-//W3C//DTD XHTML 1.0 Transitional//EN”</a:t>
            </a:r>
          </a:p>
          <a:p>
            <a:pPr marL="0" indent="0">
              <a:buNone/>
            </a:pPr>
            <a:r>
              <a:rPr lang="en-GB" dirty="0"/>
              <a:t>          "http://www.w3.org/TR/xhtml1/DTD/xhtml1-transitional.dtd"&gt;</a:t>
            </a:r>
          </a:p>
          <a:p>
            <a:pPr marL="0" indent="0">
              <a:buNone/>
            </a:pPr>
            <a:r>
              <a:rPr lang="en-GB" dirty="0"/>
              <a:t>&lt;html </a:t>
            </a:r>
            <a:r>
              <a:rPr lang="en-GB" dirty="0" err="1"/>
              <a:t>xmlns</a:t>
            </a:r>
            <a:r>
              <a:rPr lang="en-GB" dirty="0"/>
              <a:t>=</a:t>
            </a:r>
            <a:r>
              <a:rPr lang="en-GB" dirty="0">
                <a:hlinkClick r:id="rId2"/>
              </a:rPr>
              <a:t>http://www.w3.org/1999/xhtml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dirty="0" err="1"/>
              <a:t>xmlns:h</a:t>
            </a:r>
            <a:r>
              <a:rPr lang="en-GB" dirty="0"/>
              <a:t>=</a:t>
            </a:r>
            <a:r>
              <a:rPr lang="en-GB" dirty="0">
                <a:hlinkClick r:id="rId3"/>
              </a:rPr>
              <a:t>http://xmlns.jcp.org/jsf/html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dirty="0" err="1"/>
              <a:t>xmlns:em</a:t>
            </a:r>
            <a:r>
              <a:rPr lang="en-GB" dirty="0"/>
              <a:t>="http://</a:t>
            </a:r>
            <a:r>
              <a:rPr lang="en-GB" dirty="0" err="1"/>
              <a:t>xmlns.jcp.org</a:t>
            </a:r>
            <a:r>
              <a:rPr lang="en-GB" dirty="0"/>
              <a:t>/</a:t>
            </a:r>
            <a:r>
              <a:rPr lang="en-GB" dirty="0" err="1"/>
              <a:t>jsf</a:t>
            </a:r>
            <a:r>
              <a:rPr lang="en-GB" dirty="0"/>
              <a:t>/composite/</a:t>
            </a:r>
            <a:r>
              <a:rPr lang="en-GB" dirty="0" err="1"/>
              <a:t>emcomp</a:t>
            </a:r>
            <a:r>
              <a:rPr lang="en-GB" dirty="0"/>
              <a:t>"&gt;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h:head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&lt;title&gt;Using a sample composite component&lt;/title&gt;</a:t>
            </a:r>
          </a:p>
          <a:p>
            <a:pPr marL="0" indent="0">
              <a:buNone/>
            </a:pPr>
            <a:r>
              <a:rPr lang="en-GB" dirty="0"/>
              <a:t>  &lt;/</a:t>
            </a:r>
            <a:r>
              <a:rPr lang="en-GB" dirty="0" err="1"/>
              <a:t>h:head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&lt;body&gt;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&lt;</a:t>
            </a:r>
            <a:r>
              <a:rPr lang="en-GB" dirty="0" err="1"/>
              <a:t>em:email</a:t>
            </a:r>
            <a:r>
              <a:rPr lang="en-GB" dirty="0"/>
              <a:t> value="Enter your email id" /&gt;</a:t>
            </a:r>
          </a:p>
          <a:p>
            <a:pPr marL="0" indent="0">
              <a:buNone/>
            </a:pPr>
            <a:r>
              <a:rPr lang="en-GB" dirty="0"/>
              <a:t>    &lt;/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&lt;/body&gt;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12017-7CBC-9D4A-90A3-C6B15EF9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336" y="4221088"/>
            <a:ext cx="2640293" cy="1944216"/>
          </a:xfrm>
        </p:spPr>
        <p:txBody>
          <a:bodyPr/>
          <a:lstStyle/>
          <a:p>
            <a:r>
              <a:rPr lang="en-MX" dirty="0"/>
              <a:t>client.xhtml</a:t>
            </a:r>
          </a:p>
        </p:txBody>
      </p:sp>
    </p:spTree>
    <p:extLst>
      <p:ext uri="{BB962C8B-B14F-4D97-AF65-F5344CB8AC3E}">
        <p14:creationId xmlns:p14="http://schemas.microsoft.com/office/powerpoint/2010/main" val="63459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974A31-C01A-3046-8510-E68C18FD9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En la raíz de la aplicación web: resources/</a:t>
            </a:r>
          </a:p>
          <a:p>
            <a:r>
              <a:rPr lang="en-MX" dirty="0"/>
              <a:t>Dentro de: META-INF/resources/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MX" dirty="0"/>
              <a:t>1. </a:t>
            </a:r>
            <a:r>
              <a:rPr lang="en-GB" dirty="0"/>
              <a:t>&lt;</a:t>
            </a:r>
            <a:r>
              <a:rPr lang="en-GB" dirty="0" err="1"/>
              <a:t>h:outputStylesheet</a:t>
            </a:r>
            <a:r>
              <a:rPr lang="en-GB" dirty="0"/>
              <a:t> library="</a:t>
            </a:r>
            <a:r>
              <a:rPr lang="en-GB" dirty="0" err="1"/>
              <a:t>css</a:t>
            </a:r>
            <a:r>
              <a:rPr lang="en-GB" dirty="0"/>
              <a:t>" name="</a:t>
            </a:r>
            <a:r>
              <a:rPr lang="en-GB" dirty="0" err="1"/>
              <a:t>default.css</a:t>
            </a:r>
            <a:r>
              <a:rPr lang="en-GB" dirty="0"/>
              <a:t>"/&gt;</a:t>
            </a:r>
          </a:p>
          <a:p>
            <a:pPr marL="0" indent="0">
              <a:buNone/>
            </a:pP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: web/resources/</a:t>
            </a:r>
            <a:r>
              <a:rPr lang="en-GB" dirty="0" err="1"/>
              <a:t>css</a:t>
            </a:r>
            <a:r>
              <a:rPr lang="en-GB" dirty="0"/>
              <a:t>/</a:t>
            </a:r>
            <a:r>
              <a:rPr lang="en-GB" dirty="0" err="1"/>
              <a:t>default.css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&lt;</a:t>
            </a:r>
            <a:r>
              <a:rPr lang="en-GB" dirty="0" err="1"/>
              <a:t>h:graphicImage</a:t>
            </a:r>
            <a:r>
              <a:rPr lang="en-GB" dirty="0"/>
              <a:t> value="#{resource['</a:t>
            </a:r>
            <a:r>
              <a:rPr lang="en-GB" dirty="0" err="1"/>
              <a:t>images:wave.med.gif</a:t>
            </a:r>
            <a:r>
              <a:rPr lang="en-GB" dirty="0"/>
              <a:t>']}"/&gt;</a:t>
            </a:r>
          </a:p>
          <a:p>
            <a:pPr marL="0" indent="0">
              <a:buNone/>
            </a:pP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: web/resources/images/</a:t>
            </a:r>
            <a:r>
              <a:rPr lang="en-GB" dirty="0" err="1"/>
              <a:t>wave.med.gif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E6086-F0A8-5A4B-9860-DA951DD1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Ubicación de recursos web</a:t>
            </a:r>
          </a:p>
        </p:txBody>
      </p:sp>
    </p:spTree>
    <p:extLst>
      <p:ext uri="{BB962C8B-B14F-4D97-AF65-F5344CB8AC3E}">
        <p14:creationId xmlns:p14="http://schemas.microsoft.com/office/powerpoint/2010/main" val="293217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EF01B6-AC86-1447-888F-F5CFF9BB9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head</a:t>
            </a:r>
          </a:p>
          <a:p>
            <a:r>
              <a:rPr lang="en-MX" dirty="0"/>
              <a:t>body</a:t>
            </a:r>
          </a:p>
          <a:p>
            <a:r>
              <a:rPr lang="en-MX" dirty="0"/>
              <a:t>form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h:outputScript</a:t>
            </a:r>
            <a:r>
              <a:rPr lang="en-GB" dirty="0"/>
              <a:t> name="</a:t>
            </a:r>
            <a:r>
              <a:rPr lang="en-GB" dirty="0" err="1"/>
              <a:t>myscript.js</a:t>
            </a:r>
            <a:r>
              <a:rPr lang="en-GB" dirty="0"/>
              <a:t>" library="</a:t>
            </a:r>
            <a:r>
              <a:rPr lang="en-GB" dirty="0" err="1"/>
              <a:t>mylibrary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                 target="head"/&gt;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h:form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12F51D-C34F-E141-AC84-110D0E08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Recursos reubicables</a:t>
            </a:r>
          </a:p>
        </p:txBody>
      </p:sp>
    </p:spTree>
    <p:extLst>
      <p:ext uri="{BB962C8B-B14F-4D97-AF65-F5344CB8AC3E}">
        <p14:creationId xmlns:p14="http://schemas.microsoft.com/office/powerpoint/2010/main" val="236470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AF2EB-EC31-A44D-AFED-8C9B9B1EC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476672"/>
            <a:ext cx="11063453" cy="6264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src</a:t>
            </a:r>
            <a:r>
              <a:rPr lang="en-GB" dirty="0"/>
              <a:t>/main/webapp</a:t>
            </a:r>
          </a:p>
          <a:p>
            <a:pPr marL="0" indent="0">
              <a:buNone/>
            </a:pPr>
            <a:r>
              <a:rPr lang="en-GB" dirty="0"/>
              <a:t>  WEB-INF/</a:t>
            </a:r>
          </a:p>
          <a:p>
            <a:pPr marL="0" indent="0">
              <a:buNone/>
            </a:pPr>
            <a:r>
              <a:rPr lang="en-GB" dirty="0"/>
              <a:t>    contracts</a:t>
            </a:r>
          </a:p>
          <a:p>
            <a:pPr marL="0" indent="0">
              <a:buNone/>
            </a:pPr>
            <a:r>
              <a:rPr lang="en-GB" dirty="0"/>
              <a:t>      c1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template.xhtml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style.css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myImg.gif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myJS.js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c2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template.xhtml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style2.css</a:t>
            </a:r>
          </a:p>
          <a:p>
            <a:pPr marL="0" indent="0">
              <a:buNone/>
            </a:pPr>
            <a:r>
              <a:rPr lang="en-GB" dirty="0"/>
              <a:t>        img2.gif</a:t>
            </a:r>
          </a:p>
          <a:p>
            <a:pPr marL="0" indent="0">
              <a:buNone/>
            </a:pPr>
            <a:r>
              <a:rPr lang="en-GB" dirty="0"/>
              <a:t>        JS2.js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index.xhtml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...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B1E08-1FF1-9F4F-B9EC-33DB74A8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764704"/>
            <a:ext cx="5880653" cy="3096344"/>
          </a:xfrm>
        </p:spPr>
        <p:txBody>
          <a:bodyPr/>
          <a:lstStyle/>
          <a:p>
            <a:r>
              <a:rPr lang="en-MX" dirty="0"/>
              <a:t>Contratos para bibliotecas de recursos</a:t>
            </a:r>
          </a:p>
        </p:txBody>
      </p:sp>
    </p:spTree>
    <p:extLst>
      <p:ext uri="{BB962C8B-B14F-4D97-AF65-F5344CB8AC3E}">
        <p14:creationId xmlns:p14="http://schemas.microsoft.com/office/powerpoint/2010/main" val="355450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8ECD14-4933-5948-8776-4B77BAA38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src</a:t>
            </a:r>
            <a:r>
              <a:rPr lang="en-GB" dirty="0"/>
              <a:t>/main/webapp</a:t>
            </a:r>
          </a:p>
          <a:p>
            <a:pPr marL="0" indent="0">
              <a:buNone/>
            </a:pPr>
            <a:r>
              <a:rPr lang="en-GB" dirty="0"/>
              <a:t>  contracts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myContract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template1.xhtml</a:t>
            </a:r>
          </a:p>
          <a:p>
            <a:pPr marL="0" indent="0">
              <a:buNone/>
            </a:pPr>
            <a:r>
              <a:rPr lang="en-GB" dirty="0"/>
              <a:t>      template2.xhtml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style.css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img.png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img2.png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A46635-F634-E941-968D-0FF8F41E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Un contrato con múltiples plantillas</a:t>
            </a:r>
          </a:p>
        </p:txBody>
      </p:sp>
    </p:spTree>
    <p:extLst>
      <p:ext uri="{BB962C8B-B14F-4D97-AF65-F5344CB8AC3E}">
        <p14:creationId xmlns:p14="http://schemas.microsoft.com/office/powerpoint/2010/main" val="386736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6A14C-E17A-D649-99A7-3AC9C8305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Para ello, los contratos se colocan en </a:t>
            </a:r>
            <a:r>
              <a:rPr lang="en-GB" dirty="0"/>
              <a:t>META-INF/contracts y se </a:t>
            </a:r>
            <a:r>
              <a:rPr lang="en-GB" dirty="0" err="1"/>
              <a:t>empaquetan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 JAR.</a:t>
            </a:r>
            <a:endParaRPr lang="en-MX" dirty="0"/>
          </a:p>
          <a:p>
            <a:r>
              <a:rPr lang="en-GB" dirty="0"/>
              <a:t>El JAR se </a:t>
            </a:r>
            <a:r>
              <a:rPr lang="en-GB" dirty="0" err="1"/>
              <a:t>coloca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WEB-INF/lib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aplicación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src</a:t>
            </a:r>
            <a:r>
              <a:rPr lang="en-GB" dirty="0"/>
              <a:t>/main/webapp/</a:t>
            </a:r>
          </a:p>
          <a:p>
            <a:pPr marL="0" indent="0">
              <a:buNone/>
            </a:pPr>
            <a:r>
              <a:rPr lang="en-GB" dirty="0"/>
              <a:t>  WEB-INF/lib/</a:t>
            </a:r>
            <a:r>
              <a:rPr lang="en-GB" dirty="0" err="1"/>
              <a:t>myContract.jar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D87EA-4C3F-4241-9C67-69DBE722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Reutilización en varias aplicaciones</a:t>
            </a:r>
          </a:p>
        </p:txBody>
      </p:sp>
    </p:spTree>
    <p:extLst>
      <p:ext uri="{BB962C8B-B14F-4D97-AF65-F5344CB8AC3E}">
        <p14:creationId xmlns:p14="http://schemas.microsoft.com/office/powerpoint/2010/main" val="409871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C9B483-8686-C341-BEFD-64C987AF6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faces-</a:t>
            </a:r>
            <a:r>
              <a:rPr lang="en-GB" dirty="0" err="1"/>
              <a:t>config.xml</a:t>
            </a:r>
            <a:endParaRPr lang="en-GB" dirty="0"/>
          </a:p>
          <a:p>
            <a:r>
              <a:rPr lang="en-GB" dirty="0" err="1"/>
              <a:t>Estructura</a:t>
            </a:r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xhtml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E0793-574D-674B-9B7A-EF76C485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examples/web/</a:t>
            </a:r>
            <a:r>
              <a:rPr lang="en-GB" dirty="0" err="1"/>
              <a:t>jsf</a:t>
            </a:r>
            <a:r>
              <a:rPr lang="en-GB" dirty="0"/>
              <a:t>/hello1-rlc/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99373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C294D1-15D1-0B40-BD0A-C9E4CE967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Permiten</a:t>
            </a:r>
            <a:r>
              <a:rPr lang="en-GB" dirty="0"/>
              <a:t> usar </a:t>
            </a:r>
            <a:r>
              <a:rPr lang="en-GB" dirty="0" err="1"/>
              <a:t>etiquetas</a:t>
            </a:r>
            <a:r>
              <a:rPr lang="en-GB" dirty="0"/>
              <a:t> y </a:t>
            </a:r>
            <a:r>
              <a:rPr lang="en-GB" dirty="0" err="1"/>
              <a:t>atributos</a:t>
            </a:r>
            <a:r>
              <a:rPr lang="en-GB" dirty="0"/>
              <a:t> HTML5 </a:t>
            </a:r>
            <a:r>
              <a:rPr lang="en-GB" dirty="0" err="1"/>
              <a:t>tratándolos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componentes</a:t>
            </a:r>
            <a:r>
              <a:rPr lang="en-GB" dirty="0"/>
              <a:t> Jakarta Faces.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&lt;html ... </a:t>
            </a:r>
            <a:r>
              <a:rPr lang="en-GB" dirty="0" err="1"/>
              <a:t>xmlns:jsf</a:t>
            </a:r>
            <a:r>
              <a:rPr lang="en-GB" dirty="0"/>
              <a:t>=</a:t>
            </a:r>
            <a:r>
              <a:rPr lang="en-GB" dirty="0">
                <a:hlinkClick r:id="rId2"/>
              </a:rPr>
              <a:t>“http://xmlns.jcp.org/jsf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  &lt;input type="email" </a:t>
            </a:r>
            <a:r>
              <a:rPr lang="en-GB" dirty="0" err="1">
                <a:solidFill>
                  <a:srgbClr val="C00000"/>
                </a:solidFill>
              </a:rPr>
              <a:t>jsf:id</a:t>
            </a:r>
            <a:r>
              <a:rPr lang="en-GB" dirty="0"/>
              <a:t>="email" name="email”</a:t>
            </a:r>
          </a:p>
          <a:p>
            <a:pPr marL="0" indent="0">
              <a:buNone/>
            </a:pPr>
            <a:r>
              <a:rPr lang="en-GB" dirty="0"/>
              <a:t>             value="#{</a:t>
            </a:r>
            <a:r>
              <a:rPr lang="en-GB" dirty="0" err="1"/>
              <a:t>reservationBean.email</a:t>
            </a:r>
            <a:r>
              <a:rPr lang="en-GB" dirty="0"/>
              <a:t>}" required="required"/&gt;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0BB15-4040-6B4E-9932-87BB99C9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Marcado amigable con HTML5: </a:t>
            </a:r>
            <a:r>
              <a:rPr lang="en-GB" dirty="0"/>
              <a:t>Pass-through elements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75043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838550-201E-FD43-A7DA-26217740E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Lenguaje de declaración de páginas usado para construir vistas Jakarta Faces empleando HTML.</a:t>
            </a:r>
          </a:p>
          <a:p>
            <a:pPr marL="0" indent="0">
              <a:buNone/>
            </a:pPr>
            <a:endParaRPr lang="en-MX" dirty="0"/>
          </a:p>
          <a:p>
            <a:r>
              <a:rPr lang="en-MX" dirty="0"/>
              <a:t>XHTML para crear páginas web</a:t>
            </a:r>
          </a:p>
          <a:p>
            <a:r>
              <a:rPr lang="en-MX" dirty="0"/>
              <a:t>Soporte para bibliotecas de etiquetas Facelets además de las bibliotecas de etiquetas Jakarta Faces y JSTL.</a:t>
            </a:r>
          </a:p>
          <a:p>
            <a:r>
              <a:rPr lang="en-MX" dirty="0"/>
              <a:t>Lenguaje de expresiones</a:t>
            </a:r>
          </a:p>
          <a:p>
            <a:r>
              <a:rPr lang="en-MX" dirty="0"/>
              <a:t>Soporte para realizar platillas de componentes y páginas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F4E91-B5C5-2E4F-8831-FC32FEF8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Facelets</a:t>
            </a:r>
          </a:p>
        </p:txBody>
      </p:sp>
    </p:spTree>
    <p:extLst>
      <p:ext uri="{BB962C8B-B14F-4D97-AF65-F5344CB8AC3E}">
        <p14:creationId xmlns:p14="http://schemas.microsoft.com/office/powerpoint/2010/main" val="119525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C294D1-15D1-0B40-BD0A-C9E4CE967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Un </a:t>
            </a:r>
            <a:r>
              <a:rPr lang="en-GB" dirty="0" err="1"/>
              <a:t>atributo</a:t>
            </a:r>
            <a:r>
              <a:rPr lang="en-GB" dirty="0"/>
              <a:t> pass-trough </a:t>
            </a:r>
            <a:r>
              <a:rPr lang="en-GB" dirty="0" err="1"/>
              <a:t>en</a:t>
            </a:r>
            <a:r>
              <a:rPr lang="en-GB" dirty="0"/>
              <a:t> un </a:t>
            </a:r>
            <a:r>
              <a:rPr lang="en-GB" dirty="0" err="1"/>
              <a:t>componente</a:t>
            </a:r>
            <a:r>
              <a:rPr lang="en-GB" dirty="0"/>
              <a:t> Jakarta Faces </a:t>
            </a:r>
            <a:r>
              <a:rPr lang="en-GB" dirty="0" err="1"/>
              <a:t>pasa</a:t>
            </a:r>
            <a:r>
              <a:rPr lang="en-GB" dirty="0"/>
              <a:t> </a:t>
            </a:r>
            <a:r>
              <a:rPr lang="en-GB" dirty="0" err="1"/>
              <a:t>directo</a:t>
            </a:r>
            <a:r>
              <a:rPr lang="en-GB" dirty="0"/>
              <a:t> al </a:t>
            </a:r>
            <a:r>
              <a:rPr lang="en-GB" dirty="0" err="1"/>
              <a:t>navegador</a:t>
            </a:r>
            <a:r>
              <a:rPr lang="en-GB" dirty="0"/>
              <a:t> sin ser </a:t>
            </a:r>
            <a:r>
              <a:rPr lang="en-GB" dirty="0" err="1"/>
              <a:t>interpretado</a:t>
            </a:r>
            <a:r>
              <a:rPr lang="en-GB" dirty="0"/>
              <a:t> por los </a:t>
            </a:r>
            <a:r>
              <a:rPr lang="en-GB" dirty="0" err="1"/>
              <a:t>componentes</a:t>
            </a:r>
            <a:r>
              <a:rPr lang="en-GB" dirty="0"/>
              <a:t> o render Jakarta Faces.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0BB15-4040-6B4E-9932-87BB99C9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Marcado amigable con HTML5: </a:t>
            </a:r>
            <a:r>
              <a:rPr lang="en-GB" dirty="0"/>
              <a:t>Pass-through attributes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25585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C294D1-15D1-0B40-BD0A-C9E4CE967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&lt;html ... </a:t>
            </a:r>
            <a:r>
              <a:rPr lang="en-GB" dirty="0" err="1"/>
              <a:t>xmlns:p</a:t>
            </a:r>
            <a:r>
              <a:rPr lang="en-GB" dirty="0"/>
              <a:t>=</a:t>
            </a:r>
            <a:r>
              <a:rPr lang="en-GB" dirty="0">
                <a:hlinkClick r:id="rId2"/>
              </a:rPr>
              <a:t>“http://xmlns.jcp.org/jsf/passthrough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h:form</a:t>
            </a:r>
            <a:r>
              <a:rPr lang="en-GB" dirty="0"/>
              <a:t> </a:t>
            </a:r>
            <a:r>
              <a:rPr lang="en-GB" dirty="0" err="1"/>
              <a:t>prependId</a:t>
            </a:r>
            <a:r>
              <a:rPr lang="en-GB" dirty="0"/>
              <a:t>="false"&gt;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h:inputText</a:t>
            </a:r>
            <a:r>
              <a:rPr lang="en-GB" dirty="0"/>
              <a:t> id="nights" </a:t>
            </a:r>
            <a:r>
              <a:rPr lang="en-GB" dirty="0" err="1">
                <a:solidFill>
                  <a:srgbClr val="C00000"/>
                </a:solidFill>
              </a:rPr>
              <a:t>p:type</a:t>
            </a:r>
            <a:r>
              <a:rPr lang="en-GB" dirty="0"/>
              <a:t>="number" value="#{</a:t>
            </a:r>
            <a:r>
              <a:rPr lang="en-GB" dirty="0" err="1"/>
              <a:t>bean.nights</a:t>
            </a:r>
            <a:r>
              <a:rPr lang="en-GB" dirty="0"/>
              <a:t>}”</a:t>
            </a:r>
          </a:p>
          <a:p>
            <a:pPr marL="0" indent="0">
              <a:buNone/>
            </a:pPr>
            <a:r>
              <a:rPr lang="en-GB" dirty="0"/>
              <a:t>                        </a:t>
            </a:r>
            <a:r>
              <a:rPr lang="en-GB" dirty="0" err="1">
                <a:solidFill>
                  <a:srgbClr val="C00000"/>
                </a:solidFill>
              </a:rPr>
              <a:t>p:min</a:t>
            </a:r>
            <a:r>
              <a:rPr lang="en-GB" dirty="0"/>
              <a:t>="1" </a:t>
            </a:r>
            <a:r>
              <a:rPr lang="en-GB" dirty="0" err="1">
                <a:solidFill>
                  <a:srgbClr val="C00000"/>
                </a:solidFill>
              </a:rPr>
              <a:t>p:max</a:t>
            </a:r>
            <a:r>
              <a:rPr lang="en-GB" dirty="0"/>
              <a:t>="30" </a:t>
            </a:r>
            <a:r>
              <a:rPr lang="en-GB" dirty="0" err="1">
                <a:solidFill>
                  <a:srgbClr val="C00000"/>
                </a:solidFill>
              </a:rPr>
              <a:t>p:required</a:t>
            </a:r>
            <a:r>
              <a:rPr lang="en-GB" dirty="0"/>
              <a:t>="required”</a:t>
            </a:r>
          </a:p>
          <a:p>
            <a:pPr marL="0" indent="0">
              <a:buNone/>
            </a:pPr>
            <a:r>
              <a:rPr lang="en-GB" dirty="0"/>
              <a:t>                        </a:t>
            </a:r>
            <a:r>
              <a:rPr lang="en-GB" dirty="0" err="1">
                <a:solidFill>
                  <a:srgbClr val="C00000"/>
                </a:solidFill>
              </a:rPr>
              <a:t>p:title</a:t>
            </a:r>
            <a:r>
              <a:rPr lang="en-GB" dirty="0"/>
              <a:t>="Enter a number between 1 and 30 inclusive."&gt;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&lt;input id="nights" type="number" value="1" min="1" max="30”</a:t>
            </a:r>
          </a:p>
          <a:p>
            <a:pPr marL="0" indent="0">
              <a:buNone/>
            </a:pPr>
            <a:r>
              <a:rPr lang="en-GB" dirty="0"/>
              <a:t>           required="required”</a:t>
            </a:r>
          </a:p>
          <a:p>
            <a:pPr marL="0" indent="0">
              <a:buNone/>
            </a:pPr>
            <a:r>
              <a:rPr lang="en-GB" dirty="0"/>
              <a:t>           title="Enter a number between 1 and 30 inclusive."&gt;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0BB15-4040-6B4E-9932-87BB99C9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Pass-through attributes 1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71865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5F042-8D51-2744-A7D6-5FA2436E6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value="#{</a:t>
            </a:r>
            <a:r>
              <a:rPr lang="en-GB" dirty="0" err="1"/>
              <a:t>user.email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>
                <a:solidFill>
                  <a:srgbClr val="C00000"/>
                </a:solidFill>
              </a:rPr>
              <a:t>f:passThroughAttribute</a:t>
            </a:r>
            <a:r>
              <a:rPr lang="en-GB" dirty="0"/>
              <a:t> name="type" value="email"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&lt;input value="</a:t>
            </a:r>
            <a:r>
              <a:rPr lang="en-GB" dirty="0" err="1"/>
              <a:t>me@me.com</a:t>
            </a:r>
            <a:r>
              <a:rPr lang="en-GB" dirty="0"/>
              <a:t>" type="email" /&gt;</a:t>
            </a:r>
          </a:p>
          <a:p>
            <a:pPr marL="0" indent="0">
              <a:buNone/>
            </a:pP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5500B4-FE79-F94C-B1D3-E914CF51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Pass-through attributes 2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33571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3CA4C3-4A44-A444-9A14-3C862350C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96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value="#{</a:t>
            </a:r>
            <a:r>
              <a:rPr lang="en-GB" dirty="0" err="1"/>
              <a:t>bean.nights</a:t>
            </a:r>
            <a:r>
              <a:rPr lang="en-GB" dirty="0"/>
              <a:t>"&gt;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>
                <a:solidFill>
                  <a:srgbClr val="C00000"/>
                </a:solidFill>
              </a:rPr>
              <a:t>f:passThroughAttributes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value="#{</a:t>
            </a:r>
            <a:r>
              <a:rPr lang="en-GB" dirty="0" err="1"/>
              <a:t>bean.nameValuePairs</a:t>
            </a:r>
            <a:r>
              <a:rPr lang="en-GB" dirty="0"/>
              <a:t>}"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private</a:t>
            </a:r>
            <a:r>
              <a:rPr lang="en-GB" dirty="0"/>
              <a:t> Map&lt;String, Object&gt; </a:t>
            </a:r>
            <a:r>
              <a:rPr lang="en-GB" dirty="0" err="1"/>
              <a:t>nameValuePairs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public Bean() {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this.nameValuePairs</a:t>
            </a:r>
            <a:r>
              <a:rPr lang="en-GB" dirty="0"/>
              <a:t> = </a:t>
            </a:r>
            <a:r>
              <a:rPr lang="en-GB" b="1" dirty="0"/>
              <a:t>new</a:t>
            </a:r>
            <a:r>
              <a:rPr lang="en-GB" dirty="0"/>
              <a:t> HashMap&lt;&gt;();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this.nameValuePairs.put</a:t>
            </a:r>
            <a:r>
              <a:rPr lang="en-GB" dirty="0"/>
              <a:t>("type", "number");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this.nameValuePairs.put</a:t>
            </a:r>
            <a:r>
              <a:rPr lang="en-GB" dirty="0"/>
              <a:t>("min", "1");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this.nameValuePairs.put</a:t>
            </a:r>
            <a:r>
              <a:rPr lang="en-GB" dirty="0"/>
              <a:t>("max", "30");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this.nameValuePairs.put</a:t>
            </a:r>
            <a:r>
              <a:rPr lang="en-GB" dirty="0"/>
              <a:t>("required", "required");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this.nameValuePairs.put</a:t>
            </a:r>
            <a:r>
              <a:rPr lang="en-GB" dirty="0"/>
              <a:t>("title", "Enter a number between 1 and 4 inclusive.");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0829AC-11C6-7E4E-A581-99B6A5F3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Pass-through attributes 3</a:t>
            </a:r>
            <a:endParaRPr lang="en-MX" dirty="0"/>
          </a:p>
        </p:txBody>
      </p:sp>
      <p:sp>
        <p:nvSpPr>
          <p:cNvPr id="5" name="Horizontal Scroll 4">
            <a:extLst>
              <a:ext uri="{FF2B5EF4-FFF2-40B4-BE49-F238E27FC236}">
                <a16:creationId xmlns:a16="http://schemas.microsoft.com/office/drawing/2014/main" id="{F0692E40-0FC0-494C-B87A-09A767169DE1}"/>
              </a:ext>
            </a:extLst>
          </p:cNvPr>
          <p:cNvSpPr/>
          <p:nvPr/>
        </p:nvSpPr>
        <p:spPr>
          <a:xfrm>
            <a:off x="7536160" y="3068960"/>
            <a:ext cx="3816424" cy="100811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examples/web/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jsf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/reservation/</a:t>
            </a:r>
            <a:endParaRPr lang="en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6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83DA17-AF05-554E-BD18-D6726B95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Bibliotecas de etiquetas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A918DE-A4BC-3A40-946F-A8C2D112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88212"/>
              </p:ext>
            </p:extLst>
          </p:nvPr>
        </p:nvGraphicFramePr>
        <p:xfrm>
          <a:off x="623392" y="1556792"/>
          <a:ext cx="11137236" cy="472731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84504">
                  <a:extLst>
                    <a:ext uri="{9D8B030D-6E8A-4147-A177-3AD203B41FA5}">
                      <a16:colId xmlns:a16="http://schemas.microsoft.com/office/drawing/2014/main" val="2061364082"/>
                    </a:ext>
                  </a:extLst>
                </a:gridCol>
                <a:gridCol w="3742945">
                  <a:extLst>
                    <a:ext uri="{9D8B030D-6E8A-4147-A177-3AD203B41FA5}">
                      <a16:colId xmlns:a16="http://schemas.microsoft.com/office/drawing/2014/main" val="1463707042"/>
                    </a:ext>
                  </a:extLst>
                </a:gridCol>
                <a:gridCol w="826559">
                  <a:extLst>
                    <a:ext uri="{9D8B030D-6E8A-4147-A177-3AD203B41FA5}">
                      <a16:colId xmlns:a16="http://schemas.microsoft.com/office/drawing/2014/main" val="548786657"/>
                    </a:ext>
                  </a:extLst>
                </a:gridCol>
                <a:gridCol w="1947099">
                  <a:extLst>
                    <a:ext uri="{9D8B030D-6E8A-4147-A177-3AD203B41FA5}">
                      <a16:colId xmlns:a16="http://schemas.microsoft.com/office/drawing/2014/main" val="4269942986"/>
                    </a:ext>
                  </a:extLst>
                </a:gridCol>
                <a:gridCol w="2536129">
                  <a:extLst>
                    <a:ext uri="{9D8B030D-6E8A-4147-A177-3AD203B41FA5}">
                      <a16:colId xmlns:a16="http://schemas.microsoft.com/office/drawing/2014/main" val="1611054434"/>
                    </a:ext>
                  </a:extLst>
                </a:gridCol>
              </a:tblGrid>
              <a:tr h="181563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Biblioteca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URI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Prefijo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Ejemplo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889315877"/>
                  </a:ext>
                </a:extLst>
              </a:tr>
              <a:tr h="543775"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Jakarta Faces Facelets Tag Library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http://xmlns.jcp.org/jsf/facelets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ui: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ui:component</a:t>
                      </a:r>
                    </a:p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ui:insert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Etiquetas para plantillas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2124400252"/>
                  </a:ext>
                </a:extLst>
              </a:tr>
              <a:tr h="726251"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Jakarta Faces HTML Tag Library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http://xmlns.jcp.org/jsf/html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h: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h:head</a:t>
                      </a:r>
                    </a:p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h:body</a:t>
                      </a:r>
                    </a:p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h:outputText</a:t>
                      </a:r>
                    </a:p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h:inputText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Etiquetas de componentes Jakarta Faces para todo objeto UIComponent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117614475"/>
                  </a:ext>
                </a:extLst>
              </a:tr>
              <a:tr h="906294"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Jakarta Faces Core Tag Library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http://xmlns.jcp.org/jsf/core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f: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f:actionListener</a:t>
                      </a:r>
                    </a:p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f:attribute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Etiquetas para acciones personalizadas Jakarta Faces independientes de un render kit particular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2544677699"/>
                  </a:ext>
                </a:extLst>
              </a:tr>
              <a:tr h="543775"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Pass-through Elements Tag Library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http://xmlns.jcp.org/jsf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jsf: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jsf:id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Etiquetas de soporte para marcado HTML5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442922959"/>
                  </a:ext>
                </a:extLst>
              </a:tr>
              <a:tr h="543775"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Pass-through Attributes Tag Library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http://xmlns.jcp.org/jsf/passthrough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p: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p:type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Etiquetas de soporte para marcado HTML5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2542804732"/>
                  </a:ext>
                </a:extLst>
              </a:tr>
              <a:tr h="543775"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Composite Component Tag Library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http://xmlns.jcp.org/jsf/composite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cc: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cc:interface</a:t>
                      </a:r>
                    </a:p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Etiquetas para soportar la composición de componentes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709955257"/>
                  </a:ext>
                </a:extLst>
              </a:tr>
              <a:tr h="363126"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JSTL Core Tag Library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http://xmlns.jcp.org/jsp/jstl/core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C: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c:forEach</a:t>
                      </a:r>
                    </a:p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c:catch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JSTL 1.2 Core Tags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744934265"/>
                  </a:ext>
                </a:extLst>
              </a:tr>
              <a:tr h="363126"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JSTL Functions Tag Library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>
                          <a:solidFill>
                            <a:schemeClr val="tx1"/>
                          </a:solidFill>
                          <a:effectLst/>
                        </a:rPr>
                        <a:t>http://xmlns.jcp.org/jsp/jstl/functions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fn:</a:t>
                      </a:r>
                      <a:endParaRPr lang="en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fn:toUpperCase</a:t>
                      </a:r>
                    </a:p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fn:toLowerCase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MX" sz="1200" dirty="0">
                          <a:solidFill>
                            <a:schemeClr val="tx1"/>
                          </a:solidFill>
                          <a:effectLst/>
                        </a:rPr>
                        <a:t>JSTL 1.2 Functions Tags</a:t>
                      </a:r>
                      <a:endParaRPr lang="en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170038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6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0DD6-1101-F846-B446-C7CE8C8A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Desarrollar los beans administrados</a:t>
            </a:r>
          </a:p>
          <a:p>
            <a:r>
              <a:rPr lang="en-MX" dirty="0"/>
              <a:t>Crear las páginas usando etiquetas de componentes</a:t>
            </a:r>
          </a:p>
          <a:p>
            <a:r>
              <a:rPr lang="en-MX" dirty="0"/>
              <a:t>Definir la navegación</a:t>
            </a:r>
          </a:p>
          <a:p>
            <a:r>
              <a:rPr lang="en-MX" dirty="0"/>
              <a:t>Mapear la instancia FacesServlet</a:t>
            </a:r>
          </a:p>
          <a:p>
            <a:r>
              <a:rPr lang="en-MX" dirty="0"/>
              <a:t>Agregar las declaraciones de los beans administrados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examples/web/</a:t>
            </a:r>
            <a:r>
              <a:rPr lang="en-GB" dirty="0" err="1"/>
              <a:t>jsf</a:t>
            </a:r>
            <a:r>
              <a:rPr lang="en-GB" dirty="0"/>
              <a:t>/</a:t>
            </a:r>
            <a:r>
              <a:rPr lang="en-GB" dirty="0" err="1"/>
              <a:t>guessnumber-jsf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F326A-98E4-BA46-973A-E8D6814A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2422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96087-C96B-BD4C-9DB9-DC4759071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ui:component</a:t>
            </a:r>
            <a:r>
              <a:rPr lang="en-US" dirty="0"/>
              <a:t>. Define un </a:t>
            </a:r>
            <a:r>
              <a:rPr lang="en-US" dirty="0" err="1"/>
              <a:t>componente</a:t>
            </a:r>
            <a:r>
              <a:rPr lang="en-US" dirty="0"/>
              <a:t> que es </a:t>
            </a:r>
            <a:r>
              <a:rPr lang="en-US" dirty="0" err="1"/>
              <a:t>creado</a:t>
            </a:r>
            <a:r>
              <a:rPr lang="en-US" dirty="0"/>
              <a:t> y </a:t>
            </a:r>
            <a:r>
              <a:rPr lang="en-US" dirty="0" err="1"/>
              <a:t>agregado</a:t>
            </a:r>
            <a:r>
              <a:rPr lang="en-US" dirty="0"/>
              <a:t> al árbol de </a:t>
            </a:r>
            <a:r>
              <a:rPr lang="en-US" dirty="0" err="1"/>
              <a:t>componentes</a:t>
            </a:r>
            <a:r>
              <a:rPr lang="en-US" dirty="0"/>
              <a:t>.</a:t>
            </a:r>
            <a:endParaRPr lang="en-MX" dirty="0"/>
          </a:p>
          <a:p>
            <a:pPr lvl="0"/>
            <a:r>
              <a:rPr lang="en-US" dirty="0" err="1"/>
              <a:t>ui:composition</a:t>
            </a:r>
            <a:r>
              <a:rPr lang="en-US" dirty="0"/>
              <a:t>. Define una </a:t>
            </a:r>
            <a:r>
              <a:rPr lang="en-US" dirty="0" err="1"/>
              <a:t>composición</a:t>
            </a:r>
            <a:r>
              <a:rPr lang="en-US" dirty="0"/>
              <a:t> de </a:t>
            </a:r>
            <a:r>
              <a:rPr lang="en-US" dirty="0" err="1"/>
              <a:t>página</a:t>
            </a:r>
            <a:r>
              <a:rPr lang="en-US" dirty="0"/>
              <a:t> que </a:t>
            </a:r>
            <a:r>
              <a:rPr lang="en-US" dirty="0" err="1"/>
              <a:t>opcionalmente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una </a:t>
            </a:r>
            <a:r>
              <a:rPr lang="en-US" dirty="0" err="1"/>
              <a:t>plantilla</a:t>
            </a:r>
            <a:r>
              <a:rPr lang="en-US" dirty="0"/>
              <a:t>. El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etiqueta</a:t>
            </a:r>
            <a:r>
              <a:rPr lang="en-US" dirty="0"/>
              <a:t> se </a:t>
            </a:r>
            <a:r>
              <a:rPr lang="en-US" dirty="0" err="1"/>
              <a:t>ignora</a:t>
            </a:r>
            <a:r>
              <a:rPr lang="en-US" dirty="0"/>
              <a:t>.</a:t>
            </a:r>
            <a:endParaRPr lang="en-MX" dirty="0"/>
          </a:p>
          <a:p>
            <a:pPr lvl="0"/>
            <a:r>
              <a:rPr lang="en-US" dirty="0" err="1"/>
              <a:t>ui:debug</a:t>
            </a:r>
            <a:r>
              <a:rPr lang="en-US" dirty="0"/>
              <a:t>. Define un </a:t>
            </a:r>
            <a:r>
              <a:rPr lang="en-US" dirty="0" err="1"/>
              <a:t>componente</a:t>
            </a:r>
            <a:r>
              <a:rPr lang="en-US" dirty="0"/>
              <a:t> para debug  que se </a:t>
            </a:r>
            <a:r>
              <a:rPr lang="en-US" dirty="0" err="1"/>
              <a:t>crea</a:t>
            </a:r>
            <a:r>
              <a:rPr lang="en-US" dirty="0"/>
              <a:t> y </a:t>
            </a:r>
            <a:r>
              <a:rPr lang="en-US" dirty="0" err="1"/>
              <a:t>agrega</a:t>
            </a:r>
            <a:r>
              <a:rPr lang="en-US" dirty="0"/>
              <a:t> al árbol de </a:t>
            </a:r>
            <a:r>
              <a:rPr lang="en-US" dirty="0" err="1"/>
              <a:t>componentes</a:t>
            </a:r>
            <a:r>
              <a:rPr lang="en-US" dirty="0"/>
              <a:t>.</a:t>
            </a:r>
            <a:endParaRPr lang="en-MX" dirty="0"/>
          </a:p>
          <a:p>
            <a:pPr lvl="0"/>
            <a:r>
              <a:rPr lang="en-US" dirty="0" err="1"/>
              <a:t>ui:decorate</a:t>
            </a:r>
            <a:r>
              <a:rPr lang="en-US" dirty="0"/>
              <a:t>. Similar a composition,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descarta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la </a:t>
            </a:r>
            <a:r>
              <a:rPr lang="en-US" dirty="0" err="1"/>
              <a:t>etiqueta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ui:define</a:t>
            </a:r>
            <a:r>
              <a:rPr lang="en-US" dirty="0"/>
              <a:t>. Define el </a:t>
            </a:r>
            <a:r>
              <a:rPr lang="en-US" dirty="0" err="1"/>
              <a:t>contenido</a:t>
            </a:r>
            <a:r>
              <a:rPr lang="en-US" dirty="0"/>
              <a:t> que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página</a:t>
            </a:r>
            <a:r>
              <a:rPr lang="en-US" dirty="0"/>
              <a:t> por una </a:t>
            </a:r>
            <a:r>
              <a:rPr lang="en-US" dirty="0" err="1"/>
              <a:t>plantilla</a:t>
            </a:r>
            <a:r>
              <a:rPr lang="en-US" dirty="0"/>
              <a:t>.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494C4B-923B-F844-B285-1CB44C67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para plantillas Facelets</a:t>
            </a:r>
          </a:p>
        </p:txBody>
      </p:sp>
    </p:spTree>
    <p:extLst>
      <p:ext uri="{BB962C8B-B14F-4D97-AF65-F5344CB8AC3E}">
        <p14:creationId xmlns:p14="http://schemas.microsoft.com/office/powerpoint/2010/main" val="102190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96087-C96B-BD4C-9DB9-DC4759071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ui:fragment</a:t>
            </a:r>
            <a:r>
              <a:rPr lang="en-US" dirty="0"/>
              <a:t>. Similar Similar a component,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descarta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la </a:t>
            </a:r>
            <a:r>
              <a:rPr lang="en-US" dirty="0" err="1"/>
              <a:t>etiqueta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ui:include</a:t>
            </a:r>
            <a:r>
              <a:rPr lang="en-US" dirty="0"/>
              <a:t>. </a:t>
            </a:r>
            <a:r>
              <a:rPr lang="en-US" dirty="0" err="1"/>
              <a:t>Encapsula</a:t>
            </a:r>
            <a:r>
              <a:rPr lang="en-US" dirty="0"/>
              <a:t> y </a:t>
            </a:r>
            <a:r>
              <a:rPr lang="en-US" dirty="0" err="1"/>
              <a:t>reusa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para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.</a:t>
            </a:r>
            <a:endParaRPr lang="en-MX" dirty="0"/>
          </a:p>
          <a:p>
            <a:pPr lvl="0"/>
            <a:r>
              <a:rPr lang="en-US" dirty="0" err="1"/>
              <a:t>ui:insert</a:t>
            </a:r>
            <a:r>
              <a:rPr lang="en-US" dirty="0"/>
              <a:t>.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plantilla</a:t>
            </a:r>
            <a:r>
              <a:rPr lang="en-US" dirty="0"/>
              <a:t>.</a:t>
            </a:r>
            <a:endParaRPr lang="en-MX" dirty="0"/>
          </a:p>
          <a:p>
            <a:pPr lvl="0"/>
            <a:r>
              <a:rPr lang="en-US" dirty="0" err="1"/>
              <a:t>ui:param</a:t>
            </a:r>
            <a:r>
              <a:rPr lang="en-US" dirty="0"/>
              <a:t>. </a:t>
            </a:r>
            <a:r>
              <a:rPr lang="en-US" dirty="0" err="1"/>
              <a:t>Usada</a:t>
            </a:r>
            <a:r>
              <a:rPr lang="en-US" dirty="0"/>
              <a:t> para pasar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incluido</a:t>
            </a:r>
            <a:r>
              <a:rPr lang="en-US" dirty="0"/>
              <a:t>.</a:t>
            </a:r>
            <a:endParaRPr lang="en-MX" dirty="0"/>
          </a:p>
          <a:p>
            <a:pPr lvl="0"/>
            <a:r>
              <a:rPr lang="en-US" dirty="0" err="1"/>
              <a:t>ui:repeat</a:t>
            </a:r>
            <a:r>
              <a:rPr lang="en-US" dirty="0"/>
              <a:t>.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alternativa</a:t>
            </a:r>
            <a:r>
              <a:rPr lang="en-US" dirty="0"/>
              <a:t> para </a:t>
            </a:r>
            <a:r>
              <a:rPr lang="en-US" dirty="0" err="1"/>
              <a:t>etiquetas</a:t>
            </a:r>
            <a:r>
              <a:rPr lang="en-US" dirty="0"/>
              <a:t> de </a:t>
            </a:r>
            <a:r>
              <a:rPr lang="en-US" dirty="0" err="1"/>
              <a:t>ciclos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c:forEach</a:t>
            </a:r>
            <a:r>
              <a:rPr lang="en-US" dirty="0"/>
              <a:t> o </a:t>
            </a:r>
            <a:r>
              <a:rPr lang="en-US" dirty="0" err="1"/>
              <a:t>h:dataTable</a:t>
            </a:r>
            <a:r>
              <a:rPr lang="en-US" dirty="0"/>
              <a:t>.</a:t>
            </a:r>
            <a:endParaRPr lang="en-MX" dirty="0"/>
          </a:p>
          <a:p>
            <a:pPr lvl="0"/>
            <a:r>
              <a:rPr lang="en-US" dirty="0" err="1"/>
              <a:t>ui:remove</a:t>
            </a:r>
            <a:r>
              <a:rPr lang="en-US" dirty="0"/>
              <a:t>. </a:t>
            </a:r>
            <a:r>
              <a:rPr lang="en-US" dirty="0" err="1"/>
              <a:t>Remueve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de una </a:t>
            </a:r>
            <a:r>
              <a:rPr lang="en-US" dirty="0" err="1"/>
              <a:t>página</a:t>
            </a:r>
            <a:r>
              <a:rPr lang="en-US" dirty="0"/>
              <a:t>.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494C4B-923B-F844-B285-1CB44C67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para plantillas Facelets</a:t>
            </a:r>
          </a:p>
        </p:txBody>
      </p:sp>
    </p:spTree>
    <p:extLst>
      <p:ext uri="{BB962C8B-B14F-4D97-AF65-F5344CB8AC3E}">
        <p14:creationId xmlns:p14="http://schemas.microsoft.com/office/powerpoint/2010/main" val="105132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401D30-9F81-1E49-813E-3A29A7EF9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476672"/>
            <a:ext cx="11063453" cy="6120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&lt;!DOCTYPE html PUBLIC "-//W3C//DTD XHTML 1.0 Transitional//EN”</a:t>
            </a:r>
          </a:p>
          <a:p>
            <a:pPr marL="0" indent="0">
              <a:buNone/>
            </a:pPr>
            <a:r>
              <a:rPr lang="en-GB" dirty="0"/>
              <a:t>          "http://www.w3.org/TR/xhtml1/DTD/xhtml1-transitional.dtd"&gt;</a:t>
            </a:r>
          </a:p>
          <a:p>
            <a:pPr marL="0" indent="0">
              <a:buNone/>
            </a:pPr>
            <a:r>
              <a:rPr lang="en-GB" dirty="0"/>
              <a:t>&lt;html </a:t>
            </a:r>
            <a:r>
              <a:rPr lang="en-GB" dirty="0" err="1"/>
              <a:t>xmlns</a:t>
            </a:r>
            <a:r>
              <a:rPr lang="en-GB" dirty="0"/>
              <a:t>=</a:t>
            </a:r>
            <a:r>
              <a:rPr lang="en-GB" dirty="0">
                <a:hlinkClick r:id="rId2"/>
              </a:rPr>
              <a:t>“http://www.w3.org/1999/xhtml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dirty="0" err="1"/>
              <a:t>xmlns:ui</a:t>
            </a:r>
            <a:r>
              <a:rPr lang="en-GB" dirty="0"/>
              <a:t>=</a:t>
            </a:r>
            <a:r>
              <a:rPr lang="en-GB" dirty="0">
                <a:hlinkClick r:id="rId3"/>
              </a:rPr>
              <a:t>“http://xmlns.jcp.org/jsf/facelets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dirty="0" err="1"/>
              <a:t>xmlns:h</a:t>
            </a:r>
            <a:r>
              <a:rPr lang="en-GB" dirty="0"/>
              <a:t>="http://</a:t>
            </a:r>
            <a:r>
              <a:rPr lang="en-GB" dirty="0" err="1"/>
              <a:t>xmlns.jcp.org</a:t>
            </a:r>
            <a:r>
              <a:rPr lang="en-GB" dirty="0"/>
              <a:t>/</a:t>
            </a:r>
            <a:r>
              <a:rPr lang="en-GB" dirty="0" err="1"/>
              <a:t>jsf</a:t>
            </a:r>
            <a:r>
              <a:rPr lang="en-GB" dirty="0"/>
              <a:t>/html"&gt;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h:head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&lt;meta http-</a:t>
            </a:r>
            <a:r>
              <a:rPr lang="en-GB" dirty="0" err="1"/>
              <a:t>equiv</a:t>
            </a:r>
            <a:r>
              <a:rPr lang="en-GB" dirty="0"/>
              <a:t>="Content-Type”</a:t>
            </a:r>
          </a:p>
          <a:p>
            <a:pPr marL="0" indent="0">
              <a:buNone/>
            </a:pPr>
            <a:r>
              <a:rPr lang="en-GB" dirty="0"/>
              <a:t>               content="text/html; charset=UTF-8" /&gt;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h:outputStylesheet</a:t>
            </a:r>
            <a:r>
              <a:rPr lang="en-GB" dirty="0"/>
              <a:t> library="</a:t>
            </a:r>
            <a:r>
              <a:rPr lang="en-GB" dirty="0" err="1"/>
              <a:t>css</a:t>
            </a:r>
            <a:r>
              <a:rPr lang="en-GB" dirty="0"/>
              <a:t>" name="</a:t>
            </a:r>
            <a:r>
              <a:rPr lang="en-GB" dirty="0" err="1"/>
              <a:t>default.css</a:t>
            </a:r>
            <a:r>
              <a:rPr lang="en-GB" dirty="0"/>
              <a:t>"/&gt;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h:outputStylesheet</a:t>
            </a:r>
            <a:r>
              <a:rPr lang="en-GB" dirty="0"/>
              <a:t> library="</a:t>
            </a:r>
            <a:r>
              <a:rPr lang="en-GB" dirty="0" err="1"/>
              <a:t>css</a:t>
            </a:r>
            <a:r>
              <a:rPr lang="en-GB" dirty="0"/>
              <a:t>" name="</a:t>
            </a:r>
            <a:r>
              <a:rPr lang="en-GB" dirty="0" err="1"/>
              <a:t>cssLayout.css</a:t>
            </a:r>
            <a:r>
              <a:rPr lang="en-GB" dirty="0"/>
              <a:t>"/&gt;</a:t>
            </a:r>
          </a:p>
          <a:p>
            <a:pPr marL="0" indent="0">
              <a:buNone/>
            </a:pPr>
            <a:r>
              <a:rPr lang="en-GB" dirty="0"/>
              <a:t>    &lt;title&gt;</a:t>
            </a:r>
            <a:r>
              <a:rPr lang="en-GB" dirty="0" err="1"/>
              <a:t>Facelets</a:t>
            </a:r>
            <a:r>
              <a:rPr lang="en-GB" dirty="0"/>
              <a:t> Template&lt;/title&gt;</a:t>
            </a:r>
          </a:p>
          <a:p>
            <a:pPr marL="0" indent="0">
              <a:buNone/>
            </a:pPr>
            <a:r>
              <a:rPr lang="en-GB" dirty="0"/>
              <a:t>  &lt;/</a:t>
            </a:r>
            <a:r>
              <a:rPr lang="en-GB" dirty="0" err="1"/>
              <a:t>h:head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h:body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&lt;div id="top" class="top"&gt;</a:t>
            </a:r>
          </a:p>
          <a:p>
            <a:pPr marL="0" indent="0">
              <a:buNone/>
            </a:pPr>
            <a:r>
              <a:rPr lang="en-GB" dirty="0"/>
              <a:t>      &lt;</a:t>
            </a:r>
            <a:r>
              <a:rPr lang="en-GB" dirty="0" err="1"/>
              <a:t>ui:insert</a:t>
            </a:r>
            <a:r>
              <a:rPr lang="en-GB" dirty="0"/>
              <a:t> name="top"&gt;Top Section&lt;/</a:t>
            </a:r>
            <a:r>
              <a:rPr lang="en-GB" dirty="0" err="1"/>
              <a:t>ui:insert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&lt;/div&gt;</a:t>
            </a:r>
          </a:p>
          <a:p>
            <a:pPr marL="0" indent="0">
              <a:buNone/>
            </a:pPr>
            <a:r>
              <a:rPr lang="en-GB" dirty="0"/>
              <a:t>    &lt;div&gt;</a:t>
            </a:r>
          </a:p>
          <a:p>
            <a:pPr marL="0" indent="0">
              <a:buNone/>
            </a:pPr>
            <a:r>
              <a:rPr lang="en-GB" dirty="0"/>
              <a:t>      &lt;div id="left"&gt;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ui:insert</a:t>
            </a:r>
            <a:r>
              <a:rPr lang="en-GB" dirty="0"/>
              <a:t> name="left"&gt;Left Section&lt;/</a:t>
            </a:r>
            <a:r>
              <a:rPr lang="en-GB" dirty="0" err="1"/>
              <a:t>ui:insert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&lt;/div&gt;</a:t>
            </a:r>
          </a:p>
          <a:p>
            <a:pPr marL="0" indent="0">
              <a:buNone/>
            </a:pPr>
            <a:r>
              <a:rPr lang="en-GB" dirty="0"/>
              <a:t>      &lt;div id="content" class="</a:t>
            </a:r>
            <a:r>
              <a:rPr lang="en-GB" dirty="0" err="1"/>
              <a:t>left_content</a:t>
            </a:r>
            <a:r>
              <a:rPr lang="en-GB" dirty="0"/>
              <a:t>"&gt;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ui:insert</a:t>
            </a:r>
            <a:r>
              <a:rPr lang="en-GB" dirty="0"/>
              <a:t> name="content"&gt;Main Content&lt;/</a:t>
            </a:r>
            <a:r>
              <a:rPr lang="en-GB" dirty="0" err="1"/>
              <a:t>ui:insert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&lt;/div&gt;</a:t>
            </a:r>
          </a:p>
          <a:p>
            <a:pPr marL="0" indent="0">
              <a:buNone/>
            </a:pPr>
            <a:r>
              <a:rPr lang="en-GB" dirty="0"/>
              <a:t>    &lt;/div&gt;</a:t>
            </a:r>
          </a:p>
          <a:p>
            <a:pPr marL="0" indent="0">
              <a:buNone/>
            </a:pPr>
            <a:r>
              <a:rPr lang="en-GB" dirty="0"/>
              <a:t>  &lt;/</a:t>
            </a:r>
            <a:r>
              <a:rPr lang="en-GB" dirty="0" err="1"/>
              <a:t>h:body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MX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1043A2-3940-AE4B-B9C9-8E216A60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92" y="764704"/>
            <a:ext cx="3936437" cy="576064"/>
          </a:xfrm>
        </p:spPr>
        <p:txBody>
          <a:bodyPr/>
          <a:lstStyle/>
          <a:p>
            <a:r>
              <a:rPr lang="en-MX" dirty="0"/>
              <a:t>template.xhtml</a:t>
            </a:r>
          </a:p>
        </p:txBody>
      </p:sp>
    </p:spTree>
    <p:extLst>
      <p:ext uri="{BB962C8B-B14F-4D97-AF65-F5344CB8AC3E}">
        <p14:creationId xmlns:p14="http://schemas.microsoft.com/office/powerpoint/2010/main" val="47860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5F448-F373-BA44-BAB1-7A1B04FE8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548680"/>
            <a:ext cx="11063453" cy="57235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&lt;!DOCTYPE html PUBLIC "-//W3C//DTD XHTML 1.0 Transitional//EN”</a:t>
            </a:r>
          </a:p>
          <a:p>
            <a:pPr marL="0" indent="0">
              <a:buNone/>
            </a:pPr>
            <a:r>
              <a:rPr lang="en-GB" dirty="0"/>
              <a:t>          "http://www.w3.org/TR/xhtml1/DTD/xhtml1-transitional.dtd"&gt;</a:t>
            </a:r>
          </a:p>
          <a:p>
            <a:pPr marL="0" indent="0">
              <a:buNone/>
            </a:pPr>
            <a:r>
              <a:rPr lang="en-GB" dirty="0"/>
              <a:t>&lt;html </a:t>
            </a:r>
            <a:r>
              <a:rPr lang="en-GB" dirty="0" err="1"/>
              <a:t>xmlns</a:t>
            </a:r>
            <a:r>
              <a:rPr lang="en-GB" dirty="0"/>
              <a:t>=</a:t>
            </a:r>
            <a:r>
              <a:rPr lang="en-GB" dirty="0">
                <a:hlinkClick r:id="rId2"/>
              </a:rPr>
              <a:t>“http://www.w3.org/1999/xhtml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dirty="0" err="1"/>
              <a:t>xmlns:ui</a:t>
            </a:r>
            <a:r>
              <a:rPr lang="en-GB" dirty="0"/>
              <a:t>=</a:t>
            </a:r>
            <a:r>
              <a:rPr lang="en-GB" dirty="0">
                <a:hlinkClick r:id="rId3"/>
              </a:rPr>
              <a:t>“http://xmlns.jcp.org/jsf/facelets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dirty="0" err="1"/>
              <a:t>xmlns:h</a:t>
            </a:r>
            <a:r>
              <a:rPr lang="en-GB" dirty="0"/>
              <a:t>="http://</a:t>
            </a:r>
            <a:r>
              <a:rPr lang="en-GB" dirty="0" err="1"/>
              <a:t>xmlns.jcp.org</a:t>
            </a:r>
            <a:r>
              <a:rPr lang="en-GB" dirty="0"/>
              <a:t>/</a:t>
            </a:r>
            <a:r>
              <a:rPr lang="en-GB" dirty="0" err="1"/>
              <a:t>jsf</a:t>
            </a:r>
            <a:r>
              <a:rPr lang="en-GB" dirty="0"/>
              <a:t>/html"&gt;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h:body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ui:composition</a:t>
            </a:r>
            <a:r>
              <a:rPr lang="en-GB" dirty="0"/>
              <a:t> template="./</a:t>
            </a:r>
            <a:r>
              <a:rPr lang="en-GB" dirty="0" err="1"/>
              <a:t>template.xhtml</a:t>
            </a:r>
            <a:r>
              <a:rPr lang="en-GB" dirty="0"/>
              <a:t>"&gt;</a:t>
            </a:r>
          </a:p>
          <a:p>
            <a:pPr marL="0" indent="0">
              <a:buNone/>
            </a:pPr>
            <a:r>
              <a:rPr lang="en-GB" dirty="0"/>
              <a:t>      &lt;</a:t>
            </a:r>
            <a:r>
              <a:rPr lang="en-GB" dirty="0" err="1"/>
              <a:t>ui:define</a:t>
            </a:r>
            <a:r>
              <a:rPr lang="en-GB" dirty="0"/>
              <a:t> name="top"&gt;</a:t>
            </a:r>
          </a:p>
          <a:p>
            <a:pPr marL="0" indent="0">
              <a:buNone/>
            </a:pPr>
            <a:r>
              <a:rPr lang="en-GB" dirty="0"/>
              <a:t>        Welcome to Template Client Page</a:t>
            </a:r>
          </a:p>
          <a:p>
            <a:pPr marL="0" indent="0">
              <a:buNone/>
            </a:pPr>
            <a:r>
              <a:rPr lang="en-GB" dirty="0"/>
              <a:t>      &lt;/</a:t>
            </a:r>
            <a:r>
              <a:rPr lang="en-GB" dirty="0" err="1"/>
              <a:t>ui:define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&lt;</a:t>
            </a:r>
            <a:r>
              <a:rPr lang="en-GB" dirty="0" err="1"/>
              <a:t>ui:define</a:t>
            </a:r>
            <a:r>
              <a:rPr lang="en-GB" dirty="0"/>
              <a:t> name="left"&gt;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h:outputLabel</a:t>
            </a:r>
            <a:r>
              <a:rPr lang="en-GB" dirty="0"/>
              <a:t> value="You are in the Left Section"/&gt;</a:t>
            </a:r>
          </a:p>
          <a:p>
            <a:pPr marL="0" indent="0">
              <a:buNone/>
            </a:pPr>
            <a:r>
              <a:rPr lang="en-GB" dirty="0"/>
              <a:t>      &lt;/</a:t>
            </a:r>
            <a:r>
              <a:rPr lang="en-GB" dirty="0" err="1"/>
              <a:t>ui:define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&lt;</a:t>
            </a:r>
            <a:r>
              <a:rPr lang="en-GB" dirty="0" err="1"/>
              <a:t>ui:define</a:t>
            </a:r>
            <a:r>
              <a:rPr lang="en-GB" dirty="0"/>
              <a:t> name="content"&gt;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h:graphicImage</a:t>
            </a:r>
            <a:r>
              <a:rPr lang="en-GB" dirty="0"/>
              <a:t> value="#{resource['</a:t>
            </a:r>
            <a:r>
              <a:rPr lang="en-GB" dirty="0" err="1"/>
              <a:t>images:wave.med.gif</a:t>
            </a:r>
            <a:r>
              <a:rPr lang="en-GB" dirty="0"/>
              <a:t>']}"/&gt;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h:outputText</a:t>
            </a:r>
            <a:r>
              <a:rPr lang="en-GB" dirty="0"/>
              <a:t> value="You are in the Main Content Section"/&gt;</a:t>
            </a:r>
          </a:p>
          <a:p>
            <a:pPr marL="0" indent="0">
              <a:buNone/>
            </a:pPr>
            <a:r>
              <a:rPr lang="en-GB" dirty="0"/>
              <a:t>      &lt;/</a:t>
            </a:r>
            <a:r>
              <a:rPr lang="en-GB" dirty="0" err="1"/>
              <a:t>ui:define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&lt;/</a:t>
            </a:r>
            <a:r>
              <a:rPr lang="en-GB" dirty="0" err="1"/>
              <a:t>ui:composition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&lt;/</a:t>
            </a:r>
            <a:r>
              <a:rPr lang="en-GB" dirty="0" err="1"/>
              <a:t>h:body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646E-3108-C747-B6B0-8E7385ED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272" y="764704"/>
            <a:ext cx="3216357" cy="576064"/>
          </a:xfrm>
        </p:spPr>
        <p:txBody>
          <a:bodyPr/>
          <a:lstStyle/>
          <a:p>
            <a:r>
              <a:rPr lang="en-MX" dirty="0"/>
              <a:t>client.xhtml</a:t>
            </a:r>
          </a:p>
        </p:txBody>
      </p:sp>
    </p:spTree>
    <p:extLst>
      <p:ext uri="{BB962C8B-B14F-4D97-AF65-F5344CB8AC3E}">
        <p14:creationId xmlns:p14="http://schemas.microsoft.com/office/powerpoint/2010/main" val="231003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0C784-A52B-D74A-842F-08DB9245F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MX" dirty="0"/>
              <a:t>composite:interface</a:t>
            </a:r>
            <a:r>
              <a:rPr lang="en-US" dirty="0"/>
              <a:t>. </a:t>
            </a:r>
            <a:r>
              <a:rPr lang="en-MX" dirty="0"/>
              <a:t>Declara el contrato de uso para un componente compuesto.El componente compuesto se puede usar como componente unitario que ofrece las características declaradas en el contrato de uso.</a:t>
            </a:r>
          </a:p>
          <a:p>
            <a:pPr lvl="0"/>
            <a:r>
              <a:rPr lang="en-MX" dirty="0"/>
              <a:t>composite:implementation</a:t>
            </a:r>
            <a:r>
              <a:rPr lang="en-US" dirty="0"/>
              <a:t>. Define la </a:t>
            </a:r>
            <a:r>
              <a:rPr lang="en-US" dirty="0" err="1"/>
              <a:t>implementación</a:t>
            </a:r>
            <a:r>
              <a:rPr lang="en-US" dirty="0"/>
              <a:t> del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compuesto</a:t>
            </a:r>
            <a:r>
              <a:rPr lang="en-MX" dirty="0"/>
              <a:t>.</a:t>
            </a:r>
          </a:p>
          <a:p>
            <a:pPr lvl="0"/>
            <a:r>
              <a:rPr lang="en-MX" dirty="0"/>
              <a:t>composite:attribute</a:t>
            </a:r>
            <a:r>
              <a:rPr lang="en-US" dirty="0"/>
              <a:t>. </a:t>
            </a:r>
            <a:r>
              <a:rPr lang="en-US" dirty="0" err="1"/>
              <a:t>Declara</a:t>
            </a:r>
            <a:r>
              <a:rPr lang="en-US" dirty="0"/>
              <a:t> un </a:t>
            </a:r>
            <a:r>
              <a:rPr lang="en-US" dirty="0" err="1"/>
              <a:t>atributo</a:t>
            </a:r>
            <a:r>
              <a:rPr lang="en-US" dirty="0"/>
              <a:t> que se le </a:t>
            </a:r>
            <a:r>
              <a:rPr lang="en-US" dirty="0" err="1"/>
              <a:t>puede</a:t>
            </a:r>
            <a:r>
              <a:rPr lang="en-US" dirty="0"/>
              <a:t> pasar a una </a:t>
            </a:r>
            <a:r>
              <a:rPr lang="en-US" dirty="0" err="1"/>
              <a:t>instancia</a:t>
            </a:r>
            <a:r>
              <a:rPr lang="en-US" dirty="0"/>
              <a:t> del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compuesto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declarada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MX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D4914-67A7-A645-B93C-96876E24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para composición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47843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2172</Words>
  <Application>Microsoft Macintosh PowerPoint</Application>
  <PresentationFormat>Widescreen</PresentationFormat>
  <Paragraphs>280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Verdana</vt:lpstr>
      <vt:lpstr>Blanco</vt:lpstr>
      <vt:lpstr>PowerPoint Presentation</vt:lpstr>
      <vt:lpstr>Facelets</vt:lpstr>
      <vt:lpstr>Bibliotecas de etiquetas</vt:lpstr>
      <vt:lpstr>Ejemplo</vt:lpstr>
      <vt:lpstr>Etiquetas para plantillas Facelets</vt:lpstr>
      <vt:lpstr>Etiquetas para plantillas Facelets</vt:lpstr>
      <vt:lpstr>template.xhtml</vt:lpstr>
      <vt:lpstr>client.xhtml</vt:lpstr>
      <vt:lpstr>Etiquetas para composición de componentes</vt:lpstr>
      <vt:lpstr>Etiquetas para composición de componentes</vt:lpstr>
      <vt:lpstr>email.xhtml</vt:lpstr>
      <vt:lpstr>client.xhtml</vt:lpstr>
      <vt:lpstr>Ubicación de recursos web</vt:lpstr>
      <vt:lpstr>Recursos reubicables</vt:lpstr>
      <vt:lpstr>Contratos para bibliotecas de recursos</vt:lpstr>
      <vt:lpstr>Un contrato con múltiples plantillas</vt:lpstr>
      <vt:lpstr>Reutilización en varias aplicaciones</vt:lpstr>
      <vt:lpstr>examples/web/jsf/hello1-rlc/</vt:lpstr>
      <vt:lpstr>Marcado amigable con HTML5: Pass-through elements</vt:lpstr>
      <vt:lpstr>Marcado amigable con HTML5: Pass-through attributes</vt:lpstr>
      <vt:lpstr>Pass-through attributes 1</vt:lpstr>
      <vt:lpstr>Pass-through attributes 2</vt:lpstr>
      <vt:lpstr>Pass-through attributes 3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146</cp:revision>
  <dcterms:created xsi:type="dcterms:W3CDTF">2011-08-24T17:20:45Z</dcterms:created>
  <dcterms:modified xsi:type="dcterms:W3CDTF">2022-02-04T03:28:31Z</dcterms:modified>
  <cp:category>Diplomado Desarrollo de sistemas con tecnología Java</cp:category>
</cp:coreProperties>
</file>