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4" r:id="rId17"/>
    <p:sldId id="275" r:id="rId18"/>
    <p:sldId id="273" r:id="rId19"/>
    <p:sldId id="276" r:id="rId20"/>
    <p:sldId id="277" r:id="rId21"/>
    <p:sldId id="278" r:id="rId22"/>
    <p:sldId id="280" r:id="rId23"/>
    <p:sldId id="281" r:id="rId24"/>
    <p:sldId id="282" r:id="rId25"/>
    <p:sldId id="258" r:id="rId26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4719"/>
  </p:normalViewPr>
  <p:slideViewPr>
    <p:cSldViewPr>
      <p:cViewPr varScale="1">
        <p:scale>
          <a:sx n="148" d="100"/>
          <a:sy n="148" d="100"/>
        </p:scale>
        <p:origin x="1424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04/02/22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04/02/22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-ee4j.github.io/jakartaee-tutorial/#further-information-about-the-expression-langua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-ee4j.github.io/jakartaee-tutorial/#further-information-about-the-expression-languag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-ee4j.github.io/jakartaee-tutorial/#further-information-about-the-expression-langu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7DC139-DD88-E64D-8D83-733E4B0C0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bean[“metodo”](parametroA, parametroB)</a:t>
            </a:r>
          </a:p>
          <a:p>
            <a:r>
              <a:rPr lang="en-MX" dirty="0"/>
              <a:t>bean.metodo(parametroA, parametroB)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userNumberBean.userNumber</a:t>
            </a:r>
            <a:r>
              <a:rPr lang="en-GB" dirty="0"/>
              <a:t>('5')}"&gt;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action="#{</a:t>
            </a:r>
            <a:r>
              <a:rPr lang="en-GB" dirty="0" err="1"/>
              <a:t>trader.buy</a:t>
            </a:r>
            <a:r>
              <a:rPr lang="en-GB" dirty="0"/>
              <a:t>('SOMESTOCK’)}”</a:t>
            </a:r>
          </a:p>
          <a:p>
            <a:pPr marL="0" indent="0">
              <a:buNone/>
            </a:pPr>
            <a:r>
              <a:rPr lang="en-GB" dirty="0"/>
              <a:t>                                 value="buy"/&gt;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D4309-1279-6544-B522-FE8851C4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Llamadas a métodos con parámetros</a:t>
            </a:r>
          </a:p>
        </p:txBody>
      </p:sp>
    </p:spTree>
    <p:extLst>
      <p:ext uri="{BB962C8B-B14F-4D97-AF65-F5344CB8AC3E}">
        <p14:creationId xmlns:p14="http://schemas.microsoft.com/office/powerpoint/2010/main" val="77320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90E7A-EC74-8248-B9AD-657381524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Texto estático: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some:tag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some text ${expr} some text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some:tag</a:t>
            </a:r>
            <a:r>
              <a:rPr lang="en-GB" dirty="0"/>
              <a:t>&gt;</a:t>
            </a:r>
            <a:endParaRPr lang="en-MX" dirty="0"/>
          </a:p>
          <a:p>
            <a:r>
              <a:rPr lang="en-MX" dirty="0"/>
              <a:t>En atributos de etiquetas que acepten expresiones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some:tag</a:t>
            </a:r>
            <a:r>
              <a:rPr lang="en-GB" dirty="0"/>
              <a:t> value="${expr}"/&gt;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another:tag</a:t>
            </a:r>
            <a:r>
              <a:rPr lang="en-GB" dirty="0"/>
              <a:t> value="#{expr}"/&gt;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19D6D-2DEC-1046-A2F4-B74FF17D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Donde puedo usar las expresiones?</a:t>
            </a:r>
          </a:p>
        </p:txBody>
      </p:sp>
    </p:spTree>
    <p:extLst>
      <p:ext uri="{BB962C8B-B14F-4D97-AF65-F5344CB8AC3E}">
        <p14:creationId xmlns:p14="http://schemas.microsoft.com/office/powerpoint/2010/main" val="34125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90E7A-EC74-8248-B9AD-657381524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some:tag</a:t>
            </a:r>
            <a:r>
              <a:rPr lang="en-GB" dirty="0"/>
              <a:t> value="some${expr}${expr}text${expr}"/&gt;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another:tag</a:t>
            </a:r>
            <a:r>
              <a:rPr lang="en-GB" dirty="0"/>
              <a:t> value="some#{expr}#{expr}text#{expr}"/&gt;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19D6D-2DEC-1046-A2F4-B74FF17D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Donde puedo usar las expresiones?</a:t>
            </a:r>
          </a:p>
        </p:txBody>
      </p:sp>
    </p:spTree>
    <p:extLst>
      <p:ext uri="{BB962C8B-B14F-4D97-AF65-F5344CB8AC3E}">
        <p14:creationId xmlns:p14="http://schemas.microsoft.com/office/powerpoint/2010/main" val="9131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028BF-43EC-2D40-AA86-56305F5B7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Se usan para referenciar un método.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id="name" value="#{</a:t>
            </a:r>
            <a:r>
              <a:rPr lang="en-GB" dirty="0" err="1"/>
              <a:t>customer.name</a:t>
            </a:r>
            <a:r>
              <a:rPr lang="en-GB" dirty="0"/>
              <a:t>}”</a:t>
            </a:r>
          </a:p>
          <a:p>
            <a:pPr marL="0" indent="0">
              <a:buNone/>
            </a:pPr>
            <a:r>
              <a:rPr lang="en-GB" dirty="0"/>
              <a:t>                     validator="#{</a:t>
            </a:r>
            <a:r>
              <a:rPr lang="en-GB" dirty="0" err="1">
                <a:solidFill>
                  <a:srgbClr val="C00000"/>
                </a:solidFill>
              </a:rPr>
              <a:t>customer.validateName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h:commandButton</a:t>
            </a:r>
            <a:r>
              <a:rPr lang="en-GB" dirty="0"/>
              <a:t> id="submit" action="#{</a:t>
            </a:r>
            <a:r>
              <a:rPr lang="en-GB" dirty="0" err="1"/>
              <a:t>customer.submit</a:t>
            </a:r>
            <a:r>
              <a:rPr lang="en-GB" dirty="0"/>
              <a:t>}" /&gt; &lt;/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#{</a:t>
            </a:r>
            <a:r>
              <a:rPr lang="en-GB" dirty="0" err="1"/>
              <a:t>object.method</a:t>
            </a:r>
            <a:r>
              <a:rPr lang="en-GB" dirty="0"/>
              <a:t>}		#{object["method"]}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B7726-84B7-1C4E-9B00-534B8C36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Expresiones de método</a:t>
            </a:r>
          </a:p>
        </p:txBody>
      </p:sp>
    </p:spTree>
    <p:extLst>
      <p:ext uri="{BB962C8B-B14F-4D97-AF65-F5344CB8AC3E}">
        <p14:creationId xmlns:p14="http://schemas.microsoft.com/office/powerpoint/2010/main" val="24059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1B81A-A9B4-D940-AE6D-2F9227B4A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x -&gt; x+1</a:t>
            </a:r>
          </a:p>
          <a:p>
            <a:pPr marL="0" indent="0">
              <a:buNone/>
            </a:pPr>
            <a:r>
              <a:rPr lang="en-GB" dirty="0"/>
              <a:t>(x, y) -&gt; x + y</a:t>
            </a:r>
          </a:p>
          <a:p>
            <a:pPr marL="0" indent="0">
              <a:buNone/>
            </a:pPr>
            <a:r>
              <a:rPr lang="en-GB" dirty="0"/>
              <a:t>() -&gt; 64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((x, y) -&gt; x + y)(3, 4)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 = (x, y) -&gt; x + y; v(3, 4)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D70A6-4CE2-9540-8865-EEBEB583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Expresiones lambda</a:t>
            </a:r>
          </a:p>
        </p:txBody>
      </p:sp>
    </p:spTree>
    <p:extLst>
      <p:ext uri="{BB962C8B-B14F-4D97-AF65-F5344CB8AC3E}">
        <p14:creationId xmlns:p14="http://schemas.microsoft.com/office/powerpoint/2010/main" val="15228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66596-C1BF-0B49-ADDC-F607983F4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Conjuntos: {1, 2, 3}</a:t>
            </a:r>
          </a:p>
          <a:p>
            <a:r>
              <a:rPr lang="en-MX" dirty="0"/>
              <a:t>Listas:</a:t>
            </a:r>
          </a:p>
          <a:p>
            <a:pPr lvl="1"/>
            <a:r>
              <a:rPr lang="en-GB" dirty="0"/>
              <a:t>[1,2,3]</a:t>
            </a:r>
          </a:p>
          <a:p>
            <a:pPr lvl="1"/>
            <a:r>
              <a:rPr lang="en-GB" dirty="0"/>
              <a:t>[1, "two", [</a:t>
            </a:r>
            <a:r>
              <a:rPr lang="en-GB" dirty="0" err="1"/>
              <a:t>three,four</a:t>
            </a:r>
            <a:r>
              <a:rPr lang="en-GB" dirty="0"/>
              <a:t>]]</a:t>
            </a:r>
            <a:endParaRPr lang="en-MX" dirty="0"/>
          </a:p>
          <a:p>
            <a:r>
              <a:rPr lang="en-MX" dirty="0"/>
              <a:t>Mapas: </a:t>
            </a:r>
            <a:r>
              <a:rPr lang="en-GB" dirty="0"/>
              <a:t>{"one":1, "two":2, "three":3}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EADA-4FFD-0745-8807-5E58DB8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Operaciones sobre colecciones</a:t>
            </a:r>
          </a:p>
        </p:txBody>
      </p:sp>
    </p:spTree>
    <p:extLst>
      <p:ext uri="{BB962C8B-B14F-4D97-AF65-F5344CB8AC3E}">
        <p14:creationId xmlns:p14="http://schemas.microsoft.com/office/powerpoint/2010/main" val="167822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66596-C1BF-0B49-ADDC-F607983F4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Para </a:t>
            </a:r>
            <a:r>
              <a:rPr lang="en-GB" dirty="0" err="1"/>
              <a:t>operar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colecciones</a:t>
            </a:r>
            <a:r>
              <a:rPr lang="en-GB" dirty="0"/>
              <a:t> se </a:t>
            </a:r>
            <a:r>
              <a:rPr lang="en-GB" dirty="0" err="1"/>
              <a:t>emplean</a:t>
            </a:r>
            <a:r>
              <a:rPr lang="en-GB" dirty="0"/>
              <a:t> los </a:t>
            </a:r>
            <a:r>
              <a:rPr lang="en-GB" dirty="0" err="1"/>
              <a:t>flujos</a:t>
            </a:r>
            <a:r>
              <a:rPr lang="en-GB" dirty="0"/>
              <a:t> que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encadenar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pipeline. Un pipeline </a:t>
            </a:r>
            <a:r>
              <a:rPr lang="en-GB" dirty="0" err="1"/>
              <a:t>consta</a:t>
            </a:r>
            <a:r>
              <a:rPr lang="en-GB" dirty="0"/>
              <a:t> de: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Una </a:t>
            </a:r>
            <a:r>
              <a:rPr lang="en-GB" dirty="0" err="1"/>
              <a:t>fuente</a:t>
            </a:r>
            <a:r>
              <a:rPr lang="en-GB" dirty="0"/>
              <a:t> (Stream)</a:t>
            </a:r>
          </a:p>
          <a:p>
            <a:r>
              <a:rPr lang="en-GB" dirty="0" err="1"/>
              <a:t>Operaciones</a:t>
            </a:r>
            <a:r>
              <a:rPr lang="en-GB" dirty="0"/>
              <a:t> </a:t>
            </a:r>
            <a:r>
              <a:rPr lang="en-GB" dirty="0" err="1"/>
              <a:t>intermedias</a:t>
            </a:r>
            <a:r>
              <a:rPr lang="en-GB" dirty="0"/>
              <a:t> que </a:t>
            </a:r>
            <a:r>
              <a:rPr lang="en-GB" dirty="0" err="1"/>
              <a:t>retornan</a:t>
            </a:r>
            <a:r>
              <a:rPr lang="en-GB" dirty="0"/>
              <a:t> un </a:t>
            </a:r>
            <a:r>
              <a:rPr lang="en-GB" dirty="0" err="1"/>
              <a:t>flujo</a:t>
            </a:r>
            <a:r>
              <a:rPr lang="en-GB" dirty="0"/>
              <a:t>: filter, map, etc.</a:t>
            </a:r>
          </a:p>
          <a:p>
            <a:r>
              <a:rPr lang="en-GB" dirty="0"/>
              <a:t>Una </a:t>
            </a:r>
            <a:r>
              <a:rPr lang="en-GB" dirty="0" err="1"/>
              <a:t>operación</a:t>
            </a:r>
            <a:r>
              <a:rPr lang="en-GB" dirty="0"/>
              <a:t> terminal que no </a:t>
            </a:r>
            <a:r>
              <a:rPr lang="en-GB" dirty="0" err="1"/>
              <a:t>retorna</a:t>
            </a:r>
            <a:r>
              <a:rPr lang="en-GB" dirty="0"/>
              <a:t> un </a:t>
            </a:r>
            <a:r>
              <a:rPr lang="en-GB" dirty="0" err="1"/>
              <a:t>flujo</a:t>
            </a:r>
            <a:r>
              <a:rPr lang="en-GB" dirty="0"/>
              <a:t>: </a:t>
            </a:r>
            <a:r>
              <a:rPr lang="en-GB" dirty="0" err="1"/>
              <a:t>toList</a:t>
            </a:r>
            <a:r>
              <a:rPr lang="en-GB" dirty="0"/>
              <a:t>(),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EADA-4FFD-0745-8807-5E58DB8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Operaciones sobre colecciones</a:t>
            </a:r>
          </a:p>
        </p:txBody>
      </p:sp>
    </p:spTree>
    <p:extLst>
      <p:ext uri="{BB962C8B-B14F-4D97-AF65-F5344CB8AC3E}">
        <p14:creationId xmlns:p14="http://schemas.microsoft.com/office/powerpoint/2010/main" val="23124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66596-C1BF-0B49-ADDC-F607983F4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books.stream</a:t>
            </a:r>
            <a:r>
              <a:rPr lang="en-GB" dirty="0"/>
              <a:t>().filter(b-&gt;</a:t>
            </a:r>
            <a:r>
              <a:rPr lang="en-GB" dirty="0" err="1"/>
              <a:t>b.category</a:t>
            </a:r>
            <a:r>
              <a:rPr lang="en-GB" dirty="0"/>
              <a:t> == "history")</a:t>
            </a:r>
          </a:p>
          <a:p>
            <a:pPr marL="0" indent="0">
              <a:buNone/>
            </a:pPr>
            <a:r>
              <a:rPr lang="en-GB" dirty="0"/>
              <a:t>                        .map(b-&gt;</a:t>
            </a:r>
            <a:r>
              <a:rPr lang="en-GB" dirty="0" err="1"/>
              <a:t>b.title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             .</a:t>
            </a:r>
            <a:r>
              <a:rPr lang="en-GB" dirty="0" err="1"/>
              <a:t>toList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[1,3,5,2].stream().sorted().</a:t>
            </a:r>
            <a:r>
              <a:rPr lang="en-GB" dirty="0" err="1"/>
              <a:t>toList</a:t>
            </a:r>
            <a:r>
              <a:rPr lang="en-GB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EADA-4FFD-0745-8807-5E58DB8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Operaciones sobre colecciones</a:t>
            </a:r>
          </a:p>
        </p:txBody>
      </p:sp>
    </p:spTree>
    <p:extLst>
      <p:ext uri="{BB962C8B-B14F-4D97-AF65-F5344CB8AC3E}">
        <p14:creationId xmlns:p14="http://schemas.microsoft.com/office/powerpoint/2010/main" val="327793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AFAFAB-6AB3-E743-B928-A0F750C9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Operaciones soportadas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73F08-4021-8B4A-BC3E-AB2D28FA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74161"/>
              </p:ext>
            </p:extLst>
          </p:nvPr>
        </p:nvGraphicFramePr>
        <p:xfrm>
          <a:off x="2423592" y="1661160"/>
          <a:ext cx="7344816" cy="3535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382637031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3641339575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752941475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846182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 err="1">
                          <a:effectLst/>
                        </a:rPr>
                        <a:t>allMatch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 err="1">
                          <a:effectLst/>
                        </a:rPr>
                        <a:t>anyMatch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average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count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02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distinct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>
                          <a:effectLst/>
                        </a:rPr>
                        <a:t>filter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findFirst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flatMap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4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forEach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iterator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limit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map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max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min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noneMatch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peek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reduce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sorted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substream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sum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toArray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 err="1">
                          <a:effectLst/>
                        </a:rPr>
                        <a:t>toList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5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9863B-23FB-7444-BE08-596F417D1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Aritméticos</a:t>
            </a:r>
            <a:r>
              <a:rPr lang="en-GB" dirty="0"/>
              <a:t>: +, - (</a:t>
            </a:r>
            <a:r>
              <a:rPr lang="en-GB" dirty="0" err="1"/>
              <a:t>binario</a:t>
            </a:r>
            <a:r>
              <a:rPr lang="en-GB" dirty="0"/>
              <a:t>), *, / and div, % and mod, - (</a:t>
            </a:r>
            <a:r>
              <a:rPr lang="en-GB" dirty="0" err="1"/>
              <a:t>unario</a:t>
            </a:r>
            <a:r>
              <a:rPr lang="en-GB" dirty="0"/>
              <a:t>)</a:t>
            </a:r>
          </a:p>
          <a:p>
            <a:r>
              <a:rPr lang="en-GB" dirty="0" err="1"/>
              <a:t>Concatenación</a:t>
            </a:r>
            <a:r>
              <a:rPr lang="en-GB" dirty="0"/>
              <a:t> de </a:t>
            </a:r>
            <a:r>
              <a:rPr lang="en-GB" dirty="0" err="1"/>
              <a:t>cadenas</a:t>
            </a:r>
            <a:r>
              <a:rPr lang="en-GB" dirty="0"/>
              <a:t>: +=</a:t>
            </a:r>
          </a:p>
          <a:p>
            <a:r>
              <a:rPr lang="en-GB" dirty="0" err="1"/>
              <a:t>Lógicos</a:t>
            </a:r>
            <a:r>
              <a:rPr lang="en-GB" dirty="0"/>
              <a:t>: and, &amp;&amp;, or, ||, not, !</a:t>
            </a:r>
          </a:p>
          <a:p>
            <a:r>
              <a:rPr lang="en-GB" dirty="0" err="1"/>
              <a:t>Relacionales</a:t>
            </a:r>
            <a:r>
              <a:rPr lang="en-GB" dirty="0"/>
              <a:t>: ==, </a:t>
            </a:r>
            <a:r>
              <a:rPr lang="en-GB" dirty="0" err="1"/>
              <a:t>eq</a:t>
            </a:r>
            <a:r>
              <a:rPr lang="en-GB" dirty="0"/>
              <a:t>, !=, ne, &lt;, </a:t>
            </a:r>
            <a:r>
              <a:rPr lang="en-GB" dirty="0" err="1"/>
              <a:t>lt</a:t>
            </a:r>
            <a:r>
              <a:rPr lang="en-GB" dirty="0"/>
              <a:t>, &gt;, </a:t>
            </a:r>
            <a:r>
              <a:rPr lang="en-GB" dirty="0" err="1"/>
              <a:t>gt</a:t>
            </a:r>
            <a:r>
              <a:rPr lang="en-GB" dirty="0"/>
              <a:t>, &lt;=, </a:t>
            </a:r>
            <a:r>
              <a:rPr lang="en-GB" dirty="0" err="1"/>
              <a:t>ge</a:t>
            </a:r>
            <a:r>
              <a:rPr lang="en-GB" dirty="0"/>
              <a:t>, &gt;=, le.</a:t>
            </a:r>
          </a:p>
          <a:p>
            <a:r>
              <a:rPr lang="en-GB" dirty="0"/>
              <a:t>Empty: </a:t>
            </a:r>
            <a:r>
              <a:rPr lang="en-GB" dirty="0" err="1"/>
              <a:t>determinar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valor</a:t>
            </a:r>
            <a:r>
              <a:rPr lang="en-GB" dirty="0"/>
              <a:t> es </a:t>
            </a:r>
            <a:r>
              <a:rPr lang="en-GB" dirty="0" err="1"/>
              <a:t>nulo</a:t>
            </a:r>
            <a:r>
              <a:rPr lang="en-GB" dirty="0"/>
              <a:t> o </a:t>
            </a:r>
            <a:r>
              <a:rPr lang="en-GB" dirty="0" err="1"/>
              <a:t>vacío</a:t>
            </a:r>
            <a:r>
              <a:rPr lang="en-GB" dirty="0"/>
              <a:t>.</a:t>
            </a:r>
          </a:p>
          <a:p>
            <a:r>
              <a:rPr lang="en-GB" dirty="0" err="1"/>
              <a:t>Ternario</a:t>
            </a:r>
            <a:r>
              <a:rPr lang="en-GB" dirty="0"/>
              <a:t>: A ? B : C.</a:t>
            </a:r>
          </a:p>
          <a:p>
            <a:r>
              <a:rPr lang="en-GB" dirty="0" err="1"/>
              <a:t>Expresión</a:t>
            </a:r>
            <a:r>
              <a:rPr lang="en-GB" dirty="0"/>
              <a:t> lambda: -&gt;</a:t>
            </a:r>
          </a:p>
          <a:p>
            <a:r>
              <a:rPr lang="en-GB" dirty="0" err="1"/>
              <a:t>Asignación</a:t>
            </a:r>
            <a:r>
              <a:rPr lang="en-GB" dirty="0"/>
              <a:t>: =</a:t>
            </a:r>
          </a:p>
          <a:p>
            <a:r>
              <a:rPr lang="en-GB" dirty="0"/>
              <a:t>Punto y coma: 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228E1E-4982-954B-9656-FDF3E1A6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8825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33E65-1B5A-8A4D-A7EE-5797ED0CD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Permite que la capa de presentación (páginas web) se comunique con la lógica de la aplicación (beans administrados).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c:if</a:t>
            </a:r>
            <a:r>
              <a:rPr lang="en-GB" dirty="0"/>
              <a:t> test="${</a:t>
            </a:r>
            <a:r>
              <a:rPr lang="en-GB" dirty="0" err="1"/>
              <a:t>sessionScope.cart.numberOfItems</a:t>
            </a:r>
            <a:r>
              <a:rPr lang="en-GB" dirty="0"/>
              <a:t> &gt; 0}"&gt;</a:t>
            </a:r>
          </a:p>
          <a:p>
            <a:pPr marL="0" indent="0">
              <a:buNone/>
            </a:pPr>
            <a:r>
              <a:rPr lang="en-GB" dirty="0"/>
              <a:t>  ...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c:if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D54F1-651F-AB42-9AB8-A89C37C6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Lenguaje de expresiones</a:t>
            </a:r>
          </a:p>
        </p:txBody>
      </p:sp>
    </p:spTree>
    <p:extLst>
      <p:ext uri="{BB962C8B-B14F-4D97-AF65-F5344CB8AC3E}">
        <p14:creationId xmlns:p14="http://schemas.microsoft.com/office/powerpoint/2010/main" val="42295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5F644-E6C2-9149-B7E3-7E3FB3E02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[] .</a:t>
            </a:r>
          </a:p>
          <a:p>
            <a:r>
              <a:rPr lang="en-GB" dirty="0"/>
              <a:t>() (cambia la </a:t>
            </a:r>
            <a:r>
              <a:rPr lang="en-GB" dirty="0" err="1"/>
              <a:t>precedencia</a:t>
            </a:r>
            <a:r>
              <a:rPr lang="en-GB" dirty="0"/>
              <a:t> de los </a:t>
            </a:r>
            <a:r>
              <a:rPr lang="en-GB" dirty="0" err="1"/>
              <a:t>operadores</a:t>
            </a:r>
            <a:r>
              <a:rPr lang="en-GB" dirty="0"/>
              <a:t>)</a:t>
            </a:r>
          </a:p>
          <a:p>
            <a:r>
              <a:rPr lang="en-GB" dirty="0"/>
              <a:t>- (</a:t>
            </a:r>
            <a:r>
              <a:rPr lang="en-GB" dirty="0" err="1"/>
              <a:t>unario</a:t>
            </a:r>
            <a:r>
              <a:rPr lang="en-GB" dirty="0"/>
              <a:t>) not ! empty</a:t>
            </a:r>
          </a:p>
          <a:p>
            <a:r>
              <a:rPr lang="en-GB" dirty="0"/>
              <a:t>* / div % mod</a:t>
            </a:r>
          </a:p>
          <a:p>
            <a:r>
              <a:rPr lang="en-GB" dirty="0"/>
              <a:t>+ - (</a:t>
            </a:r>
            <a:r>
              <a:rPr lang="en-GB" dirty="0" err="1"/>
              <a:t>binario</a:t>
            </a:r>
            <a:r>
              <a:rPr lang="en-GB" dirty="0"/>
              <a:t>)</a:t>
            </a:r>
          </a:p>
          <a:p>
            <a:r>
              <a:rPr lang="en-GB" dirty="0"/>
              <a:t>+=</a:t>
            </a:r>
          </a:p>
          <a:p>
            <a:r>
              <a:rPr lang="en-GB" dirty="0"/>
              <a:t>&lt;&gt; &lt;= &gt;= </a:t>
            </a:r>
            <a:r>
              <a:rPr lang="en-GB" dirty="0" err="1"/>
              <a:t>lt</a:t>
            </a:r>
            <a:r>
              <a:rPr lang="en-GB" dirty="0"/>
              <a:t> </a:t>
            </a:r>
            <a:r>
              <a:rPr lang="en-GB" dirty="0" err="1"/>
              <a:t>gt</a:t>
            </a:r>
            <a:r>
              <a:rPr lang="en-GB" dirty="0"/>
              <a:t> le </a:t>
            </a:r>
            <a:r>
              <a:rPr lang="en-GB" dirty="0" err="1"/>
              <a:t>ge</a:t>
            </a:r>
            <a:endParaRPr lang="en-GB" dirty="0"/>
          </a:p>
          <a:p>
            <a:r>
              <a:rPr lang="en-GB" dirty="0"/>
              <a:t>== != </a:t>
            </a:r>
            <a:r>
              <a:rPr lang="en-GB" dirty="0" err="1"/>
              <a:t>eq</a:t>
            </a:r>
            <a:r>
              <a:rPr lang="en-GB" dirty="0"/>
              <a:t> ne</a:t>
            </a:r>
          </a:p>
          <a:p>
            <a:r>
              <a:rPr lang="en-GB" dirty="0"/>
              <a:t>&amp;&amp; and</a:t>
            </a:r>
          </a:p>
          <a:p>
            <a:r>
              <a:rPr lang="en-GB" dirty="0"/>
              <a:t>|| or</a:t>
            </a:r>
          </a:p>
          <a:p>
            <a:r>
              <a:rPr lang="en-GB" dirty="0"/>
              <a:t>? :</a:t>
            </a:r>
          </a:p>
          <a:p>
            <a:r>
              <a:rPr lang="en-GB" dirty="0"/>
              <a:t>-&gt;</a:t>
            </a:r>
          </a:p>
          <a:p>
            <a:r>
              <a:rPr lang="en-GB" dirty="0"/>
              <a:t>=</a:t>
            </a:r>
          </a:p>
          <a:p>
            <a:r>
              <a:rPr lang="en-GB" dirty="0"/>
              <a:t>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698E7-41F8-B441-A174-55405EF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87367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2E1EF8-DD56-3549-AA47-F0ABC29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Palabras reservadas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5A253A-1955-6241-9246-7F37906A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4524"/>
              </p:ext>
            </p:extLst>
          </p:nvPr>
        </p:nvGraphicFramePr>
        <p:xfrm>
          <a:off x="2171564" y="2392680"/>
          <a:ext cx="7848872" cy="2072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131458293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491519508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984117506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862149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>
                          <a:effectLst/>
                        </a:rPr>
                        <a:t>and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or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not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eq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ne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 err="1">
                          <a:effectLst/>
                        </a:rPr>
                        <a:t>lt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gt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le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5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ge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true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false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null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6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 err="1">
                          <a:effectLst/>
                        </a:rPr>
                        <a:t>instanceof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empty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>
                          <a:effectLst/>
                        </a:rPr>
                        <a:t>div</a:t>
                      </a:r>
                      <a:endParaRPr lang="en-GB" sz="28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800" b="0" dirty="0">
                          <a:effectLst/>
                        </a:rPr>
                        <a:t>mod</a:t>
                      </a:r>
                      <a:endParaRPr lang="en-GB" sz="2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1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2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112A8-7051-A741-929B-7C8A93E3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1E0F6-991A-1245-826F-C43CD31D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06439"/>
              </p:ext>
            </p:extLst>
          </p:nvPr>
        </p:nvGraphicFramePr>
        <p:xfrm>
          <a:off x="2567608" y="1916832"/>
          <a:ext cx="6552729" cy="3726734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184243">
                  <a:extLst>
                    <a:ext uri="{9D8B030D-6E8A-4147-A177-3AD203B41FA5}">
                      <a16:colId xmlns:a16="http://schemas.microsoft.com/office/drawing/2014/main" val="787963080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30931663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292819517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 err="1">
                          <a:effectLst/>
                        </a:rPr>
                        <a:t>Expresión</a:t>
                      </a:r>
                      <a:endParaRPr lang="en-GB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 err="1">
                          <a:effectLst/>
                        </a:rPr>
                        <a:t>Resultado</a:t>
                      </a:r>
                      <a:endParaRPr lang="en-GB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>
                          <a:effectLst/>
                        </a:rPr>
                        <a:t>Respuesta</a:t>
                      </a:r>
                      <a:endParaRPr lang="en-GB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70557437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>
                          <a:effectLst/>
                        </a:rPr>
                        <a:t>${1 &gt; (4/2)}</a:t>
                      </a:r>
                      <a:endParaRPr lang="en-MX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405969215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>
                          <a:effectLst/>
                        </a:rPr>
                        <a:t>${4.0 &gt;= 3}</a:t>
                      </a:r>
                      <a:endParaRPr lang="en-MX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323779845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>
                          <a:effectLst/>
                        </a:rPr>
                        <a:t>${100.0 == 100}</a:t>
                      </a:r>
                      <a:endParaRPr lang="en-MX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371335549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${(10*10) ne 100}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531290071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${'a' &gt; 'b'}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108169916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${'hip' lt 'hit'}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51847327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>
                          <a:effectLst/>
                        </a:rPr>
                        <a:t>${4 &gt; 3}</a:t>
                      </a:r>
                      <a:endParaRPr lang="en-MX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1260003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${1.2E4 + 1.4}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 dirty="0">
                          <a:solidFill>
                            <a:schemeClr val="bg1"/>
                          </a:solidFill>
                          <a:effectLst/>
                        </a:rPr>
                        <a:t>12001.4</a:t>
                      </a:r>
                      <a:endParaRPr lang="en-MX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381066447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${3 div 4}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MX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550063723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${10 mod 4}</a:t>
                      </a:r>
                      <a:endParaRPr lang="en-GB" sz="2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20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MX" sz="20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773155563"/>
                  </a:ext>
                </a:extLst>
              </a:tr>
            </a:tbl>
          </a:graphicData>
        </a:graphic>
      </p:graphicFrame>
      <p:sp>
        <p:nvSpPr>
          <p:cNvPr id="5" name="Rectangle 2">
            <a:hlinkClick r:id="rId2"/>
            <a:extLst>
              <a:ext uri="{FF2B5EF4-FFF2-40B4-BE49-F238E27FC236}">
                <a16:creationId xmlns:a16="http://schemas.microsoft.com/office/drawing/2014/main" id="{339F61A2-F4EB-564C-AB1D-A94939B2E8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altLang="en-MX" b="0" i="0" u="none" strike="noStrike" cap="none" normalizeH="0" baseline="0">
              <a:ln>
                <a:noFill/>
              </a:ln>
              <a:solidFill>
                <a:srgbClr val="BA3925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112A8-7051-A741-929B-7C8A93E3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Ejemplos</a:t>
            </a:r>
          </a:p>
        </p:txBody>
      </p:sp>
      <p:sp>
        <p:nvSpPr>
          <p:cNvPr id="5" name="Rectangle 2">
            <a:hlinkClick r:id="rId2"/>
            <a:extLst>
              <a:ext uri="{FF2B5EF4-FFF2-40B4-BE49-F238E27FC236}">
                <a16:creationId xmlns:a16="http://schemas.microsoft.com/office/drawing/2014/main" id="{339F61A2-F4EB-564C-AB1D-A94939B2E85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28713" y="1557338"/>
            <a:ext cx="11063287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altLang="en-MX" b="0" i="0" u="none" strike="noStrike" cap="none" normalizeH="0" baseline="0">
              <a:ln>
                <a:noFill/>
              </a:ln>
              <a:solidFill>
                <a:srgbClr val="BA3925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1E0F6-991A-1245-826F-C43CD31D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8762"/>
              </p:ext>
            </p:extLst>
          </p:nvPr>
        </p:nvGraphicFramePr>
        <p:xfrm>
          <a:off x="564357" y="1640916"/>
          <a:ext cx="11063287" cy="417806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291214">
                  <a:extLst>
                    <a:ext uri="{9D8B030D-6E8A-4147-A177-3AD203B41FA5}">
                      <a16:colId xmlns:a16="http://schemas.microsoft.com/office/drawing/2014/main" val="787963080"/>
                    </a:ext>
                  </a:extLst>
                </a:gridCol>
                <a:gridCol w="3620712">
                  <a:extLst>
                    <a:ext uri="{9D8B030D-6E8A-4147-A177-3AD203B41FA5}">
                      <a16:colId xmlns:a16="http://schemas.microsoft.com/office/drawing/2014/main" val="89922627"/>
                    </a:ext>
                  </a:extLst>
                </a:gridCol>
                <a:gridCol w="3151361">
                  <a:extLst>
                    <a:ext uri="{9D8B030D-6E8A-4147-A177-3AD203B41FA5}">
                      <a16:colId xmlns:a16="http://schemas.microsoft.com/office/drawing/2014/main" val="2292819517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Expresión</a:t>
                      </a:r>
                      <a:endParaRPr lang="en-GB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Resultado</a:t>
                      </a:r>
                      <a:endParaRPr lang="en-GB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>
                          <a:effectLst/>
                        </a:rPr>
                        <a:t>Respuesta</a:t>
                      </a:r>
                      <a:endParaRPr lang="en-GB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70557437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${((x, y) → x + y)(3, 5.5)}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1800" b="0" dirty="0">
                          <a:solidFill>
                            <a:schemeClr val="bg1"/>
                          </a:solidFill>
                          <a:effectLst/>
                        </a:rPr>
                        <a:t>8.5</a:t>
                      </a:r>
                      <a:endParaRPr lang="en-MX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55650555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[1,2,3,4].stream().sum()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1800" b="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MX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137819226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[1,3,5,2].stream().sorted().</a:t>
                      </a:r>
                      <a:r>
                        <a:rPr lang="en-GB" sz="1800" b="0" dirty="0" err="1">
                          <a:effectLst/>
                        </a:rPr>
                        <a:t>toList</a:t>
                      </a:r>
                      <a:r>
                        <a:rPr lang="en-GB" sz="1800" b="0" dirty="0">
                          <a:effectLst/>
                        </a:rPr>
                        <a:t>()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MX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MX" sz="1800" b="0" dirty="0">
                          <a:solidFill>
                            <a:schemeClr val="bg1"/>
                          </a:solidFill>
                          <a:effectLst/>
                        </a:rPr>
                        <a:t>[1, 2, 3, 5]</a:t>
                      </a:r>
                      <a:endParaRPr lang="en-MX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201510171"/>
                  </a:ext>
                </a:extLst>
              </a:tr>
              <a:tr h="23796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${!empty </a:t>
                      </a:r>
                      <a:r>
                        <a:rPr lang="en-GB" sz="1800" b="0" dirty="0" err="1">
                          <a:effectLst/>
                        </a:rPr>
                        <a:t>param.Add</a:t>
                      </a:r>
                      <a:r>
                        <a:rPr lang="en-GB" sz="1800" b="0" dirty="0">
                          <a:effectLst/>
                        </a:rPr>
                        <a:t>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False 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Add es null o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cadena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vacía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28775814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</a:t>
                      </a:r>
                      <a:r>
                        <a:rPr lang="en-GB" sz="1800" b="0" dirty="0" err="1">
                          <a:effectLst/>
                        </a:rPr>
                        <a:t>pageContext.request.contextPath</a:t>
                      </a:r>
                      <a:r>
                        <a:rPr lang="en-GB" sz="1800" b="0" dirty="0">
                          <a:effectLst/>
                        </a:rPr>
                        <a:t>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La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ruta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contexto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4043473490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</a:t>
                      </a:r>
                      <a:r>
                        <a:rPr lang="en-GB" sz="1800" b="0" dirty="0" err="1">
                          <a:effectLst/>
                        </a:rPr>
                        <a:t>sessionScope.cart.numberOfItems</a:t>
                      </a:r>
                      <a:r>
                        <a:rPr lang="en-GB" sz="1800" b="0" dirty="0">
                          <a:effectLst/>
                        </a:rPr>
                        <a:t>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El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atributo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numberOfItems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del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atributo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cart con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alcance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session-scoped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3356590400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${param['</a:t>
                      </a:r>
                      <a:r>
                        <a:rPr lang="en-GB" sz="1800" b="0" dirty="0" err="1">
                          <a:effectLst/>
                        </a:rPr>
                        <a:t>mycom.productId</a:t>
                      </a:r>
                      <a:r>
                        <a:rPr lang="en-GB" sz="1800" b="0" dirty="0">
                          <a:effectLst/>
                        </a:rPr>
                        <a:t>']}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El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parámetro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de la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solicitud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llamado</a:t>
                      </a: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chemeClr val="bg1"/>
                          </a:solidFill>
                          <a:effectLst/>
                        </a:rPr>
                        <a:t>mycom.productid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822056770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${header["host"]}</a:t>
                      </a:r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El host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3558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6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112A8-7051-A741-929B-7C8A93E3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1E0F6-991A-1245-826F-C43CD31D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98659"/>
              </p:ext>
            </p:extLst>
          </p:nvPr>
        </p:nvGraphicFramePr>
        <p:xfrm>
          <a:off x="505155" y="1772816"/>
          <a:ext cx="11181691" cy="309605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014781">
                  <a:extLst>
                    <a:ext uri="{9D8B030D-6E8A-4147-A177-3AD203B41FA5}">
                      <a16:colId xmlns:a16="http://schemas.microsoft.com/office/drawing/2014/main" val="78796308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42374193"/>
                    </a:ext>
                  </a:extLst>
                </a:gridCol>
                <a:gridCol w="3286590">
                  <a:extLst>
                    <a:ext uri="{9D8B030D-6E8A-4147-A177-3AD203B41FA5}">
                      <a16:colId xmlns:a16="http://schemas.microsoft.com/office/drawing/2014/main" val="2292819517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Expresión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Respuesta</a:t>
                      </a: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2705574374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${departments[deptName]}</a:t>
                      </a: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deptName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mapa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departments</a:t>
                      </a: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1984392089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</a:t>
                      </a:r>
                      <a:r>
                        <a:rPr lang="en-GB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requestScope</a:t>
                      </a: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['</a:t>
                      </a:r>
                      <a:r>
                        <a:rPr lang="en-GB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jakarta.servlet.forward.servlet_path</a:t>
                      </a:r>
                      <a:r>
                        <a:rPr lang="en-GB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']}</a:t>
                      </a: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request-scoped del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llamado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jakarta.servlet.forward.servlet_path</a:t>
                      </a:r>
                      <a:endParaRPr lang="en-GB" sz="16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1454497753"/>
                  </a:ext>
                </a:extLst>
              </a:tr>
              <a:tr h="44193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#{customer.lName}</a:t>
                      </a: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del bean customer 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durante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inicial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durante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postback</a:t>
                      </a:r>
                      <a:endParaRPr lang="en-GB" sz="16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3394428262"/>
                  </a:ext>
                </a:extLst>
              </a:tr>
              <a:tr h="23796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#{customer.calcTotal}</a:t>
                      </a: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995" marR="33995" marT="16997" marB="1699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calcTotal</a:t>
                      </a: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del bean customer</a:t>
                      </a:r>
                    </a:p>
                  </a:txBody>
                  <a:tcPr marL="33995" marR="33995" marT="16997" marB="16997"/>
                </a:tc>
                <a:extLst>
                  <a:ext uri="{0D108BD9-81ED-4DB2-BD59-A6C34878D82A}">
                    <a16:rowId xmlns:a16="http://schemas.microsoft.com/office/drawing/2014/main" val="1464565337"/>
                  </a:ext>
                </a:extLst>
              </a:tr>
            </a:tbl>
          </a:graphicData>
        </a:graphic>
      </p:graphicFrame>
      <p:sp>
        <p:nvSpPr>
          <p:cNvPr id="5" name="Rectangle 2">
            <a:hlinkClick r:id="rId2"/>
            <a:extLst>
              <a:ext uri="{FF2B5EF4-FFF2-40B4-BE49-F238E27FC236}">
                <a16:creationId xmlns:a16="http://schemas.microsoft.com/office/drawing/2014/main" id="{339F61A2-F4EB-564C-AB1D-A94939B2E8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altLang="en-MX" b="0" i="0" u="none" strike="noStrike" cap="none" normalizeH="0" baseline="0">
              <a:ln>
                <a:noFill/>
              </a:ln>
              <a:solidFill>
                <a:srgbClr val="BA3925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9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FC1D2-6E6C-3141-AC96-FC14A530B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Leer dinámicamente los datos de la aplicación almacenados en componentes JavaBeans, estructuras de datos y objetos ímplicitos.</a:t>
            </a:r>
          </a:p>
          <a:p>
            <a:r>
              <a:rPr lang="en-MX" dirty="0"/>
              <a:t>Escribir dinámicamente datos ingresados por el usuario en los componentes JavaBeans.</a:t>
            </a:r>
          </a:p>
          <a:p>
            <a:r>
              <a:rPr lang="en-MX" dirty="0"/>
              <a:t>Invocar métodos estáticos y públicos.</a:t>
            </a:r>
          </a:p>
          <a:p>
            <a:r>
              <a:rPr lang="en-MX" dirty="0"/>
              <a:t>Realizar dinámicamente operaciones aritméticas, booleanas y con cadenas.</a:t>
            </a:r>
          </a:p>
          <a:p>
            <a:r>
              <a:rPr lang="en-MX" dirty="0"/>
              <a:t>Construir dinámicamente colecciones y ejecutar operaciones sobre ellas.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8DA88-9A76-E340-A260-1A78DB44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Posibilidades</a:t>
            </a:r>
          </a:p>
        </p:txBody>
      </p:sp>
    </p:spTree>
    <p:extLst>
      <p:ext uri="{BB962C8B-B14F-4D97-AF65-F5344CB8AC3E}">
        <p14:creationId xmlns:p14="http://schemas.microsoft.com/office/powerpoint/2010/main" val="43889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B40DE0-193B-3944-A6DE-174BFC85B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value="${</a:t>
            </a:r>
            <a:r>
              <a:rPr lang="en-GB" dirty="0" err="1"/>
              <a:t>catalog.bookQuantity</a:t>
            </a:r>
            <a:r>
              <a:rPr lang="en-GB" dirty="0"/>
              <a:t>}" 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id="name" value="#{</a:t>
            </a:r>
            <a:r>
              <a:rPr lang="en-GB" dirty="0" err="1"/>
              <a:t>customer.name</a:t>
            </a:r>
            <a:r>
              <a:rPr lang="en-GB" dirty="0"/>
              <a:t>}" 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B19D6-2678-AD42-BCA4-12BBA789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Sintaxis de evaluación inmediata ${} y diferida #{}</a:t>
            </a:r>
          </a:p>
        </p:txBody>
      </p:sp>
    </p:spTree>
    <p:extLst>
      <p:ext uri="{BB962C8B-B14F-4D97-AF65-F5344CB8AC3E}">
        <p14:creationId xmlns:p14="http://schemas.microsoft.com/office/powerpoint/2010/main" val="2539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8D53FB-28E2-174C-9760-FFC8670A4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Se evalúan para producir un valor:</a:t>
            </a:r>
          </a:p>
          <a:p>
            <a:r>
              <a:rPr lang="en-MX" dirty="0"/>
              <a:t>De valor izquierdo. Puede especificar un objetivo al cual asignarle el valor: objetos, propiedades de un bean, elementos de una colección.</a:t>
            </a:r>
          </a:p>
          <a:p>
            <a:r>
              <a:rPr lang="en-MX" dirty="0"/>
              <a:t>De valor derecho. No se puede especificar dicho objetivo.</a:t>
            </a:r>
          </a:p>
          <a:p>
            <a:endParaRPr lang="en-MX" dirty="0"/>
          </a:p>
          <a:p>
            <a:pPr marL="0" indent="0">
              <a:buNone/>
            </a:pPr>
            <a:r>
              <a:rPr lang="en-GB" dirty="0"/>
              <a:t>${</a:t>
            </a:r>
            <a:r>
              <a:rPr lang="en-GB" dirty="0" err="1"/>
              <a:t>customer.name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#{</a:t>
            </a:r>
            <a:r>
              <a:rPr lang="en-GB" dirty="0" err="1"/>
              <a:t>customer.name</a:t>
            </a: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450A3-AF0C-A244-BEAF-D46A07B2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Expresiones de valor</a:t>
            </a:r>
          </a:p>
        </p:txBody>
      </p:sp>
    </p:spTree>
    <p:extLst>
      <p:ext uri="{BB962C8B-B14F-4D97-AF65-F5344CB8AC3E}">
        <p14:creationId xmlns:p14="http://schemas.microsoft.com/office/powerpoint/2010/main" val="35046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C39BB-35F9-D443-AF7C-7A643925F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El identificador de más alto nivel puede referirse a:</a:t>
            </a:r>
          </a:p>
          <a:p>
            <a:r>
              <a:rPr lang="en-MX" dirty="0"/>
              <a:t>Parámetros lambda</a:t>
            </a:r>
          </a:p>
          <a:p>
            <a:r>
              <a:rPr lang="en-MX" dirty="0"/>
              <a:t>Variables de lenguaje de expresión</a:t>
            </a:r>
          </a:p>
          <a:p>
            <a:r>
              <a:rPr lang="en-MX" dirty="0"/>
              <a:t>Beans administrados</a:t>
            </a:r>
          </a:p>
          <a:p>
            <a:r>
              <a:rPr lang="en-MX" dirty="0"/>
              <a:t>Objetos implícitos</a:t>
            </a:r>
          </a:p>
          <a:p>
            <a:r>
              <a:rPr lang="en-MX" dirty="0"/>
              <a:t>Clases de atributos y métodos estáticos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Es posible crear EL resolvers personalizados que intercepte objetos con cierto nombre como ${customer}.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809A7-357C-6048-BEEA-C9066F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Referencias a objetos</a:t>
            </a:r>
          </a:p>
        </p:txBody>
      </p:sp>
    </p:spTree>
    <p:extLst>
      <p:ext uri="{BB962C8B-B14F-4D97-AF65-F5344CB8AC3E}">
        <p14:creationId xmlns:p14="http://schemas.microsoft.com/office/powerpoint/2010/main" val="41084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C39BB-35F9-D443-AF7C-7A643925F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 err="1"/>
              <a:t>enum</a:t>
            </a:r>
            <a:r>
              <a:rPr lang="en-GB" dirty="0"/>
              <a:t> Suit {hearts, spades, diamonds, clubs}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${</a:t>
            </a:r>
            <a:r>
              <a:rPr lang="en-GB" dirty="0" err="1"/>
              <a:t>mySuit</a:t>
            </a:r>
            <a:r>
              <a:rPr lang="en-GB" dirty="0"/>
              <a:t> == </a:t>
            </a:r>
            <a:r>
              <a:rPr lang="en-GB" dirty="0" err="1"/>
              <a:t>suit.hearts</a:t>
            </a: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809A7-357C-6048-BEEA-C9066F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Referencias a objetos</a:t>
            </a:r>
          </a:p>
        </p:txBody>
      </p:sp>
    </p:spTree>
    <p:extLst>
      <p:ext uri="{BB962C8B-B14F-4D97-AF65-F5344CB8AC3E}">
        <p14:creationId xmlns:p14="http://schemas.microsoft.com/office/powerpoint/2010/main" val="20723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8A730-8CD7-EB4D-AC16-5B4B563D2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${</a:t>
            </a:r>
            <a:r>
              <a:rPr lang="en-GB" dirty="0" err="1"/>
              <a:t>customer.name</a:t>
            </a:r>
            <a:r>
              <a:rPr lang="en-GB" dirty="0"/>
              <a:t>}</a:t>
            </a:r>
          </a:p>
          <a:p>
            <a:r>
              <a:rPr lang="en-GB" dirty="0"/>
              <a:t>${customer["name"]}</a:t>
            </a:r>
          </a:p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combinación</a:t>
            </a:r>
            <a:r>
              <a:rPr lang="en-GB" dirty="0"/>
              <a:t>: ${</a:t>
            </a:r>
            <a:r>
              <a:rPr lang="en-GB" dirty="0" err="1"/>
              <a:t>customer.address</a:t>
            </a:r>
            <a:r>
              <a:rPr lang="en-GB" dirty="0"/>
              <a:t>["street"]}</a:t>
            </a:r>
          </a:p>
          <a:p>
            <a:r>
              <a:rPr lang="en-GB" dirty="0" err="1"/>
              <a:t>Atributos</a:t>
            </a:r>
            <a:r>
              <a:rPr lang="en-GB" dirty="0"/>
              <a:t> o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estáticos</a:t>
            </a:r>
            <a:r>
              <a:rPr lang="en-GB" dirty="0"/>
              <a:t>: ${</a:t>
            </a:r>
            <a:r>
              <a:rPr lang="en-GB" dirty="0" err="1"/>
              <a:t>Boolean.FALSE</a:t>
            </a:r>
            <a:r>
              <a:rPr lang="en-GB" dirty="0"/>
              <a:t>}</a:t>
            </a:r>
          </a:p>
          <a:p>
            <a:r>
              <a:rPr lang="en-GB" dirty="0" err="1"/>
              <a:t>Listas</a:t>
            </a:r>
            <a:r>
              <a:rPr lang="en-GB" dirty="0"/>
              <a:t>: ${</a:t>
            </a:r>
            <a:r>
              <a:rPr lang="en-GB" dirty="0" err="1"/>
              <a:t>customer.orders</a:t>
            </a:r>
            <a:r>
              <a:rPr lang="en-GB" dirty="0"/>
              <a:t>[1]}</a:t>
            </a:r>
          </a:p>
          <a:p>
            <a:r>
              <a:rPr lang="en-GB" dirty="0" err="1"/>
              <a:t>Mapas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${</a:t>
            </a:r>
            <a:r>
              <a:rPr lang="en-GB" dirty="0" err="1"/>
              <a:t>customer.orders</a:t>
            </a:r>
            <a:r>
              <a:rPr lang="en-GB" dirty="0"/>
              <a:t>["socks"]}</a:t>
            </a:r>
          </a:p>
          <a:p>
            <a:pPr lvl="1"/>
            <a:r>
              <a:rPr lang="en-GB" dirty="0"/>
              <a:t>${</a:t>
            </a:r>
            <a:r>
              <a:rPr lang="en-GB" dirty="0" err="1"/>
              <a:t>customer.orders.socks</a:t>
            </a:r>
            <a:r>
              <a:rPr lang="en-GB" dirty="0"/>
              <a:t>}</a:t>
            </a:r>
          </a:p>
          <a:p>
            <a:pPr marL="0" indent="0">
              <a:buNone/>
            </a:pP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C4BBC-4BB4-5E4A-8C48-A890FF9B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85748"/>
            <a:ext cx="11137237" cy="971044"/>
          </a:xfrm>
        </p:spPr>
        <p:txBody>
          <a:bodyPr/>
          <a:lstStyle/>
          <a:p>
            <a:r>
              <a:rPr lang="en-MX" dirty="0"/>
              <a:t>Referencias a propiedades de objetos y elementos de colecciones: . []</a:t>
            </a:r>
          </a:p>
        </p:txBody>
      </p:sp>
    </p:spTree>
    <p:extLst>
      <p:ext uri="{BB962C8B-B14F-4D97-AF65-F5344CB8AC3E}">
        <p14:creationId xmlns:p14="http://schemas.microsoft.com/office/powerpoint/2010/main" val="29379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E7A78-550F-9A45-8241-770F0555A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Boolean ${true}</a:t>
            </a:r>
          </a:p>
          <a:p>
            <a:r>
              <a:rPr lang="en-MX" dirty="0"/>
              <a:t>Integer ${57}</a:t>
            </a:r>
          </a:p>
          <a:p>
            <a:r>
              <a:rPr lang="en-MX" dirty="0"/>
              <a:t>Floating-point ${3.141664}</a:t>
            </a:r>
          </a:p>
          <a:p>
            <a:r>
              <a:rPr lang="en-MX" dirty="0"/>
              <a:t>String “ ‘ ${“literal”}</a:t>
            </a:r>
          </a:p>
          <a:p>
            <a:r>
              <a:rPr lang="en-MX" dirty="0"/>
              <a:t>Null ${null}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05E1F-5FA4-9E49-86B7-7B264AE8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Referencias a literales</a:t>
            </a:r>
          </a:p>
        </p:txBody>
      </p:sp>
    </p:spTree>
    <p:extLst>
      <p:ext uri="{BB962C8B-B14F-4D97-AF65-F5344CB8AC3E}">
        <p14:creationId xmlns:p14="http://schemas.microsoft.com/office/powerpoint/2010/main" val="8485093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1237</Words>
  <Application>Microsoft Macintosh PowerPoint</Application>
  <PresentationFormat>Widescreen</PresentationFormat>
  <Paragraphs>242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Open Sans</vt:lpstr>
      <vt:lpstr>Verdana</vt:lpstr>
      <vt:lpstr>Blanco</vt:lpstr>
      <vt:lpstr>PowerPoint Presentation</vt:lpstr>
      <vt:lpstr>Lenguaje de expresiones</vt:lpstr>
      <vt:lpstr>Posibilidades</vt:lpstr>
      <vt:lpstr>Sintaxis de evaluación inmediata ${} y diferida #{}</vt:lpstr>
      <vt:lpstr>Expresiones de valor</vt:lpstr>
      <vt:lpstr>Referencias a objetos</vt:lpstr>
      <vt:lpstr>Referencias a objetos</vt:lpstr>
      <vt:lpstr>Referencias a propiedades de objetos y elementos de colecciones: . []</vt:lpstr>
      <vt:lpstr>Referencias a literales</vt:lpstr>
      <vt:lpstr>Llamadas a métodos con parámetros</vt:lpstr>
      <vt:lpstr>Donde puedo usar las expresiones?</vt:lpstr>
      <vt:lpstr>Donde puedo usar las expresiones?</vt:lpstr>
      <vt:lpstr>Expresiones de método</vt:lpstr>
      <vt:lpstr>Expresiones lambda</vt:lpstr>
      <vt:lpstr>Operaciones sobre colecciones</vt:lpstr>
      <vt:lpstr>Operaciones sobre colecciones</vt:lpstr>
      <vt:lpstr>Operaciones sobre colecciones</vt:lpstr>
      <vt:lpstr>Operaciones soportadas</vt:lpstr>
      <vt:lpstr>Operadores</vt:lpstr>
      <vt:lpstr>Precedencia</vt:lpstr>
      <vt:lpstr>Palabras reservadas</vt:lpstr>
      <vt:lpstr>Ejemplos</vt:lpstr>
      <vt:lpstr>Ejemplos</vt:lpstr>
      <vt:lpstr>Ejemplos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145</cp:revision>
  <dcterms:created xsi:type="dcterms:W3CDTF">2011-08-24T17:20:45Z</dcterms:created>
  <dcterms:modified xsi:type="dcterms:W3CDTF">2022-02-05T04:18:33Z</dcterms:modified>
  <cp:category>Diplomado Desarrollo de sistemas con tecnología Java</cp:category>
</cp:coreProperties>
</file>