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85" r:id="rId33"/>
    <p:sldId id="290" r:id="rId34"/>
    <p:sldId id="291" r:id="rId35"/>
    <p:sldId id="292" r:id="rId36"/>
    <p:sldId id="293" r:id="rId37"/>
    <p:sldId id="294" r:id="rId38"/>
    <p:sldId id="295" r:id="rId39"/>
    <p:sldId id="258" r:id="rId40"/>
  </p:sldIdLst>
  <p:sldSz cx="12192000" cy="6858000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D38"/>
    <a:srgbClr val="E8A634"/>
    <a:srgbClr val="D6A300"/>
    <a:srgbClr val="FEC200"/>
    <a:srgbClr val="FFC91D"/>
    <a:srgbClr val="C49500"/>
    <a:srgbClr val="FFDC6D"/>
    <a:srgbClr val="C9A611"/>
    <a:srgbClr val="142F50"/>
    <a:srgbClr val="132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94719"/>
  </p:normalViewPr>
  <p:slideViewPr>
    <p:cSldViewPr>
      <p:cViewPr varScale="1">
        <p:scale>
          <a:sx n="148" d="100"/>
          <a:sy n="148" d="100"/>
        </p:scale>
        <p:origin x="1672" y="19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79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EC3CA-5ABA-C74E-BADA-6F76F5325C27}" type="doc">
      <dgm:prSet loTypeId="urn:microsoft.com/office/officeart/2005/8/layout/chart3" loCatId="list" qsTypeId="urn:microsoft.com/office/officeart/2005/8/quickstyle/3d1" qsCatId="3D" csTypeId="urn:microsoft.com/office/officeart/2005/8/colors/accent6_2" csCatId="accent6"/>
      <dgm:spPr/>
      <dgm:t>
        <a:bodyPr/>
        <a:lstStyle/>
        <a:p>
          <a:endParaRPr lang="en-GB"/>
        </a:p>
      </dgm:t>
    </dgm:pt>
    <dgm:pt modelId="{04D413EA-56F7-3B40-9221-CEB47E77A509}">
      <dgm:prSet/>
      <dgm:spPr/>
      <dgm:t>
        <a:bodyPr/>
        <a:lstStyle/>
        <a:p>
          <a:r>
            <a:rPr lang="en-MX" b="1"/>
            <a:t>Etiquetas core</a:t>
          </a:r>
          <a:endParaRPr lang="en-MX"/>
        </a:p>
      </dgm:t>
    </dgm:pt>
    <dgm:pt modelId="{DC212CEC-CF22-FA42-B935-BC07625F9B6B}" type="parTrans" cxnId="{94F3A214-81F6-754D-AE91-E87F87E098E4}">
      <dgm:prSet/>
      <dgm:spPr/>
      <dgm:t>
        <a:bodyPr/>
        <a:lstStyle/>
        <a:p>
          <a:endParaRPr lang="en-GB"/>
        </a:p>
      </dgm:t>
    </dgm:pt>
    <dgm:pt modelId="{D9EFCAB2-D4DB-0247-B13F-7513CCF25C89}" type="sibTrans" cxnId="{94F3A214-81F6-754D-AE91-E87F87E098E4}">
      <dgm:prSet/>
      <dgm:spPr/>
      <dgm:t>
        <a:bodyPr/>
        <a:lstStyle/>
        <a:p>
          <a:endParaRPr lang="en-GB"/>
        </a:p>
      </dgm:t>
    </dgm:pt>
    <dgm:pt modelId="{CD7B8CF6-1829-4542-B2C7-A91E9FD54DF0}" type="pres">
      <dgm:prSet presAssocID="{C34EC3CA-5ABA-C74E-BADA-6F76F5325C27}" presName="compositeShape" presStyleCnt="0">
        <dgm:presLayoutVars>
          <dgm:chMax val="7"/>
          <dgm:dir/>
          <dgm:resizeHandles val="exact"/>
        </dgm:presLayoutVars>
      </dgm:prSet>
      <dgm:spPr/>
    </dgm:pt>
    <dgm:pt modelId="{E70ABFAD-61AC-8248-911D-0EC853DDCAE9}" type="pres">
      <dgm:prSet presAssocID="{C34EC3CA-5ABA-C74E-BADA-6F76F5325C27}" presName="wedge1" presStyleLbl="node1" presStyleIdx="0" presStyleCnt="1"/>
      <dgm:spPr/>
    </dgm:pt>
    <dgm:pt modelId="{7EC5335C-551A-B746-812B-F65824813947}" type="pres">
      <dgm:prSet presAssocID="{C34EC3CA-5ABA-C74E-BADA-6F76F5325C27}" presName="wedge1Tx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94F3A214-81F6-754D-AE91-E87F87E098E4}" srcId="{C34EC3CA-5ABA-C74E-BADA-6F76F5325C27}" destId="{04D413EA-56F7-3B40-9221-CEB47E77A509}" srcOrd="0" destOrd="0" parTransId="{DC212CEC-CF22-FA42-B935-BC07625F9B6B}" sibTransId="{D9EFCAB2-D4DB-0247-B13F-7513CCF25C89}"/>
    <dgm:cxn modelId="{3F328A83-B7F2-704A-9756-FC90D44B30A0}" type="presOf" srcId="{04D413EA-56F7-3B40-9221-CEB47E77A509}" destId="{7EC5335C-551A-B746-812B-F65824813947}" srcOrd="1" destOrd="0" presId="urn:microsoft.com/office/officeart/2005/8/layout/chart3"/>
    <dgm:cxn modelId="{CE70C4A3-2CEA-0748-AE23-C155E496509F}" type="presOf" srcId="{04D413EA-56F7-3B40-9221-CEB47E77A509}" destId="{E70ABFAD-61AC-8248-911D-0EC853DDCAE9}" srcOrd="0" destOrd="0" presId="urn:microsoft.com/office/officeart/2005/8/layout/chart3"/>
    <dgm:cxn modelId="{4F9F64AE-DA49-9E4A-8D0C-828BCBEDE042}" type="presOf" srcId="{C34EC3CA-5ABA-C74E-BADA-6F76F5325C27}" destId="{CD7B8CF6-1829-4542-B2C7-A91E9FD54DF0}" srcOrd="0" destOrd="0" presId="urn:microsoft.com/office/officeart/2005/8/layout/chart3"/>
    <dgm:cxn modelId="{2C9E3EDD-3427-C94F-A464-D7F890D8B6FD}" type="presParOf" srcId="{CD7B8CF6-1829-4542-B2C7-A91E9FD54DF0}" destId="{E70ABFAD-61AC-8248-911D-0EC853DDCAE9}" srcOrd="0" destOrd="0" presId="urn:microsoft.com/office/officeart/2005/8/layout/chart3"/>
    <dgm:cxn modelId="{6DECA524-5904-3346-A26D-163C3D4AEBD3}" type="presParOf" srcId="{CD7B8CF6-1829-4542-B2C7-A91E9FD54DF0}" destId="{7EC5335C-551A-B746-812B-F65824813947}" srcOrd="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ABFAD-61AC-8248-911D-0EC853DDCAE9}">
      <dsp:nvSpPr>
        <dsp:cNvPr id="0" name=""/>
        <dsp:cNvSpPr/>
      </dsp:nvSpPr>
      <dsp:spPr>
        <a:xfrm>
          <a:off x="3330609" y="426287"/>
          <a:ext cx="4476017" cy="447601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X" sz="6000" b="1" kern="1200"/>
            <a:t>Etiquetas core</a:t>
          </a:r>
          <a:endParaRPr lang="en-MX" sz="6000" kern="1200"/>
        </a:p>
      </dsp:txBody>
      <dsp:txXfrm>
        <a:off x="3996683" y="1092361"/>
        <a:ext cx="3143869" cy="3143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E8ABBE-65F4-4BA5-980D-665472EF7218}" type="datetimeFigureOut">
              <a:rPr lang="es-MX"/>
              <a:pPr>
                <a:defRPr/>
              </a:pPr>
              <a:t>10/02/22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E5D9EF7-66F9-4A0F-A229-A4EB70784902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122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E98EC4-04D6-4ACF-AE2A-BE709172C73F}" type="datetimeFigureOut">
              <a:rPr lang="es-MX"/>
              <a:pPr>
                <a:defRPr/>
              </a:pPr>
              <a:t>10/02/22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6ED5CB3-2BF7-405B-94AC-E3A8F1E8FEBF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387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4CF643-A441-4B3B-8BFE-176F45764C1D}" type="slidenum">
              <a:rPr lang="es-MX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29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hombre en frente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6880C539-383D-4794-B1F8-51BE44C09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" t="8939" r="-627" b="1408"/>
          <a:stretch/>
        </p:blipFill>
        <p:spPr>
          <a:xfrm>
            <a:off x="0" y="0"/>
            <a:ext cx="10128448" cy="6326560"/>
          </a:xfrm>
          <a:prstGeom prst="rect">
            <a:avLst/>
          </a:prstGeom>
        </p:spPr>
      </p:pic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79E8AF6B-208E-43D0-BA3C-6C099DA2B3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6152A925-D173-481D-8D6F-84550F5EB6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5927437"/>
            <a:ext cx="2470920" cy="1029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Arial"/>
                <a:cs typeface="Arial"/>
              </a:defRPr>
            </a:lvl1pPr>
            <a:lvl2pPr>
              <a:defRPr sz="2600"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616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Arial"/>
                <a:cs typeface="Arial"/>
              </a:defRPr>
            </a:lvl1pPr>
            <a:lvl2pPr marL="0" indent="0" algn="ctr">
              <a:spcAft>
                <a:spcPts val="1800"/>
              </a:spcAft>
              <a:buNone/>
              <a:defRPr sz="2000" i="1">
                <a:latin typeface="Arial"/>
                <a:cs typeface="Arial"/>
              </a:defRPr>
            </a:lvl2pPr>
            <a:lvl3pPr marL="0" indent="0" algn="ctr">
              <a:spcBef>
                <a:spcPts val="2376"/>
              </a:spcBef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3pPr>
            <a:lvl4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4pPr>
            <a:lvl5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 hasCustomPrompt="1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Contacto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22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C94E179-C721-49C6-BDBA-E8CD919B315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6382464"/>
            <a:ext cx="12188952" cy="5029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07DCD9-6CD6-A343-9741-1523708C58BD}"/>
              </a:ext>
            </a:extLst>
          </p:cNvPr>
          <p:cNvSpPr txBox="1"/>
          <p:nvPr userDrawn="1"/>
        </p:nvSpPr>
        <p:spPr>
          <a:xfrm>
            <a:off x="695400" y="6381328"/>
            <a:ext cx="79688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50" dirty="0">
                <a:solidFill>
                  <a:schemeClr val="bg1"/>
                </a:solidFill>
              </a:rPr>
              <a:t>DIPLOMADO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dirty="0">
                <a:solidFill>
                  <a:schemeClr val="bg1"/>
                </a:solidFill>
              </a:rPr>
              <a:t>Desarrollo de Sistemas con Tecnología Java</a:t>
            </a:r>
            <a:endParaRPr lang="es-ES" sz="2800" b="1" dirty="0">
              <a:solidFill>
                <a:schemeClr val="bg1"/>
              </a:solidFill>
            </a:endParaRPr>
          </a:p>
        </p:txBody>
      </p:sp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1EE56D51-F6BA-427B-95E9-0AB4C2DA17E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393" y="6375673"/>
            <a:ext cx="1217453" cy="5074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B16094F-7B22-4BDA-9C94-EE1FD7F8F1CF}"/>
              </a:ext>
            </a:extLst>
          </p:cNvPr>
          <p:cNvSpPr txBox="1"/>
          <p:nvPr userDrawn="1"/>
        </p:nvSpPr>
        <p:spPr>
          <a:xfrm>
            <a:off x="8040216" y="6669360"/>
            <a:ext cx="94994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>
                <a:latin typeface="Verdana" panose="020B0604030504040204" pitchFamily="34" charset="0"/>
                <a:ea typeface="Verdana" panose="020B0604030504040204" pitchFamily="34" charset="0"/>
              </a:rPr>
              <a:t>DDTIC_DSJ_PLI_2021</a:t>
            </a:r>
            <a:endParaRPr lang="es-MX" sz="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2E2D32-0692-465E-949C-A132E8CFF8B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2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bookmarks/personal.xhtml?Result=Timmy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6600056" y="2420888"/>
            <a:ext cx="5059672" cy="153888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_tradnl" sz="2000" b="1" dirty="0">
                <a:solidFill>
                  <a:srgbClr val="FFFFFF"/>
                </a:solidFill>
                <a:latin typeface="Arial"/>
                <a:cs typeface="Arial"/>
              </a:rPr>
              <a:t>Módulo 9﻿</a:t>
            </a:r>
          </a:p>
          <a:p>
            <a:pPr algn="r"/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Introducción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al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desarrollo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aplicaciones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empresariales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con Jakarta EE</a:t>
            </a:r>
            <a:endParaRPr lang="es-ES_tradnl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r">
              <a:spcBef>
                <a:spcPts val="1800"/>
              </a:spcBef>
              <a:spcAft>
                <a:spcPts val="0"/>
              </a:spcAft>
            </a:pPr>
            <a:r>
              <a:rPr lang="es-ES_tradnl" sz="1400" i="1" dirty="0">
                <a:solidFill>
                  <a:schemeClr val="bg1"/>
                </a:solidFill>
              </a:rPr>
              <a:t>Jorge Barrón Machado</a:t>
            </a:r>
            <a:endParaRPr lang="es-ES_tradnl" sz="14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Paralelogramo 11">
            <a:extLst>
              <a:ext uri="{FF2B5EF4-FFF2-40B4-BE49-F238E27FC236}">
                <a16:creationId xmlns:a16="http://schemas.microsoft.com/office/drawing/2014/main" id="{C292C5C1-43E0-6F4E-9271-7BB09834E5C6}"/>
              </a:ext>
            </a:extLst>
          </p:cNvPr>
          <p:cNvSpPr/>
          <p:nvPr/>
        </p:nvSpPr>
        <p:spPr>
          <a:xfrm>
            <a:off x="0" y="438272"/>
            <a:ext cx="2135560" cy="1334543"/>
          </a:xfrm>
          <a:custGeom>
            <a:avLst/>
            <a:gdLst>
              <a:gd name="connsiteX0" fmla="*/ 0 w 1979712"/>
              <a:gd name="connsiteY0" fmla="*/ 792088 h 792088"/>
              <a:gd name="connsiteX1" fmla="*/ 198022 w 1979712"/>
              <a:gd name="connsiteY1" fmla="*/ 0 h 792088"/>
              <a:gd name="connsiteX2" fmla="*/ 1979712 w 1979712"/>
              <a:gd name="connsiteY2" fmla="*/ 0 h 792088"/>
              <a:gd name="connsiteX3" fmla="*/ 1781690 w 1979712"/>
              <a:gd name="connsiteY3" fmla="*/ 792088 h 792088"/>
              <a:gd name="connsiteX4" fmla="*/ 0 w 1979712"/>
              <a:gd name="connsiteY4" fmla="*/ 792088 h 792088"/>
              <a:gd name="connsiteX0" fmla="*/ 0 w 1979712"/>
              <a:gd name="connsiteY0" fmla="*/ 798990 h 798990"/>
              <a:gd name="connsiteX1" fmla="*/ 4753 w 1979712"/>
              <a:gd name="connsiteY1" fmla="*/ 0 h 798990"/>
              <a:gd name="connsiteX2" fmla="*/ 1979712 w 1979712"/>
              <a:gd name="connsiteY2" fmla="*/ 6902 h 798990"/>
              <a:gd name="connsiteX3" fmla="*/ 1781690 w 1979712"/>
              <a:gd name="connsiteY3" fmla="*/ 798990 h 798990"/>
              <a:gd name="connsiteX4" fmla="*/ 0 w 1979712"/>
              <a:gd name="connsiteY4" fmla="*/ 79899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9712" h="798990">
                <a:moveTo>
                  <a:pt x="0" y="798990"/>
                </a:moveTo>
                <a:cubicBezTo>
                  <a:pt x="1584" y="532660"/>
                  <a:pt x="3169" y="266330"/>
                  <a:pt x="4753" y="0"/>
                </a:cubicBezTo>
                <a:lnTo>
                  <a:pt x="1979712" y="6902"/>
                </a:lnTo>
                <a:lnTo>
                  <a:pt x="1781690" y="798990"/>
                </a:lnTo>
                <a:lnTo>
                  <a:pt x="0" y="798990"/>
                </a:lnTo>
                <a:close/>
              </a:path>
            </a:pathLst>
          </a:custGeom>
          <a:solidFill>
            <a:srgbClr val="D56D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s-ES" sz="4000" b="1" dirty="0">
                <a:latin typeface="Arial Black"/>
                <a:cs typeface="Arial Black"/>
              </a:rPr>
              <a:t>0</a:t>
            </a:r>
            <a:r>
              <a:rPr lang="es-ES" sz="4000" dirty="0">
                <a:latin typeface="Arial"/>
                <a:cs typeface="Arial"/>
              </a:rPr>
              <a:t>ª</a:t>
            </a:r>
          </a:p>
          <a:p>
            <a:pPr algn="ctr">
              <a:lnSpc>
                <a:spcPct val="80000"/>
              </a:lnSpc>
            </a:pPr>
            <a:r>
              <a:rPr lang="es-ES" b="1" dirty="0">
                <a:latin typeface="Arial"/>
                <a:cs typeface="Arial"/>
              </a:rPr>
              <a:t>Emisión</a:t>
            </a:r>
            <a:endParaRPr lang="es-ES" sz="1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F21CF4-5697-8A4B-9DC6-6D2EE610D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h:commandLink</a:t>
            </a:r>
            <a:r>
              <a:rPr lang="en-GB" dirty="0"/>
              <a:t> id="check" ...</a:t>
            </a:r>
          </a:p>
          <a:p>
            <a:pPr marL="0" indent="0">
              <a:buNone/>
            </a:pPr>
            <a:r>
              <a:rPr lang="en-GB" dirty="0"/>
              <a:t>                             </a:t>
            </a:r>
            <a:r>
              <a:rPr lang="en-GB" dirty="0">
                <a:solidFill>
                  <a:srgbClr val="C00000"/>
                </a:solidFill>
              </a:rPr>
              <a:t>rendered="#{</a:t>
            </a:r>
            <a:r>
              <a:rPr lang="en-GB" dirty="0" err="1">
                <a:solidFill>
                  <a:srgbClr val="C00000"/>
                </a:solidFill>
              </a:rPr>
              <a:t>cart.numberOfItems</a:t>
            </a:r>
            <a:r>
              <a:rPr lang="en-GB" dirty="0">
                <a:solidFill>
                  <a:srgbClr val="C00000"/>
                </a:solidFill>
              </a:rPr>
              <a:t> &gt; 0}"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&lt;</a:t>
            </a:r>
            <a:r>
              <a:rPr lang="en-GB" dirty="0" err="1"/>
              <a:t>h:outputText</a:t>
            </a:r>
            <a:r>
              <a:rPr lang="en-GB" dirty="0"/>
              <a:t> value="#{</a:t>
            </a:r>
            <a:r>
              <a:rPr lang="en-GB" dirty="0" err="1"/>
              <a:t>bundle.CartCheck</a:t>
            </a:r>
            <a:r>
              <a:rPr lang="en-GB" dirty="0"/>
              <a:t>}"/&gt;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h:commandLink</a:t>
            </a:r>
            <a:r>
              <a:rPr lang="en-GB" dirty="0"/>
              <a:t>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7FBD6-531B-504B-A1FA-2E108060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rendered</a:t>
            </a:r>
          </a:p>
        </p:txBody>
      </p:sp>
    </p:spTree>
    <p:extLst>
      <p:ext uri="{BB962C8B-B14F-4D97-AF65-F5344CB8AC3E}">
        <p14:creationId xmlns:p14="http://schemas.microsoft.com/office/powerpoint/2010/main" val="110837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590C7-892B-C241-81E5-B167F6932C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h:dataTable</a:t>
            </a:r>
            <a:r>
              <a:rPr lang="en-GB" dirty="0"/>
              <a:t> id="items”</a:t>
            </a:r>
          </a:p>
          <a:p>
            <a:pPr marL="0" indent="0">
              <a:buNone/>
            </a:pPr>
            <a:r>
              <a:rPr lang="en-GB" dirty="0"/>
              <a:t>                      ...</a:t>
            </a:r>
          </a:p>
          <a:p>
            <a:pPr marL="0" indent="0">
              <a:buNone/>
            </a:pPr>
            <a:r>
              <a:rPr lang="en-GB" dirty="0"/>
              <a:t>                      </a:t>
            </a:r>
            <a:r>
              <a:rPr lang="en-GB" dirty="0" err="1">
                <a:solidFill>
                  <a:srgbClr val="C00000"/>
                </a:solidFill>
              </a:rPr>
              <a:t>styleClass</a:t>
            </a:r>
            <a:r>
              <a:rPr lang="en-GB" dirty="0">
                <a:solidFill>
                  <a:srgbClr val="C00000"/>
                </a:solidFill>
              </a:rPr>
              <a:t>="list-background”</a:t>
            </a:r>
          </a:p>
          <a:p>
            <a:pPr marL="0" indent="0">
              <a:buNone/>
            </a:pPr>
            <a:r>
              <a:rPr lang="en-GB" dirty="0"/>
              <a:t>                      value="#{</a:t>
            </a:r>
            <a:r>
              <a:rPr lang="en-GB" dirty="0" err="1"/>
              <a:t>cart.items</a:t>
            </a:r>
            <a:r>
              <a:rPr lang="en-GB" dirty="0"/>
              <a:t>}”</a:t>
            </a:r>
          </a:p>
          <a:p>
            <a:pPr marL="0" indent="0">
              <a:buNone/>
            </a:pPr>
            <a:r>
              <a:rPr lang="en-GB" dirty="0"/>
              <a:t>                      var="book"&gt;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D0383A-84FE-C140-85EA-40091B0C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styleClass</a:t>
            </a:r>
          </a:p>
        </p:txBody>
      </p:sp>
    </p:spTree>
    <p:extLst>
      <p:ext uri="{BB962C8B-B14F-4D97-AF65-F5344CB8AC3E}">
        <p14:creationId xmlns:p14="http://schemas.microsoft.com/office/powerpoint/2010/main" val="299441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EB435-48D5-B34F-B200-AEC68D3934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h:head</a:t>
            </a:r>
          </a:p>
          <a:p>
            <a:r>
              <a:rPr lang="en-GB" dirty="0"/>
              <a:t>h</a:t>
            </a:r>
            <a:r>
              <a:rPr lang="en-MX" dirty="0"/>
              <a:t>:body</a:t>
            </a:r>
          </a:p>
          <a:p>
            <a:r>
              <a:rPr lang="en-MX" dirty="0"/>
              <a:t>h:form</a:t>
            </a:r>
          </a:p>
          <a:p>
            <a:r>
              <a:rPr lang="en-MX" dirty="0"/>
              <a:t>Componentes de texto</a:t>
            </a:r>
          </a:p>
          <a:p>
            <a:pPr lvl="1"/>
            <a:r>
              <a:rPr lang="en-US" dirty="0" err="1"/>
              <a:t>Etiqueta</a:t>
            </a:r>
            <a:endParaRPr lang="en-MX" dirty="0"/>
          </a:p>
          <a:p>
            <a:pPr lvl="1"/>
            <a:r>
              <a:rPr lang="en-MX" dirty="0"/>
              <a:t>Campo</a:t>
            </a:r>
          </a:p>
          <a:p>
            <a:pPr lvl="1"/>
            <a:r>
              <a:rPr lang="en-MX" dirty="0"/>
              <a:t>Campo de contraseña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3BD36B-C84C-FA4B-A358-CAD9F1AB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Las etiquetas a fondo</a:t>
            </a: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EEDE5F4E-3129-3E4C-80FC-1002FBB9A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3573016"/>
            <a:ext cx="64389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4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1E95A4-DAAE-124D-B891-11FC53CD7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h:inputHidden</a:t>
            </a:r>
          </a:p>
          <a:p>
            <a:r>
              <a:rPr lang="en-MX" dirty="0"/>
              <a:t>h:inputSecret</a:t>
            </a:r>
          </a:p>
          <a:p>
            <a:r>
              <a:rPr lang="en-MX" dirty="0"/>
              <a:t>h:inputText</a:t>
            </a:r>
          </a:p>
          <a:p>
            <a:r>
              <a:rPr lang="en-MX" dirty="0"/>
              <a:t>h:inputTextArea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ABB48-7B6E-C345-8492-4C87C0DD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Etiquetas de entrada</a:t>
            </a:r>
          </a:p>
        </p:txBody>
      </p:sp>
    </p:spTree>
    <p:extLst>
      <p:ext uri="{BB962C8B-B14F-4D97-AF65-F5344CB8AC3E}">
        <p14:creationId xmlns:p14="http://schemas.microsoft.com/office/powerpoint/2010/main" val="257080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254F56-A814-914A-A5E6-C511D794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Atributos de las etiquetas de entrada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DACBF0-65FE-9D44-86F1-4B0C2F04A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112200"/>
              </p:ext>
            </p:extLst>
          </p:nvPr>
        </p:nvGraphicFramePr>
        <p:xfrm>
          <a:off x="656476" y="1556792"/>
          <a:ext cx="10840124" cy="396044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55148">
                  <a:extLst>
                    <a:ext uri="{9D8B030D-6E8A-4147-A177-3AD203B41FA5}">
                      <a16:colId xmlns:a16="http://schemas.microsoft.com/office/drawing/2014/main" val="3217552636"/>
                    </a:ext>
                  </a:extLst>
                </a:gridCol>
                <a:gridCol w="8784976">
                  <a:extLst>
                    <a:ext uri="{9D8B030D-6E8A-4147-A177-3AD203B41FA5}">
                      <a16:colId xmlns:a16="http://schemas.microsoft.com/office/drawing/2014/main" val="1170320164"/>
                    </a:ext>
                  </a:extLst>
                </a:gridCol>
              </a:tblGrid>
              <a:tr h="11921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dirty="0" err="1">
                          <a:effectLst/>
                        </a:rPr>
                        <a:t>Atributo</a:t>
                      </a:r>
                      <a:endParaRPr lang="en-GB" sz="1800" b="1" dirty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dirty="0" err="1">
                          <a:effectLst/>
                        </a:rPr>
                        <a:t>Descripción</a:t>
                      </a:r>
                      <a:endParaRPr lang="en-GB" sz="1800" b="1" dirty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extLst>
                  <a:ext uri="{0D108BD9-81ED-4DB2-BD59-A6C34878D82A}">
                    <a16:rowId xmlns:a16="http://schemas.microsoft.com/office/drawing/2014/main" val="1143804113"/>
                  </a:ext>
                </a:extLst>
              </a:tr>
              <a:tr h="27194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converter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Identifica</a:t>
                      </a:r>
                      <a:r>
                        <a:rPr lang="en-GB" sz="1800" b="0" dirty="0">
                          <a:effectLst/>
                        </a:rPr>
                        <a:t> un </a:t>
                      </a:r>
                      <a:r>
                        <a:rPr lang="en-GB" sz="1800" b="0" dirty="0" err="1">
                          <a:effectLst/>
                        </a:rPr>
                        <a:t>convertidor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usado</a:t>
                      </a:r>
                      <a:r>
                        <a:rPr lang="en-GB" sz="1800" b="0" dirty="0">
                          <a:effectLst/>
                        </a:rPr>
                        <a:t> para </a:t>
                      </a:r>
                      <a:r>
                        <a:rPr lang="en-GB" sz="1800" b="0" dirty="0" err="1">
                          <a:effectLst/>
                        </a:rPr>
                        <a:t>transformar</a:t>
                      </a:r>
                      <a:r>
                        <a:rPr lang="en-GB" sz="1800" b="0" dirty="0">
                          <a:effectLst/>
                        </a:rPr>
                        <a:t> los </a:t>
                      </a:r>
                      <a:r>
                        <a:rPr lang="en-GB" sz="1800" b="0" dirty="0" err="1">
                          <a:effectLst/>
                        </a:rPr>
                        <a:t>datos</a:t>
                      </a:r>
                      <a:r>
                        <a:rPr lang="en-GB" sz="1800" b="0" dirty="0">
                          <a:effectLst/>
                        </a:rPr>
                        <a:t> del </a:t>
                      </a:r>
                      <a:r>
                        <a:rPr lang="en-GB" sz="1800" b="0" dirty="0" err="1">
                          <a:effectLst/>
                        </a:rPr>
                        <a:t>componente</a:t>
                      </a:r>
                      <a:r>
                        <a:rPr lang="en-GB" sz="1800" b="0" dirty="0">
                          <a:effectLst/>
                        </a:rPr>
                        <a:t>.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extLst>
                  <a:ext uri="{0D108BD9-81ED-4DB2-BD59-A6C34878D82A}">
                    <a16:rowId xmlns:a16="http://schemas.microsoft.com/office/drawing/2014/main" val="1502976361"/>
                  </a:ext>
                </a:extLst>
              </a:tr>
              <a:tr h="298037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converterMessage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Mensaje</a:t>
                      </a:r>
                      <a:r>
                        <a:rPr lang="en-GB" sz="1800" b="0" dirty="0">
                          <a:effectLst/>
                        </a:rPr>
                        <a:t> de error </a:t>
                      </a:r>
                      <a:r>
                        <a:rPr lang="en-GB" sz="1800" b="0" dirty="0" err="1">
                          <a:effectLst/>
                        </a:rPr>
                        <a:t>cuando</a:t>
                      </a:r>
                      <a:r>
                        <a:rPr lang="en-GB" sz="1800" b="0" dirty="0">
                          <a:effectLst/>
                        </a:rPr>
                        <a:t> la </a:t>
                      </a:r>
                      <a:r>
                        <a:rPr lang="en-GB" sz="1800" b="0" dirty="0" err="1">
                          <a:effectLst/>
                        </a:rPr>
                        <a:t>conversión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falla</a:t>
                      </a:r>
                      <a:r>
                        <a:rPr lang="en-GB" sz="1800" b="0" dirty="0">
                          <a:effectLst/>
                        </a:rPr>
                        <a:t>.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extLst>
                  <a:ext uri="{0D108BD9-81ED-4DB2-BD59-A6C34878D82A}">
                    <a16:rowId xmlns:a16="http://schemas.microsoft.com/office/drawing/2014/main" val="2538340554"/>
                  </a:ext>
                </a:extLst>
              </a:tr>
              <a:tr h="34394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dir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Dirección</a:t>
                      </a:r>
                      <a:r>
                        <a:rPr lang="en-GB" sz="1800" b="0" dirty="0">
                          <a:effectLst/>
                        </a:rPr>
                        <a:t> del </a:t>
                      </a:r>
                      <a:r>
                        <a:rPr lang="en-GB" sz="1800" b="0" dirty="0" err="1">
                          <a:effectLst/>
                        </a:rPr>
                        <a:t>texto</a:t>
                      </a:r>
                      <a:r>
                        <a:rPr lang="en-GB" sz="1800" b="0" dirty="0">
                          <a:effectLst/>
                        </a:rPr>
                        <a:t>: </a:t>
                      </a:r>
                      <a:r>
                        <a:rPr lang="en-GB" sz="1800" b="0" dirty="0" err="1">
                          <a:effectLst/>
                        </a:rPr>
                        <a:t>ltr</a:t>
                      </a:r>
                      <a:r>
                        <a:rPr lang="en-GB" sz="1800" b="0" dirty="0">
                          <a:effectLst/>
                        </a:rPr>
                        <a:t> = left to right, </a:t>
                      </a:r>
                      <a:r>
                        <a:rPr lang="en-GB" sz="1800" b="0" dirty="0" err="1">
                          <a:effectLst/>
                        </a:rPr>
                        <a:t>rtl</a:t>
                      </a:r>
                      <a:r>
                        <a:rPr lang="en-GB" sz="1800" b="0" dirty="0">
                          <a:effectLst/>
                        </a:rPr>
                        <a:t> = right to left.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extLst>
                  <a:ext uri="{0D108BD9-81ED-4DB2-BD59-A6C34878D82A}">
                    <a16:rowId xmlns:a16="http://schemas.microsoft.com/office/drawing/2014/main" val="3678279021"/>
                  </a:ext>
                </a:extLst>
              </a:tr>
              <a:tr h="298037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label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Especifica</a:t>
                      </a:r>
                      <a:r>
                        <a:rPr lang="en-GB" sz="1800" b="0" dirty="0">
                          <a:effectLst/>
                        </a:rPr>
                        <a:t> un </a:t>
                      </a:r>
                      <a:r>
                        <a:rPr lang="en-GB" sz="1800" b="0" dirty="0" err="1">
                          <a:effectLst/>
                        </a:rPr>
                        <a:t>nombre</a:t>
                      </a:r>
                      <a:r>
                        <a:rPr lang="en-GB" sz="1800" b="0" dirty="0">
                          <a:effectLst/>
                        </a:rPr>
                        <a:t> que se </a:t>
                      </a:r>
                      <a:r>
                        <a:rPr lang="en-GB" sz="1800" b="0" dirty="0" err="1">
                          <a:effectLst/>
                        </a:rPr>
                        <a:t>puede</a:t>
                      </a:r>
                      <a:r>
                        <a:rPr lang="en-GB" sz="1800" b="0" dirty="0">
                          <a:effectLst/>
                        </a:rPr>
                        <a:t> usar para </a:t>
                      </a:r>
                      <a:r>
                        <a:rPr lang="en-GB" sz="1800" b="0" dirty="0" err="1">
                          <a:effectLst/>
                        </a:rPr>
                        <a:t>identificar</a:t>
                      </a:r>
                      <a:r>
                        <a:rPr lang="en-GB" sz="1800" b="0" dirty="0">
                          <a:effectLst/>
                        </a:rPr>
                        <a:t> el </a:t>
                      </a:r>
                      <a:r>
                        <a:rPr lang="en-GB" sz="1800" b="0" dirty="0" err="1">
                          <a:effectLst/>
                        </a:rPr>
                        <a:t>componente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en</a:t>
                      </a:r>
                      <a:r>
                        <a:rPr lang="en-GB" sz="1800" b="0" dirty="0">
                          <a:effectLst/>
                        </a:rPr>
                        <a:t> los </a:t>
                      </a:r>
                      <a:r>
                        <a:rPr lang="en-GB" sz="1800" b="0" dirty="0" err="1">
                          <a:effectLst/>
                        </a:rPr>
                        <a:t>mensajes</a:t>
                      </a:r>
                      <a:r>
                        <a:rPr lang="en-GB" sz="1800" b="0" dirty="0">
                          <a:effectLst/>
                        </a:rPr>
                        <a:t> de error.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extLst>
                  <a:ext uri="{0D108BD9-81ED-4DB2-BD59-A6C34878D82A}">
                    <a16:rowId xmlns:a16="http://schemas.microsoft.com/office/drawing/2014/main" val="2552149453"/>
                  </a:ext>
                </a:extLst>
              </a:tr>
              <a:tr h="298037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lang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Código de </a:t>
                      </a:r>
                      <a:r>
                        <a:rPr lang="en-GB" sz="1800" b="0" dirty="0" err="1">
                          <a:effectLst/>
                        </a:rPr>
                        <a:t>idioma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usado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en</a:t>
                      </a:r>
                      <a:r>
                        <a:rPr lang="en-GB" sz="1800" b="0" dirty="0">
                          <a:effectLst/>
                        </a:rPr>
                        <a:t> el render: </a:t>
                      </a:r>
                      <a:r>
                        <a:rPr lang="en-GB" sz="1800" b="0" dirty="0" err="1">
                          <a:effectLst/>
                        </a:rPr>
                        <a:t>en</a:t>
                      </a:r>
                      <a:r>
                        <a:rPr lang="en-GB" sz="1800" b="0" dirty="0">
                          <a:effectLst/>
                        </a:rPr>
                        <a:t>, </a:t>
                      </a:r>
                      <a:r>
                        <a:rPr lang="en-GB" sz="1800" b="0" dirty="0" err="1">
                          <a:effectLst/>
                        </a:rPr>
                        <a:t>pt</a:t>
                      </a:r>
                      <a:r>
                        <a:rPr lang="en-GB" sz="1800" b="0" dirty="0">
                          <a:effectLst/>
                        </a:rPr>
                        <a:t>-BR, etc.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extLst>
                  <a:ext uri="{0D108BD9-81ED-4DB2-BD59-A6C34878D82A}">
                    <a16:rowId xmlns:a16="http://schemas.microsoft.com/office/drawing/2014/main" val="1624782382"/>
                  </a:ext>
                </a:extLst>
              </a:tr>
              <a:tr h="298037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required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Indica </a:t>
                      </a:r>
                      <a:r>
                        <a:rPr lang="en-GB" sz="1800" b="0" dirty="0" err="1">
                          <a:effectLst/>
                        </a:rPr>
                        <a:t>si</a:t>
                      </a:r>
                      <a:r>
                        <a:rPr lang="en-GB" sz="1800" b="0" dirty="0">
                          <a:effectLst/>
                        </a:rPr>
                        <a:t> el </a:t>
                      </a:r>
                      <a:r>
                        <a:rPr lang="en-GB" sz="1800" b="0" dirty="0" err="1">
                          <a:effectLst/>
                        </a:rPr>
                        <a:t>valor</a:t>
                      </a:r>
                      <a:r>
                        <a:rPr lang="en-GB" sz="1800" b="0" dirty="0">
                          <a:effectLst/>
                        </a:rPr>
                        <a:t> es </a:t>
                      </a:r>
                      <a:r>
                        <a:rPr lang="en-GB" sz="1800" b="0" dirty="0" err="1">
                          <a:effectLst/>
                        </a:rPr>
                        <a:t>obligatorio</a:t>
                      </a:r>
                      <a:r>
                        <a:rPr lang="en-GB" sz="1800" b="0" dirty="0">
                          <a:effectLst/>
                        </a:rPr>
                        <a:t>.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extLst>
                  <a:ext uri="{0D108BD9-81ED-4DB2-BD59-A6C34878D82A}">
                    <a16:rowId xmlns:a16="http://schemas.microsoft.com/office/drawing/2014/main" val="1843465892"/>
                  </a:ext>
                </a:extLst>
              </a:tr>
              <a:tr h="298037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requiredMessage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Mensaje</a:t>
                      </a:r>
                      <a:r>
                        <a:rPr lang="en-GB" sz="1800" b="0" dirty="0">
                          <a:effectLst/>
                        </a:rPr>
                        <a:t> de error </a:t>
                      </a:r>
                      <a:r>
                        <a:rPr lang="en-GB" sz="1800" b="0" dirty="0" err="1">
                          <a:effectLst/>
                        </a:rPr>
                        <a:t>cuando</a:t>
                      </a:r>
                      <a:r>
                        <a:rPr lang="en-GB" sz="1800" b="0" dirty="0">
                          <a:effectLst/>
                        </a:rPr>
                        <a:t> no se </a:t>
                      </a:r>
                      <a:r>
                        <a:rPr lang="en-GB" sz="1800" b="0" dirty="0" err="1">
                          <a:effectLst/>
                        </a:rPr>
                        <a:t>ingresa</a:t>
                      </a:r>
                      <a:r>
                        <a:rPr lang="en-GB" sz="1800" b="0" dirty="0">
                          <a:effectLst/>
                        </a:rPr>
                        <a:t> el </a:t>
                      </a:r>
                      <a:r>
                        <a:rPr lang="en-GB" sz="1800" b="0" dirty="0" err="1">
                          <a:effectLst/>
                        </a:rPr>
                        <a:t>valor</a:t>
                      </a:r>
                      <a:r>
                        <a:rPr lang="en-GB" sz="1800" b="0" dirty="0">
                          <a:effectLst/>
                        </a:rPr>
                        <a:t>.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extLst>
                  <a:ext uri="{0D108BD9-81ED-4DB2-BD59-A6C34878D82A}">
                    <a16:rowId xmlns:a16="http://schemas.microsoft.com/office/drawing/2014/main" val="615208336"/>
                  </a:ext>
                </a:extLst>
              </a:tr>
              <a:tr h="309384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validator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Expresión</a:t>
                      </a:r>
                      <a:r>
                        <a:rPr lang="en-GB" sz="1800" b="0" dirty="0">
                          <a:effectLst/>
                        </a:rPr>
                        <a:t> de </a:t>
                      </a:r>
                      <a:r>
                        <a:rPr lang="en-GB" sz="1800" b="0" dirty="0" err="1">
                          <a:effectLst/>
                        </a:rPr>
                        <a:t>método</a:t>
                      </a:r>
                      <a:r>
                        <a:rPr lang="en-GB" sz="1800" b="0" dirty="0">
                          <a:effectLst/>
                        </a:rPr>
                        <a:t> que </a:t>
                      </a:r>
                      <a:r>
                        <a:rPr lang="en-GB" sz="1800" b="0" dirty="0" err="1">
                          <a:effectLst/>
                        </a:rPr>
                        <a:t>apunta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hacia</a:t>
                      </a:r>
                      <a:r>
                        <a:rPr lang="en-GB" sz="1800" b="0" dirty="0">
                          <a:effectLst/>
                        </a:rPr>
                        <a:t> el </a:t>
                      </a:r>
                      <a:r>
                        <a:rPr lang="en-GB" sz="1800" b="0" dirty="0" err="1">
                          <a:effectLst/>
                        </a:rPr>
                        <a:t>método</a:t>
                      </a:r>
                      <a:r>
                        <a:rPr lang="en-GB" sz="1800" b="0" dirty="0">
                          <a:effectLst/>
                        </a:rPr>
                        <a:t> de un bean que </a:t>
                      </a:r>
                      <a:r>
                        <a:rPr lang="en-GB" sz="1800" b="0" dirty="0" err="1">
                          <a:effectLst/>
                        </a:rPr>
                        <a:t>realiza</a:t>
                      </a:r>
                      <a:r>
                        <a:rPr lang="en-GB" sz="1800" b="0" dirty="0">
                          <a:effectLst/>
                        </a:rPr>
                        <a:t> la </a:t>
                      </a:r>
                      <a:r>
                        <a:rPr lang="en-GB" sz="1800" b="0" dirty="0" err="1">
                          <a:effectLst/>
                        </a:rPr>
                        <a:t>validación</a:t>
                      </a:r>
                      <a:r>
                        <a:rPr lang="en-GB" sz="1800" b="0" dirty="0">
                          <a:effectLst/>
                        </a:rPr>
                        <a:t>.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extLst>
                  <a:ext uri="{0D108BD9-81ED-4DB2-BD59-A6C34878D82A}">
                    <a16:rowId xmlns:a16="http://schemas.microsoft.com/office/drawing/2014/main" val="56157891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validatorMessage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Mensaje</a:t>
                      </a:r>
                      <a:r>
                        <a:rPr lang="en-GB" sz="1800" b="0" dirty="0">
                          <a:effectLst/>
                        </a:rPr>
                        <a:t> de error </a:t>
                      </a:r>
                      <a:r>
                        <a:rPr lang="en-GB" sz="1800" b="0" dirty="0" err="1">
                          <a:effectLst/>
                        </a:rPr>
                        <a:t>cuando</a:t>
                      </a:r>
                      <a:r>
                        <a:rPr lang="en-GB" sz="1800" b="0" dirty="0">
                          <a:effectLst/>
                        </a:rPr>
                        <a:t> la </a:t>
                      </a:r>
                      <a:r>
                        <a:rPr lang="en-GB" sz="1800" b="0" dirty="0" err="1">
                          <a:effectLst/>
                        </a:rPr>
                        <a:t>validación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falla</a:t>
                      </a:r>
                      <a:r>
                        <a:rPr lang="en-GB" sz="1800" b="0" dirty="0">
                          <a:effectLst/>
                        </a:rPr>
                        <a:t>.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extLst>
                  <a:ext uri="{0D108BD9-81ED-4DB2-BD59-A6C34878D82A}">
                    <a16:rowId xmlns:a16="http://schemas.microsoft.com/office/drawing/2014/main" val="4173608297"/>
                  </a:ext>
                </a:extLst>
              </a:tr>
              <a:tr h="59979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valueChangeListener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Expresión</a:t>
                      </a:r>
                      <a:r>
                        <a:rPr lang="en-GB" sz="1800" b="0" dirty="0">
                          <a:effectLst/>
                        </a:rPr>
                        <a:t> de </a:t>
                      </a:r>
                      <a:r>
                        <a:rPr lang="en-GB" sz="1800" b="0" dirty="0" err="1">
                          <a:effectLst/>
                        </a:rPr>
                        <a:t>método</a:t>
                      </a:r>
                      <a:r>
                        <a:rPr lang="en-GB" sz="1800" b="0" dirty="0">
                          <a:effectLst/>
                        </a:rPr>
                        <a:t> que </a:t>
                      </a:r>
                      <a:r>
                        <a:rPr lang="en-GB" sz="1800" b="0" dirty="0" err="1">
                          <a:effectLst/>
                        </a:rPr>
                        <a:t>apunta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hacia</a:t>
                      </a:r>
                      <a:r>
                        <a:rPr lang="en-GB" sz="1800" b="0" dirty="0">
                          <a:effectLst/>
                        </a:rPr>
                        <a:t> el </a:t>
                      </a:r>
                      <a:r>
                        <a:rPr lang="en-GB" sz="1800" b="0" dirty="0" err="1">
                          <a:effectLst/>
                        </a:rPr>
                        <a:t>método</a:t>
                      </a:r>
                      <a:r>
                        <a:rPr lang="en-GB" sz="1800" b="0" dirty="0">
                          <a:effectLst/>
                        </a:rPr>
                        <a:t> de un bean que </a:t>
                      </a:r>
                      <a:r>
                        <a:rPr lang="en-GB" sz="1800" b="0" dirty="0" err="1">
                          <a:effectLst/>
                        </a:rPr>
                        <a:t>maneja</a:t>
                      </a:r>
                      <a:r>
                        <a:rPr lang="en-GB" sz="1800" b="0" dirty="0">
                          <a:effectLst/>
                        </a:rPr>
                        <a:t> el </a:t>
                      </a:r>
                      <a:r>
                        <a:rPr lang="en-GB" sz="1800" b="0" dirty="0" err="1">
                          <a:effectLst/>
                        </a:rPr>
                        <a:t>evento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disparado</a:t>
                      </a:r>
                      <a:r>
                        <a:rPr lang="en-GB" sz="1800" b="0" dirty="0">
                          <a:effectLst/>
                        </a:rPr>
                        <a:t> al </a:t>
                      </a:r>
                      <a:r>
                        <a:rPr lang="en-GB" sz="1800" b="0" dirty="0" err="1">
                          <a:effectLst/>
                        </a:rPr>
                        <a:t>ingresar</a:t>
                      </a:r>
                      <a:r>
                        <a:rPr lang="en-GB" sz="1800" b="0" dirty="0">
                          <a:effectLst/>
                        </a:rPr>
                        <a:t> un </a:t>
                      </a:r>
                      <a:r>
                        <a:rPr lang="en-GB" sz="1800" b="0" dirty="0" err="1">
                          <a:effectLst/>
                        </a:rPr>
                        <a:t>valor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en</a:t>
                      </a:r>
                      <a:r>
                        <a:rPr lang="en-GB" sz="1800" b="0" dirty="0">
                          <a:effectLst/>
                        </a:rPr>
                        <a:t> el </a:t>
                      </a:r>
                      <a:r>
                        <a:rPr lang="en-GB" sz="1800" b="0" dirty="0" err="1">
                          <a:effectLst/>
                        </a:rPr>
                        <a:t>componente</a:t>
                      </a:r>
                      <a:r>
                        <a:rPr lang="en-GB" sz="1800" b="0" dirty="0">
                          <a:effectLst/>
                        </a:rPr>
                        <a:t>.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29804" marR="29804" marT="14902" marB="14902"/>
                </a:tc>
                <a:extLst>
                  <a:ext uri="{0D108BD9-81ED-4DB2-BD59-A6C34878D82A}">
                    <a16:rowId xmlns:a16="http://schemas.microsoft.com/office/drawing/2014/main" val="1302755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30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EC0F-2584-1343-8190-D8A730A2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Etiquetas de salida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9834D7-61D8-724E-A36B-DFBD05D48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16346"/>
              </p:ext>
            </p:extLst>
          </p:nvPr>
        </p:nvGraphicFramePr>
        <p:xfrm>
          <a:off x="2400300" y="2377440"/>
          <a:ext cx="7391400" cy="21031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615580">
                  <a:extLst>
                    <a:ext uri="{9D8B030D-6E8A-4147-A177-3AD203B41FA5}">
                      <a16:colId xmlns:a16="http://schemas.microsoft.com/office/drawing/2014/main" val="1772931391"/>
                    </a:ext>
                  </a:extLst>
                </a:gridCol>
                <a:gridCol w="4775820">
                  <a:extLst>
                    <a:ext uri="{9D8B030D-6E8A-4147-A177-3AD203B41FA5}">
                      <a16:colId xmlns:a16="http://schemas.microsoft.com/office/drawing/2014/main" val="2096198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1" dirty="0" err="1">
                          <a:effectLst/>
                        </a:rPr>
                        <a:t>Etiqueta</a:t>
                      </a:r>
                      <a:endParaRPr lang="en-GB" b="1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1" dirty="0" err="1">
                          <a:effectLst/>
                        </a:rPr>
                        <a:t>Función</a:t>
                      </a:r>
                      <a:endParaRPr lang="en-GB" b="1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42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h:outputFormat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Despliega</a:t>
                      </a:r>
                      <a:r>
                        <a:rPr lang="en-GB" b="0" dirty="0">
                          <a:effectLst/>
                        </a:rPr>
                        <a:t> un </a:t>
                      </a:r>
                      <a:r>
                        <a:rPr lang="en-GB" b="0" dirty="0" err="1">
                          <a:effectLst/>
                        </a:rPr>
                        <a:t>mensaje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formateado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249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h:outputLabel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Etiqueta</a:t>
                      </a:r>
                      <a:r>
                        <a:rPr lang="en-GB" b="0" dirty="0">
                          <a:effectLst/>
                        </a:rPr>
                        <a:t> para un campo de entrada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9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h:outputLink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>
                          <a:effectLst/>
                        </a:rPr>
                        <a:t>&lt;a </a:t>
                      </a:r>
                      <a:r>
                        <a:rPr lang="en-GB" b="0" dirty="0" err="1">
                          <a:effectLst/>
                        </a:rPr>
                        <a:t>href</a:t>
                      </a:r>
                      <a:r>
                        <a:rPr lang="en-GB" b="0" dirty="0">
                          <a:effectLst/>
                        </a:rPr>
                        <a:t>&gt; que </a:t>
                      </a:r>
                      <a:r>
                        <a:rPr lang="en-GB" b="0" dirty="0" err="1">
                          <a:effectLst/>
                        </a:rPr>
                        <a:t>liga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hacia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otra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página</a:t>
                      </a:r>
                      <a:r>
                        <a:rPr lang="en-GB" b="0" dirty="0">
                          <a:effectLst/>
                        </a:rPr>
                        <a:t> sin </a:t>
                      </a:r>
                      <a:r>
                        <a:rPr lang="en-GB" b="0" dirty="0" err="1">
                          <a:effectLst/>
                        </a:rPr>
                        <a:t>generar</a:t>
                      </a:r>
                      <a:r>
                        <a:rPr lang="en-GB" b="0" dirty="0">
                          <a:effectLst/>
                        </a:rPr>
                        <a:t> un </a:t>
                      </a:r>
                      <a:r>
                        <a:rPr lang="en-GB" b="0" dirty="0" err="1">
                          <a:effectLst/>
                        </a:rPr>
                        <a:t>evento</a:t>
                      </a:r>
                      <a:r>
                        <a:rPr lang="en-GB" b="0" dirty="0">
                          <a:effectLst/>
                        </a:rPr>
                        <a:t> de </a:t>
                      </a:r>
                      <a:r>
                        <a:rPr lang="en-GB" b="0" dirty="0" err="1">
                          <a:effectLst/>
                        </a:rPr>
                        <a:t>acción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62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h:outputText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Despliega</a:t>
                      </a:r>
                      <a:r>
                        <a:rPr lang="en-GB" b="0" dirty="0">
                          <a:effectLst/>
                        </a:rPr>
                        <a:t> una </a:t>
                      </a:r>
                      <a:r>
                        <a:rPr lang="en-GB" b="0" dirty="0" err="1">
                          <a:effectLst/>
                        </a:rPr>
                        <a:t>cadena</a:t>
                      </a:r>
                      <a:r>
                        <a:rPr lang="en-GB" b="0" dirty="0">
                          <a:effectLst/>
                        </a:rPr>
                        <a:t> de </a:t>
                      </a:r>
                      <a:r>
                        <a:rPr lang="en-GB" b="0" dirty="0" err="1">
                          <a:effectLst/>
                        </a:rPr>
                        <a:t>texto</a:t>
                      </a:r>
                      <a:r>
                        <a:rPr lang="en-GB" b="0" dirty="0">
                          <a:effectLst/>
                        </a:rPr>
                        <a:t> de una </a:t>
                      </a:r>
                      <a:r>
                        <a:rPr lang="en-GB" b="0" dirty="0" err="1">
                          <a:effectLst/>
                        </a:rPr>
                        <a:t>línea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74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81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43B89-2B38-E24D-A8CA-95E361F44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h:commandButton</a:t>
            </a:r>
          </a:p>
          <a:p>
            <a:r>
              <a:rPr lang="en-MX" dirty="0"/>
              <a:t>h:commandLink</a:t>
            </a:r>
          </a:p>
          <a:p>
            <a:pPr marL="0" indent="0">
              <a:buNone/>
            </a:pPr>
            <a:endParaRPr lang="en-MX" dirty="0"/>
          </a:p>
          <a:p>
            <a:r>
              <a:rPr lang="en-MX" dirty="0"/>
              <a:t>action: cadena o expresión de método apuntando hacia un método de un bean administrado que regresa una cadena. La cadena determina hacia que página ir.</a:t>
            </a:r>
          </a:p>
          <a:p>
            <a:r>
              <a:rPr lang="en-MX" dirty="0"/>
              <a:t>actionListener: expresión de método apuntando hacia un método de un bean administrado que procesa el evento disparado por el componente.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71898-4BF0-2B4B-8605-D7597B95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Acción y navegación: etiquetas de comando</a:t>
            </a:r>
          </a:p>
        </p:txBody>
      </p:sp>
    </p:spTree>
    <p:extLst>
      <p:ext uri="{BB962C8B-B14F-4D97-AF65-F5344CB8AC3E}">
        <p14:creationId xmlns:p14="http://schemas.microsoft.com/office/powerpoint/2010/main" val="247393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E81AEB-773D-4641-BC50-F623E48AFD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h:graphicImage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1FAAFB-F33C-C745-A812-C04B4502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Imágenes</a:t>
            </a:r>
          </a:p>
        </p:txBody>
      </p:sp>
    </p:spTree>
    <p:extLst>
      <p:ext uri="{BB962C8B-B14F-4D97-AF65-F5344CB8AC3E}">
        <p14:creationId xmlns:p14="http://schemas.microsoft.com/office/powerpoint/2010/main" val="174553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1D4E32-2D4B-3F42-A829-80B4B52A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Organización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46B22E-3B6D-D24A-92F6-9181F2A39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82912"/>
              </p:ext>
            </p:extLst>
          </p:nvPr>
        </p:nvGraphicFramePr>
        <p:xfrm>
          <a:off x="1938338" y="2468880"/>
          <a:ext cx="8315325" cy="192024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853407">
                  <a:extLst>
                    <a:ext uri="{9D8B030D-6E8A-4147-A177-3AD203B41FA5}">
                      <a16:colId xmlns:a16="http://schemas.microsoft.com/office/drawing/2014/main" val="1518794925"/>
                    </a:ext>
                  </a:extLst>
                </a:gridCol>
                <a:gridCol w="3690143">
                  <a:extLst>
                    <a:ext uri="{9D8B030D-6E8A-4147-A177-3AD203B41FA5}">
                      <a16:colId xmlns:a16="http://schemas.microsoft.com/office/drawing/2014/main" val="2052429066"/>
                    </a:ext>
                  </a:extLst>
                </a:gridCol>
                <a:gridCol w="2771775">
                  <a:extLst>
                    <a:ext uri="{9D8B030D-6E8A-4147-A177-3AD203B41FA5}">
                      <a16:colId xmlns:a16="http://schemas.microsoft.com/office/drawing/2014/main" val="2599950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dirty="0" err="1">
                          <a:effectLst/>
                        </a:rPr>
                        <a:t>Etiqueta</a:t>
                      </a:r>
                      <a:endParaRPr lang="en-GB" sz="1800" b="1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dirty="0" err="1">
                          <a:effectLst/>
                        </a:rPr>
                        <a:t>Atributos</a:t>
                      </a:r>
                      <a:endParaRPr lang="en-GB" sz="1800" b="1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dirty="0" err="1">
                          <a:effectLst/>
                        </a:rPr>
                        <a:t>Función</a:t>
                      </a:r>
                      <a:endParaRPr lang="en-GB" sz="1800" b="1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865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h:panelGrid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columns, </a:t>
                      </a:r>
                      <a:r>
                        <a:rPr lang="en-GB" sz="1800" b="0" dirty="0" err="1">
                          <a:effectLst/>
                        </a:rPr>
                        <a:t>columnClasses</a:t>
                      </a:r>
                      <a:r>
                        <a:rPr lang="en-GB" sz="1800" b="0" dirty="0">
                          <a:effectLst/>
                        </a:rPr>
                        <a:t>, </a:t>
                      </a:r>
                      <a:r>
                        <a:rPr lang="en-GB" sz="1800" b="0" dirty="0" err="1">
                          <a:effectLst/>
                        </a:rPr>
                        <a:t>footerClass</a:t>
                      </a:r>
                      <a:r>
                        <a:rPr lang="en-GB" sz="1800" b="0" dirty="0">
                          <a:effectLst/>
                        </a:rPr>
                        <a:t>, </a:t>
                      </a:r>
                      <a:r>
                        <a:rPr lang="en-GB" sz="1800" b="0" dirty="0" err="1">
                          <a:effectLst/>
                        </a:rPr>
                        <a:t>headerClass</a:t>
                      </a:r>
                      <a:r>
                        <a:rPr lang="en-GB" sz="1800" b="0" dirty="0">
                          <a:effectLst/>
                        </a:rPr>
                        <a:t>, </a:t>
                      </a:r>
                      <a:r>
                        <a:rPr lang="en-GB" sz="1800" b="0" dirty="0" err="1">
                          <a:effectLst/>
                        </a:rPr>
                        <a:t>panelClass</a:t>
                      </a:r>
                      <a:r>
                        <a:rPr lang="en-GB" sz="1800" b="0" dirty="0">
                          <a:effectLst/>
                        </a:rPr>
                        <a:t>, </a:t>
                      </a:r>
                      <a:r>
                        <a:rPr lang="en-GB" sz="1800" b="0" dirty="0" err="1">
                          <a:effectLst/>
                        </a:rPr>
                        <a:t>rowClasses</a:t>
                      </a:r>
                      <a:r>
                        <a:rPr lang="en-GB" sz="1800" b="0" dirty="0">
                          <a:effectLst/>
                        </a:rPr>
                        <a:t>, role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Despliega</a:t>
                      </a:r>
                      <a:r>
                        <a:rPr lang="en-GB" sz="1800" b="0" dirty="0">
                          <a:effectLst/>
                        </a:rPr>
                        <a:t> una </a:t>
                      </a:r>
                      <a:r>
                        <a:rPr lang="en-GB" sz="1800" b="0" dirty="0" err="1">
                          <a:effectLst/>
                        </a:rPr>
                        <a:t>tabla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43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h:panelGroup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layout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Agrupa</a:t>
                      </a:r>
                      <a:r>
                        <a:rPr lang="en-GB" sz="1800" b="0" dirty="0">
                          <a:effectLst/>
                        </a:rPr>
                        <a:t> un conjunto de </a:t>
                      </a:r>
                      <a:r>
                        <a:rPr lang="en-GB" sz="1800" b="0" dirty="0" err="1">
                          <a:effectLst/>
                        </a:rPr>
                        <a:t>componentes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338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073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23BA0-AB27-404D-A664-E6EB1E77FF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h:selectBooleanCheckbox</a:t>
            </a:r>
            <a:r>
              <a:rPr lang="en-GB" dirty="0"/>
              <a:t>: check box </a:t>
            </a:r>
            <a:r>
              <a:rPr lang="en-GB" dirty="0" err="1"/>
              <a:t>booleano</a:t>
            </a:r>
            <a:endParaRPr lang="en-GB" dirty="0"/>
          </a:p>
          <a:p>
            <a:r>
              <a:rPr lang="en-GB" dirty="0" err="1"/>
              <a:t>h:selectOneRadio</a:t>
            </a:r>
            <a:r>
              <a:rPr lang="en-GB" dirty="0"/>
              <a:t>: conjunto de </a:t>
            </a:r>
            <a:r>
              <a:rPr lang="en-GB" dirty="0" err="1"/>
              <a:t>opciones</a:t>
            </a:r>
            <a:endParaRPr lang="en-GB" dirty="0"/>
          </a:p>
          <a:p>
            <a:r>
              <a:rPr lang="en-GB" dirty="0" err="1"/>
              <a:t>h:selectOneMenu</a:t>
            </a:r>
            <a:r>
              <a:rPr lang="en-GB" dirty="0"/>
              <a:t>: </a:t>
            </a:r>
            <a:r>
              <a:rPr lang="en-GB" dirty="0" err="1"/>
              <a:t>lista</a:t>
            </a:r>
            <a:r>
              <a:rPr lang="en-GB" dirty="0"/>
              <a:t> con scroll</a:t>
            </a:r>
          </a:p>
          <a:p>
            <a:r>
              <a:rPr lang="en-GB" dirty="0" err="1"/>
              <a:t>h:selectOneListbox</a:t>
            </a:r>
            <a:r>
              <a:rPr lang="en-GB" dirty="0"/>
              <a:t>: </a:t>
            </a:r>
            <a:r>
              <a:rPr lang="en-GB" dirty="0" err="1"/>
              <a:t>lista</a:t>
            </a:r>
            <a:r>
              <a:rPr lang="en-GB" dirty="0"/>
              <a:t> sin scroll</a:t>
            </a:r>
            <a:endParaRPr lang="en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E9319-9941-CC44-8F28-537E1287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Selección única</a:t>
            </a: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638E2F32-49BF-C242-8205-CD0AF9939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629496"/>
            <a:ext cx="68580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0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6AC9A3-2724-3E4E-BF32-3BFC56E0E6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Agregar componentes a la página a través de etiquetas</a:t>
            </a:r>
          </a:p>
          <a:p>
            <a:r>
              <a:rPr lang="en-MX" dirty="0"/>
              <a:t>Ligar los componentes con:</a:t>
            </a:r>
          </a:p>
          <a:p>
            <a:pPr lvl="1"/>
            <a:r>
              <a:rPr lang="en-MX" dirty="0"/>
              <a:t>Backing beans</a:t>
            </a:r>
          </a:p>
          <a:p>
            <a:pPr lvl="1"/>
            <a:r>
              <a:rPr lang="en-GB" dirty="0"/>
              <a:t>V</a:t>
            </a:r>
            <a:r>
              <a:rPr lang="en-MX" dirty="0"/>
              <a:t>alidadores</a:t>
            </a:r>
          </a:p>
          <a:p>
            <a:pPr lvl="1"/>
            <a:r>
              <a:rPr lang="en-GB" dirty="0"/>
              <a:t>E</a:t>
            </a:r>
            <a:r>
              <a:rPr lang="en-MX" dirty="0"/>
              <a:t>scuchas</a:t>
            </a:r>
          </a:p>
          <a:p>
            <a:pPr lvl="1"/>
            <a:r>
              <a:rPr lang="en-GB" dirty="0"/>
              <a:t>C</a:t>
            </a:r>
            <a:r>
              <a:rPr lang="en-MX" dirty="0"/>
              <a:t>onvertidores</a:t>
            </a:r>
          </a:p>
          <a:p>
            <a:pPr marL="457200" lvl="1" indent="0">
              <a:buNone/>
            </a:pP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ECE33E-ADD6-8A41-A934-61F561A2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Páginas Facelets</a:t>
            </a:r>
          </a:p>
        </p:txBody>
      </p:sp>
      <p:sp>
        <p:nvSpPr>
          <p:cNvPr id="4" name="Horizontal Scroll 3">
            <a:extLst>
              <a:ext uri="{FF2B5EF4-FFF2-40B4-BE49-F238E27FC236}">
                <a16:creationId xmlns:a16="http://schemas.microsoft.com/office/drawing/2014/main" id="{C8E257A0-7E51-C14E-B0B2-06F624E4A413}"/>
              </a:ext>
            </a:extLst>
          </p:cNvPr>
          <p:cNvSpPr/>
          <p:nvPr/>
        </p:nvSpPr>
        <p:spPr>
          <a:xfrm>
            <a:off x="4223792" y="4653136"/>
            <a:ext cx="3744416" cy="108012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X" sz="2800" dirty="0"/>
              <a:t>Bookstore case study</a:t>
            </a:r>
          </a:p>
        </p:txBody>
      </p:sp>
    </p:spTree>
    <p:extLst>
      <p:ext uri="{BB962C8B-B14F-4D97-AF65-F5344CB8AC3E}">
        <p14:creationId xmlns:p14="http://schemas.microsoft.com/office/powerpoint/2010/main" val="2219212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9E82BC-9104-954F-9C3F-08682EB7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h:selectManyCheckbox</a:t>
            </a:r>
            <a:r>
              <a:rPr lang="en-GB" dirty="0"/>
              <a:t>: conjunto de check boxes</a:t>
            </a:r>
          </a:p>
          <a:p>
            <a:r>
              <a:rPr lang="en-GB" dirty="0" err="1"/>
              <a:t>h:selectManyMenu</a:t>
            </a:r>
            <a:r>
              <a:rPr lang="en-GB" dirty="0"/>
              <a:t>: </a:t>
            </a:r>
            <a:r>
              <a:rPr lang="en-GB" dirty="0" err="1"/>
              <a:t>menú</a:t>
            </a:r>
            <a:endParaRPr lang="en-GB" dirty="0"/>
          </a:p>
          <a:p>
            <a:r>
              <a:rPr lang="en-GB" dirty="0" err="1"/>
              <a:t>h:selectManyListbox</a:t>
            </a:r>
            <a:r>
              <a:rPr lang="en-GB" dirty="0"/>
              <a:t>: box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A403B3-C46F-0D48-9895-5C76F4C2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Selección múltiple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C8A0F2-25E6-8C47-8455-8A9B2356A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3404801"/>
            <a:ext cx="6731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24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F4DD09-B067-CA44-99B0-D4918CE024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/>
              <a:t>Ventajas</a:t>
            </a:r>
            <a:r>
              <a:rPr lang="en-GB" dirty="0"/>
              <a:t> de usar </a:t>
            </a:r>
            <a:r>
              <a:rPr lang="en-GB" dirty="0" err="1"/>
              <a:t>f:selectItems</a:t>
            </a:r>
            <a:r>
              <a:rPr lang="en-GB" dirty="0"/>
              <a:t>:</a:t>
            </a:r>
          </a:p>
          <a:p>
            <a:r>
              <a:rPr lang="en-GB" dirty="0"/>
              <a:t>Los </a:t>
            </a:r>
            <a:r>
              <a:rPr lang="en-GB" dirty="0" err="1"/>
              <a:t>elementos</a:t>
            </a:r>
            <a:r>
              <a:rPr lang="en-GB" dirty="0"/>
              <a:t> se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representar</a:t>
            </a:r>
            <a:r>
              <a:rPr lang="en-GB" dirty="0"/>
              <a:t> a </a:t>
            </a:r>
            <a:r>
              <a:rPr lang="en-GB" dirty="0" err="1"/>
              <a:t>través</a:t>
            </a:r>
            <a:r>
              <a:rPr lang="en-GB" dirty="0"/>
              <a:t> de </a:t>
            </a:r>
            <a:r>
              <a:rPr lang="en-GB" dirty="0" err="1"/>
              <a:t>diversas</a:t>
            </a:r>
            <a:r>
              <a:rPr lang="en-GB" dirty="0"/>
              <a:t> </a:t>
            </a:r>
            <a:r>
              <a:rPr lang="en-GB" dirty="0" err="1"/>
              <a:t>estructuras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: Array, Map, Collection, </a:t>
            </a:r>
            <a:r>
              <a:rPr lang="en-GB" dirty="0" err="1"/>
              <a:t>incluso</a:t>
            </a:r>
            <a:r>
              <a:rPr lang="en-GB" dirty="0"/>
              <a:t> una </a:t>
            </a:r>
            <a:r>
              <a:rPr lang="en-GB" dirty="0" err="1"/>
              <a:t>colección</a:t>
            </a:r>
            <a:r>
              <a:rPr lang="en-GB" dirty="0"/>
              <a:t> </a:t>
            </a:r>
            <a:r>
              <a:rPr lang="en-GB" dirty="0" err="1"/>
              <a:t>genérica</a:t>
            </a:r>
            <a:r>
              <a:rPr lang="en-GB" dirty="0"/>
              <a:t> de POJOs.</a:t>
            </a:r>
          </a:p>
          <a:p>
            <a:r>
              <a:rPr lang="en-GB" dirty="0"/>
              <a:t>Se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concatenar</a:t>
            </a:r>
            <a:r>
              <a:rPr lang="en-GB" dirty="0"/>
              <a:t> </a:t>
            </a:r>
            <a:r>
              <a:rPr lang="en-GB" dirty="0" err="1"/>
              <a:t>listas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y las </a:t>
            </a:r>
            <a:r>
              <a:rPr lang="en-GB" dirty="0" err="1"/>
              <a:t>listas</a:t>
            </a:r>
            <a:r>
              <a:rPr lang="en-GB" dirty="0"/>
              <a:t> se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agrupar</a:t>
            </a:r>
            <a:r>
              <a:rPr lang="en-GB" dirty="0"/>
              <a:t> dentro del </a:t>
            </a:r>
            <a:r>
              <a:rPr lang="en-GB" dirty="0" err="1"/>
              <a:t>componente</a:t>
            </a:r>
            <a:r>
              <a:rPr lang="en-GB" dirty="0"/>
              <a:t>.</a:t>
            </a:r>
          </a:p>
          <a:p>
            <a:r>
              <a:rPr lang="en-GB" dirty="0"/>
              <a:t>Los </a:t>
            </a:r>
            <a:r>
              <a:rPr lang="en-GB" dirty="0" err="1"/>
              <a:t>valores</a:t>
            </a:r>
            <a:r>
              <a:rPr lang="en-GB" dirty="0"/>
              <a:t> se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generar</a:t>
            </a:r>
            <a:r>
              <a:rPr lang="en-GB" dirty="0"/>
              <a:t> de forma </a:t>
            </a:r>
            <a:r>
              <a:rPr lang="en-GB" dirty="0" err="1"/>
              <a:t>dinámica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Ventajas</a:t>
            </a:r>
            <a:r>
              <a:rPr lang="en-GB" dirty="0"/>
              <a:t> de usar </a:t>
            </a:r>
            <a:r>
              <a:rPr lang="en-GB" dirty="0" err="1"/>
              <a:t>f:selectItem</a:t>
            </a:r>
            <a:r>
              <a:rPr lang="en-GB" dirty="0"/>
              <a:t>:</a:t>
            </a:r>
          </a:p>
          <a:p>
            <a:r>
              <a:rPr lang="en-GB" dirty="0"/>
              <a:t>Los </a:t>
            </a:r>
            <a:r>
              <a:rPr lang="en-GB" dirty="0" err="1"/>
              <a:t>elementos</a:t>
            </a:r>
            <a:r>
              <a:rPr lang="en-GB" dirty="0"/>
              <a:t> de la </a:t>
            </a:r>
            <a:r>
              <a:rPr lang="en-GB" dirty="0" err="1"/>
              <a:t>lista</a:t>
            </a:r>
            <a:r>
              <a:rPr lang="en-GB" dirty="0"/>
              <a:t> se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definir</a:t>
            </a:r>
            <a:r>
              <a:rPr lang="en-GB" dirty="0"/>
              <a:t> </a:t>
            </a:r>
            <a:r>
              <a:rPr lang="en-GB" dirty="0" err="1"/>
              <a:t>desde</a:t>
            </a:r>
            <a:r>
              <a:rPr lang="en-GB" dirty="0"/>
              <a:t> la </a:t>
            </a:r>
            <a:r>
              <a:rPr lang="en-GB" dirty="0" err="1"/>
              <a:t>página</a:t>
            </a:r>
            <a:r>
              <a:rPr lang="en-GB" dirty="0"/>
              <a:t>.</a:t>
            </a:r>
          </a:p>
          <a:p>
            <a:r>
              <a:rPr lang="en-GB" dirty="0"/>
              <a:t>Se require </a:t>
            </a:r>
            <a:r>
              <a:rPr lang="en-GB" dirty="0" err="1"/>
              <a:t>menos</a:t>
            </a:r>
            <a:r>
              <a:rPr lang="en-GB" dirty="0"/>
              <a:t> Código </a:t>
            </a:r>
            <a:r>
              <a:rPr lang="en-GB" dirty="0" err="1"/>
              <a:t>en</a:t>
            </a:r>
            <a:r>
              <a:rPr lang="en-GB" dirty="0"/>
              <a:t> el backing bean para las </a:t>
            </a:r>
            <a:r>
              <a:rPr lang="en-GB" dirty="0" err="1"/>
              <a:t>propiedades</a:t>
            </a:r>
            <a:r>
              <a:rPr lang="en-GB" dirty="0"/>
              <a:t> de </a:t>
            </a:r>
            <a:r>
              <a:rPr lang="en-GB" dirty="0" err="1"/>
              <a:t>f:selectItem</a:t>
            </a:r>
            <a:r>
              <a:rPr lang="en-GB" dirty="0"/>
              <a:t>.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03EFD-22F9-DC4A-8094-4EDED9F7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Etiquetas </a:t>
            </a:r>
            <a:r>
              <a:rPr lang="en-GB" dirty="0" err="1"/>
              <a:t>f:selectItem</a:t>
            </a:r>
            <a:r>
              <a:rPr lang="en-GB" dirty="0"/>
              <a:t> y </a:t>
            </a:r>
            <a:r>
              <a:rPr lang="en-GB" dirty="0" err="1"/>
              <a:t>f:selectItems</a:t>
            </a:r>
            <a:r>
              <a:rPr lang="en-GB" dirty="0"/>
              <a:t> 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46601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5FD895-FA11-524C-A497-3160149BC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h:selectManyCheckbox</a:t>
            </a:r>
            <a:r>
              <a:rPr lang="en-GB" dirty="0"/>
              <a:t> id="</a:t>
            </a:r>
            <a:r>
              <a:rPr lang="en-GB" dirty="0" err="1"/>
              <a:t>newslettercheckbox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                                         layout="</a:t>
            </a:r>
            <a:r>
              <a:rPr lang="en-GB" dirty="0" err="1"/>
              <a:t>pageDirection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                                         value="#{</a:t>
            </a:r>
            <a:r>
              <a:rPr lang="en-GB" dirty="0" err="1"/>
              <a:t>cashierBean.newsletters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  &lt;</a:t>
            </a:r>
            <a:r>
              <a:rPr lang="en-GB" dirty="0" err="1"/>
              <a:t>f:selectItems</a:t>
            </a:r>
            <a:r>
              <a:rPr lang="en-GB" dirty="0"/>
              <a:t> value="#{</a:t>
            </a:r>
            <a:r>
              <a:rPr lang="en-GB" dirty="0" err="1"/>
              <a:t>cashierBean.newsletterItems</a:t>
            </a:r>
            <a:r>
              <a:rPr lang="en-GB" dirty="0"/>
              <a:t>}"/&gt; &lt;/</a:t>
            </a:r>
            <a:r>
              <a:rPr lang="en-GB" dirty="0" err="1"/>
              <a:t>h:selectManyCheckbox</a:t>
            </a:r>
            <a:r>
              <a:rPr lang="en-GB" dirty="0"/>
              <a:t>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DFDC84-DB26-EB4A-B33E-37ECE062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f:selectItems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892720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38F74D-73C3-B34F-84F1-8FE50A78A7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h:selectOneMenu</a:t>
            </a:r>
            <a:r>
              <a:rPr lang="en-GB" dirty="0"/>
              <a:t> id="</a:t>
            </a:r>
            <a:r>
              <a:rPr lang="en-GB" dirty="0" err="1"/>
              <a:t>shippingOption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                                required="true"</a:t>
            </a:r>
          </a:p>
          <a:p>
            <a:pPr marL="0" indent="0">
              <a:buNone/>
            </a:pPr>
            <a:r>
              <a:rPr lang="en-GB" dirty="0"/>
              <a:t>                                value="#{</a:t>
            </a:r>
            <a:r>
              <a:rPr lang="en-GB" dirty="0" err="1"/>
              <a:t>cashierBean.shippingOption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f:selectItem</a:t>
            </a:r>
            <a:r>
              <a:rPr lang="en-GB" dirty="0"/>
              <a:t> </a:t>
            </a:r>
            <a:r>
              <a:rPr lang="en-GB" dirty="0" err="1"/>
              <a:t>itemValue</a:t>
            </a:r>
            <a:r>
              <a:rPr lang="en-GB" dirty="0"/>
              <a:t>="2"</a:t>
            </a:r>
          </a:p>
          <a:p>
            <a:pPr marL="0" indent="0">
              <a:buNone/>
            </a:pPr>
            <a:r>
              <a:rPr lang="en-GB" dirty="0"/>
              <a:t>                          </a:t>
            </a:r>
            <a:r>
              <a:rPr lang="en-GB" dirty="0" err="1"/>
              <a:t>itemLabel</a:t>
            </a:r>
            <a:r>
              <a:rPr lang="en-GB" dirty="0"/>
              <a:t>="#{</a:t>
            </a:r>
            <a:r>
              <a:rPr lang="en-GB" dirty="0" err="1"/>
              <a:t>bundle.QuickShip</a:t>
            </a:r>
            <a:r>
              <a:rPr lang="en-GB" dirty="0"/>
              <a:t>}"/&gt;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f:selectItem</a:t>
            </a:r>
            <a:r>
              <a:rPr lang="en-GB" dirty="0"/>
              <a:t> </a:t>
            </a:r>
            <a:r>
              <a:rPr lang="en-GB" dirty="0" err="1"/>
              <a:t>itemValue</a:t>
            </a:r>
            <a:r>
              <a:rPr lang="en-GB" dirty="0"/>
              <a:t>="5"</a:t>
            </a:r>
          </a:p>
          <a:p>
            <a:pPr marL="0" indent="0">
              <a:buNone/>
            </a:pPr>
            <a:r>
              <a:rPr lang="en-GB" dirty="0"/>
              <a:t>                          </a:t>
            </a:r>
            <a:r>
              <a:rPr lang="en-GB" dirty="0" err="1"/>
              <a:t>itemLabel</a:t>
            </a:r>
            <a:r>
              <a:rPr lang="en-GB" dirty="0"/>
              <a:t>="#{</a:t>
            </a:r>
            <a:r>
              <a:rPr lang="en-GB" dirty="0" err="1"/>
              <a:t>bundle.NormalShip</a:t>
            </a:r>
            <a:r>
              <a:rPr lang="en-GB" dirty="0"/>
              <a:t>}"/&gt;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f:selectItem</a:t>
            </a:r>
            <a:r>
              <a:rPr lang="en-GB" dirty="0"/>
              <a:t> </a:t>
            </a:r>
            <a:r>
              <a:rPr lang="en-GB" dirty="0" err="1"/>
              <a:t>itemValue</a:t>
            </a:r>
            <a:r>
              <a:rPr lang="en-GB" dirty="0"/>
              <a:t>="7"</a:t>
            </a:r>
          </a:p>
          <a:p>
            <a:pPr marL="0" indent="0">
              <a:buNone/>
            </a:pPr>
            <a:r>
              <a:rPr lang="en-GB" dirty="0"/>
              <a:t>                          </a:t>
            </a:r>
            <a:r>
              <a:rPr lang="en-GB" dirty="0" err="1"/>
              <a:t>itemLabel</a:t>
            </a:r>
            <a:r>
              <a:rPr lang="en-GB" dirty="0"/>
              <a:t>="#{</a:t>
            </a:r>
            <a:r>
              <a:rPr lang="en-GB" dirty="0" err="1"/>
              <a:t>bundle.SaverShip</a:t>
            </a:r>
            <a:r>
              <a:rPr lang="en-GB" dirty="0"/>
              <a:t>}"/&gt;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h:selectOneMenu</a:t>
            </a:r>
            <a:r>
              <a:rPr lang="en-GB" dirty="0"/>
              <a:t>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0BC3D-8DA2-734A-8B3D-246A16AD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f:selectItem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608954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FF6D92-F9D4-954E-A89F-498287435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h:outputText</a:t>
            </a:r>
            <a:r>
              <a:rPr lang="en-GB" dirty="0"/>
              <a:t> value="#{</a:t>
            </a:r>
            <a:r>
              <a:rPr lang="en-GB" dirty="0" err="1"/>
              <a:t>bundle.DukeFanClubThanks</a:t>
            </a:r>
            <a:r>
              <a:rPr lang="en-GB" dirty="0"/>
              <a:t>}"</a:t>
            </a:r>
          </a:p>
          <a:p>
            <a:pPr marL="0" indent="0">
              <a:buNone/>
            </a:pPr>
            <a:r>
              <a:rPr lang="en-GB" dirty="0"/>
              <a:t>                      </a:t>
            </a:r>
            <a:r>
              <a:rPr lang="en-GB" dirty="0">
                <a:solidFill>
                  <a:srgbClr val="C00000"/>
                </a:solidFill>
              </a:rPr>
              <a:t>rendered="#{</a:t>
            </a:r>
            <a:r>
              <a:rPr lang="en-GB" dirty="0" err="1">
                <a:solidFill>
                  <a:srgbClr val="C00000"/>
                </a:solidFill>
              </a:rPr>
              <a:t>cashierBean.specialOffer.isSelected</a:t>
            </a:r>
            <a:r>
              <a:rPr lang="en-GB" dirty="0">
                <a:solidFill>
                  <a:srgbClr val="C00000"/>
                </a:solidFill>
              </a:rPr>
              <a:t>()}"</a:t>
            </a:r>
            <a:r>
              <a:rPr lang="en-GB" dirty="0"/>
              <a:t>/&gt;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h:outputText</a:t>
            </a:r>
            <a:r>
              <a:rPr lang="en-GB" dirty="0"/>
              <a:t> value="#{</a:t>
            </a:r>
            <a:r>
              <a:rPr lang="en-GB" dirty="0" err="1"/>
              <a:t>bundle.NewsletterThanks</a:t>
            </a:r>
            <a:r>
              <a:rPr lang="en-GB" dirty="0"/>
              <a:t>}"</a:t>
            </a:r>
          </a:p>
          <a:p>
            <a:pPr marL="0" indent="0">
              <a:buNone/>
            </a:pPr>
            <a:r>
              <a:rPr lang="en-GB" dirty="0"/>
              <a:t>              </a:t>
            </a:r>
            <a:r>
              <a:rPr lang="en-GB" dirty="0">
                <a:solidFill>
                  <a:srgbClr val="C00000"/>
                </a:solidFill>
              </a:rPr>
              <a:t>rendered="#{!empty </a:t>
            </a:r>
            <a:r>
              <a:rPr lang="en-GB" dirty="0" err="1">
                <a:solidFill>
                  <a:srgbClr val="C00000"/>
                </a:solidFill>
              </a:rPr>
              <a:t>cashierBean.newsletters</a:t>
            </a:r>
            <a:r>
              <a:rPr lang="en-GB" dirty="0">
                <a:solidFill>
                  <a:srgbClr val="C00000"/>
                </a:solidFill>
              </a:rPr>
              <a:t>}"</a:t>
            </a:r>
            <a:r>
              <a:rPr lang="en-GB" dirty="0"/>
              <a:t>/&gt;</a:t>
            </a:r>
          </a:p>
          <a:p>
            <a:pPr marL="0" indent="0">
              <a:buNone/>
            </a:pPr>
            <a:r>
              <a:rPr lang="en-GB" dirty="0"/>
              <a:t>&lt;ul&gt;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ui:repeat</a:t>
            </a:r>
            <a:r>
              <a:rPr lang="en-GB" dirty="0"/>
              <a:t> value="#{</a:t>
            </a:r>
            <a:r>
              <a:rPr lang="en-GB" dirty="0" err="1"/>
              <a:t>cashierBean.newsletters</a:t>
            </a:r>
            <a:r>
              <a:rPr lang="en-GB" dirty="0"/>
              <a:t>}" var="</a:t>
            </a:r>
            <a:r>
              <a:rPr lang="en-GB" dirty="0" err="1"/>
              <a:t>nli</a:t>
            </a:r>
            <a:r>
              <a:rPr lang="en-GB" dirty="0"/>
              <a:t>"&gt;</a:t>
            </a:r>
          </a:p>
          <a:p>
            <a:pPr marL="0" indent="0">
              <a:buNone/>
            </a:pPr>
            <a:r>
              <a:rPr lang="en-GB" dirty="0"/>
              <a:t>        &lt;li&gt;&lt;</a:t>
            </a:r>
            <a:r>
              <a:rPr lang="en-GB" dirty="0" err="1"/>
              <a:t>h:outputText</a:t>
            </a:r>
            <a:r>
              <a:rPr lang="en-GB" dirty="0"/>
              <a:t> value="#{</a:t>
            </a:r>
            <a:r>
              <a:rPr lang="en-GB" dirty="0" err="1"/>
              <a:t>nli</a:t>
            </a:r>
            <a:r>
              <a:rPr lang="en-GB" dirty="0"/>
              <a:t>}" /&gt;&lt;/li&gt;</a:t>
            </a:r>
          </a:p>
          <a:p>
            <a:pPr marL="0" indent="0">
              <a:buNone/>
            </a:pPr>
            <a:r>
              <a:rPr lang="en-GB" dirty="0"/>
              <a:t>    &lt;/</a:t>
            </a:r>
            <a:r>
              <a:rPr lang="en-GB" dirty="0" err="1"/>
              <a:t>ui:repeat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&lt;/ul&gt;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4FBFC0-92A4-BD47-A552-499704E8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Mostrando los resultados de la selección</a:t>
            </a:r>
          </a:p>
        </p:txBody>
      </p:sp>
    </p:spTree>
    <p:extLst>
      <p:ext uri="{BB962C8B-B14F-4D97-AF65-F5344CB8AC3E}">
        <p14:creationId xmlns:p14="http://schemas.microsoft.com/office/powerpoint/2010/main" val="198919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D14C5A-02C9-4F41-9BA8-1B3F6C35C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El </a:t>
            </a:r>
            <a:r>
              <a:rPr lang="en-GB" dirty="0" err="1"/>
              <a:t>atributo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value</a:t>
            </a:r>
            <a:r>
              <a:rPr lang="en-GB" dirty="0"/>
              <a:t> </a:t>
            </a:r>
            <a:r>
              <a:rPr lang="en-GB" dirty="0" err="1"/>
              <a:t>hace</a:t>
            </a:r>
            <a:r>
              <a:rPr lang="en-GB" dirty="0"/>
              <a:t> </a:t>
            </a:r>
            <a:r>
              <a:rPr lang="en-GB" dirty="0" err="1"/>
              <a:t>referencia</a:t>
            </a:r>
            <a:r>
              <a:rPr lang="en-GB" dirty="0"/>
              <a:t> a los </a:t>
            </a:r>
            <a:r>
              <a:rPr lang="en-GB" dirty="0" err="1"/>
              <a:t>datos</a:t>
            </a:r>
            <a:r>
              <a:rPr lang="en-GB" dirty="0"/>
              <a:t> que se </a:t>
            </a:r>
            <a:r>
              <a:rPr lang="en-GB" dirty="0" err="1"/>
              <a:t>incluirán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tabla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Una </a:t>
            </a:r>
            <a:r>
              <a:rPr lang="en-GB" dirty="0" err="1"/>
              <a:t>lista</a:t>
            </a:r>
            <a:r>
              <a:rPr lang="en-GB" dirty="0"/>
              <a:t> de beans</a:t>
            </a:r>
          </a:p>
          <a:p>
            <a:r>
              <a:rPr lang="en-GB" dirty="0"/>
              <a:t>Un </a:t>
            </a:r>
            <a:r>
              <a:rPr lang="en-GB" dirty="0" err="1"/>
              <a:t>arreglo</a:t>
            </a:r>
            <a:r>
              <a:rPr lang="en-GB" dirty="0"/>
              <a:t> de beans</a:t>
            </a:r>
          </a:p>
          <a:p>
            <a:r>
              <a:rPr lang="en-GB" dirty="0"/>
              <a:t>Un bean</a:t>
            </a:r>
          </a:p>
          <a:p>
            <a:r>
              <a:rPr lang="en-GB" dirty="0"/>
              <a:t>Un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jakarta.faces.model.DataModel</a:t>
            </a:r>
            <a:endParaRPr lang="en-GB" dirty="0"/>
          </a:p>
          <a:p>
            <a:r>
              <a:rPr lang="en-GB" dirty="0"/>
              <a:t>Un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java.sql.ResultSet</a:t>
            </a:r>
            <a:endParaRPr lang="en-GB" dirty="0"/>
          </a:p>
          <a:p>
            <a:r>
              <a:rPr lang="en-GB" dirty="0"/>
              <a:t>Un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jakarta.servlet.jsp.jstl.sql.Result</a:t>
            </a:r>
            <a:endParaRPr lang="en-GB" dirty="0"/>
          </a:p>
          <a:p>
            <a:r>
              <a:rPr lang="en-GB" dirty="0"/>
              <a:t>Un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javax.sql.RowSet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C267D4-A2CC-9F4A-B104-1097B66A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Componentes de tablas ligados a datos: h</a:t>
            </a:r>
            <a:r>
              <a:rPr lang="en-GB" dirty="0"/>
              <a:t>:</a:t>
            </a:r>
            <a:r>
              <a:rPr lang="en-GB" dirty="0" err="1"/>
              <a:t>dataTable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849767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CD7998-39A2-5443-A302-85623203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Otros atributos de h:dataTable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6875E4-1494-CF43-9795-FF9DD4F35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594023"/>
              </p:ext>
            </p:extLst>
          </p:nvPr>
        </p:nvGraphicFramePr>
        <p:xfrm>
          <a:off x="3107668" y="1772816"/>
          <a:ext cx="5976664" cy="36576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076974893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1982635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1" dirty="0" err="1">
                          <a:effectLst/>
                        </a:rPr>
                        <a:t>Atributo</a:t>
                      </a:r>
                      <a:endParaRPr lang="en-GB" b="1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1" dirty="0" err="1">
                          <a:effectLst/>
                          <a:latin typeface="+mn-lt"/>
                        </a:rPr>
                        <a:t>Función</a:t>
                      </a:r>
                      <a:endParaRPr lang="en-GB" b="1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06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>
                          <a:effectLst/>
                          <a:latin typeface="+mn-lt"/>
                        </a:rPr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  <a:latin typeface="+mn-lt"/>
                        </a:rPr>
                        <a:t>Referencia</a:t>
                      </a:r>
                      <a:r>
                        <a:rPr lang="en-GB" b="0" dirty="0">
                          <a:effectLst/>
                          <a:latin typeface="+mn-lt"/>
                        </a:rPr>
                        <a:t> a </a:t>
                      </a:r>
                      <a:r>
                        <a:rPr lang="en-GB" b="0" dirty="0" err="1">
                          <a:effectLst/>
                          <a:latin typeface="+mn-lt"/>
                        </a:rPr>
                        <a:t>cada</a:t>
                      </a:r>
                      <a:r>
                        <a:rPr lang="en-GB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b="0" dirty="0" err="1">
                          <a:effectLst/>
                          <a:latin typeface="+mn-lt"/>
                        </a:rPr>
                        <a:t>elemento</a:t>
                      </a:r>
                      <a:r>
                        <a:rPr lang="en-GB" b="0" dirty="0">
                          <a:effectLst/>
                          <a:latin typeface="+mn-lt"/>
                        </a:rPr>
                        <a:t> de la </a:t>
                      </a:r>
                      <a:r>
                        <a:rPr lang="en-GB" b="0" dirty="0" err="1">
                          <a:effectLst/>
                          <a:latin typeface="+mn-lt"/>
                        </a:rPr>
                        <a:t>lista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79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>
                          <a:effectLst/>
                          <a:latin typeface="+mn-lt"/>
                        </a:rPr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>
                          <a:effectLst/>
                          <a:latin typeface="+mn-lt"/>
                        </a:rPr>
                        <a:t>Primer </a:t>
                      </a:r>
                      <a:r>
                        <a:rPr lang="en-GB" b="0" dirty="0" err="1">
                          <a:effectLst/>
                          <a:latin typeface="+mn-lt"/>
                        </a:rPr>
                        <a:t>elemento</a:t>
                      </a:r>
                      <a:r>
                        <a:rPr lang="en-GB" b="0" dirty="0">
                          <a:effectLst/>
                          <a:latin typeface="+mn-lt"/>
                        </a:rPr>
                        <a:t> a </a:t>
                      </a:r>
                      <a:r>
                        <a:rPr lang="en-GB" b="0" dirty="0" err="1">
                          <a:effectLst/>
                          <a:latin typeface="+mn-lt"/>
                        </a:rPr>
                        <a:t>extraer</a:t>
                      </a:r>
                      <a:r>
                        <a:rPr lang="en-GB" b="0" dirty="0">
                          <a:effectLst/>
                          <a:latin typeface="+mn-lt"/>
                        </a:rPr>
                        <a:t> de la </a:t>
                      </a:r>
                      <a:r>
                        <a:rPr lang="en-GB" b="0" dirty="0" err="1">
                          <a:effectLst/>
                          <a:latin typeface="+mn-lt"/>
                        </a:rPr>
                        <a:t>lista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62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>
                          <a:effectLst/>
                          <a:latin typeface="+mn-lt"/>
                        </a:rPr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  <a:latin typeface="+mn-lt"/>
                        </a:rPr>
                        <a:t>Número</a:t>
                      </a:r>
                      <a:r>
                        <a:rPr lang="en-GB" b="0" dirty="0">
                          <a:effectLst/>
                          <a:latin typeface="+mn-lt"/>
                        </a:rPr>
                        <a:t> de </a:t>
                      </a:r>
                      <a:r>
                        <a:rPr lang="en-GB" b="0" dirty="0" err="1">
                          <a:effectLst/>
                          <a:latin typeface="+mn-lt"/>
                        </a:rPr>
                        <a:t>elementos</a:t>
                      </a:r>
                      <a:r>
                        <a:rPr lang="en-GB" b="0" dirty="0">
                          <a:effectLst/>
                          <a:latin typeface="+mn-lt"/>
                        </a:rPr>
                        <a:t> a </a:t>
                      </a:r>
                      <a:r>
                        <a:rPr lang="en-GB" b="0" dirty="0" err="1">
                          <a:effectLst/>
                          <a:latin typeface="+mn-lt"/>
                        </a:rPr>
                        <a:t>extraer</a:t>
                      </a:r>
                      <a:r>
                        <a:rPr lang="en-GB" b="0" dirty="0">
                          <a:effectLst/>
                          <a:latin typeface="+mn-lt"/>
                        </a:rPr>
                        <a:t> de la </a:t>
                      </a:r>
                      <a:r>
                        <a:rPr lang="en-GB" b="0" dirty="0" err="1">
                          <a:effectLst/>
                          <a:latin typeface="+mn-lt"/>
                        </a:rPr>
                        <a:t>lista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68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captionClass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Estilo</a:t>
                      </a:r>
                      <a:r>
                        <a:rPr lang="en-GB" b="0" dirty="0">
                          <a:effectLst/>
                        </a:rPr>
                        <a:t> del caption de la </a:t>
                      </a:r>
                      <a:r>
                        <a:rPr lang="en-GB" b="0" dirty="0" err="1">
                          <a:effectLst/>
                        </a:rPr>
                        <a:t>tabla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107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columnClasses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Estilo</a:t>
                      </a:r>
                      <a:r>
                        <a:rPr lang="en-GB" b="0" dirty="0">
                          <a:effectLst/>
                        </a:rPr>
                        <a:t> de las </a:t>
                      </a:r>
                      <a:r>
                        <a:rPr lang="en-GB" b="0" dirty="0" err="1">
                          <a:effectLst/>
                        </a:rPr>
                        <a:t>columnas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107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footerClass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Estilo</a:t>
                      </a:r>
                      <a:r>
                        <a:rPr lang="en-GB" b="0" dirty="0">
                          <a:effectLst/>
                        </a:rPr>
                        <a:t> del pie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01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headerClass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Estilo</a:t>
                      </a:r>
                      <a:r>
                        <a:rPr lang="en-GB" b="0" dirty="0">
                          <a:effectLst/>
                        </a:rPr>
                        <a:t> del </a:t>
                      </a:r>
                      <a:r>
                        <a:rPr lang="en-GB" b="0" dirty="0" err="1">
                          <a:effectLst/>
                        </a:rPr>
                        <a:t>encabezado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51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rowClasses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Estilo</a:t>
                      </a:r>
                      <a:r>
                        <a:rPr lang="en-GB" b="0" dirty="0">
                          <a:effectLst/>
                        </a:rPr>
                        <a:t> de los </a:t>
                      </a:r>
                      <a:r>
                        <a:rPr lang="en-GB" b="0" dirty="0" err="1">
                          <a:effectLst/>
                        </a:rPr>
                        <a:t>renglones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087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styleClass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Estilo</a:t>
                      </a:r>
                      <a:r>
                        <a:rPr lang="en-GB" b="0" dirty="0">
                          <a:effectLst/>
                        </a:rPr>
                        <a:t> de la </a:t>
                      </a:r>
                      <a:r>
                        <a:rPr lang="en-GB" b="0" dirty="0" err="1">
                          <a:effectLst/>
                        </a:rPr>
                        <a:t>tabla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98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526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475BB-7E6A-644A-93EC-58719B6ED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h:message</a:t>
            </a:r>
            <a:endParaRPr lang="en-GB" dirty="0"/>
          </a:p>
          <a:p>
            <a:r>
              <a:rPr lang="en-GB" dirty="0" err="1"/>
              <a:t>h:messages</a:t>
            </a:r>
            <a:endParaRPr lang="en-GB" dirty="0"/>
          </a:p>
          <a:p>
            <a:r>
              <a:rPr lang="en-GB" dirty="0"/>
              <a:t>layout: list / table</a:t>
            </a:r>
            <a:endParaRPr lang="en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EC714-42D9-4C4D-BC79-C85C9457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Mensajes de error</a:t>
            </a:r>
          </a:p>
        </p:txBody>
      </p:sp>
    </p:spTree>
    <p:extLst>
      <p:ext uri="{BB962C8B-B14F-4D97-AF65-F5344CB8AC3E}">
        <p14:creationId xmlns:p14="http://schemas.microsoft.com/office/powerpoint/2010/main" val="2350997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94272D-44CE-5D4D-847B-813E21DFB1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h:link</a:t>
            </a:r>
            <a:r>
              <a:rPr lang="en-GB" dirty="0"/>
              <a:t> outcome="</a:t>
            </a:r>
            <a:r>
              <a:rPr lang="en-GB" dirty="0" err="1"/>
              <a:t>somepage</a:t>
            </a:r>
            <a:r>
              <a:rPr lang="en-GB" dirty="0"/>
              <a:t>" value="Message" /&gt;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&lt;a </a:t>
            </a:r>
            <a:r>
              <a:rPr lang="en-GB" dirty="0" err="1"/>
              <a:t>href</a:t>
            </a:r>
            <a:r>
              <a:rPr lang="en-GB" dirty="0"/>
              <a:t>="/</a:t>
            </a:r>
            <a:r>
              <a:rPr lang="en-GB" dirty="0" err="1"/>
              <a:t>simplebookmark</a:t>
            </a:r>
            <a:r>
              <a:rPr lang="en-GB" dirty="0"/>
              <a:t>/</a:t>
            </a:r>
            <a:r>
              <a:rPr lang="en-GB" dirty="0" err="1"/>
              <a:t>somepage.xhtml</a:t>
            </a:r>
            <a:r>
              <a:rPr lang="en-GB" dirty="0"/>
              <a:t>"&gt;Message&lt;/a&gt;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A468DF-877E-B04C-AF8A-005B7743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h:button y h:link</a:t>
            </a:r>
          </a:p>
        </p:txBody>
      </p:sp>
    </p:spTree>
    <p:extLst>
      <p:ext uri="{BB962C8B-B14F-4D97-AF65-F5344CB8AC3E}">
        <p14:creationId xmlns:p14="http://schemas.microsoft.com/office/powerpoint/2010/main" val="1918145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4CF0E8-E323-6643-8389-DAF9F8C307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8245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h:body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h:form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  &lt;</a:t>
            </a:r>
            <a:r>
              <a:rPr lang="en-GB" dirty="0" err="1"/>
              <a:t>h:graphicImage</a:t>
            </a:r>
            <a:r>
              <a:rPr lang="en-GB" dirty="0"/>
              <a:t> </a:t>
            </a:r>
            <a:r>
              <a:rPr lang="en-GB" dirty="0" err="1"/>
              <a:t>url</a:t>
            </a:r>
            <a:r>
              <a:rPr lang="en-GB" dirty="0"/>
              <a:t>="#{resource['</a:t>
            </a:r>
            <a:r>
              <a:rPr lang="en-GB" dirty="0" err="1"/>
              <a:t>images:duke.waving.gif</a:t>
            </a:r>
            <a:r>
              <a:rPr lang="en-GB" dirty="0"/>
              <a:t>']}"</a:t>
            </a:r>
          </a:p>
          <a:p>
            <a:pPr marL="0" indent="0">
              <a:buNone/>
            </a:pPr>
            <a:r>
              <a:rPr lang="en-GB" dirty="0"/>
              <a:t>                                    alt="Duke waving his hand"/&gt;</a:t>
            </a:r>
          </a:p>
          <a:p>
            <a:pPr marL="0" indent="0">
              <a:buNone/>
            </a:pPr>
            <a:r>
              <a:rPr lang="en-GB" dirty="0"/>
              <a:t>        &lt;h2&gt;Hello, #{</a:t>
            </a:r>
            <a:r>
              <a:rPr lang="en-GB" dirty="0" err="1"/>
              <a:t>hello.name</a:t>
            </a:r>
            <a:r>
              <a:rPr lang="en-GB" dirty="0"/>
              <a:t>}!&lt;/h2&gt;</a:t>
            </a:r>
          </a:p>
          <a:p>
            <a:pPr marL="0" indent="0">
              <a:buNone/>
            </a:pPr>
            <a:r>
              <a:rPr lang="en-GB" dirty="0"/>
              <a:t>        &lt;p&gt;I've made your</a:t>
            </a:r>
          </a:p>
          <a:p>
            <a:pPr marL="0" indent="0">
              <a:buNone/>
            </a:pPr>
            <a:r>
              <a:rPr lang="en-GB" dirty="0"/>
              <a:t>            &lt;</a:t>
            </a:r>
            <a:r>
              <a:rPr lang="en-GB" dirty="0" err="1"/>
              <a:t>h:link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outcome="personal"</a:t>
            </a:r>
            <a:r>
              <a:rPr lang="en-GB" dirty="0"/>
              <a:t> value="personal greeting page!"</a:t>
            </a:r>
          </a:p>
          <a:p>
            <a:pPr marL="0" indent="0">
              <a:buNone/>
            </a:pPr>
            <a:r>
              <a:rPr lang="en-GB" dirty="0"/>
              <a:t>                       </a:t>
            </a:r>
            <a:r>
              <a:rPr lang="en-GB" dirty="0" err="1">
                <a:solidFill>
                  <a:srgbClr val="C00000"/>
                </a:solidFill>
              </a:rPr>
              <a:t>includeViewParams</a:t>
            </a:r>
            <a:r>
              <a:rPr lang="en-GB" dirty="0">
                <a:solidFill>
                  <a:srgbClr val="C00000"/>
                </a:solidFill>
              </a:rPr>
              <a:t>="true"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          &lt;</a:t>
            </a:r>
            <a:r>
              <a:rPr lang="en-GB" dirty="0" err="1"/>
              <a:t>f:param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name="Result" value="#{</a:t>
            </a:r>
            <a:r>
              <a:rPr lang="en-GB" dirty="0" err="1">
                <a:solidFill>
                  <a:srgbClr val="C00000"/>
                </a:solidFill>
              </a:rPr>
              <a:t>hello.name</a:t>
            </a:r>
            <a:r>
              <a:rPr lang="en-GB" dirty="0">
                <a:solidFill>
                  <a:srgbClr val="C00000"/>
                </a:solidFill>
              </a:rPr>
              <a:t>}"</a:t>
            </a:r>
            <a:r>
              <a:rPr lang="en-GB" dirty="0"/>
              <a:t>/&gt;</a:t>
            </a:r>
          </a:p>
          <a:p>
            <a:pPr marL="0" indent="0">
              <a:buNone/>
            </a:pPr>
            <a:r>
              <a:rPr lang="en-GB" dirty="0"/>
              <a:t>            &lt;/</a:t>
            </a:r>
            <a:r>
              <a:rPr lang="en-GB" dirty="0" err="1"/>
              <a:t>h:link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    &lt;/p&gt;</a:t>
            </a:r>
          </a:p>
          <a:p>
            <a:pPr marL="0" indent="0">
              <a:buNone/>
            </a:pPr>
            <a:r>
              <a:rPr lang="en-GB" dirty="0"/>
              <a:t>        &lt;</a:t>
            </a:r>
            <a:r>
              <a:rPr lang="en-GB" dirty="0" err="1"/>
              <a:t>h:commandButton</a:t>
            </a:r>
            <a:r>
              <a:rPr lang="en-GB" dirty="0"/>
              <a:t> id="back" value="Back" action="index" /&gt;</a:t>
            </a:r>
          </a:p>
          <a:p>
            <a:pPr marL="0" indent="0">
              <a:buNone/>
            </a:pPr>
            <a:r>
              <a:rPr lang="en-GB" dirty="0"/>
              <a:t>    &lt;/</a:t>
            </a:r>
            <a:r>
              <a:rPr lang="en-GB" dirty="0" err="1"/>
              <a:t>h:form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h:body</a:t>
            </a:r>
            <a:r>
              <a:rPr lang="en-GB" dirty="0"/>
              <a:t>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6C5600-3EAB-7640-9F0E-F5581281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includeViewParams</a:t>
            </a:r>
          </a:p>
        </p:txBody>
      </p:sp>
    </p:spTree>
    <p:extLst>
      <p:ext uri="{BB962C8B-B14F-4D97-AF65-F5344CB8AC3E}">
        <p14:creationId xmlns:p14="http://schemas.microsoft.com/office/powerpoint/2010/main" val="25247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90DFDC-71A7-0E49-AD54-497AF1860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Declaración de las bibliotecas de etiquetas</a:t>
            </a:r>
          </a:p>
          <a:p>
            <a:r>
              <a:rPr lang="en-MX" dirty="0"/>
              <a:t>HTML</a:t>
            </a:r>
          </a:p>
          <a:p>
            <a:r>
              <a:rPr lang="en-MX" dirty="0"/>
              <a:t>Etiqueta 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1AEB3F-B189-3A44-A1F5-86048908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Páginas Faces</a:t>
            </a:r>
          </a:p>
        </p:txBody>
      </p:sp>
    </p:spTree>
    <p:extLst>
      <p:ext uri="{BB962C8B-B14F-4D97-AF65-F5344CB8AC3E}">
        <p14:creationId xmlns:p14="http://schemas.microsoft.com/office/powerpoint/2010/main" val="2090036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3D375B-82A4-B543-8ADB-2AA717C3F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http://localhost:8080/bookmarks/personal.xhtml?Result=Timmy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f:metadata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f:viewParam</a:t>
            </a:r>
            <a:r>
              <a:rPr lang="en-GB" dirty="0"/>
              <a:t> name="Result" value="#{</a:t>
            </a:r>
            <a:r>
              <a:rPr lang="en-GB" dirty="0" err="1"/>
              <a:t>hello.name</a:t>
            </a:r>
            <a:r>
              <a:rPr lang="en-GB" dirty="0"/>
              <a:t>}"/&gt;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f:metadata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h:outputText</a:t>
            </a:r>
            <a:r>
              <a:rPr lang="en-GB" dirty="0"/>
              <a:t> value="Howdy, #{</a:t>
            </a:r>
            <a:r>
              <a:rPr lang="en-GB" dirty="0" err="1"/>
              <a:t>hello.name</a:t>
            </a:r>
            <a:r>
              <a:rPr lang="en-GB" dirty="0"/>
              <a:t>}!" /&gt;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AB2305-CC56-6F4C-B7B5-5C8DC446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includeViewParams</a:t>
            </a:r>
          </a:p>
        </p:txBody>
      </p:sp>
      <p:sp>
        <p:nvSpPr>
          <p:cNvPr id="4" name="Horizontal Scroll 3">
            <a:extLst>
              <a:ext uri="{FF2B5EF4-FFF2-40B4-BE49-F238E27FC236}">
                <a16:creationId xmlns:a16="http://schemas.microsoft.com/office/drawing/2014/main" id="{43E6097A-8E44-E049-BDCD-CEC570D0184D}"/>
              </a:ext>
            </a:extLst>
          </p:cNvPr>
          <p:cNvSpPr/>
          <p:nvPr/>
        </p:nvSpPr>
        <p:spPr>
          <a:xfrm>
            <a:off x="3827748" y="5272019"/>
            <a:ext cx="4536504" cy="936104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examples/web/</a:t>
            </a:r>
            <a:r>
              <a:rPr lang="en-GB" sz="2400" dirty="0" err="1"/>
              <a:t>jsf</a:t>
            </a:r>
            <a:r>
              <a:rPr lang="en-GB" sz="2400" dirty="0"/>
              <a:t>/bookmarks/</a:t>
            </a:r>
            <a:endParaRPr lang="en-MX" sz="2400" dirty="0"/>
          </a:p>
        </p:txBody>
      </p:sp>
    </p:spTree>
    <p:extLst>
      <p:ext uri="{BB962C8B-B14F-4D97-AF65-F5344CB8AC3E}">
        <p14:creationId xmlns:p14="http://schemas.microsoft.com/office/powerpoint/2010/main" val="775598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80E291-AB6F-3D40-B773-0F4FFF0C4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968552"/>
          </a:xfrm>
        </p:spPr>
        <p:txBody>
          <a:bodyPr>
            <a:normAutofit fontScale="77500" lnSpcReduction="20000"/>
          </a:bodyPr>
          <a:lstStyle/>
          <a:p>
            <a:r>
              <a:rPr lang="en-MX" dirty="0"/>
              <a:t>target: header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GB" dirty="0"/>
              <a:t>&lt;html </a:t>
            </a:r>
            <a:r>
              <a:rPr lang="en-GB" dirty="0" err="1"/>
              <a:t>xmlns</a:t>
            </a:r>
            <a:r>
              <a:rPr lang="en-GB" dirty="0"/>
              <a:t>="http://www.w3.org/1999/</a:t>
            </a:r>
            <a:r>
              <a:rPr lang="en-GB" dirty="0" err="1"/>
              <a:t>xhtml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          </a:t>
            </a:r>
            <a:r>
              <a:rPr lang="en-GB" dirty="0" err="1"/>
              <a:t>xmlns:h</a:t>
            </a:r>
            <a:r>
              <a:rPr lang="en-GB" dirty="0"/>
              <a:t>="http://</a:t>
            </a:r>
            <a:r>
              <a:rPr lang="en-GB" dirty="0" err="1"/>
              <a:t>xmlns.jcp.org</a:t>
            </a:r>
            <a:r>
              <a:rPr lang="en-GB" dirty="0"/>
              <a:t>/</a:t>
            </a:r>
            <a:r>
              <a:rPr lang="en-GB" dirty="0" err="1"/>
              <a:t>jsf</a:t>
            </a:r>
            <a:r>
              <a:rPr lang="en-GB" dirty="0"/>
              <a:t>/html"&gt;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h:head</a:t>
            </a:r>
            <a:r>
              <a:rPr lang="en-GB" dirty="0"/>
              <a:t> id="head"&gt;</a:t>
            </a:r>
          </a:p>
          <a:p>
            <a:pPr marL="0" indent="0">
              <a:buNone/>
            </a:pPr>
            <a:r>
              <a:rPr lang="en-GB" dirty="0"/>
              <a:t>        &lt;title&gt;Resource Relocation&lt;/title&gt;</a:t>
            </a:r>
          </a:p>
          <a:p>
            <a:pPr marL="0" indent="0">
              <a:buNone/>
            </a:pPr>
            <a:r>
              <a:rPr lang="en-GB" dirty="0"/>
              <a:t>    &lt;/</a:t>
            </a:r>
            <a:r>
              <a:rPr lang="en-GB" dirty="0" err="1"/>
              <a:t>h:head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&lt;</a:t>
            </a:r>
            <a:r>
              <a:rPr lang="en-GB" dirty="0" err="1"/>
              <a:t>h:body</a:t>
            </a:r>
            <a:r>
              <a:rPr lang="en-GB" dirty="0"/>
              <a:t> id="body"&gt;</a:t>
            </a:r>
          </a:p>
          <a:p>
            <a:pPr marL="0" indent="0">
              <a:buNone/>
            </a:pPr>
            <a:r>
              <a:rPr lang="en-GB" dirty="0"/>
              <a:t>        &lt;</a:t>
            </a:r>
            <a:r>
              <a:rPr lang="en-GB" dirty="0" err="1"/>
              <a:t>h:form</a:t>
            </a:r>
            <a:r>
              <a:rPr lang="en-GB" dirty="0"/>
              <a:t> id="form"&gt;</a:t>
            </a:r>
          </a:p>
          <a:p>
            <a:pPr marL="0" indent="0">
              <a:buNone/>
            </a:pPr>
            <a:r>
              <a:rPr lang="en-GB" dirty="0"/>
              <a:t>            &lt;</a:t>
            </a:r>
            <a:r>
              <a:rPr lang="en-GB" dirty="0" err="1"/>
              <a:t>h:outputScript</a:t>
            </a:r>
            <a:r>
              <a:rPr lang="en-GB" dirty="0"/>
              <a:t> name="</a:t>
            </a:r>
            <a:r>
              <a:rPr lang="en-GB" dirty="0" err="1"/>
              <a:t>hello.js</a:t>
            </a:r>
            <a:r>
              <a:rPr lang="en-GB" dirty="0"/>
              <a:t>" </a:t>
            </a:r>
            <a:r>
              <a:rPr lang="en-GB" dirty="0">
                <a:solidFill>
                  <a:srgbClr val="C00000"/>
                </a:solidFill>
              </a:rPr>
              <a:t>target</a:t>
            </a:r>
            <a:r>
              <a:rPr lang="en-GB" dirty="0"/>
              <a:t>="#{</a:t>
            </a:r>
            <a:r>
              <a:rPr lang="en-GB" dirty="0" err="1"/>
              <a:t>param.location</a:t>
            </a:r>
            <a:r>
              <a:rPr lang="en-GB" dirty="0"/>
              <a:t>}"/&gt;</a:t>
            </a:r>
          </a:p>
          <a:p>
            <a:pPr marL="0" indent="0">
              <a:buNone/>
            </a:pPr>
            <a:r>
              <a:rPr lang="en-GB" dirty="0"/>
              <a:t>            &lt;</a:t>
            </a:r>
            <a:r>
              <a:rPr lang="en-GB" dirty="0" err="1"/>
              <a:t>h:outputStylesheet</a:t>
            </a:r>
            <a:r>
              <a:rPr lang="en-GB" dirty="0"/>
              <a:t> name="</a:t>
            </a:r>
            <a:r>
              <a:rPr lang="en-GB" dirty="0" err="1"/>
              <a:t>hello.css</a:t>
            </a:r>
            <a:r>
              <a:rPr lang="en-GB" dirty="0"/>
              <a:t>"/&gt;</a:t>
            </a:r>
          </a:p>
          <a:p>
            <a:pPr marL="0" indent="0">
              <a:buNone/>
            </a:pPr>
            <a:r>
              <a:rPr lang="en-GB" dirty="0"/>
              <a:t>        &lt;/</a:t>
            </a:r>
            <a:r>
              <a:rPr lang="en-GB" dirty="0" err="1"/>
              <a:t>h:form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  &lt;/</a:t>
            </a:r>
            <a:r>
              <a:rPr lang="en-GB" dirty="0" err="1"/>
              <a:t>h:body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&lt;/html&gt;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3F8A02-CA06-0B4F-B1EB-12367E22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h:outputScript</a:t>
            </a:r>
            <a:r>
              <a:rPr lang="en-GB" dirty="0"/>
              <a:t> y </a:t>
            </a:r>
            <a:r>
              <a:rPr lang="en-GB" dirty="0" err="1"/>
              <a:t>h:outputStylesheet</a:t>
            </a:r>
            <a:r>
              <a:rPr lang="en-GB" dirty="0"/>
              <a:t> 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736158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DA0D3CD-8802-AA47-8760-342421440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8096730"/>
              </p:ext>
            </p:extLst>
          </p:nvPr>
        </p:nvGraphicFramePr>
        <p:xfrm>
          <a:off x="527382" y="764704"/>
          <a:ext cx="11137237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10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C3D3-1F5A-8541-BB20-1DCEFF14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Manejo de eventos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DB43B9-A2B6-E54D-8C4A-E49194641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50687"/>
              </p:ext>
            </p:extLst>
          </p:nvPr>
        </p:nvGraphicFramePr>
        <p:xfrm>
          <a:off x="1522590" y="2377440"/>
          <a:ext cx="9146820" cy="21031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061242">
                  <a:extLst>
                    <a:ext uri="{9D8B030D-6E8A-4147-A177-3AD203B41FA5}">
                      <a16:colId xmlns:a16="http://schemas.microsoft.com/office/drawing/2014/main" val="1190807072"/>
                    </a:ext>
                  </a:extLst>
                </a:gridCol>
                <a:gridCol w="6085578">
                  <a:extLst>
                    <a:ext uri="{9D8B030D-6E8A-4147-A177-3AD203B41FA5}">
                      <a16:colId xmlns:a16="http://schemas.microsoft.com/office/drawing/2014/main" val="2500952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1" dirty="0" err="1">
                          <a:effectLst/>
                        </a:rPr>
                        <a:t>Etiqueta</a:t>
                      </a:r>
                      <a:endParaRPr lang="en-GB" b="1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1" dirty="0" err="1">
                          <a:effectLst/>
                        </a:rPr>
                        <a:t>Función</a:t>
                      </a:r>
                      <a:endParaRPr lang="en-GB" b="1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53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f:actionListener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Agrega</a:t>
                      </a:r>
                      <a:r>
                        <a:rPr lang="en-GB" b="0" dirty="0">
                          <a:effectLst/>
                        </a:rPr>
                        <a:t> un </a:t>
                      </a:r>
                      <a:r>
                        <a:rPr lang="en-GB" b="0" dirty="0" err="1">
                          <a:effectLst/>
                        </a:rPr>
                        <a:t>escucha</a:t>
                      </a:r>
                      <a:r>
                        <a:rPr lang="en-GB" b="0" dirty="0">
                          <a:effectLst/>
                        </a:rPr>
                        <a:t> de </a:t>
                      </a:r>
                      <a:r>
                        <a:rPr lang="en-GB" b="0" dirty="0" err="1">
                          <a:effectLst/>
                        </a:rPr>
                        <a:t>acción</a:t>
                      </a:r>
                      <a:r>
                        <a:rPr lang="en-GB" b="0" dirty="0">
                          <a:effectLst/>
                        </a:rPr>
                        <a:t> al </a:t>
                      </a:r>
                      <a:r>
                        <a:rPr lang="en-GB" b="0" dirty="0" err="1">
                          <a:effectLst/>
                        </a:rPr>
                        <a:t>componente</a:t>
                      </a:r>
                      <a:r>
                        <a:rPr lang="en-GB" b="0" dirty="0">
                          <a:effectLst/>
                        </a:rPr>
                        <a:t> padre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51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f:phaseListener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Agrega</a:t>
                      </a:r>
                      <a:r>
                        <a:rPr lang="en-GB" b="0" dirty="0">
                          <a:effectLst/>
                        </a:rPr>
                        <a:t> un </a:t>
                      </a:r>
                      <a:r>
                        <a:rPr lang="en-GB" b="0" dirty="0" err="1">
                          <a:effectLst/>
                        </a:rPr>
                        <a:t>PhaseListener</a:t>
                      </a:r>
                      <a:r>
                        <a:rPr lang="en-GB" b="0" dirty="0">
                          <a:effectLst/>
                        </a:rPr>
                        <a:t> a una </a:t>
                      </a:r>
                      <a:r>
                        <a:rPr lang="en-GB" b="0" dirty="0" err="1">
                          <a:effectLst/>
                        </a:rPr>
                        <a:t>página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39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f:setPropertyActionListener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Registra</a:t>
                      </a:r>
                      <a:r>
                        <a:rPr lang="en-GB" b="0" dirty="0">
                          <a:effectLst/>
                        </a:rPr>
                        <a:t> un </a:t>
                      </a:r>
                      <a:r>
                        <a:rPr lang="en-GB" b="0" dirty="0" err="1">
                          <a:effectLst/>
                        </a:rPr>
                        <a:t>escucha</a:t>
                      </a:r>
                      <a:r>
                        <a:rPr lang="en-GB" b="0" dirty="0">
                          <a:effectLst/>
                        </a:rPr>
                        <a:t> de </a:t>
                      </a:r>
                      <a:r>
                        <a:rPr lang="en-GB" b="0" dirty="0" err="1">
                          <a:effectLst/>
                        </a:rPr>
                        <a:t>acción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cuyo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único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propósito</a:t>
                      </a:r>
                      <a:r>
                        <a:rPr lang="en-GB" b="0" dirty="0">
                          <a:effectLst/>
                        </a:rPr>
                        <a:t> es meter un </a:t>
                      </a:r>
                      <a:r>
                        <a:rPr lang="en-GB" b="0" dirty="0" err="1">
                          <a:effectLst/>
                        </a:rPr>
                        <a:t>valor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en</a:t>
                      </a:r>
                      <a:r>
                        <a:rPr lang="en-GB" b="0" dirty="0">
                          <a:effectLst/>
                        </a:rPr>
                        <a:t> un bean </a:t>
                      </a:r>
                      <a:r>
                        <a:rPr lang="en-GB" b="0" dirty="0" err="1">
                          <a:effectLst/>
                        </a:rPr>
                        <a:t>administrado</a:t>
                      </a:r>
                      <a:r>
                        <a:rPr lang="en-GB" b="0" dirty="0">
                          <a:effectLst/>
                        </a:rPr>
                        <a:t> al </a:t>
                      </a:r>
                      <a:r>
                        <a:rPr lang="en-GB" b="0" dirty="0" err="1">
                          <a:effectLst/>
                        </a:rPr>
                        <a:t>enviar</a:t>
                      </a:r>
                      <a:r>
                        <a:rPr lang="en-GB" b="0" dirty="0">
                          <a:effectLst/>
                        </a:rPr>
                        <a:t> una forma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24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f:valueChangeListener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Agrega</a:t>
                      </a:r>
                      <a:r>
                        <a:rPr lang="en-GB" b="0" dirty="0">
                          <a:effectLst/>
                        </a:rPr>
                        <a:t> un </a:t>
                      </a:r>
                      <a:r>
                        <a:rPr lang="en-GB" b="0" dirty="0" err="1">
                          <a:effectLst/>
                        </a:rPr>
                        <a:t>escucha</a:t>
                      </a:r>
                      <a:r>
                        <a:rPr lang="en-GB" b="0" dirty="0">
                          <a:effectLst/>
                        </a:rPr>
                        <a:t> de </a:t>
                      </a:r>
                      <a:r>
                        <a:rPr lang="en-GB" b="0" dirty="0" err="1">
                          <a:effectLst/>
                        </a:rPr>
                        <a:t>cambio</a:t>
                      </a:r>
                      <a:r>
                        <a:rPr lang="en-GB" b="0" dirty="0">
                          <a:effectLst/>
                        </a:rPr>
                        <a:t> de </a:t>
                      </a:r>
                      <a:r>
                        <a:rPr lang="en-GB" b="0" dirty="0" err="1">
                          <a:effectLst/>
                        </a:rPr>
                        <a:t>valor</a:t>
                      </a:r>
                      <a:r>
                        <a:rPr lang="en-GB" b="0" dirty="0">
                          <a:effectLst/>
                        </a:rPr>
                        <a:t> al </a:t>
                      </a:r>
                      <a:r>
                        <a:rPr lang="en-GB" b="0" dirty="0" err="1">
                          <a:effectLst/>
                        </a:rPr>
                        <a:t>componente</a:t>
                      </a:r>
                      <a:r>
                        <a:rPr lang="en-GB" b="0" dirty="0">
                          <a:effectLst/>
                        </a:rPr>
                        <a:t> padre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6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136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7586-10AF-134F-A3A8-18451357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Conversión de datos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7FA69A-86C0-2F4E-B9EF-8E98548CE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802094"/>
              </p:ext>
            </p:extLst>
          </p:nvPr>
        </p:nvGraphicFramePr>
        <p:xfrm>
          <a:off x="1522590" y="2697480"/>
          <a:ext cx="9146820" cy="146304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701202">
                  <a:extLst>
                    <a:ext uri="{9D8B030D-6E8A-4147-A177-3AD203B41FA5}">
                      <a16:colId xmlns:a16="http://schemas.microsoft.com/office/drawing/2014/main" val="3737563146"/>
                    </a:ext>
                  </a:extLst>
                </a:gridCol>
                <a:gridCol w="6445618">
                  <a:extLst>
                    <a:ext uri="{9D8B030D-6E8A-4147-A177-3AD203B41FA5}">
                      <a16:colId xmlns:a16="http://schemas.microsoft.com/office/drawing/2014/main" val="8040582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1" dirty="0" err="1">
                          <a:effectLst/>
                        </a:rPr>
                        <a:t>Etiqueta</a:t>
                      </a:r>
                      <a:endParaRPr lang="en-GB" b="1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1" dirty="0" err="1">
                          <a:effectLst/>
                        </a:rPr>
                        <a:t>Función</a:t>
                      </a:r>
                      <a:endParaRPr lang="en-GB" b="1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30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f:converter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Agrega</a:t>
                      </a:r>
                      <a:r>
                        <a:rPr lang="en-GB" b="0" dirty="0">
                          <a:effectLst/>
                        </a:rPr>
                        <a:t> un </a:t>
                      </a:r>
                      <a:r>
                        <a:rPr lang="en-GB" b="0" dirty="0" err="1">
                          <a:effectLst/>
                        </a:rPr>
                        <a:t>covertidor</a:t>
                      </a:r>
                      <a:r>
                        <a:rPr lang="en-GB" b="0" dirty="0">
                          <a:effectLst/>
                        </a:rPr>
                        <a:t> al </a:t>
                      </a:r>
                      <a:r>
                        <a:rPr lang="en-GB" b="0" dirty="0" err="1">
                          <a:effectLst/>
                        </a:rPr>
                        <a:t>componente</a:t>
                      </a:r>
                      <a:r>
                        <a:rPr lang="en-GB" b="0" dirty="0">
                          <a:effectLst/>
                        </a:rPr>
                        <a:t> padre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3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f:convertDateTime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Agrega</a:t>
                      </a:r>
                      <a:r>
                        <a:rPr lang="en-GB" b="0" dirty="0">
                          <a:effectLst/>
                        </a:rPr>
                        <a:t> un </a:t>
                      </a:r>
                      <a:r>
                        <a:rPr lang="en-GB" b="0" dirty="0" err="1">
                          <a:effectLst/>
                        </a:rPr>
                        <a:t>convertidor</a:t>
                      </a:r>
                      <a:r>
                        <a:rPr lang="en-GB" b="0" dirty="0">
                          <a:effectLst/>
                        </a:rPr>
                        <a:t> </a:t>
                      </a:r>
                      <a:r>
                        <a:rPr lang="en-GB" b="0" dirty="0" err="1">
                          <a:effectLst/>
                        </a:rPr>
                        <a:t>DateTimeConverter</a:t>
                      </a:r>
                      <a:r>
                        <a:rPr lang="en-GB" b="0" dirty="0">
                          <a:effectLst/>
                        </a:rPr>
                        <a:t> al </a:t>
                      </a:r>
                      <a:r>
                        <a:rPr lang="en-GB" b="0" dirty="0" err="1">
                          <a:effectLst/>
                        </a:rPr>
                        <a:t>componente</a:t>
                      </a:r>
                      <a:r>
                        <a:rPr lang="en-GB" b="0" dirty="0">
                          <a:effectLst/>
                        </a:rPr>
                        <a:t> padre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280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f:convertNumber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Agrega</a:t>
                      </a:r>
                      <a:r>
                        <a:rPr lang="en-GB" b="0" dirty="0">
                          <a:effectLst/>
                        </a:rPr>
                        <a:t> un </a:t>
                      </a:r>
                      <a:r>
                        <a:rPr lang="en-GB" b="0" dirty="0" err="1">
                          <a:effectLst/>
                        </a:rPr>
                        <a:t>convertidor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NumberConverter</a:t>
                      </a:r>
                      <a:r>
                        <a:rPr lang="en-GB" b="0" dirty="0">
                          <a:effectLst/>
                        </a:rPr>
                        <a:t> al </a:t>
                      </a:r>
                      <a:r>
                        <a:rPr lang="en-GB" b="0" dirty="0" err="1">
                          <a:effectLst/>
                        </a:rPr>
                        <a:t>componente</a:t>
                      </a:r>
                      <a:r>
                        <a:rPr lang="en-GB" b="0" dirty="0">
                          <a:effectLst/>
                        </a:rPr>
                        <a:t> padre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4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265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080C-5096-7B42-A070-B901794E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Etiquetas facet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C617A7-A613-6541-AB41-FAE75D6F9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46593"/>
              </p:ext>
            </p:extLst>
          </p:nvPr>
        </p:nvGraphicFramePr>
        <p:xfrm>
          <a:off x="911424" y="2880360"/>
          <a:ext cx="10369152" cy="109728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4133204098"/>
                    </a:ext>
                  </a:extLst>
                </a:gridCol>
                <a:gridCol w="9073008">
                  <a:extLst>
                    <a:ext uri="{9D8B030D-6E8A-4147-A177-3AD203B41FA5}">
                      <a16:colId xmlns:a16="http://schemas.microsoft.com/office/drawing/2014/main" val="36668525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1" dirty="0" err="1">
                          <a:effectLst/>
                        </a:rPr>
                        <a:t>Etiqueta</a:t>
                      </a:r>
                      <a:endParaRPr lang="en-GB" b="1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1" dirty="0" err="1">
                          <a:effectLst/>
                        </a:rPr>
                        <a:t>Función</a:t>
                      </a:r>
                      <a:endParaRPr lang="en-GB" b="1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075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f:facet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Agrega</a:t>
                      </a:r>
                      <a:r>
                        <a:rPr lang="en-GB" b="0" dirty="0">
                          <a:effectLst/>
                        </a:rPr>
                        <a:t> un </a:t>
                      </a:r>
                      <a:r>
                        <a:rPr lang="en-GB" b="0" dirty="0" err="1">
                          <a:effectLst/>
                        </a:rPr>
                        <a:t>componente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anidado</a:t>
                      </a:r>
                      <a:r>
                        <a:rPr lang="en-GB" b="0" dirty="0">
                          <a:effectLst/>
                        </a:rPr>
                        <a:t> que </a:t>
                      </a:r>
                      <a:r>
                        <a:rPr lang="en-GB" b="0" dirty="0" err="1">
                          <a:effectLst/>
                        </a:rPr>
                        <a:t>tiene</a:t>
                      </a:r>
                      <a:r>
                        <a:rPr lang="en-GB" b="0" dirty="0">
                          <a:effectLst/>
                        </a:rPr>
                        <a:t> una </a:t>
                      </a:r>
                      <a:r>
                        <a:rPr lang="en-GB" b="0" dirty="0" err="1">
                          <a:effectLst/>
                        </a:rPr>
                        <a:t>relación</a:t>
                      </a:r>
                      <a:r>
                        <a:rPr lang="en-GB" b="0" dirty="0">
                          <a:effectLst/>
                        </a:rPr>
                        <a:t> especial con la </a:t>
                      </a:r>
                      <a:r>
                        <a:rPr lang="en-GB" b="0" dirty="0" err="1">
                          <a:effectLst/>
                        </a:rPr>
                        <a:t>etiqueta</a:t>
                      </a:r>
                      <a:r>
                        <a:rPr lang="en-GB" b="0" dirty="0">
                          <a:effectLst/>
                        </a:rPr>
                        <a:t> que lo </a:t>
                      </a:r>
                      <a:r>
                        <a:rPr lang="en-GB" b="0" dirty="0" err="1">
                          <a:effectLst/>
                        </a:rPr>
                        <a:t>encierra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61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f:metadata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Registra</a:t>
                      </a:r>
                      <a:r>
                        <a:rPr lang="en-GB" b="0" dirty="0">
                          <a:effectLst/>
                        </a:rPr>
                        <a:t> un facet </a:t>
                      </a:r>
                      <a:r>
                        <a:rPr lang="en-GB" b="0" dirty="0" err="1">
                          <a:effectLst/>
                        </a:rPr>
                        <a:t>en</a:t>
                      </a:r>
                      <a:r>
                        <a:rPr lang="en-GB" b="0" dirty="0">
                          <a:effectLst/>
                        </a:rPr>
                        <a:t> un </a:t>
                      </a:r>
                      <a:r>
                        <a:rPr lang="en-GB" b="0" dirty="0" err="1">
                          <a:effectLst/>
                        </a:rPr>
                        <a:t>componente</a:t>
                      </a:r>
                      <a:r>
                        <a:rPr lang="en-GB" b="0" dirty="0">
                          <a:effectLst/>
                        </a:rPr>
                        <a:t> padre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32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861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01CB-1C95-4245-AA6A-1820EF23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Etiquetas para elementos de una lista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D3A0F8-1E9F-C643-9C30-145B4EF2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32661"/>
              </p:ext>
            </p:extLst>
          </p:nvPr>
        </p:nvGraphicFramePr>
        <p:xfrm>
          <a:off x="1522590" y="2880360"/>
          <a:ext cx="9146820" cy="109728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917226">
                  <a:extLst>
                    <a:ext uri="{9D8B030D-6E8A-4147-A177-3AD203B41FA5}">
                      <a16:colId xmlns:a16="http://schemas.microsoft.com/office/drawing/2014/main" val="2422430412"/>
                    </a:ext>
                  </a:extLst>
                </a:gridCol>
                <a:gridCol w="6229594">
                  <a:extLst>
                    <a:ext uri="{9D8B030D-6E8A-4147-A177-3AD203B41FA5}">
                      <a16:colId xmlns:a16="http://schemas.microsoft.com/office/drawing/2014/main" val="13845342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1" dirty="0" err="1">
                          <a:effectLst/>
                        </a:rPr>
                        <a:t>Etiqueta</a:t>
                      </a:r>
                      <a:endParaRPr lang="en-GB" b="1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1" dirty="0" err="1">
                          <a:effectLst/>
                        </a:rPr>
                        <a:t>Función</a:t>
                      </a:r>
                      <a:endParaRPr lang="en-GB" b="1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847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f:selectItem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Representa</a:t>
                      </a:r>
                      <a:r>
                        <a:rPr lang="en-GB" b="0" dirty="0">
                          <a:effectLst/>
                        </a:rPr>
                        <a:t> un element </a:t>
                      </a:r>
                      <a:r>
                        <a:rPr lang="en-GB" b="0" dirty="0" err="1">
                          <a:effectLst/>
                        </a:rPr>
                        <a:t>en</a:t>
                      </a:r>
                      <a:r>
                        <a:rPr lang="en-GB" b="0" dirty="0">
                          <a:effectLst/>
                        </a:rPr>
                        <a:t> una </a:t>
                      </a:r>
                      <a:r>
                        <a:rPr lang="en-GB" b="0" dirty="0" err="1">
                          <a:effectLst/>
                        </a:rPr>
                        <a:t>lista</a:t>
                      </a:r>
                      <a:r>
                        <a:rPr lang="en-GB" b="0" dirty="0">
                          <a:effectLst/>
                        </a:rPr>
                        <a:t> de </a:t>
                      </a:r>
                      <a:r>
                        <a:rPr lang="en-GB" b="0" dirty="0" err="1">
                          <a:effectLst/>
                        </a:rPr>
                        <a:t>elementos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689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f:selectItems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Representa</a:t>
                      </a:r>
                      <a:r>
                        <a:rPr lang="en-GB" b="0" dirty="0">
                          <a:effectLst/>
                        </a:rPr>
                        <a:t> un conjunto de </a:t>
                      </a:r>
                      <a:r>
                        <a:rPr lang="en-GB" b="0" dirty="0" err="1">
                          <a:effectLst/>
                        </a:rPr>
                        <a:t>elementos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54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06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9D68-4423-9941-AF81-39A7D943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Etiquetas de validación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4C98CC-9133-414D-841A-AC5A7DA2C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612855"/>
              </p:ext>
            </p:extLst>
          </p:nvPr>
        </p:nvGraphicFramePr>
        <p:xfrm>
          <a:off x="1522590" y="1965960"/>
          <a:ext cx="9146820" cy="292608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773210">
                  <a:extLst>
                    <a:ext uri="{9D8B030D-6E8A-4147-A177-3AD203B41FA5}">
                      <a16:colId xmlns:a16="http://schemas.microsoft.com/office/drawing/2014/main" val="1846124117"/>
                    </a:ext>
                  </a:extLst>
                </a:gridCol>
                <a:gridCol w="6373610">
                  <a:extLst>
                    <a:ext uri="{9D8B030D-6E8A-4147-A177-3AD203B41FA5}">
                      <a16:colId xmlns:a16="http://schemas.microsoft.com/office/drawing/2014/main" val="32404196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1" dirty="0" err="1">
                          <a:effectLst/>
                        </a:rPr>
                        <a:t>Etiqueta</a:t>
                      </a:r>
                      <a:endParaRPr lang="en-GB" b="1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1" dirty="0" err="1">
                          <a:effectLst/>
                        </a:rPr>
                        <a:t>Función</a:t>
                      </a:r>
                      <a:endParaRPr lang="en-GB" b="1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f:validateDoubleRange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Agrega</a:t>
                      </a:r>
                      <a:r>
                        <a:rPr lang="en-GB" b="0" dirty="0">
                          <a:effectLst/>
                        </a:rPr>
                        <a:t> un </a:t>
                      </a:r>
                      <a:r>
                        <a:rPr lang="en-GB" b="0" dirty="0" err="1">
                          <a:effectLst/>
                        </a:rPr>
                        <a:t>validador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DoubleRangeValidator</a:t>
                      </a:r>
                      <a:r>
                        <a:rPr lang="en-GB" b="0" dirty="0">
                          <a:effectLst/>
                        </a:rPr>
                        <a:t> a un </a:t>
                      </a:r>
                      <a:r>
                        <a:rPr lang="en-GB" b="0" dirty="0" err="1">
                          <a:effectLst/>
                        </a:rPr>
                        <a:t>componente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10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f:validateLength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Agrega</a:t>
                      </a:r>
                      <a:r>
                        <a:rPr lang="en-GB" b="0" dirty="0">
                          <a:effectLst/>
                        </a:rPr>
                        <a:t> un </a:t>
                      </a:r>
                      <a:r>
                        <a:rPr lang="en-GB" b="0" dirty="0" err="1">
                          <a:effectLst/>
                        </a:rPr>
                        <a:t>validador</a:t>
                      </a:r>
                      <a:r>
                        <a:rPr lang="en-GB" b="0" dirty="0">
                          <a:effectLst/>
                        </a:rPr>
                        <a:t> </a:t>
                      </a:r>
                      <a:r>
                        <a:rPr lang="en-GB" b="0" dirty="0" err="1">
                          <a:effectLst/>
                        </a:rPr>
                        <a:t>LengthValidator</a:t>
                      </a:r>
                      <a:r>
                        <a:rPr lang="en-GB" b="0" dirty="0">
                          <a:effectLst/>
                        </a:rPr>
                        <a:t> a un </a:t>
                      </a:r>
                      <a:r>
                        <a:rPr lang="en-GB" b="0" dirty="0" err="1">
                          <a:effectLst/>
                        </a:rPr>
                        <a:t>componente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51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f:validateLongRange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Agrega</a:t>
                      </a:r>
                      <a:r>
                        <a:rPr lang="en-GB" b="0" dirty="0">
                          <a:effectLst/>
                        </a:rPr>
                        <a:t> un </a:t>
                      </a:r>
                      <a:r>
                        <a:rPr lang="en-GB" b="0" dirty="0" err="1">
                          <a:effectLst/>
                        </a:rPr>
                        <a:t>validador</a:t>
                      </a:r>
                      <a:r>
                        <a:rPr lang="en-GB" b="0" dirty="0">
                          <a:effectLst/>
                        </a:rPr>
                        <a:t> </a:t>
                      </a:r>
                      <a:r>
                        <a:rPr lang="en-GB" b="0" dirty="0" err="1">
                          <a:effectLst/>
                        </a:rPr>
                        <a:t>LongRangeValidator</a:t>
                      </a:r>
                      <a:r>
                        <a:rPr lang="en-GB" b="0" dirty="0">
                          <a:effectLst/>
                        </a:rPr>
                        <a:t> a un </a:t>
                      </a:r>
                      <a:r>
                        <a:rPr lang="en-GB" b="0" dirty="0" err="1">
                          <a:effectLst/>
                        </a:rPr>
                        <a:t>componente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05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f:validator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Agrega</a:t>
                      </a:r>
                      <a:r>
                        <a:rPr lang="en-GB" b="0" dirty="0">
                          <a:effectLst/>
                        </a:rPr>
                        <a:t> un </a:t>
                      </a:r>
                      <a:r>
                        <a:rPr lang="en-GB" b="0" dirty="0" err="1">
                          <a:effectLst/>
                        </a:rPr>
                        <a:t>validador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personalizado</a:t>
                      </a:r>
                      <a:r>
                        <a:rPr lang="en-GB" b="0" dirty="0">
                          <a:effectLst/>
                        </a:rPr>
                        <a:t> a un </a:t>
                      </a:r>
                      <a:r>
                        <a:rPr lang="en-GB" b="0" dirty="0" err="1">
                          <a:effectLst/>
                        </a:rPr>
                        <a:t>componente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318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f:validateRegEx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Agrega</a:t>
                      </a:r>
                      <a:r>
                        <a:rPr lang="en-GB" b="0" dirty="0">
                          <a:effectLst/>
                        </a:rPr>
                        <a:t> un </a:t>
                      </a:r>
                      <a:r>
                        <a:rPr lang="en-GB" b="0" dirty="0" err="1">
                          <a:effectLst/>
                        </a:rPr>
                        <a:t>validador</a:t>
                      </a:r>
                      <a:r>
                        <a:rPr lang="en-GB" b="0" dirty="0">
                          <a:effectLst/>
                        </a:rPr>
                        <a:t> </a:t>
                      </a:r>
                      <a:r>
                        <a:rPr lang="en-GB" b="0" dirty="0" err="1">
                          <a:effectLst/>
                        </a:rPr>
                        <a:t>RegExValidator</a:t>
                      </a:r>
                      <a:r>
                        <a:rPr lang="en-GB" b="0" dirty="0">
                          <a:effectLst/>
                        </a:rPr>
                        <a:t> a un </a:t>
                      </a:r>
                      <a:r>
                        <a:rPr lang="en-GB" b="0" dirty="0" err="1">
                          <a:effectLst/>
                        </a:rPr>
                        <a:t>componente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f:validateBean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Delega</a:t>
                      </a:r>
                      <a:r>
                        <a:rPr lang="en-GB" b="0" dirty="0">
                          <a:effectLst/>
                        </a:rPr>
                        <a:t> la </a:t>
                      </a:r>
                      <a:r>
                        <a:rPr lang="en-GB" b="0" dirty="0" err="1">
                          <a:effectLst/>
                        </a:rPr>
                        <a:t>validación</a:t>
                      </a:r>
                      <a:r>
                        <a:rPr lang="en-GB" b="0" dirty="0">
                          <a:effectLst/>
                        </a:rPr>
                        <a:t> de un </a:t>
                      </a:r>
                      <a:r>
                        <a:rPr lang="en-GB" b="0" dirty="0" err="1">
                          <a:effectLst/>
                        </a:rPr>
                        <a:t>valor</a:t>
                      </a:r>
                      <a:r>
                        <a:rPr lang="en-GB" b="0" dirty="0">
                          <a:effectLst/>
                        </a:rPr>
                        <a:t> local a un </a:t>
                      </a:r>
                      <a:r>
                        <a:rPr lang="en-GB" b="0" dirty="0" err="1">
                          <a:effectLst/>
                        </a:rPr>
                        <a:t>BeanValidator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0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>
                          <a:effectLst/>
                        </a:rPr>
                        <a:t>f:validateRequired</a:t>
                      </a:r>
                      <a:endParaRPr lang="en-GB" b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</a:rPr>
                        <a:t>Obliga</a:t>
                      </a:r>
                      <a:r>
                        <a:rPr lang="en-GB" b="0" dirty="0">
                          <a:effectLst/>
                        </a:rPr>
                        <a:t> a </a:t>
                      </a:r>
                      <a:r>
                        <a:rPr lang="en-GB" b="0" dirty="0" err="1">
                          <a:effectLst/>
                        </a:rPr>
                        <a:t>proporcionar</a:t>
                      </a:r>
                      <a:r>
                        <a:rPr lang="en-GB" b="0" dirty="0">
                          <a:effectLst/>
                        </a:rPr>
                        <a:t> un </a:t>
                      </a:r>
                      <a:r>
                        <a:rPr lang="en-GB" b="0" dirty="0" err="1">
                          <a:effectLst/>
                        </a:rPr>
                        <a:t>valor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en</a:t>
                      </a:r>
                      <a:r>
                        <a:rPr lang="en-GB" b="0" dirty="0">
                          <a:effectLst/>
                        </a:rPr>
                        <a:t> un </a:t>
                      </a:r>
                      <a:r>
                        <a:rPr lang="en-GB" b="0" dirty="0" err="1">
                          <a:effectLst/>
                        </a:rPr>
                        <a:t>componente</a:t>
                      </a:r>
                      <a:endParaRPr lang="en-GB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6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06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221B-DF58-D54A-B62B-DFA283BA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Otras etiquetas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E5CC68-A290-6044-9D0F-03BAE09C3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64643"/>
              </p:ext>
            </p:extLst>
          </p:nvPr>
        </p:nvGraphicFramePr>
        <p:xfrm>
          <a:off x="564274" y="1693399"/>
          <a:ext cx="11063453" cy="3471202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728985">
                  <a:extLst>
                    <a:ext uri="{9D8B030D-6E8A-4147-A177-3AD203B41FA5}">
                      <a16:colId xmlns:a16="http://schemas.microsoft.com/office/drawing/2014/main" val="4289184948"/>
                    </a:ext>
                  </a:extLst>
                </a:gridCol>
                <a:gridCol w="1401371">
                  <a:extLst>
                    <a:ext uri="{9D8B030D-6E8A-4147-A177-3AD203B41FA5}">
                      <a16:colId xmlns:a16="http://schemas.microsoft.com/office/drawing/2014/main" val="2471617235"/>
                    </a:ext>
                  </a:extLst>
                </a:gridCol>
                <a:gridCol w="6933097">
                  <a:extLst>
                    <a:ext uri="{9D8B030D-6E8A-4147-A177-3AD203B41FA5}">
                      <a16:colId xmlns:a16="http://schemas.microsoft.com/office/drawing/2014/main" val="2197861663"/>
                    </a:ext>
                  </a:extLst>
                </a:gridCol>
              </a:tblGrid>
              <a:tr h="32177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dirty="0" err="1">
                          <a:effectLst/>
                        </a:rPr>
                        <a:t>Categoría</a:t>
                      </a:r>
                      <a:endParaRPr lang="en-GB" sz="1800" b="1" dirty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dirty="0" err="1">
                          <a:effectLst/>
                        </a:rPr>
                        <a:t>Etiqueta</a:t>
                      </a:r>
                      <a:endParaRPr lang="en-GB" sz="1800" b="1" dirty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dirty="0" err="1">
                          <a:effectLst/>
                        </a:rPr>
                        <a:t>Función</a:t>
                      </a:r>
                      <a:endParaRPr lang="en-GB" sz="1800" b="1" dirty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extLst>
                  <a:ext uri="{0D108BD9-81ED-4DB2-BD59-A6C34878D82A}">
                    <a16:rowId xmlns:a16="http://schemas.microsoft.com/office/drawing/2014/main" val="2685751385"/>
                  </a:ext>
                </a:extLst>
              </a:tr>
              <a:tr h="32177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Configuración</a:t>
                      </a:r>
                      <a:r>
                        <a:rPr lang="en-GB" sz="1800" b="0" dirty="0">
                          <a:effectLst/>
                        </a:rPr>
                        <a:t> de </a:t>
                      </a:r>
                      <a:r>
                        <a:rPr lang="en-GB" sz="1800" b="0" dirty="0" err="1">
                          <a:effectLst/>
                        </a:rPr>
                        <a:t>atributos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f:attribute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Agrega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atributos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configurables</a:t>
                      </a:r>
                      <a:r>
                        <a:rPr lang="en-GB" sz="1800" b="0" dirty="0">
                          <a:effectLst/>
                        </a:rPr>
                        <a:t> a un </a:t>
                      </a:r>
                      <a:r>
                        <a:rPr lang="en-GB" sz="1800" b="0" dirty="0" err="1">
                          <a:effectLst/>
                        </a:rPr>
                        <a:t>componente</a:t>
                      </a:r>
                      <a:r>
                        <a:rPr lang="en-GB" sz="1800" b="0" dirty="0">
                          <a:effectLst/>
                        </a:rPr>
                        <a:t> padre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extLst>
                  <a:ext uri="{0D108BD9-81ED-4DB2-BD59-A6C34878D82A}">
                    <a16:rowId xmlns:a16="http://schemas.microsoft.com/office/drawing/2014/main" val="170909624"/>
                  </a:ext>
                </a:extLst>
              </a:tr>
              <a:tr h="32786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Localización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f:loadBundle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Especifica</a:t>
                      </a:r>
                      <a:r>
                        <a:rPr lang="en-GB" sz="1800" b="0" dirty="0">
                          <a:effectLst/>
                        </a:rPr>
                        <a:t> un </a:t>
                      </a:r>
                      <a:r>
                        <a:rPr lang="en-GB" sz="1800" b="0" dirty="0" err="1">
                          <a:effectLst/>
                        </a:rPr>
                        <a:t>ResourceBundle</a:t>
                      </a:r>
                      <a:r>
                        <a:rPr lang="en-GB" sz="1800" b="0" dirty="0">
                          <a:effectLst/>
                        </a:rPr>
                        <a:t> que se </a:t>
                      </a:r>
                      <a:r>
                        <a:rPr lang="en-GB" sz="1800" b="0" dirty="0" err="1">
                          <a:effectLst/>
                        </a:rPr>
                        <a:t>expone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como</a:t>
                      </a:r>
                      <a:r>
                        <a:rPr lang="en-GB" sz="1800" b="0" dirty="0">
                          <a:effectLst/>
                        </a:rPr>
                        <a:t> Map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extLst>
                  <a:ext uri="{0D108BD9-81ED-4DB2-BD59-A6C34878D82A}">
                    <a16:rowId xmlns:a16="http://schemas.microsoft.com/office/drawing/2014/main" val="4266140946"/>
                  </a:ext>
                </a:extLst>
              </a:tr>
              <a:tr h="58610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Sustitución</a:t>
                      </a:r>
                      <a:r>
                        <a:rPr lang="en-GB" sz="1800" b="0" dirty="0">
                          <a:effectLst/>
                        </a:rPr>
                        <a:t> de </a:t>
                      </a:r>
                      <a:r>
                        <a:rPr lang="en-GB" sz="1800" b="0" dirty="0" err="1">
                          <a:effectLst/>
                        </a:rPr>
                        <a:t>parámetros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f:param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Sustituye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parámetros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en</a:t>
                      </a:r>
                      <a:r>
                        <a:rPr lang="en-GB" sz="1800" b="0" dirty="0">
                          <a:effectLst/>
                        </a:rPr>
                        <a:t> un </a:t>
                      </a:r>
                      <a:r>
                        <a:rPr lang="en-GB" sz="1800" b="0" dirty="0" err="1">
                          <a:effectLst/>
                        </a:rPr>
                        <a:t>MessageFormat</a:t>
                      </a:r>
                      <a:r>
                        <a:rPr lang="en-GB" sz="1800" b="0" dirty="0">
                          <a:effectLst/>
                        </a:rPr>
                        <a:t> y </a:t>
                      </a:r>
                      <a:r>
                        <a:rPr lang="en-GB" sz="1800" b="0" dirty="0" err="1">
                          <a:effectLst/>
                        </a:rPr>
                        <a:t>agrega</a:t>
                      </a:r>
                      <a:r>
                        <a:rPr lang="en-GB" sz="1800" b="0" dirty="0">
                          <a:effectLst/>
                        </a:rPr>
                        <a:t> pares </a:t>
                      </a:r>
                      <a:r>
                        <a:rPr lang="en-GB" sz="1800" b="0" dirty="0" err="1">
                          <a:effectLst/>
                        </a:rPr>
                        <a:t>nombre-valor</a:t>
                      </a:r>
                      <a:r>
                        <a:rPr lang="en-GB" sz="1800" b="0" dirty="0">
                          <a:effectLst/>
                        </a:rPr>
                        <a:t> a la query string de una URL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extLst>
                  <a:ext uri="{0D108BD9-81ED-4DB2-BD59-A6C34878D82A}">
                    <a16:rowId xmlns:a16="http://schemas.microsoft.com/office/drawing/2014/main" val="1613440070"/>
                  </a:ext>
                </a:extLst>
              </a:tr>
              <a:tr h="32177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Ajax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f:ajax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Asocia</a:t>
                      </a:r>
                      <a:r>
                        <a:rPr lang="en-GB" sz="1800" b="0" dirty="0">
                          <a:effectLst/>
                        </a:rPr>
                        <a:t> una </a:t>
                      </a:r>
                      <a:r>
                        <a:rPr lang="en-GB" sz="1800" b="0" dirty="0" err="1">
                          <a:effectLst/>
                        </a:rPr>
                        <a:t>acción</a:t>
                      </a:r>
                      <a:r>
                        <a:rPr lang="en-GB" sz="1800" b="0" dirty="0">
                          <a:effectLst/>
                        </a:rPr>
                        <a:t> Ajax con un </a:t>
                      </a:r>
                      <a:r>
                        <a:rPr lang="en-GB" sz="1800" b="0" dirty="0" err="1">
                          <a:effectLst/>
                        </a:rPr>
                        <a:t>componente</a:t>
                      </a:r>
                      <a:r>
                        <a:rPr lang="en-GB" sz="1800" b="0" dirty="0">
                          <a:effectLst/>
                        </a:rPr>
                        <a:t> o </a:t>
                      </a:r>
                      <a:r>
                        <a:rPr lang="en-GB" sz="1800" b="0" dirty="0" err="1">
                          <a:effectLst/>
                        </a:rPr>
                        <a:t>grupo</a:t>
                      </a:r>
                      <a:r>
                        <a:rPr lang="en-GB" sz="1800" b="0" dirty="0">
                          <a:effectLst/>
                        </a:rPr>
                        <a:t> de </a:t>
                      </a:r>
                      <a:r>
                        <a:rPr lang="en-GB" sz="1800" b="0" dirty="0" err="1">
                          <a:effectLst/>
                        </a:rPr>
                        <a:t>componentes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extLst>
                  <a:ext uri="{0D108BD9-81ED-4DB2-BD59-A6C34878D82A}">
                    <a16:rowId xmlns:a16="http://schemas.microsoft.com/office/drawing/2014/main" val="2101632288"/>
                  </a:ext>
                </a:extLst>
              </a:tr>
              <a:tr h="58610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Eventos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f:event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Permite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instalar</a:t>
                      </a:r>
                      <a:r>
                        <a:rPr lang="en-GB" sz="1800" b="0" dirty="0">
                          <a:effectLst/>
                        </a:rPr>
                        <a:t> un </a:t>
                      </a:r>
                      <a:r>
                        <a:rPr lang="en-GB" sz="1800" b="0" dirty="0" err="1">
                          <a:effectLst/>
                        </a:rPr>
                        <a:t>ComponentSystemEventListener</a:t>
                      </a:r>
                      <a:r>
                        <a:rPr lang="en-GB" sz="1800" b="0" dirty="0">
                          <a:effectLst/>
                        </a:rPr>
                        <a:t> </a:t>
                      </a:r>
                      <a:r>
                        <a:rPr lang="en-GB" sz="1800" b="0" dirty="0" err="1">
                          <a:effectLst/>
                        </a:rPr>
                        <a:t>sobre</a:t>
                      </a:r>
                      <a:r>
                        <a:rPr lang="en-GB" sz="1800" b="0" dirty="0">
                          <a:effectLst/>
                        </a:rPr>
                        <a:t> un </a:t>
                      </a:r>
                      <a:r>
                        <a:rPr lang="en-GB" sz="1800" b="0" dirty="0" err="1">
                          <a:effectLst/>
                        </a:rPr>
                        <a:t>componente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extLst>
                  <a:ext uri="{0D108BD9-81ED-4DB2-BD59-A6C34878D82A}">
                    <a16:rowId xmlns:a16="http://schemas.microsoft.com/office/drawing/2014/main" val="189624863"/>
                  </a:ext>
                </a:extLst>
              </a:tr>
              <a:tr h="918994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WebSocket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f:websocket</a:t>
                      </a:r>
                      <a:endParaRPr lang="en-GB" sz="1800" b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Permite</a:t>
                      </a:r>
                      <a:r>
                        <a:rPr lang="en-GB" sz="1800" b="0" dirty="0">
                          <a:effectLst/>
                        </a:rPr>
                        <a:t> que las Comunicaciones del </a:t>
                      </a:r>
                      <a:r>
                        <a:rPr lang="en-GB" sz="1800" b="0" dirty="0" err="1">
                          <a:effectLst/>
                        </a:rPr>
                        <a:t>lado</a:t>
                      </a:r>
                      <a:r>
                        <a:rPr lang="en-GB" sz="1800" b="0" dirty="0">
                          <a:effectLst/>
                        </a:rPr>
                        <a:t> del </a:t>
                      </a:r>
                      <a:r>
                        <a:rPr lang="en-GB" sz="1800" b="0" dirty="0" err="1">
                          <a:effectLst/>
                        </a:rPr>
                        <a:t>servidor</a:t>
                      </a:r>
                      <a:r>
                        <a:rPr lang="en-GB" sz="1800" b="0" dirty="0">
                          <a:effectLst/>
                        </a:rPr>
                        <a:t> se </a:t>
                      </a:r>
                      <a:r>
                        <a:rPr lang="en-GB" sz="1800" b="0" dirty="0" err="1">
                          <a:effectLst/>
                        </a:rPr>
                        <a:t>inserten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en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todas</a:t>
                      </a:r>
                      <a:r>
                        <a:rPr lang="en-GB" sz="1800" b="0" dirty="0">
                          <a:effectLst/>
                        </a:rPr>
                        <a:t> las </a:t>
                      </a:r>
                      <a:r>
                        <a:rPr lang="en-GB" sz="1800" b="0" dirty="0" err="1">
                          <a:effectLst/>
                        </a:rPr>
                        <a:t>instancias</a:t>
                      </a:r>
                      <a:r>
                        <a:rPr lang="en-GB" sz="1800" b="0" dirty="0">
                          <a:effectLst/>
                        </a:rPr>
                        <a:t> de un socket que </a:t>
                      </a:r>
                      <a:r>
                        <a:rPr lang="en-GB" sz="1800" b="0" dirty="0" err="1">
                          <a:effectLst/>
                        </a:rPr>
                        <a:t>contenga</a:t>
                      </a:r>
                      <a:r>
                        <a:rPr lang="en-GB" sz="1800" b="0" dirty="0">
                          <a:effectLst/>
                        </a:rPr>
                        <a:t> el </a:t>
                      </a:r>
                      <a:r>
                        <a:rPr lang="en-GB" sz="1800" b="0" dirty="0" err="1">
                          <a:effectLst/>
                        </a:rPr>
                        <a:t>mismo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nombre</a:t>
                      </a:r>
                      <a:r>
                        <a:rPr lang="en-GB" sz="1800" b="0" dirty="0">
                          <a:effectLst/>
                        </a:rPr>
                        <a:t> de canal</a:t>
                      </a:r>
                      <a:endParaRPr lang="en-GB" sz="1800" b="0" dirty="0">
                        <a:effectLst/>
                        <a:latin typeface="+mn-lt"/>
                      </a:endParaRPr>
                    </a:p>
                  </a:txBody>
                  <a:tcPr marL="59607" marR="59607" marT="29804" marB="29804"/>
                </a:tc>
                <a:extLst>
                  <a:ext uri="{0D108BD9-81ED-4DB2-BD59-A6C34878D82A}">
                    <a16:rowId xmlns:a16="http://schemas.microsoft.com/office/drawing/2014/main" val="3407035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491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</p:spPr>
        <p:txBody>
          <a:bodyPr/>
          <a:lstStyle/>
          <a:p>
            <a:endParaRPr lang="sk-SK" dirty="0"/>
          </a:p>
          <a:p>
            <a:endParaRPr lang="sk-SK" dirty="0"/>
          </a:p>
          <a:p>
            <a:r>
              <a:rPr lang="sk-SK" dirty="0" err="1"/>
              <a:t>Jorge</a:t>
            </a:r>
            <a:r>
              <a:rPr lang="sk-SK" dirty="0"/>
              <a:t> </a:t>
            </a:r>
            <a:r>
              <a:rPr lang="sk-SK" dirty="0" err="1"/>
              <a:t>Barrón</a:t>
            </a:r>
            <a:r>
              <a:rPr lang="sk-SK" dirty="0"/>
              <a:t> </a:t>
            </a:r>
            <a:r>
              <a:rPr lang="sk-SK" dirty="0" err="1"/>
              <a:t>Machado</a:t>
            </a:r>
            <a:endParaRPr lang="sk-SK" dirty="0"/>
          </a:p>
          <a:p>
            <a:pPr lvl="2"/>
            <a:r>
              <a:rPr lang="es-ES_tradnl" dirty="0" err="1"/>
              <a:t>corre.prueba@comunidad.unam.mx</a:t>
            </a:r>
            <a:endParaRPr lang="es-ES_tradnl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</p:spPr>
        <p:txBody>
          <a:bodyPr/>
          <a:lstStyle/>
          <a:p>
            <a:r>
              <a:rPr lang="es-ES_tradnl"/>
              <a:t>Contacto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9B96-64CA-2F4E-A9E2-0F425775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Etiquetas de componentes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172F99-52A3-3B4D-9246-F252BF59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6683"/>
              </p:ext>
            </p:extLst>
          </p:nvPr>
        </p:nvGraphicFramePr>
        <p:xfrm>
          <a:off x="623392" y="1628800"/>
          <a:ext cx="10873208" cy="4463774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043002268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9807674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3841219413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558119295"/>
                    </a:ext>
                  </a:extLst>
                </a:gridCol>
              </a:tblGrid>
              <a:tr h="168984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</a:rPr>
                        <a:t>Etiqueta</a:t>
                      </a:r>
                      <a:endParaRPr lang="en-GB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</a:rPr>
                        <a:t>Funciones</a:t>
                      </a:r>
                      <a:endParaRPr lang="en-GB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>
                          <a:effectLst/>
                        </a:rPr>
                        <a:t>Render </a:t>
                      </a:r>
                      <a:r>
                        <a:rPr lang="en-GB" sz="1600" b="1" dirty="0" err="1">
                          <a:effectLst/>
                        </a:rPr>
                        <a:t>como</a:t>
                      </a:r>
                      <a:endParaRPr lang="en-GB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</a:rPr>
                        <a:t>Apariencia</a:t>
                      </a:r>
                      <a:endParaRPr lang="en-GB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extLst>
                  <a:ext uri="{0D108BD9-81ED-4DB2-BD59-A6C34878D82A}">
                    <a16:rowId xmlns:a16="http://schemas.microsoft.com/office/drawing/2014/main" val="4053986445"/>
                  </a:ext>
                </a:extLst>
              </a:tr>
              <a:tr h="42246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h:column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Columna</a:t>
                      </a:r>
                      <a:r>
                        <a:rPr lang="en-GB" sz="1600" b="0" dirty="0">
                          <a:effectLst/>
                        </a:rPr>
                        <a:t> de </a:t>
                      </a:r>
                      <a:r>
                        <a:rPr lang="en-GB" sz="1600" b="0" dirty="0" err="1">
                          <a:effectLst/>
                        </a:rPr>
                        <a:t>datos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en</a:t>
                      </a:r>
                      <a:r>
                        <a:rPr lang="en-GB" sz="1600" b="0" dirty="0">
                          <a:effectLst/>
                        </a:rPr>
                        <a:t> un </a:t>
                      </a:r>
                      <a:r>
                        <a:rPr lang="en-GB" sz="1600" b="0" dirty="0" err="1">
                          <a:effectLst/>
                        </a:rPr>
                        <a:t>componente</a:t>
                      </a:r>
                      <a:r>
                        <a:rPr lang="en-GB" sz="1600" b="0" dirty="0">
                          <a:effectLst/>
                        </a:rPr>
                        <a:t> de </a:t>
                      </a:r>
                      <a:r>
                        <a:rPr lang="en-GB" sz="1600" b="0" dirty="0" err="1">
                          <a:effectLst/>
                        </a:rPr>
                        <a:t>datos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Columna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en</a:t>
                      </a:r>
                      <a:r>
                        <a:rPr lang="en-GB" sz="1600" b="0" dirty="0">
                          <a:effectLst/>
                        </a:rPr>
                        <a:t> una </a:t>
                      </a:r>
                      <a:r>
                        <a:rPr lang="en-GB" sz="1600" b="0" dirty="0" err="1">
                          <a:effectLst/>
                        </a:rPr>
                        <a:t>tabla</a:t>
                      </a:r>
                      <a:r>
                        <a:rPr lang="en-GB" sz="1600" b="0" dirty="0">
                          <a:effectLst/>
                        </a:rPr>
                        <a:t> HTML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Columna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en</a:t>
                      </a:r>
                      <a:r>
                        <a:rPr lang="en-GB" sz="1600" b="0" dirty="0">
                          <a:effectLst/>
                        </a:rPr>
                        <a:t> una </a:t>
                      </a:r>
                      <a:r>
                        <a:rPr lang="en-GB" sz="1600" b="0" dirty="0" err="1">
                          <a:effectLst/>
                        </a:rPr>
                        <a:t>tabla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extLst>
                  <a:ext uri="{0D108BD9-81ED-4DB2-BD59-A6C34878D82A}">
                    <a16:rowId xmlns:a16="http://schemas.microsoft.com/office/drawing/2014/main" val="4161784427"/>
                  </a:ext>
                </a:extLst>
              </a:tr>
              <a:tr h="55214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h:commandButton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Envía</a:t>
                      </a:r>
                      <a:r>
                        <a:rPr lang="en-GB" sz="1600" b="0" dirty="0">
                          <a:effectLst/>
                        </a:rPr>
                        <a:t> una forma a la </a:t>
                      </a:r>
                      <a:r>
                        <a:rPr lang="en-GB" sz="1600" b="0" dirty="0" err="1">
                          <a:effectLst/>
                        </a:rPr>
                        <a:t>aplicación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&lt;input type=value&gt; </a:t>
                      </a:r>
                      <a:r>
                        <a:rPr lang="en-GB" sz="1600" b="0" dirty="0" err="1">
                          <a:effectLst/>
                        </a:rPr>
                        <a:t>cuyo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tipo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puede</a:t>
                      </a:r>
                      <a:r>
                        <a:rPr lang="en-GB" sz="1600" b="0" dirty="0">
                          <a:effectLst/>
                        </a:rPr>
                        <a:t> ser “submit”, “reset”, o “image”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Botón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extLst>
                  <a:ext uri="{0D108BD9-81ED-4DB2-BD59-A6C34878D82A}">
                    <a16:rowId xmlns:a16="http://schemas.microsoft.com/office/drawing/2014/main" val="909600665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h:commandLink</a:t>
                      </a:r>
                      <a:endParaRPr lang="en-GB" sz="16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Enlace a una </a:t>
                      </a:r>
                      <a:r>
                        <a:rPr lang="en-GB" sz="1600" b="0" dirty="0" err="1">
                          <a:effectLst/>
                        </a:rPr>
                        <a:t>página</a:t>
                      </a:r>
                      <a:r>
                        <a:rPr lang="en-GB" sz="1600" b="0" dirty="0">
                          <a:effectLst/>
                        </a:rPr>
                        <a:t> o </a:t>
                      </a:r>
                      <a:r>
                        <a:rPr lang="en-GB" sz="1600" b="0" dirty="0" err="1">
                          <a:effectLst/>
                        </a:rPr>
                        <a:t>ubicación</a:t>
                      </a:r>
                      <a:r>
                        <a:rPr lang="en-GB" sz="1600" b="0" dirty="0">
                          <a:effectLst/>
                        </a:rPr>
                        <a:t> dentro de la </a:t>
                      </a:r>
                      <a:r>
                        <a:rPr lang="en-GB" sz="1600" b="0" dirty="0" err="1">
                          <a:effectLst/>
                        </a:rPr>
                        <a:t>página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&lt;a </a:t>
                      </a:r>
                      <a:r>
                        <a:rPr lang="en-GB" sz="1600" b="0" dirty="0" err="1">
                          <a:effectLst/>
                        </a:rPr>
                        <a:t>href</a:t>
                      </a:r>
                      <a:r>
                        <a:rPr lang="en-GB" sz="1600" b="0" dirty="0">
                          <a:effectLst/>
                        </a:rPr>
                        <a:t>&gt;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Enlace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extLst>
                  <a:ext uri="{0D108BD9-81ED-4DB2-BD59-A6C34878D82A}">
                    <a16:rowId xmlns:a16="http://schemas.microsoft.com/office/drawing/2014/main" val="3845983492"/>
                  </a:ext>
                </a:extLst>
              </a:tr>
              <a:tr h="26216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h:dataTable</a:t>
                      </a:r>
                      <a:endParaRPr lang="en-GB" sz="16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Envoltura</a:t>
                      </a:r>
                      <a:r>
                        <a:rPr lang="en-GB" sz="1600" b="0" dirty="0">
                          <a:effectLst/>
                        </a:rPr>
                        <a:t> de </a:t>
                      </a:r>
                      <a:r>
                        <a:rPr lang="en-GB" sz="1600" b="0" dirty="0" err="1">
                          <a:effectLst/>
                        </a:rPr>
                        <a:t>datos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&lt;table&gt;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Tabla</a:t>
                      </a:r>
                      <a:r>
                        <a:rPr lang="en-GB" sz="1600" b="0" dirty="0">
                          <a:effectLst/>
                        </a:rPr>
                        <a:t> actualizable </a:t>
                      </a:r>
                      <a:r>
                        <a:rPr lang="en-GB" sz="1600" b="0" dirty="0" err="1">
                          <a:effectLst/>
                        </a:rPr>
                        <a:t>dinámicamente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extLst>
                  <a:ext uri="{0D108BD9-81ED-4DB2-BD59-A6C34878D82A}">
                    <a16:rowId xmlns:a16="http://schemas.microsoft.com/office/drawing/2014/main" val="2130369371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</a:rPr>
                        <a:t>h:form</a:t>
                      </a:r>
                      <a:endParaRPr lang="en-GB" sz="16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Forma para </a:t>
                      </a:r>
                      <a:r>
                        <a:rPr lang="en-GB" sz="1600" b="0" dirty="0" err="1">
                          <a:effectLst/>
                        </a:rPr>
                        <a:t>ingresar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datos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&lt;form&gt;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No visible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extLst>
                  <a:ext uri="{0D108BD9-81ED-4DB2-BD59-A6C34878D82A}">
                    <a16:rowId xmlns:a16="http://schemas.microsoft.com/office/drawing/2014/main" val="2901966427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h:graphicImage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Despliega</a:t>
                      </a:r>
                      <a:r>
                        <a:rPr lang="en-GB" sz="1600" b="0" dirty="0">
                          <a:effectLst/>
                        </a:rPr>
                        <a:t> una imagen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&lt;</a:t>
                      </a:r>
                      <a:r>
                        <a:rPr lang="en-GB" sz="1600" b="0" dirty="0" err="1">
                          <a:effectLst/>
                        </a:rPr>
                        <a:t>img</a:t>
                      </a:r>
                      <a:r>
                        <a:rPr lang="en-GB" sz="1600" b="0" dirty="0">
                          <a:effectLst/>
                        </a:rPr>
                        <a:t>&gt;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Imagen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extLst>
                  <a:ext uri="{0D108BD9-81ED-4DB2-BD59-A6C34878D82A}">
                    <a16:rowId xmlns:a16="http://schemas.microsoft.com/office/drawing/2014/main" val="2426180248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h:inputFile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</a:rPr>
                        <a:t>Permite</a:t>
                      </a:r>
                      <a:r>
                        <a:rPr lang="en-GB" sz="1600" b="0" dirty="0">
                          <a:effectLst/>
                        </a:rPr>
                        <a:t> </a:t>
                      </a:r>
                      <a:r>
                        <a:rPr lang="en-GB" sz="1600" b="0" dirty="0" err="1">
                          <a:effectLst/>
                        </a:rPr>
                        <a:t>subir</a:t>
                      </a:r>
                      <a:r>
                        <a:rPr lang="en-GB" sz="1600" b="0" dirty="0">
                          <a:effectLst/>
                        </a:rPr>
                        <a:t> un </a:t>
                      </a:r>
                      <a:r>
                        <a:rPr lang="en-GB" sz="1600" b="0" dirty="0" err="1">
                          <a:effectLst/>
                        </a:rPr>
                        <a:t>archivo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&lt;input type="file”&gt;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</a:rPr>
                        <a:t>Campo con un </a:t>
                      </a:r>
                      <a:r>
                        <a:rPr lang="en-GB" sz="1600" b="0" dirty="0" err="1">
                          <a:effectLst/>
                        </a:rPr>
                        <a:t>botón</a:t>
                      </a:r>
                      <a:r>
                        <a:rPr lang="en-GB" sz="1600" b="0" dirty="0">
                          <a:effectLst/>
                        </a:rPr>
                        <a:t> Browse…</a:t>
                      </a:r>
                      <a:endParaRPr lang="en-GB"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extLst>
                  <a:ext uri="{0D108BD9-81ED-4DB2-BD59-A6C34878D82A}">
                    <a16:rowId xmlns:a16="http://schemas.microsoft.com/office/drawing/2014/main" val="469708538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h:inputHidden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Incluir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una variable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oculta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en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la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página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&lt;input type="hidden"&gt;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No 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624066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h:inputSecret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Input para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contraseñas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&lt;input type="password"&gt;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Campo que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despliega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asteriscos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en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lugar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de los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caracteres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tecleados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6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3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9B96-64CA-2F4E-A9E2-0F425775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Etiquetas de componentes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172F99-52A3-3B4D-9246-F252BF59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70279"/>
              </p:ext>
            </p:extLst>
          </p:nvPr>
        </p:nvGraphicFramePr>
        <p:xfrm>
          <a:off x="623392" y="1628800"/>
          <a:ext cx="10873208" cy="4126566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043002268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9807674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841219413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558119295"/>
                    </a:ext>
                  </a:extLst>
                </a:gridCol>
              </a:tblGrid>
              <a:tr h="168984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  <a:latin typeface="+mn-lt"/>
                        </a:rPr>
                        <a:t>Etiqueta</a:t>
                      </a:r>
                      <a:endParaRPr lang="en-GB" sz="1600" b="1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  <a:latin typeface="+mn-lt"/>
                        </a:rPr>
                        <a:t>Funciones</a:t>
                      </a:r>
                      <a:endParaRPr lang="en-GB" sz="1600" b="1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>
                          <a:effectLst/>
                          <a:latin typeface="+mn-lt"/>
                        </a:rPr>
                        <a:t>Render </a:t>
                      </a:r>
                      <a:r>
                        <a:rPr lang="en-GB" sz="1600" b="1" dirty="0" err="1">
                          <a:effectLst/>
                          <a:latin typeface="+mn-lt"/>
                        </a:rPr>
                        <a:t>como</a:t>
                      </a:r>
                      <a:endParaRPr lang="en-GB" sz="1600" b="1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  <a:latin typeface="+mn-lt"/>
                        </a:rPr>
                        <a:t>Apariencia</a:t>
                      </a:r>
                      <a:endParaRPr lang="en-GB" sz="1600" b="1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extLst>
                  <a:ext uri="{0D108BD9-81ED-4DB2-BD59-A6C34878D82A}">
                    <a16:rowId xmlns:a16="http://schemas.microsoft.com/office/drawing/2014/main" val="4053986445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h:inputText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Permite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ingresar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una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cadena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&lt;input type="text"&gt;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Campo de entrada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83492"/>
                  </a:ext>
                </a:extLst>
              </a:tr>
              <a:tr h="31473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  <a:latin typeface="+mn-lt"/>
                        </a:rPr>
                        <a:t>h:inputTextarea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Permite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ingresar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cadenas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en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varias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líneas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&lt;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textarea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Campo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multirenglones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69371"/>
                  </a:ext>
                </a:extLst>
              </a:tr>
              <a:tr h="32432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  <a:latin typeface="+mn-lt"/>
                        </a:rPr>
                        <a:t>h:message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Despliega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un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mensaje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con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localización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&lt;span&gt;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Cadena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66427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  <a:latin typeface="+mn-lt"/>
                        </a:rPr>
                        <a:t>h:messages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Despliega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mensajes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con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localización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Conjunto de &lt;span&gt;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Conjunto de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cadenas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80248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h:outputFormat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Despliega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un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mensaje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formateado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Texto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plano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Texto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plano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08538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  <a:latin typeface="+mn-lt"/>
                        </a:rPr>
                        <a:t>h:outputLabel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Etiqueta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para el campo de entrada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especificado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&lt;label&gt;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Texto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plano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45700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h:outputLink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Enlace a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otra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página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o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ubicación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en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una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página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sin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generar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evento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de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acción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&lt;a&gt;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Enlace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01938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h:outputText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Despliega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una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línea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de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texto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Texto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plano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Texto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plano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3022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h:panelGrid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Despliega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una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tabla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&lt;table&gt; con &lt;tr&gt; y &lt;td&gt;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Tabla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78967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h:panelGroup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Agrupa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un conjunto de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componentes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&lt;div&gt; o &lt;span&gt;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Renglón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en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una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tabla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8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9B96-64CA-2F4E-A9E2-0F425775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Etiquetas de componentes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172F99-52A3-3B4D-9246-F252BF59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42625"/>
              </p:ext>
            </p:extLst>
          </p:nvPr>
        </p:nvGraphicFramePr>
        <p:xfrm>
          <a:off x="623392" y="1628800"/>
          <a:ext cx="10873208" cy="3756546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3043002268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9807674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84121941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558119295"/>
                    </a:ext>
                  </a:extLst>
                </a:gridCol>
              </a:tblGrid>
              <a:tr h="168984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  <a:latin typeface="+mn-lt"/>
                        </a:rPr>
                        <a:t>Etiqueta</a:t>
                      </a:r>
                      <a:endParaRPr lang="en-GB" sz="1600" b="1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  <a:latin typeface="+mn-lt"/>
                        </a:rPr>
                        <a:t>Funciones</a:t>
                      </a:r>
                      <a:endParaRPr lang="en-GB" sz="1600" b="1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>
                          <a:effectLst/>
                          <a:latin typeface="+mn-lt"/>
                        </a:rPr>
                        <a:t>Render </a:t>
                      </a:r>
                      <a:r>
                        <a:rPr lang="en-GB" sz="1600" b="1" dirty="0" err="1">
                          <a:effectLst/>
                          <a:latin typeface="+mn-lt"/>
                        </a:rPr>
                        <a:t>como</a:t>
                      </a:r>
                      <a:endParaRPr lang="en-GB" sz="1600" b="1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  <a:latin typeface="+mn-lt"/>
                        </a:rPr>
                        <a:t>Apariencia</a:t>
                      </a:r>
                      <a:endParaRPr lang="en-GB" sz="1600" b="1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extLst>
                  <a:ext uri="{0D108BD9-81ED-4DB2-BD59-A6C34878D82A}">
                    <a16:rowId xmlns:a16="http://schemas.microsoft.com/office/drawing/2014/main" val="4053986445"/>
                  </a:ext>
                </a:extLst>
              </a:tr>
              <a:tr h="42246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  <a:latin typeface="+mn-lt"/>
                        </a:rPr>
                        <a:t>h:selectBooleanCheckbox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Permite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una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selección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booleana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&lt;input type="checkbox"&gt;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Caja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de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selección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69371"/>
                  </a:ext>
                </a:extLst>
              </a:tr>
              <a:tr h="67593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  <a:latin typeface="+mn-lt"/>
                        </a:rPr>
                        <a:t>h:selectManyCheckbox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Despliega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un conjunto de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cajas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de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selección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,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permitiendo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escoger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varios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valores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Conjunto de &lt;input&gt; de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tipo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Grupo de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cajas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de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selección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66427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  <a:latin typeface="+mn-lt"/>
                        </a:rPr>
                        <a:t>h:selectManyListbox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Permite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seleccionar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múltiples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elementos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de un conjunto de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elementos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desplegados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al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mismo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tiempo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&lt;select&gt;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Caja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80248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  <a:latin typeface="+mn-lt"/>
                        </a:rPr>
                        <a:t>h:selectManyMenu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Permite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seleccionar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múltiples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elementos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de un conjunto de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elementos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&lt;select&gt;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Menú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08538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>
                          <a:effectLst/>
                          <a:latin typeface="+mn-lt"/>
                        </a:rPr>
                        <a:t>h:selectOneListbox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Permite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seleccionar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un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elemento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de un conjunto de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elementos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desplegados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al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mismo</a:t>
                      </a:r>
                      <a:r>
                        <a:rPr lang="en-GB" sz="16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600" b="0" dirty="0" err="1">
                          <a:effectLst/>
                          <a:latin typeface="+mn-lt"/>
                        </a:rPr>
                        <a:t>tiempo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>
                          <a:effectLst/>
                          <a:latin typeface="+mn-lt"/>
                        </a:rPr>
                        <a:t>&lt;select&gt;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0" dirty="0" err="1">
                          <a:effectLst/>
                          <a:latin typeface="+mn-lt"/>
                        </a:rPr>
                        <a:t>Caja</a:t>
                      </a:r>
                      <a:endParaRPr lang="en-GB" sz="1600" b="0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10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9B96-64CA-2F4E-A9E2-0F425775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Etiquetas de componentes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172F99-52A3-3B4D-9246-F252BF59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75695"/>
              </p:ext>
            </p:extLst>
          </p:nvPr>
        </p:nvGraphicFramePr>
        <p:xfrm>
          <a:off x="623392" y="1628801"/>
          <a:ext cx="10873208" cy="1568037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3043002268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9807674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84121941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558119295"/>
                    </a:ext>
                  </a:extLst>
                </a:gridCol>
              </a:tblGrid>
              <a:tr h="26882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  <a:latin typeface="+mn-lt"/>
                        </a:rPr>
                        <a:t>Etiqueta</a:t>
                      </a:r>
                      <a:endParaRPr lang="en-GB" sz="1600" b="1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  <a:latin typeface="+mn-lt"/>
                        </a:rPr>
                        <a:t>Funciones</a:t>
                      </a:r>
                      <a:endParaRPr lang="en-GB" sz="1600" b="1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>
                          <a:effectLst/>
                          <a:latin typeface="+mn-lt"/>
                        </a:rPr>
                        <a:t>Render </a:t>
                      </a:r>
                      <a:r>
                        <a:rPr lang="en-GB" sz="1600" b="1" dirty="0" err="1">
                          <a:effectLst/>
                          <a:latin typeface="+mn-lt"/>
                        </a:rPr>
                        <a:t>como</a:t>
                      </a:r>
                      <a:endParaRPr lang="en-GB" sz="1600" b="1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600" b="1" dirty="0" err="1">
                          <a:effectLst/>
                          <a:latin typeface="+mn-lt"/>
                        </a:rPr>
                        <a:t>Apariencia</a:t>
                      </a:r>
                      <a:endParaRPr lang="en-GB" sz="1600" b="1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2246" marR="42246" marT="21123" marB="21123"/>
                </a:tc>
                <a:extLst>
                  <a:ext uri="{0D108BD9-81ED-4DB2-BD59-A6C34878D82A}">
                    <a16:rowId xmlns:a16="http://schemas.microsoft.com/office/drawing/2014/main" val="4053986445"/>
                  </a:ext>
                </a:extLst>
              </a:tr>
              <a:tr h="60146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  <a:latin typeface="inherit"/>
                        </a:rPr>
                        <a:t>h:selectOneMenu</a:t>
                      </a:r>
                      <a:endParaRPr lang="en-GB" b="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  <a:latin typeface="+mn-lt"/>
                        </a:rPr>
                        <a:t>Permite</a:t>
                      </a:r>
                      <a:r>
                        <a:rPr lang="en-GB" sz="18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800" b="0" dirty="0" err="1">
                          <a:effectLst/>
                          <a:latin typeface="+mn-lt"/>
                        </a:rPr>
                        <a:t>seleccionar</a:t>
                      </a:r>
                      <a:r>
                        <a:rPr lang="en-GB" sz="1800" b="0" dirty="0">
                          <a:effectLst/>
                          <a:latin typeface="+mn-lt"/>
                        </a:rPr>
                        <a:t> un </a:t>
                      </a:r>
                      <a:r>
                        <a:rPr lang="en-GB" sz="1800" b="0" dirty="0" err="1">
                          <a:effectLst/>
                          <a:latin typeface="+mn-lt"/>
                        </a:rPr>
                        <a:t>elemento</a:t>
                      </a:r>
                      <a:r>
                        <a:rPr lang="en-GB" sz="1800" b="0" dirty="0">
                          <a:effectLst/>
                          <a:latin typeface="+mn-lt"/>
                        </a:rPr>
                        <a:t> de un conjunto de </a:t>
                      </a:r>
                      <a:r>
                        <a:rPr lang="en-GB" sz="1800" b="0" dirty="0" err="1">
                          <a:effectLst/>
                          <a:latin typeface="+mn-lt"/>
                        </a:rPr>
                        <a:t>elementos</a:t>
                      </a:r>
                      <a:r>
                        <a:rPr lang="en-GB" sz="1800" b="0" dirty="0">
                          <a:effectLst/>
                          <a:latin typeface="+mn-lt"/>
                        </a:rPr>
                        <a:t> </a:t>
                      </a:r>
                      <a:endParaRPr lang="en-GB" b="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>
                          <a:effectLst/>
                          <a:latin typeface="inherit"/>
                        </a:rPr>
                        <a:t>&lt;select&gt;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  <a:latin typeface="inherit"/>
                        </a:rPr>
                        <a:t>Menú</a:t>
                      </a:r>
                      <a:endParaRPr lang="en-GB" b="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84427"/>
                  </a:ext>
                </a:extLst>
              </a:tr>
              <a:tr h="64187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 err="1">
                          <a:effectLst/>
                          <a:latin typeface="inherit"/>
                        </a:rPr>
                        <a:t>h:selectOneRadio</a:t>
                      </a:r>
                      <a:endParaRPr lang="en-GB" b="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  <a:latin typeface="+mn-lt"/>
                        </a:rPr>
                        <a:t>Permite</a:t>
                      </a:r>
                      <a:r>
                        <a:rPr lang="en-GB" sz="18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800" b="0" dirty="0" err="1">
                          <a:effectLst/>
                          <a:latin typeface="+mn-lt"/>
                        </a:rPr>
                        <a:t>seleccionar</a:t>
                      </a:r>
                      <a:r>
                        <a:rPr lang="en-GB" sz="1800" b="0" dirty="0">
                          <a:effectLst/>
                          <a:latin typeface="+mn-lt"/>
                        </a:rPr>
                        <a:t> un </a:t>
                      </a:r>
                      <a:r>
                        <a:rPr lang="en-GB" sz="1800" b="0" dirty="0" err="1">
                          <a:effectLst/>
                          <a:latin typeface="+mn-lt"/>
                        </a:rPr>
                        <a:t>elemento</a:t>
                      </a:r>
                      <a:r>
                        <a:rPr lang="en-GB" sz="1800" b="0" dirty="0">
                          <a:effectLst/>
                          <a:latin typeface="+mn-lt"/>
                        </a:rPr>
                        <a:t> de un conjunto de </a:t>
                      </a:r>
                      <a:r>
                        <a:rPr lang="en-GB" sz="1800" b="0" dirty="0" err="1">
                          <a:effectLst/>
                          <a:latin typeface="+mn-lt"/>
                        </a:rPr>
                        <a:t>elementos</a:t>
                      </a:r>
                      <a:r>
                        <a:rPr lang="en-GB" sz="1800" b="0" dirty="0">
                          <a:effectLst/>
                          <a:latin typeface="+mn-lt"/>
                        </a:rPr>
                        <a:t> </a:t>
                      </a:r>
                      <a:endParaRPr lang="en-GB" b="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>
                          <a:effectLst/>
                          <a:latin typeface="inherit"/>
                        </a:rPr>
                        <a:t>&lt;input type="radio"&gt;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b="0" dirty="0">
                          <a:effectLst/>
                          <a:latin typeface="inherit"/>
                        </a:rPr>
                        <a:t>Grupo de </a:t>
                      </a:r>
                      <a:r>
                        <a:rPr lang="en-GB" b="0" dirty="0" err="1">
                          <a:effectLst/>
                          <a:latin typeface="inherit"/>
                        </a:rPr>
                        <a:t>opciones</a:t>
                      </a:r>
                      <a:endParaRPr lang="en-GB" b="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60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31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9B96-64CA-2F4E-A9E2-0F425775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Atributos comunes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6CCE02-D31C-8F4C-B60A-D8DA59B53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255136"/>
              </p:ext>
            </p:extLst>
          </p:nvPr>
        </p:nvGraphicFramePr>
        <p:xfrm>
          <a:off x="695400" y="1556792"/>
          <a:ext cx="10657184" cy="3422042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395801">
                  <a:extLst>
                    <a:ext uri="{9D8B030D-6E8A-4147-A177-3AD203B41FA5}">
                      <a16:colId xmlns:a16="http://schemas.microsoft.com/office/drawing/2014/main" val="743011680"/>
                    </a:ext>
                  </a:extLst>
                </a:gridCol>
                <a:gridCol w="8261383">
                  <a:extLst>
                    <a:ext uri="{9D8B030D-6E8A-4147-A177-3AD203B41FA5}">
                      <a16:colId xmlns:a16="http://schemas.microsoft.com/office/drawing/2014/main" val="3412509959"/>
                    </a:ext>
                  </a:extLst>
                </a:gridCol>
              </a:tblGrid>
              <a:tr h="26777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dirty="0" err="1">
                          <a:effectLst/>
                        </a:rPr>
                        <a:t>Atributo</a:t>
                      </a:r>
                      <a:endParaRPr lang="en-GB" sz="1800" b="1" dirty="0">
                        <a:effectLst/>
                      </a:endParaRPr>
                    </a:p>
                  </a:txBody>
                  <a:tcPr marL="66944" marR="66944" marT="33472" marB="3347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dirty="0" err="1">
                          <a:effectLst/>
                        </a:rPr>
                        <a:t>Descripción</a:t>
                      </a:r>
                      <a:endParaRPr lang="en-GB" sz="1800" b="1" dirty="0">
                        <a:effectLst/>
                      </a:endParaRPr>
                    </a:p>
                  </a:txBody>
                  <a:tcPr marL="66944" marR="66944" marT="33472" marB="33472"/>
                </a:tc>
                <a:extLst>
                  <a:ext uri="{0D108BD9-81ED-4DB2-BD59-A6C34878D82A}">
                    <a16:rowId xmlns:a16="http://schemas.microsoft.com/office/drawing/2014/main" val="1374949661"/>
                  </a:ext>
                </a:extLst>
              </a:tr>
              <a:tr h="306808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binding</a:t>
                      </a:r>
                      <a:endParaRPr lang="en-GB" sz="1800" b="0" dirty="0">
                        <a:effectLst/>
                        <a:latin typeface="inherit"/>
                      </a:endParaRPr>
                    </a:p>
                  </a:txBody>
                  <a:tcPr marL="66944" marR="66944" marT="33472" marB="3347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Enlaza</a:t>
                      </a:r>
                      <a:r>
                        <a:rPr lang="en-GB" sz="1800" b="0" dirty="0">
                          <a:effectLst/>
                        </a:rPr>
                        <a:t> la </a:t>
                      </a:r>
                      <a:r>
                        <a:rPr lang="en-GB" sz="1800" b="0" dirty="0" err="1">
                          <a:effectLst/>
                        </a:rPr>
                        <a:t>instancia</a:t>
                      </a:r>
                      <a:r>
                        <a:rPr lang="en-GB" sz="1800" b="0" dirty="0">
                          <a:effectLst/>
                        </a:rPr>
                        <a:t> del </a:t>
                      </a:r>
                      <a:r>
                        <a:rPr lang="en-GB" sz="1800" b="0" dirty="0" err="1">
                          <a:effectLst/>
                        </a:rPr>
                        <a:t>componente</a:t>
                      </a:r>
                      <a:r>
                        <a:rPr lang="en-GB" sz="1800" b="0" dirty="0">
                          <a:effectLst/>
                        </a:rPr>
                        <a:t> con un </a:t>
                      </a:r>
                      <a:r>
                        <a:rPr lang="en-GB" sz="1800" b="0" dirty="0" err="1">
                          <a:effectLst/>
                        </a:rPr>
                        <a:t>atributo</a:t>
                      </a:r>
                      <a:r>
                        <a:rPr lang="en-GB" sz="1800" b="0" dirty="0">
                          <a:effectLst/>
                        </a:rPr>
                        <a:t> de un bean.</a:t>
                      </a:r>
                      <a:endParaRPr lang="en-GB" sz="1800" b="0" dirty="0">
                        <a:effectLst/>
                        <a:latin typeface="inherit"/>
                      </a:endParaRPr>
                    </a:p>
                  </a:txBody>
                  <a:tcPr marL="66944" marR="66944" marT="33472" marB="33472"/>
                </a:tc>
                <a:extLst>
                  <a:ext uri="{0D108BD9-81ED-4DB2-BD59-A6C34878D82A}">
                    <a16:rowId xmlns:a16="http://schemas.microsoft.com/office/drawing/2014/main" val="3405391408"/>
                  </a:ext>
                </a:extLst>
              </a:tr>
              <a:tr h="26777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id</a:t>
                      </a:r>
                      <a:endParaRPr lang="en-GB" sz="1800" b="0">
                        <a:effectLst/>
                        <a:latin typeface="inherit"/>
                      </a:endParaRPr>
                    </a:p>
                  </a:txBody>
                  <a:tcPr marL="66944" marR="66944" marT="33472" marB="3347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Identifica</a:t>
                      </a:r>
                      <a:r>
                        <a:rPr lang="en-GB" sz="1800" b="0" dirty="0">
                          <a:effectLst/>
                        </a:rPr>
                        <a:t> al </a:t>
                      </a:r>
                      <a:r>
                        <a:rPr lang="en-GB" sz="1800" b="0" dirty="0" err="1">
                          <a:effectLst/>
                        </a:rPr>
                        <a:t>componente</a:t>
                      </a:r>
                      <a:r>
                        <a:rPr lang="en-GB" sz="1800" b="0" dirty="0">
                          <a:effectLst/>
                        </a:rPr>
                        <a:t> de forma </a:t>
                      </a:r>
                      <a:r>
                        <a:rPr lang="en-GB" sz="1800" b="0" dirty="0" err="1">
                          <a:effectLst/>
                        </a:rPr>
                        <a:t>única</a:t>
                      </a:r>
                      <a:r>
                        <a:rPr lang="en-GB" sz="1800" b="0" dirty="0">
                          <a:effectLst/>
                        </a:rPr>
                        <a:t>.</a:t>
                      </a:r>
                      <a:endParaRPr lang="en-GB" sz="1800" b="0" dirty="0">
                        <a:effectLst/>
                        <a:latin typeface="inherit"/>
                      </a:endParaRPr>
                    </a:p>
                  </a:txBody>
                  <a:tcPr marL="66944" marR="66944" marT="33472" marB="33472"/>
                </a:tc>
                <a:extLst>
                  <a:ext uri="{0D108BD9-81ED-4DB2-BD59-A6C34878D82A}">
                    <a16:rowId xmlns:a16="http://schemas.microsoft.com/office/drawing/2014/main" val="1435526855"/>
                  </a:ext>
                </a:extLst>
              </a:tr>
              <a:tr h="63239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immediate</a:t>
                      </a:r>
                      <a:endParaRPr lang="en-GB" sz="1800" b="0">
                        <a:effectLst/>
                        <a:latin typeface="inherit"/>
                      </a:endParaRPr>
                    </a:p>
                  </a:txBody>
                  <a:tcPr marL="66944" marR="66944" marT="33472" marB="3347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>
                          <a:effectLst/>
                        </a:rPr>
                        <a:t>true: indica que los </a:t>
                      </a:r>
                      <a:r>
                        <a:rPr lang="en-GB" sz="1800" b="0" dirty="0" err="1">
                          <a:effectLst/>
                        </a:rPr>
                        <a:t>eventos</a:t>
                      </a:r>
                      <a:r>
                        <a:rPr lang="en-GB" sz="1800" b="0" dirty="0">
                          <a:effectLst/>
                        </a:rPr>
                        <a:t>, </a:t>
                      </a:r>
                      <a:r>
                        <a:rPr lang="en-GB" sz="1800" b="0" dirty="0" err="1">
                          <a:effectLst/>
                        </a:rPr>
                        <a:t>validaciones</a:t>
                      </a:r>
                      <a:r>
                        <a:rPr lang="en-GB" sz="1800" b="0" dirty="0">
                          <a:effectLst/>
                        </a:rPr>
                        <a:t> y </a:t>
                      </a:r>
                      <a:r>
                        <a:rPr lang="en-GB" sz="1800" b="0" dirty="0" err="1">
                          <a:effectLst/>
                        </a:rPr>
                        <a:t>conversiones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asociados</a:t>
                      </a:r>
                      <a:r>
                        <a:rPr lang="en-GB" sz="1800" b="0" dirty="0">
                          <a:effectLst/>
                        </a:rPr>
                        <a:t> con el </a:t>
                      </a:r>
                      <a:r>
                        <a:rPr lang="en-GB" sz="1800" b="0" dirty="0" err="1">
                          <a:effectLst/>
                        </a:rPr>
                        <a:t>componente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cuando</a:t>
                      </a:r>
                      <a:r>
                        <a:rPr lang="en-GB" sz="1800" b="0" dirty="0">
                          <a:effectLst/>
                        </a:rPr>
                        <a:t> se </a:t>
                      </a:r>
                      <a:r>
                        <a:rPr lang="en-GB" sz="1800" b="0" dirty="0" err="1">
                          <a:effectLst/>
                        </a:rPr>
                        <a:t>aplican</a:t>
                      </a:r>
                      <a:r>
                        <a:rPr lang="en-GB" sz="1800" b="0" dirty="0">
                          <a:effectLst/>
                        </a:rPr>
                        <a:t> los </a:t>
                      </a:r>
                      <a:r>
                        <a:rPr lang="en-GB" sz="1800" b="0" dirty="0" err="1">
                          <a:effectLst/>
                        </a:rPr>
                        <a:t>valores</a:t>
                      </a:r>
                      <a:r>
                        <a:rPr lang="en-GB" sz="1800" b="0" dirty="0">
                          <a:effectLst/>
                        </a:rPr>
                        <a:t> de los </a:t>
                      </a:r>
                      <a:r>
                        <a:rPr lang="en-GB" sz="1800" b="0" dirty="0" err="1">
                          <a:effectLst/>
                        </a:rPr>
                        <a:t>parámetros</a:t>
                      </a:r>
                      <a:r>
                        <a:rPr lang="en-GB" sz="1800" b="0" dirty="0">
                          <a:effectLst/>
                        </a:rPr>
                        <a:t> de la </a:t>
                      </a:r>
                      <a:r>
                        <a:rPr lang="en-GB" sz="1800" b="0" dirty="0" err="1">
                          <a:effectLst/>
                        </a:rPr>
                        <a:t>solicitud</a:t>
                      </a:r>
                      <a:r>
                        <a:rPr lang="en-GB" sz="1800" b="0" dirty="0">
                          <a:effectLst/>
                        </a:rPr>
                        <a:t>.</a:t>
                      </a:r>
                      <a:endParaRPr lang="en-GB" sz="1800" b="0" dirty="0">
                        <a:effectLst/>
                        <a:latin typeface="inherit"/>
                      </a:endParaRPr>
                    </a:p>
                  </a:txBody>
                  <a:tcPr marL="66944" marR="66944" marT="33472" marB="33472"/>
                </a:tc>
                <a:extLst>
                  <a:ext uri="{0D108BD9-81ED-4DB2-BD59-A6C34878D82A}">
                    <a16:rowId xmlns:a16="http://schemas.microsoft.com/office/drawing/2014/main" val="54675246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rendered</a:t>
                      </a:r>
                      <a:endParaRPr lang="en-GB" sz="1800" b="0">
                        <a:effectLst/>
                        <a:latin typeface="inherit"/>
                      </a:endParaRPr>
                    </a:p>
                  </a:txBody>
                  <a:tcPr marL="66944" marR="66944" marT="33472" marB="3347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Especifica</a:t>
                      </a:r>
                      <a:r>
                        <a:rPr lang="en-GB" sz="1800" b="0" dirty="0">
                          <a:effectLst/>
                        </a:rPr>
                        <a:t> una </a:t>
                      </a:r>
                      <a:r>
                        <a:rPr lang="en-GB" sz="1800" b="0" dirty="0" err="1">
                          <a:effectLst/>
                        </a:rPr>
                        <a:t>condición</a:t>
                      </a:r>
                      <a:r>
                        <a:rPr lang="en-GB" sz="1800" b="0" dirty="0">
                          <a:effectLst/>
                        </a:rPr>
                        <a:t> para </a:t>
                      </a:r>
                      <a:r>
                        <a:rPr lang="en-GB" sz="1800" b="0" dirty="0" err="1">
                          <a:effectLst/>
                        </a:rPr>
                        <a:t>renderear</a:t>
                      </a:r>
                      <a:r>
                        <a:rPr lang="en-GB" sz="1800" b="0" dirty="0">
                          <a:effectLst/>
                        </a:rPr>
                        <a:t> el </a:t>
                      </a:r>
                      <a:r>
                        <a:rPr lang="en-GB" sz="1800" b="0" dirty="0" err="1">
                          <a:effectLst/>
                        </a:rPr>
                        <a:t>componente</a:t>
                      </a:r>
                      <a:r>
                        <a:rPr lang="en-GB" sz="1800" b="0" dirty="0">
                          <a:effectLst/>
                        </a:rPr>
                        <a:t>.</a:t>
                      </a:r>
                      <a:endParaRPr lang="en-GB" sz="1800" b="0" dirty="0">
                        <a:effectLst/>
                        <a:latin typeface="inherit"/>
                      </a:endParaRPr>
                    </a:p>
                  </a:txBody>
                  <a:tcPr marL="66944" marR="66944" marT="33472" marB="33472"/>
                </a:tc>
                <a:extLst>
                  <a:ext uri="{0D108BD9-81ED-4DB2-BD59-A6C34878D82A}">
                    <a16:rowId xmlns:a16="http://schemas.microsoft.com/office/drawing/2014/main" val="145948866"/>
                  </a:ext>
                </a:extLst>
              </a:tr>
              <a:tr h="46860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style</a:t>
                      </a:r>
                      <a:endParaRPr lang="en-GB" sz="1800" b="0">
                        <a:effectLst/>
                        <a:latin typeface="inherit"/>
                      </a:endParaRPr>
                    </a:p>
                  </a:txBody>
                  <a:tcPr marL="66944" marR="66944" marT="33472" marB="3347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Especifica</a:t>
                      </a:r>
                      <a:r>
                        <a:rPr lang="en-GB" sz="1800" b="0" dirty="0">
                          <a:effectLst/>
                        </a:rPr>
                        <a:t> un </a:t>
                      </a:r>
                      <a:r>
                        <a:rPr lang="en-GB" sz="1800" b="0" dirty="0" err="1">
                          <a:effectLst/>
                        </a:rPr>
                        <a:t>estilo</a:t>
                      </a:r>
                      <a:r>
                        <a:rPr lang="en-GB" sz="1800" b="0" dirty="0">
                          <a:effectLst/>
                        </a:rPr>
                        <a:t> CSS.</a:t>
                      </a:r>
                      <a:endParaRPr lang="en-GB" sz="1800" b="0" dirty="0">
                        <a:effectLst/>
                        <a:latin typeface="inherit"/>
                      </a:endParaRPr>
                    </a:p>
                  </a:txBody>
                  <a:tcPr marL="66944" marR="66944" marT="33472" marB="33472"/>
                </a:tc>
                <a:extLst>
                  <a:ext uri="{0D108BD9-81ED-4DB2-BD59-A6C34878D82A}">
                    <a16:rowId xmlns:a16="http://schemas.microsoft.com/office/drawing/2014/main" val="1951569735"/>
                  </a:ext>
                </a:extLst>
              </a:tr>
              <a:tr h="46860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styleClass</a:t>
                      </a:r>
                      <a:endParaRPr lang="en-GB" sz="1800" b="0">
                        <a:effectLst/>
                        <a:latin typeface="inherit"/>
                      </a:endParaRPr>
                    </a:p>
                  </a:txBody>
                  <a:tcPr marL="66944" marR="66944" marT="33472" marB="3347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Especific</a:t>
                      </a:r>
                      <a:r>
                        <a:rPr lang="en-GB" sz="1800" b="0" dirty="0">
                          <a:effectLst/>
                        </a:rPr>
                        <a:t> una </a:t>
                      </a:r>
                      <a:r>
                        <a:rPr lang="en-GB" sz="1800" b="0" dirty="0" err="1">
                          <a:effectLst/>
                        </a:rPr>
                        <a:t>clase</a:t>
                      </a:r>
                      <a:r>
                        <a:rPr lang="en-GB" sz="1800" b="0" dirty="0">
                          <a:effectLst/>
                        </a:rPr>
                        <a:t> CSS.</a:t>
                      </a:r>
                      <a:endParaRPr lang="en-GB" sz="1800" b="0" dirty="0">
                        <a:effectLst/>
                        <a:latin typeface="inherit"/>
                      </a:endParaRPr>
                    </a:p>
                  </a:txBody>
                  <a:tcPr marL="66944" marR="66944" marT="33472" marB="33472"/>
                </a:tc>
                <a:extLst>
                  <a:ext uri="{0D108BD9-81ED-4DB2-BD59-A6C34878D82A}">
                    <a16:rowId xmlns:a16="http://schemas.microsoft.com/office/drawing/2014/main" val="2545941657"/>
                  </a:ext>
                </a:extLst>
              </a:tr>
              <a:tr h="468606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>
                          <a:effectLst/>
                        </a:rPr>
                        <a:t>value</a:t>
                      </a:r>
                      <a:endParaRPr lang="en-GB" sz="1800" b="0">
                        <a:effectLst/>
                        <a:latin typeface="inherit"/>
                      </a:endParaRPr>
                    </a:p>
                  </a:txBody>
                  <a:tcPr marL="66944" marR="66944" marT="33472" marB="3347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dirty="0" err="1">
                          <a:effectLst/>
                        </a:rPr>
                        <a:t>Especifica</a:t>
                      </a:r>
                      <a:r>
                        <a:rPr lang="en-GB" sz="1800" b="0" dirty="0">
                          <a:effectLst/>
                        </a:rPr>
                        <a:t> el </a:t>
                      </a:r>
                      <a:r>
                        <a:rPr lang="en-GB" sz="1800" b="0" dirty="0" err="1">
                          <a:effectLst/>
                        </a:rPr>
                        <a:t>valor</a:t>
                      </a:r>
                      <a:r>
                        <a:rPr lang="en-GB" sz="1800" b="0" dirty="0">
                          <a:effectLst/>
                        </a:rPr>
                        <a:t> del </a:t>
                      </a:r>
                      <a:r>
                        <a:rPr lang="en-GB" sz="1800" b="0" dirty="0" err="1">
                          <a:effectLst/>
                        </a:rPr>
                        <a:t>componente</a:t>
                      </a:r>
                      <a:r>
                        <a:rPr lang="en-GB" sz="1800" b="0" dirty="0">
                          <a:effectLst/>
                        </a:rPr>
                        <a:t> </a:t>
                      </a:r>
                      <a:r>
                        <a:rPr lang="en-GB" sz="1800" b="0" dirty="0" err="1">
                          <a:effectLst/>
                        </a:rPr>
                        <a:t>en</a:t>
                      </a:r>
                      <a:r>
                        <a:rPr lang="en-GB" sz="1800" b="0" dirty="0">
                          <a:effectLst/>
                        </a:rPr>
                        <a:t> la forma de una </a:t>
                      </a:r>
                      <a:r>
                        <a:rPr lang="en-GB" sz="1800" b="0" dirty="0" err="1">
                          <a:effectLst/>
                        </a:rPr>
                        <a:t>expresión</a:t>
                      </a:r>
                      <a:r>
                        <a:rPr lang="en-GB" sz="1800" b="0" dirty="0">
                          <a:effectLst/>
                        </a:rPr>
                        <a:t> de </a:t>
                      </a:r>
                      <a:r>
                        <a:rPr lang="en-GB" sz="1800" b="0" dirty="0" err="1">
                          <a:effectLst/>
                        </a:rPr>
                        <a:t>valor</a:t>
                      </a:r>
                      <a:r>
                        <a:rPr lang="en-GB" sz="1800" b="0" dirty="0">
                          <a:effectLst/>
                        </a:rPr>
                        <a:t>.</a:t>
                      </a:r>
                      <a:endParaRPr lang="en-GB" sz="1800" b="0" dirty="0">
                        <a:effectLst/>
                        <a:latin typeface="inherit"/>
                      </a:endParaRPr>
                    </a:p>
                  </a:txBody>
                  <a:tcPr marL="66944" marR="66944" marT="33472" marB="33472"/>
                </a:tc>
                <a:extLst>
                  <a:ext uri="{0D108BD9-81ED-4DB2-BD59-A6C34878D82A}">
                    <a16:rowId xmlns:a16="http://schemas.microsoft.com/office/drawing/2014/main" val="337915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57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36470-39A4-D443-9FC0-7DB9CF9296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8245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h:inputText</a:t>
            </a:r>
            <a:r>
              <a:rPr lang="en-GB" dirty="0"/>
              <a:t> id="quantity" size="4" value="#{</a:t>
            </a:r>
            <a:r>
              <a:rPr lang="en-GB" dirty="0" err="1"/>
              <a:t>item.quantity</a:t>
            </a:r>
            <a:r>
              <a:rPr lang="en-GB" dirty="0"/>
              <a:t>}”</a:t>
            </a:r>
          </a:p>
          <a:p>
            <a:pPr marL="0" indent="0">
              <a:buNone/>
            </a:pPr>
            <a:r>
              <a:rPr lang="en-GB" dirty="0"/>
              <a:t>                     title="#{</a:t>
            </a:r>
            <a:r>
              <a:rPr lang="en-GB" dirty="0" err="1"/>
              <a:t>bundle.ItemQuantity</a:t>
            </a:r>
            <a:r>
              <a:rPr lang="en-GB" dirty="0"/>
              <a:t>}"&gt;</a:t>
            </a:r>
          </a:p>
          <a:p>
            <a:pPr marL="0" indent="0">
              <a:buNone/>
            </a:pPr>
            <a:r>
              <a:rPr lang="en-GB" dirty="0"/>
              <a:t>  &lt;</a:t>
            </a:r>
            <a:r>
              <a:rPr lang="en-GB" dirty="0" err="1"/>
              <a:t>f:validateLongRange</a:t>
            </a:r>
            <a:r>
              <a:rPr lang="en-GB" dirty="0"/>
              <a:t> minimum="0"/&gt;</a:t>
            </a:r>
          </a:p>
          <a:p>
            <a:pPr marL="0" indent="0">
              <a:buNone/>
            </a:pPr>
            <a:r>
              <a:rPr lang="en-GB" dirty="0"/>
              <a:t>    ...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h:inputText</a:t>
            </a:r>
            <a:r>
              <a:rPr lang="en-GB" dirty="0"/>
              <a:t>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h:commandLink</a:t>
            </a:r>
            <a:r>
              <a:rPr lang="en-GB" dirty="0"/>
              <a:t> id="continue" action="</a:t>
            </a:r>
            <a:r>
              <a:rPr lang="en-GB" dirty="0" err="1"/>
              <a:t>bookcatalog</a:t>
            </a:r>
            <a:r>
              <a:rPr lang="en-GB" dirty="0"/>
              <a:t>" </a:t>
            </a:r>
            <a:r>
              <a:rPr lang="en-GB" dirty="0">
                <a:solidFill>
                  <a:srgbClr val="C00000"/>
                </a:solidFill>
              </a:rPr>
              <a:t>immediate="true"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&lt;</a:t>
            </a:r>
            <a:r>
              <a:rPr lang="en-GB" dirty="0" err="1"/>
              <a:t>h:outputText</a:t>
            </a:r>
            <a:r>
              <a:rPr lang="en-GB" dirty="0"/>
              <a:t> value="#{</a:t>
            </a:r>
            <a:r>
              <a:rPr lang="en-GB" dirty="0" err="1"/>
              <a:t>bundle.ContinueShopping</a:t>
            </a:r>
            <a:r>
              <a:rPr lang="en-GB" dirty="0"/>
              <a:t>}"/&gt;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h:commandLink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...</a:t>
            </a:r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h:commandLink</a:t>
            </a:r>
            <a:r>
              <a:rPr lang="en-GB" dirty="0"/>
              <a:t> id="update" action="#{</a:t>
            </a:r>
            <a:r>
              <a:rPr lang="en-GB" dirty="0" err="1"/>
              <a:t>showcart.update</a:t>
            </a:r>
            <a:r>
              <a:rPr lang="en-GB" dirty="0"/>
              <a:t>}" </a:t>
            </a:r>
            <a:r>
              <a:rPr lang="en-GB" dirty="0">
                <a:solidFill>
                  <a:srgbClr val="C00000"/>
                </a:solidFill>
              </a:rPr>
              <a:t>immediate="false"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  &lt;</a:t>
            </a:r>
            <a:r>
              <a:rPr lang="en-GB" dirty="0" err="1"/>
              <a:t>h:outputText</a:t>
            </a:r>
            <a:r>
              <a:rPr lang="en-GB" dirty="0"/>
              <a:t> value="#{</a:t>
            </a:r>
            <a:r>
              <a:rPr lang="en-GB" dirty="0" err="1"/>
              <a:t>bundle.UpdateQuantities</a:t>
            </a:r>
            <a:r>
              <a:rPr lang="en-GB" dirty="0"/>
              <a:t>}"/&gt;</a:t>
            </a:r>
          </a:p>
          <a:p>
            <a:pPr marL="0" indent="0">
              <a:buNone/>
            </a:pPr>
            <a:r>
              <a:rPr lang="en-GB" dirty="0"/>
              <a:t>&lt;/</a:t>
            </a:r>
            <a:r>
              <a:rPr lang="en-GB" dirty="0" err="1"/>
              <a:t>h:commandLink</a:t>
            </a:r>
            <a:r>
              <a:rPr lang="en-GB" dirty="0"/>
              <a:t>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1061F9-8664-8549-A907-6C7E2FB3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MX" dirty="0"/>
              <a:t>mmediate: </a:t>
            </a:r>
            <a:r>
              <a:rPr lang="en-GB" dirty="0"/>
              <a:t>b</a:t>
            </a:r>
            <a:r>
              <a:rPr lang="en-MX" dirty="0"/>
              <a:t>ookshowcart.xhtml</a:t>
            </a:r>
          </a:p>
        </p:txBody>
      </p:sp>
    </p:spTree>
    <p:extLst>
      <p:ext uri="{BB962C8B-B14F-4D97-AF65-F5344CB8AC3E}">
        <p14:creationId xmlns:p14="http://schemas.microsoft.com/office/powerpoint/2010/main" val="672061970"/>
      </p:ext>
    </p:extLst>
  </p:cSld>
  <p:clrMapOvr>
    <a:masterClrMapping/>
  </p:clrMapOvr>
</p:sld>
</file>

<file path=ppt/theme/theme1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2345</Words>
  <Application>Microsoft Macintosh PowerPoint</Application>
  <PresentationFormat>Widescreen</PresentationFormat>
  <Paragraphs>451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Black</vt:lpstr>
      <vt:lpstr>Calibri</vt:lpstr>
      <vt:lpstr>inherit</vt:lpstr>
      <vt:lpstr>Verdana</vt:lpstr>
      <vt:lpstr>Blanco</vt:lpstr>
      <vt:lpstr>PowerPoint Presentation</vt:lpstr>
      <vt:lpstr>Páginas Facelets</vt:lpstr>
      <vt:lpstr>Páginas Faces</vt:lpstr>
      <vt:lpstr>Etiquetas de componentes</vt:lpstr>
      <vt:lpstr>Etiquetas de componentes</vt:lpstr>
      <vt:lpstr>Etiquetas de componentes</vt:lpstr>
      <vt:lpstr>Etiquetas de componentes</vt:lpstr>
      <vt:lpstr>Atributos comunes</vt:lpstr>
      <vt:lpstr>immediate: bookshowcart.xhtml</vt:lpstr>
      <vt:lpstr>rendered</vt:lpstr>
      <vt:lpstr>styleClass</vt:lpstr>
      <vt:lpstr>Las etiquetas a fondo</vt:lpstr>
      <vt:lpstr>Etiquetas de entrada</vt:lpstr>
      <vt:lpstr>Atributos de las etiquetas de entrada</vt:lpstr>
      <vt:lpstr>Etiquetas de salida</vt:lpstr>
      <vt:lpstr>Acción y navegación: etiquetas de comando</vt:lpstr>
      <vt:lpstr>Imágenes</vt:lpstr>
      <vt:lpstr>Organización</vt:lpstr>
      <vt:lpstr>Selección única</vt:lpstr>
      <vt:lpstr>Selección múltiple</vt:lpstr>
      <vt:lpstr>Etiquetas f:selectItem y f:selectItems </vt:lpstr>
      <vt:lpstr>f:selectItems</vt:lpstr>
      <vt:lpstr>f:selectItem</vt:lpstr>
      <vt:lpstr>Mostrando los resultados de la selección</vt:lpstr>
      <vt:lpstr>Componentes de tablas ligados a datos: h:dataTable</vt:lpstr>
      <vt:lpstr>Otros atributos de h:dataTable</vt:lpstr>
      <vt:lpstr>Mensajes de error</vt:lpstr>
      <vt:lpstr>h:button y h:link</vt:lpstr>
      <vt:lpstr>includeViewParams</vt:lpstr>
      <vt:lpstr>includeViewParams</vt:lpstr>
      <vt:lpstr>h:outputScript y h:outputStylesheet </vt:lpstr>
      <vt:lpstr>PowerPoint Presentation</vt:lpstr>
      <vt:lpstr>Manejo de eventos</vt:lpstr>
      <vt:lpstr>Conversión de datos</vt:lpstr>
      <vt:lpstr>Etiquetas facet</vt:lpstr>
      <vt:lpstr>Etiquetas para elementos de una lista</vt:lpstr>
      <vt:lpstr>Etiquetas de validación</vt:lpstr>
      <vt:lpstr>Otras etiquetas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Instructores Diplomado Java</dc:title>
  <dc:creator>Eprin</dc:creator>
  <cp:keywords>Control Escolar Diplomado Sistemas Java</cp:keywords>
  <cp:lastModifiedBy>Jorge Barron</cp:lastModifiedBy>
  <cp:revision>147</cp:revision>
  <dcterms:created xsi:type="dcterms:W3CDTF">2011-08-24T17:20:45Z</dcterms:created>
  <dcterms:modified xsi:type="dcterms:W3CDTF">2022-02-11T02:32:38Z</dcterms:modified>
  <cp:category>Diplomado Desarrollo de sistemas con tecnología Java</cp:category>
</cp:coreProperties>
</file>