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58" r:id="rId24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 autoAdjust="0"/>
    <p:restoredTop sz="94719"/>
  </p:normalViewPr>
  <p:slideViewPr>
    <p:cSldViewPr>
      <p:cViewPr varScale="1">
        <p:scale>
          <a:sx n="148" d="100"/>
          <a:sy n="148" d="100"/>
        </p:scale>
        <p:origin x="1672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11/02/22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11/02/22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51FE9-765A-9B48-98CD-4BB3CD5FF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Si se implementan como:</a:t>
            </a:r>
          </a:p>
          <a:p>
            <a:r>
              <a:rPr lang="en-MX" dirty="0"/>
              <a:t>Clases -&gt; el escucha se referencia a través de una etiqueta </a:t>
            </a:r>
            <a:r>
              <a:rPr lang="en-GB" dirty="0" err="1"/>
              <a:t>f:valueChangeListener</a:t>
            </a:r>
            <a:r>
              <a:rPr lang="en-GB" dirty="0"/>
              <a:t> o </a:t>
            </a:r>
            <a:r>
              <a:rPr lang="en-GB" dirty="0" err="1"/>
              <a:t>f:actionListener</a:t>
            </a:r>
            <a:r>
              <a:rPr lang="en-GB" dirty="0"/>
              <a:t> que se </a:t>
            </a:r>
            <a:r>
              <a:rPr lang="en-GB" dirty="0" err="1"/>
              <a:t>anida</a:t>
            </a:r>
            <a:r>
              <a:rPr lang="en-GB" dirty="0"/>
              <a:t> dentro de la </a:t>
            </a:r>
            <a:r>
              <a:rPr lang="en-GB" dirty="0" err="1"/>
              <a:t>etiqueta</a:t>
            </a:r>
            <a:r>
              <a:rPr lang="en-GB" dirty="0"/>
              <a:t> de un </a:t>
            </a:r>
            <a:r>
              <a:rPr lang="en-GB" dirty="0" err="1"/>
              <a:t>componente</a:t>
            </a:r>
            <a:r>
              <a:rPr lang="en-GB" dirty="0"/>
              <a:t>.</a:t>
            </a:r>
            <a:endParaRPr lang="en-MX" dirty="0"/>
          </a:p>
          <a:p>
            <a:r>
              <a:rPr lang="en-MX" dirty="0"/>
              <a:t>Métodos de un bean administrado -&gt; el método se referencia desde el atributo valueChangeListener o actionListener de un componente.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95083-4341-0E41-83DE-3A74C1CE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Registro de escuchas en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125918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3D9D8-59D6-CF4F-9D96-F6BFF8D4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Registro de un escucha de cambio de valor con </a:t>
            </a:r>
            <a:r>
              <a:rPr lang="en-GB" dirty="0" err="1"/>
              <a:t>f:valueChangeListener</a:t>
            </a:r>
            <a:endParaRPr lang="en-MX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C24B0E-471C-AD44-BA85-0B9D967C1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50118"/>
              </p:ext>
            </p:extLst>
          </p:nvPr>
        </p:nvGraphicFramePr>
        <p:xfrm>
          <a:off x="839416" y="2470821"/>
          <a:ext cx="10513168" cy="1916358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618846237"/>
                    </a:ext>
                  </a:extLst>
                </a:gridCol>
                <a:gridCol w="9433048">
                  <a:extLst>
                    <a:ext uri="{9D8B030D-6E8A-4147-A177-3AD203B41FA5}">
                      <a16:colId xmlns:a16="http://schemas.microsoft.com/office/drawing/2014/main" val="2888881877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Atributo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85320" marR="85320" marT="42660" marB="426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Descripción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85320" marR="85320" marT="42660" marB="42660"/>
                </a:tc>
                <a:extLst>
                  <a:ext uri="{0D108BD9-81ED-4DB2-BD59-A6C34878D82A}">
                    <a16:rowId xmlns:a16="http://schemas.microsoft.com/office/drawing/2014/main" val="3534456125"/>
                  </a:ext>
                </a:extLst>
              </a:tr>
              <a:tr h="62061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type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85320" marR="85320" marT="42660" marB="426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Referencia</a:t>
                      </a:r>
                      <a:r>
                        <a:rPr lang="en-GB" sz="1800" b="0" dirty="0">
                          <a:effectLst/>
                        </a:rPr>
                        <a:t> a la </a:t>
                      </a:r>
                      <a:r>
                        <a:rPr lang="en-GB" sz="1800" b="0" dirty="0" err="1">
                          <a:effectLst/>
                        </a:rPr>
                        <a:t>clase</a:t>
                      </a:r>
                      <a:r>
                        <a:rPr lang="en-GB" sz="1800" b="0" dirty="0">
                          <a:effectLst/>
                        </a:rPr>
                        <a:t> a </a:t>
                      </a:r>
                      <a:r>
                        <a:rPr lang="en-GB" sz="1800" b="0" dirty="0" err="1">
                          <a:effectLst/>
                        </a:rPr>
                        <a:t>través</a:t>
                      </a:r>
                      <a:r>
                        <a:rPr lang="en-GB" sz="1800" b="0" dirty="0">
                          <a:effectLst/>
                        </a:rPr>
                        <a:t> del </a:t>
                      </a:r>
                      <a:r>
                        <a:rPr lang="en-GB" sz="1800" b="0" dirty="0" err="1">
                          <a:effectLst/>
                        </a:rPr>
                        <a:t>nombre</a:t>
                      </a:r>
                      <a:r>
                        <a:rPr lang="en-GB" sz="1800" b="0" dirty="0">
                          <a:effectLst/>
                        </a:rPr>
                        <a:t> fully qualified de la </a:t>
                      </a:r>
                      <a:r>
                        <a:rPr lang="en-GB" sz="1800" b="0" dirty="0" err="1">
                          <a:effectLst/>
                        </a:rPr>
                        <a:t>implementación</a:t>
                      </a:r>
                      <a:r>
                        <a:rPr lang="en-GB" sz="1800" b="0" dirty="0">
                          <a:effectLst/>
                        </a:rPr>
                        <a:t> de </a:t>
                      </a:r>
                      <a:r>
                        <a:rPr lang="en-GB" sz="1800" b="0" dirty="0" err="1">
                          <a:effectLst/>
                        </a:rPr>
                        <a:t>ValueChangeListener</a:t>
                      </a:r>
                      <a:r>
                        <a:rPr lang="en-GB" sz="1800" b="0" dirty="0">
                          <a:effectLst/>
                        </a:rPr>
                        <a:t>. </a:t>
                      </a:r>
                      <a:r>
                        <a:rPr lang="en-GB" sz="1800" b="0" dirty="0" err="1">
                          <a:effectLst/>
                        </a:rPr>
                        <a:t>Acepta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literales</a:t>
                      </a:r>
                      <a:r>
                        <a:rPr lang="en-GB" sz="1800" b="0" dirty="0">
                          <a:effectLst/>
                        </a:rPr>
                        <a:t> o </a:t>
                      </a:r>
                      <a:r>
                        <a:rPr lang="en-GB" sz="1800" b="0" dirty="0" err="1">
                          <a:effectLst/>
                        </a:rPr>
                        <a:t>expresiones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valor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85320" marR="85320" marT="42660" marB="42660"/>
                </a:tc>
                <a:extLst>
                  <a:ext uri="{0D108BD9-81ED-4DB2-BD59-A6C34878D82A}">
                    <a16:rowId xmlns:a16="http://schemas.microsoft.com/office/drawing/2014/main" val="1915647310"/>
                  </a:ext>
                </a:extLst>
              </a:tr>
              <a:tr h="92275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binding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85320" marR="85320" marT="42660" marB="4266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Referencia</a:t>
                      </a:r>
                      <a:r>
                        <a:rPr lang="en-GB" sz="1800" b="0" dirty="0">
                          <a:effectLst/>
                        </a:rPr>
                        <a:t> al </a:t>
                      </a:r>
                      <a:r>
                        <a:rPr lang="en-GB" sz="1800" b="0" dirty="0" err="1">
                          <a:effectLst/>
                        </a:rPr>
                        <a:t>objeto</a:t>
                      </a:r>
                      <a:r>
                        <a:rPr lang="en-GB" sz="1800" b="0" dirty="0">
                          <a:effectLst/>
                        </a:rPr>
                        <a:t> que </a:t>
                      </a:r>
                      <a:r>
                        <a:rPr lang="en-GB" sz="1800" b="0" dirty="0" err="1">
                          <a:effectLst/>
                        </a:rPr>
                        <a:t>implementa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ValueChangeListener</a:t>
                      </a:r>
                      <a:r>
                        <a:rPr lang="en-GB" sz="1800" b="0" dirty="0">
                          <a:effectLst/>
                        </a:rPr>
                        <a:t>. </a:t>
                      </a:r>
                      <a:r>
                        <a:rPr lang="en-GB" sz="1800" b="0" dirty="0" err="1">
                          <a:effectLst/>
                        </a:rPr>
                        <a:t>Sólo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acepta</a:t>
                      </a:r>
                      <a:r>
                        <a:rPr lang="en-GB" sz="1800" b="0" dirty="0">
                          <a:effectLst/>
                        </a:rPr>
                        <a:t> una </a:t>
                      </a:r>
                      <a:r>
                        <a:rPr lang="en-GB" sz="1800" b="0" dirty="0" err="1">
                          <a:effectLst/>
                        </a:rPr>
                        <a:t>expresión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valor</a:t>
                      </a:r>
                      <a:r>
                        <a:rPr lang="en-GB" sz="1800" b="0" dirty="0">
                          <a:effectLst/>
                        </a:rPr>
                        <a:t> que debe </a:t>
                      </a:r>
                      <a:r>
                        <a:rPr lang="en-GB" sz="1800" b="0" dirty="0" err="1">
                          <a:effectLst/>
                        </a:rPr>
                        <a:t>apuntar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hacia</a:t>
                      </a:r>
                      <a:r>
                        <a:rPr lang="en-GB" sz="1800" b="0" dirty="0">
                          <a:effectLst/>
                        </a:rPr>
                        <a:t> un </a:t>
                      </a:r>
                      <a:r>
                        <a:rPr lang="en-GB" sz="1800" b="0" dirty="0" err="1">
                          <a:effectLst/>
                        </a:rPr>
                        <a:t>atributo</a:t>
                      </a:r>
                      <a:r>
                        <a:rPr lang="en-GB" sz="1800" b="0" dirty="0">
                          <a:effectLst/>
                        </a:rPr>
                        <a:t> de un bean </a:t>
                      </a:r>
                      <a:r>
                        <a:rPr lang="en-GB" sz="1800" b="0" dirty="0" err="1">
                          <a:effectLst/>
                        </a:rPr>
                        <a:t>administrado</a:t>
                      </a:r>
                      <a:r>
                        <a:rPr lang="en-GB" sz="1800" b="0" dirty="0">
                          <a:effectLst/>
                        </a:rPr>
                        <a:t> que </a:t>
                      </a:r>
                      <a:r>
                        <a:rPr lang="en-GB" sz="1800" b="0" dirty="0" err="1">
                          <a:effectLst/>
                        </a:rPr>
                        <a:t>acepte</a:t>
                      </a:r>
                      <a:r>
                        <a:rPr lang="en-GB" sz="1800" b="0" dirty="0">
                          <a:effectLst/>
                        </a:rPr>
                        <a:t> y </a:t>
                      </a:r>
                      <a:r>
                        <a:rPr lang="en-GB" sz="1800" b="0" dirty="0" err="1">
                          <a:effectLst/>
                        </a:rPr>
                        <a:t>regrese</a:t>
                      </a:r>
                      <a:r>
                        <a:rPr lang="en-GB" sz="1800" b="0" dirty="0">
                          <a:effectLst/>
                        </a:rPr>
                        <a:t> una </a:t>
                      </a:r>
                      <a:r>
                        <a:rPr lang="en-GB" sz="1800" b="0" dirty="0" err="1">
                          <a:effectLst/>
                        </a:rPr>
                        <a:t>implementación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ValueChangeListener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85320" marR="85320" marT="42660" marB="42660"/>
                </a:tc>
                <a:extLst>
                  <a:ext uri="{0D108BD9-81ED-4DB2-BD59-A6C34878D82A}">
                    <a16:rowId xmlns:a16="http://schemas.microsoft.com/office/drawing/2014/main" val="233478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67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5FB48-7461-6E45-A8D1-197421CC6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2132856"/>
            <a:ext cx="11063453" cy="4139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h:inputText</a:t>
            </a:r>
            <a:r>
              <a:rPr lang="en-GB" sz="2400" dirty="0"/>
              <a:t> id="name"</a:t>
            </a:r>
          </a:p>
          <a:p>
            <a:pPr marL="0" indent="0">
              <a:buNone/>
            </a:pPr>
            <a:r>
              <a:rPr lang="en-GB" sz="2400" dirty="0"/>
              <a:t>             size="30"</a:t>
            </a:r>
          </a:p>
          <a:p>
            <a:pPr marL="0" indent="0">
              <a:buNone/>
            </a:pPr>
            <a:r>
              <a:rPr lang="en-GB" sz="2400" dirty="0"/>
              <a:t>             value="#{</a:t>
            </a:r>
            <a:r>
              <a:rPr lang="en-GB" sz="2400" dirty="0" err="1"/>
              <a:t>cashierBean.name</a:t>
            </a:r>
            <a:r>
              <a:rPr lang="en-GB" sz="2400" dirty="0"/>
              <a:t>}"</a:t>
            </a:r>
          </a:p>
          <a:p>
            <a:pPr marL="0" indent="0">
              <a:buNone/>
            </a:pPr>
            <a:r>
              <a:rPr lang="en-GB" sz="2400" dirty="0"/>
              <a:t>             required="true"</a:t>
            </a:r>
          </a:p>
          <a:p>
            <a:pPr marL="0" indent="0">
              <a:buNone/>
            </a:pPr>
            <a:r>
              <a:rPr lang="en-GB" sz="2400" dirty="0"/>
              <a:t>             </a:t>
            </a:r>
            <a:r>
              <a:rPr lang="en-GB" sz="2400" dirty="0" err="1"/>
              <a:t>requiredMessage</a:t>
            </a:r>
            <a:r>
              <a:rPr lang="en-GB" sz="2400" dirty="0"/>
              <a:t>="#{</a:t>
            </a:r>
            <a:r>
              <a:rPr lang="en-GB" sz="2400" dirty="0" err="1"/>
              <a:t>bundle.ReqCustomerName</a:t>
            </a:r>
            <a:r>
              <a:rPr lang="en-GB" sz="2400" dirty="0"/>
              <a:t>}"&gt;</a:t>
            </a:r>
          </a:p>
          <a:p>
            <a:pPr marL="0" indent="0">
              <a:buNone/>
            </a:pPr>
            <a:r>
              <a:rPr lang="en-GB" sz="2400" dirty="0"/>
              <a:t>    &lt;</a:t>
            </a:r>
            <a:r>
              <a:rPr lang="en-GB" sz="2400" dirty="0" err="1">
                <a:solidFill>
                  <a:srgbClr val="C00000"/>
                </a:solidFill>
              </a:rPr>
              <a:t>f:valueChangeListener</a:t>
            </a: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2400" dirty="0"/>
              <a:t>             type="</a:t>
            </a:r>
            <a:r>
              <a:rPr lang="en-GB" sz="2400" dirty="0" err="1"/>
              <a:t>ee.jakarta.tutorial.dukesbookstore.listeners.NameChanged</a:t>
            </a:r>
            <a:r>
              <a:rPr lang="en-GB" sz="2400" dirty="0"/>
              <a:t>" /&gt;</a:t>
            </a:r>
          </a:p>
          <a:p>
            <a:pPr marL="0" indent="0">
              <a:buNone/>
            </a:pPr>
            <a:r>
              <a:rPr lang="en-GB" sz="2400" dirty="0"/>
              <a:t>&lt;/</a:t>
            </a:r>
            <a:r>
              <a:rPr lang="en-GB" sz="2400" dirty="0" err="1"/>
              <a:t>h:inputText</a:t>
            </a:r>
            <a:r>
              <a:rPr lang="en-GB" sz="2400" dirty="0"/>
              <a:t>&gt;</a:t>
            </a:r>
            <a:endParaRPr lang="en-MX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D48F-2B95-E845-ADE9-3AF2E461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Registro de un escucha de cambio de valor con </a:t>
            </a:r>
            <a:r>
              <a:rPr lang="en-GB" dirty="0" err="1"/>
              <a:t>f:valueChangeListener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46523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59B61B-3BDB-2243-84E8-E02C64651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h:commandLink</a:t>
            </a:r>
            <a:r>
              <a:rPr lang="en-GB" sz="2000" dirty="0"/>
              <a:t> id="Duke" action="bookstore"&gt;</a:t>
            </a:r>
          </a:p>
          <a:p>
            <a:pPr marL="0" indent="0">
              <a:buNone/>
            </a:pPr>
            <a:r>
              <a:rPr lang="en-GB" sz="2000" dirty="0"/>
              <a:t>    &lt;</a:t>
            </a:r>
            <a:r>
              <a:rPr lang="en-GB" sz="2000" dirty="0" err="1"/>
              <a:t>f:actionListener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    type="ee.jakarta.tutorial.dukesbookstore.listeners.LinkBookChangeListener" /&gt;</a:t>
            </a:r>
          </a:p>
          <a:p>
            <a:pPr marL="0" indent="0">
              <a:buNone/>
            </a:pPr>
            <a:r>
              <a:rPr lang="en-GB" sz="2000" dirty="0"/>
              <a:t>    &lt;</a:t>
            </a:r>
            <a:r>
              <a:rPr lang="en-GB" sz="2000" dirty="0" err="1"/>
              <a:t>h:outputText</a:t>
            </a:r>
            <a:r>
              <a:rPr lang="en-GB" sz="2000" dirty="0"/>
              <a:t> value="#{bundle.Book201}"/&gt;</a:t>
            </a:r>
          </a:p>
          <a:p>
            <a:pPr marL="0" indent="0">
              <a:buNone/>
            </a:pPr>
            <a:r>
              <a:rPr lang="en-GB" sz="2000" dirty="0"/>
              <a:t>&lt;/</a:t>
            </a:r>
            <a:r>
              <a:rPr lang="en-GB" sz="2000" dirty="0" err="1"/>
              <a:t>h:commandLink</a:t>
            </a:r>
            <a:r>
              <a:rPr lang="en-GB" sz="2000" dirty="0"/>
              <a:t>&gt;</a:t>
            </a:r>
            <a:endParaRPr lang="en-MX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9500AA-A00B-6645-9734-C273CCE2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Registro de un escucha de acción con </a:t>
            </a:r>
            <a:r>
              <a:rPr lang="en-GB" dirty="0" err="1"/>
              <a:t>f:actionListener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02087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4F1B7-8F58-B248-AEC3-5D853CA087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Este escucha almacena el objeto indicado en su atributo </a:t>
            </a:r>
            <a:r>
              <a:rPr lang="en-MX" dirty="0">
                <a:solidFill>
                  <a:srgbClr val="C00000"/>
                </a:solidFill>
              </a:rPr>
              <a:t>value</a:t>
            </a:r>
            <a:r>
              <a:rPr lang="en-MX" dirty="0"/>
              <a:t> en el objeto indicado en su atributo </a:t>
            </a:r>
            <a:r>
              <a:rPr lang="en-MX" dirty="0">
                <a:solidFill>
                  <a:srgbClr val="C00000"/>
                </a:solidFill>
              </a:rPr>
              <a:t>target</a:t>
            </a:r>
            <a:r>
              <a:rPr lang="en-MX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6DA336-FBAB-A644-9EBA-E1B64731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f:setPropertyActionListener</a:t>
            </a:r>
            <a:endParaRPr lang="en-MX" dirty="0"/>
          </a:p>
        </p:txBody>
      </p:sp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47A1F86E-98A6-8C4A-A610-4CE84C9440D1}"/>
              </a:ext>
            </a:extLst>
          </p:cNvPr>
          <p:cNvSpPr/>
          <p:nvPr/>
        </p:nvSpPr>
        <p:spPr>
          <a:xfrm>
            <a:off x="4043772" y="3501008"/>
            <a:ext cx="4104456" cy="136815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bookcatalog.xhtml</a:t>
            </a:r>
            <a:endParaRPr lang="en-MX" sz="2800" dirty="0"/>
          </a:p>
        </p:txBody>
      </p:sp>
    </p:spTree>
    <p:extLst>
      <p:ext uri="{BB962C8B-B14F-4D97-AF65-F5344CB8AC3E}">
        <p14:creationId xmlns:p14="http://schemas.microsoft.com/office/powerpoint/2010/main" val="273971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6E3D0-55FE-4F4F-B61F-37527816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Validadores estándar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37440A-9A16-6444-B0FA-CE83ACBF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95087"/>
              </p:ext>
            </p:extLst>
          </p:nvPr>
        </p:nvGraphicFramePr>
        <p:xfrm>
          <a:off x="731405" y="2059919"/>
          <a:ext cx="10729191" cy="273816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404745234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240081894"/>
                    </a:ext>
                  </a:extLst>
                </a:gridCol>
                <a:gridCol w="6444715">
                  <a:extLst>
                    <a:ext uri="{9D8B030D-6E8A-4147-A177-3AD203B41FA5}">
                      <a16:colId xmlns:a16="http://schemas.microsoft.com/office/drawing/2014/main" val="2880680368"/>
                    </a:ext>
                  </a:extLst>
                </a:gridCol>
              </a:tblGrid>
              <a:tr h="25975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Clase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Etiqueta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Función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extLst>
                  <a:ext uri="{0D108BD9-81ED-4DB2-BD59-A6C34878D82A}">
                    <a16:rowId xmlns:a16="http://schemas.microsoft.com/office/drawing/2014/main" val="2324001518"/>
                  </a:ext>
                </a:extLst>
              </a:tr>
              <a:tr h="26630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BeanValidator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validateBean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Registra</a:t>
                      </a:r>
                      <a:r>
                        <a:rPr lang="en-GB" sz="1600" b="0" dirty="0">
                          <a:effectLst/>
                        </a:rPr>
                        <a:t> un bean validator para el </a:t>
                      </a:r>
                      <a:r>
                        <a:rPr lang="en-GB" sz="1600" b="0" dirty="0" err="1">
                          <a:effectLst/>
                        </a:rPr>
                        <a:t>componente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extLst>
                  <a:ext uri="{0D108BD9-81ED-4DB2-BD59-A6C34878D82A}">
                    <a16:rowId xmlns:a16="http://schemas.microsoft.com/office/drawing/2014/main" val="642107146"/>
                  </a:ext>
                </a:extLst>
              </a:tr>
              <a:tr h="49456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BeanValidator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validateWholeBean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Permite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validación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campos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cruzada</a:t>
                      </a:r>
                      <a:r>
                        <a:rPr lang="en-GB" sz="1600" b="0" dirty="0">
                          <a:effectLst/>
                        </a:rPr>
                        <a:t> a </a:t>
                      </a:r>
                      <a:r>
                        <a:rPr lang="en-GB" sz="1600" b="0" dirty="0" err="1">
                          <a:effectLst/>
                        </a:rPr>
                        <a:t>través</a:t>
                      </a:r>
                      <a:r>
                        <a:rPr lang="en-GB" sz="1600" b="0" dirty="0">
                          <a:effectLst/>
                        </a:rPr>
                        <a:t> de la </a:t>
                      </a:r>
                      <a:r>
                        <a:rPr lang="en-GB" sz="1600" b="0" dirty="0" err="1">
                          <a:effectLst/>
                        </a:rPr>
                        <a:t>validación</a:t>
                      </a:r>
                      <a:r>
                        <a:rPr lang="en-GB" sz="1600" b="0" dirty="0">
                          <a:effectLst/>
                        </a:rPr>
                        <a:t> de bean a </a:t>
                      </a:r>
                      <a:r>
                        <a:rPr lang="en-GB" sz="1600" b="0" dirty="0" err="1">
                          <a:effectLst/>
                        </a:rPr>
                        <a:t>nivel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clase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extLst>
                  <a:ext uri="{0D108BD9-81ED-4DB2-BD59-A6C34878D82A}">
                    <a16:rowId xmlns:a16="http://schemas.microsoft.com/office/drawing/2014/main" val="3100901110"/>
                  </a:ext>
                </a:extLst>
              </a:tr>
              <a:tr h="26329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DoubleRangeValidator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validateDoubleRange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Validación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rango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valores</a:t>
                      </a:r>
                      <a:r>
                        <a:rPr lang="en-GB" sz="1600" b="0" dirty="0">
                          <a:effectLst/>
                        </a:rPr>
                        <a:t> de punto </a:t>
                      </a:r>
                      <a:r>
                        <a:rPr lang="en-GB" sz="1600" b="0" dirty="0" err="1">
                          <a:effectLst/>
                        </a:rPr>
                        <a:t>flotante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extLst>
                  <a:ext uri="{0D108BD9-81ED-4DB2-BD59-A6C34878D82A}">
                    <a16:rowId xmlns:a16="http://schemas.microsoft.com/office/drawing/2014/main" val="4169465945"/>
                  </a:ext>
                </a:extLst>
              </a:tr>
              <a:tr h="26189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LengthValidator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validateLength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Validación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tamaño</a:t>
                      </a:r>
                      <a:r>
                        <a:rPr lang="en-GB" sz="1600" b="0" dirty="0">
                          <a:effectLst/>
                        </a:rPr>
                        <a:t> de una </a:t>
                      </a:r>
                      <a:r>
                        <a:rPr lang="en-GB" sz="1600" b="0" dirty="0" err="1">
                          <a:effectLst/>
                        </a:rPr>
                        <a:t>cadena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extLst>
                  <a:ext uri="{0D108BD9-81ED-4DB2-BD59-A6C34878D82A}">
                    <a16:rowId xmlns:a16="http://schemas.microsoft.com/office/drawing/2014/main" val="2291555443"/>
                  </a:ext>
                </a:extLst>
              </a:tr>
              <a:tr h="26189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LongRangeValidator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validateLongRange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Validación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rango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valores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enteros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extLst>
                  <a:ext uri="{0D108BD9-81ED-4DB2-BD59-A6C34878D82A}">
                    <a16:rowId xmlns:a16="http://schemas.microsoft.com/office/drawing/2014/main" val="774800795"/>
                  </a:ext>
                </a:extLst>
              </a:tr>
              <a:tr h="26189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RegexValidator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validateRegex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Revisa</a:t>
                      </a:r>
                      <a:r>
                        <a:rPr lang="en-GB" sz="1600" b="0" dirty="0">
                          <a:effectLst/>
                        </a:rPr>
                        <a:t> el </a:t>
                      </a:r>
                      <a:r>
                        <a:rPr lang="en-GB" sz="1600" b="0" dirty="0" err="1">
                          <a:effectLst/>
                        </a:rPr>
                        <a:t>valor</a:t>
                      </a:r>
                      <a:r>
                        <a:rPr lang="en-GB" sz="1600" b="0" dirty="0">
                          <a:effectLst/>
                        </a:rPr>
                        <a:t> contra una expression regular: </a:t>
                      </a:r>
                      <a:r>
                        <a:rPr lang="en-GB" sz="1600" b="0" dirty="0" err="1">
                          <a:effectLst/>
                        </a:rPr>
                        <a:t>java.util.regex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extLst>
                  <a:ext uri="{0D108BD9-81ED-4DB2-BD59-A6C34878D82A}">
                    <a16:rowId xmlns:a16="http://schemas.microsoft.com/office/drawing/2014/main" val="1770706373"/>
                  </a:ext>
                </a:extLst>
              </a:tr>
              <a:tr h="49456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RequiredValidator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validateRequired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Verifica</a:t>
                      </a:r>
                      <a:r>
                        <a:rPr lang="en-GB" sz="1600" b="0" dirty="0">
                          <a:effectLst/>
                        </a:rPr>
                        <a:t> que el </a:t>
                      </a:r>
                      <a:r>
                        <a:rPr lang="en-GB" sz="1600" b="0" dirty="0" err="1">
                          <a:effectLst/>
                        </a:rPr>
                        <a:t>valor</a:t>
                      </a:r>
                      <a:r>
                        <a:rPr lang="en-GB" sz="1600" b="0" dirty="0">
                          <a:effectLst/>
                        </a:rPr>
                        <a:t> de un </a:t>
                      </a:r>
                      <a:r>
                        <a:rPr lang="en-GB" sz="1600" b="0" dirty="0" err="1">
                          <a:effectLst/>
                        </a:rPr>
                        <a:t>EditableValueHoldercomponent</a:t>
                      </a:r>
                      <a:r>
                        <a:rPr lang="en-GB" sz="1600" b="0" dirty="0">
                          <a:effectLst/>
                        </a:rPr>
                        <a:t> no sea </a:t>
                      </a:r>
                      <a:r>
                        <a:rPr lang="en-GB" sz="1600" b="0" dirty="0" err="1">
                          <a:effectLst/>
                        </a:rPr>
                        <a:t>vacío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41840" marR="41840" marT="20920" marB="20920"/>
                </a:tc>
                <a:extLst>
                  <a:ext uri="{0D108BD9-81ED-4DB2-BD59-A6C34878D82A}">
                    <a16:rowId xmlns:a16="http://schemas.microsoft.com/office/drawing/2014/main" val="360403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32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AE511-7D5A-A04E-8964-F795F13E3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Anidando</a:t>
            </a:r>
            <a:r>
              <a:rPr lang="en-GB" dirty="0"/>
              <a:t> la </a:t>
            </a:r>
            <a:r>
              <a:rPr lang="en-GB" dirty="0" err="1"/>
              <a:t>etiqueta</a:t>
            </a:r>
            <a:r>
              <a:rPr lang="en-GB" dirty="0"/>
              <a:t> del </a:t>
            </a:r>
            <a:r>
              <a:rPr lang="en-GB" dirty="0" err="1"/>
              <a:t>validador</a:t>
            </a:r>
            <a:r>
              <a:rPr lang="en-GB" dirty="0"/>
              <a:t> </a:t>
            </a:r>
            <a:r>
              <a:rPr lang="en-GB" dirty="0" err="1"/>
              <a:t>estándar</a:t>
            </a:r>
            <a:r>
              <a:rPr lang="en-GB" dirty="0"/>
              <a:t> dentro de la </a:t>
            </a:r>
            <a:r>
              <a:rPr lang="en-GB" dirty="0" err="1"/>
              <a:t>etiqueta</a:t>
            </a:r>
            <a:r>
              <a:rPr lang="en-GB" dirty="0"/>
              <a:t> del </a:t>
            </a:r>
            <a:r>
              <a:rPr lang="en-GB" dirty="0" err="1"/>
              <a:t>componente</a:t>
            </a:r>
            <a:r>
              <a:rPr lang="en-GB" dirty="0"/>
              <a:t>.</a:t>
            </a:r>
          </a:p>
          <a:p>
            <a:r>
              <a:rPr lang="en-GB" dirty="0" err="1"/>
              <a:t>Referenciar</a:t>
            </a:r>
            <a:r>
              <a:rPr lang="en-GB" dirty="0"/>
              <a:t> a un </a:t>
            </a:r>
            <a:r>
              <a:rPr lang="en-GB" dirty="0" err="1"/>
              <a:t>método</a:t>
            </a:r>
            <a:r>
              <a:rPr lang="en-GB" dirty="0"/>
              <a:t> que </a:t>
            </a:r>
            <a:r>
              <a:rPr lang="en-GB" dirty="0" err="1"/>
              <a:t>ejecute</a:t>
            </a:r>
            <a:r>
              <a:rPr lang="en-GB" dirty="0"/>
              <a:t> la </a:t>
            </a:r>
            <a:r>
              <a:rPr lang="en-GB" dirty="0" err="1"/>
              <a:t>validación</a:t>
            </a:r>
            <a:r>
              <a:rPr lang="en-GB" dirty="0"/>
              <a:t> a </a:t>
            </a:r>
            <a:r>
              <a:rPr lang="en-GB" dirty="0" err="1"/>
              <a:t>través</a:t>
            </a:r>
            <a:r>
              <a:rPr lang="en-GB" dirty="0"/>
              <a:t> del </a:t>
            </a:r>
            <a:r>
              <a:rPr lang="en-GB" dirty="0" err="1"/>
              <a:t>atributo</a:t>
            </a:r>
            <a:r>
              <a:rPr lang="en-GB" dirty="0"/>
              <a:t> validator de la </a:t>
            </a:r>
            <a:r>
              <a:rPr lang="en-GB" dirty="0" err="1"/>
              <a:t>etiqueta</a:t>
            </a:r>
            <a:r>
              <a:rPr lang="en-GB" dirty="0"/>
              <a:t> del </a:t>
            </a:r>
            <a:r>
              <a:rPr lang="en-GB" dirty="0" err="1"/>
              <a:t>componente</a:t>
            </a:r>
            <a:r>
              <a:rPr lang="en-GB" dirty="0"/>
              <a:t>.</a:t>
            </a:r>
          </a:p>
          <a:p>
            <a:r>
              <a:rPr lang="en-GB" dirty="0" err="1"/>
              <a:t>Anidar</a:t>
            </a:r>
            <a:r>
              <a:rPr lang="en-GB" dirty="0"/>
              <a:t> la </a:t>
            </a:r>
            <a:r>
              <a:rPr lang="en-GB" dirty="0" err="1"/>
              <a:t>etiqueta</a:t>
            </a:r>
            <a:r>
              <a:rPr lang="en-GB" dirty="0"/>
              <a:t> de una </a:t>
            </a:r>
            <a:r>
              <a:rPr lang="en-GB" dirty="0" err="1"/>
              <a:t>validador</a:t>
            </a:r>
            <a:r>
              <a:rPr lang="en-GB" dirty="0"/>
              <a:t> dentro de la </a:t>
            </a:r>
            <a:r>
              <a:rPr lang="en-GB" dirty="0" err="1"/>
              <a:t>etiqueta</a:t>
            </a:r>
            <a:r>
              <a:rPr lang="en-GB" dirty="0"/>
              <a:t> del </a:t>
            </a:r>
            <a:r>
              <a:rPr lang="en-GB" dirty="0" err="1"/>
              <a:t>componente</a:t>
            </a:r>
            <a:r>
              <a:rPr lang="en-GB" dirty="0"/>
              <a:t> y usar el </a:t>
            </a:r>
            <a:r>
              <a:rPr lang="en-GB" dirty="0" err="1"/>
              <a:t>atributo</a:t>
            </a:r>
            <a:r>
              <a:rPr lang="en-GB" dirty="0"/>
              <a:t> </a:t>
            </a:r>
            <a:r>
              <a:rPr lang="en-GB" dirty="0" err="1"/>
              <a:t>validatorId</a:t>
            </a:r>
            <a:r>
              <a:rPr lang="en-GB" dirty="0"/>
              <a:t> de la </a:t>
            </a:r>
            <a:r>
              <a:rPr lang="en-GB" dirty="0" err="1"/>
              <a:t>etiqueta</a:t>
            </a:r>
            <a:r>
              <a:rPr lang="en-GB" dirty="0"/>
              <a:t> o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atributo</a:t>
            </a:r>
            <a:r>
              <a:rPr lang="en-GB" dirty="0"/>
              <a:t> binding para </a:t>
            </a:r>
            <a:r>
              <a:rPr lang="en-GB" dirty="0" err="1"/>
              <a:t>referirse</a:t>
            </a:r>
            <a:r>
              <a:rPr lang="en-GB" dirty="0"/>
              <a:t> al </a:t>
            </a:r>
            <a:r>
              <a:rPr lang="en-GB" dirty="0" err="1"/>
              <a:t>validador</a:t>
            </a:r>
            <a:r>
              <a:rPr lang="en-GB" dirty="0"/>
              <a:t>.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94F1-BC89-7041-A798-642282E6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Registro de un validador estándar</a:t>
            </a:r>
          </a:p>
        </p:txBody>
      </p:sp>
    </p:spTree>
    <p:extLst>
      <p:ext uri="{BB962C8B-B14F-4D97-AF65-F5344CB8AC3E}">
        <p14:creationId xmlns:p14="http://schemas.microsoft.com/office/powerpoint/2010/main" val="349893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20893C-B03D-B947-AF13-32FBEB9EC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id="quantity" size="4" value="#{</a:t>
            </a:r>
            <a:r>
              <a:rPr lang="en-GB" dirty="0" err="1"/>
              <a:t>item.quantity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>
                <a:solidFill>
                  <a:srgbClr val="C00000"/>
                </a:solidFill>
              </a:rPr>
              <a:t>f:validateLongRange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minimum="1"/&gt;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h:message</a:t>
            </a:r>
            <a:r>
              <a:rPr lang="en-GB" dirty="0"/>
              <a:t> for="quantity"/&gt;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id="</a:t>
            </a:r>
            <a:r>
              <a:rPr lang="en-GB" dirty="0" err="1"/>
              <a:t>userNo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             title="Type a number from 0 to 10:"</a:t>
            </a:r>
          </a:p>
          <a:p>
            <a:pPr marL="0" indent="0">
              <a:buNone/>
            </a:pPr>
            <a:r>
              <a:rPr lang="en-GB" dirty="0"/>
              <a:t>             value="#{</a:t>
            </a:r>
            <a:r>
              <a:rPr lang="en-GB" dirty="0" err="1"/>
              <a:t>userNumberBean.userNumber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>
                <a:solidFill>
                  <a:srgbClr val="C00000"/>
                </a:solidFill>
              </a:rPr>
              <a:t>f:validateLongRange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minimum="#{</a:t>
            </a:r>
            <a:r>
              <a:rPr lang="en-GB" dirty="0" err="1"/>
              <a:t>userNumberBean.minimum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                     maximum="#{</a:t>
            </a:r>
            <a:r>
              <a:rPr lang="en-GB" dirty="0" err="1"/>
              <a:t>userNumberBean.maximum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>
                <a:solidFill>
                  <a:srgbClr val="C00000"/>
                </a:solidFill>
              </a:rPr>
              <a:t>f:validateRegex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pattern="((?=.*\d)(?=.*[a-z])(?=.*[A-Z]).{4,10})"</a:t>
            </a:r>
          </a:p>
          <a:p>
            <a:pPr marL="0" indent="0">
              <a:buNone/>
            </a:pPr>
            <a:r>
              <a:rPr lang="en-GB" dirty="0"/>
              <a:t>                 for="</a:t>
            </a:r>
            <a:r>
              <a:rPr lang="en-GB" dirty="0" err="1"/>
              <a:t>passwordVal</a:t>
            </a:r>
            <a:r>
              <a:rPr lang="en-GB" dirty="0"/>
              <a:t>"/&gt;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E1BFE3-0F0F-F54E-BD60-243BA674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Uso de etiquetas de validación</a:t>
            </a:r>
          </a:p>
        </p:txBody>
      </p:sp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9FCB5A71-4BD4-1143-AB37-378E76F92670}"/>
              </a:ext>
            </a:extLst>
          </p:cNvPr>
          <p:cNvSpPr/>
          <p:nvPr/>
        </p:nvSpPr>
        <p:spPr>
          <a:xfrm>
            <a:off x="7392144" y="2420888"/>
            <a:ext cx="3456384" cy="100811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g</a:t>
            </a:r>
            <a:r>
              <a:rPr lang="en-MX" sz="2800" dirty="0"/>
              <a:t>uessnumber-jsf</a:t>
            </a:r>
          </a:p>
        </p:txBody>
      </p:sp>
    </p:spTree>
    <p:extLst>
      <p:ext uri="{BB962C8B-B14F-4D97-AF65-F5344CB8AC3E}">
        <p14:creationId xmlns:p14="http://schemas.microsoft.com/office/powerpoint/2010/main" val="186752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6556D1-BFBC-084C-BCAC-75BF1C99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Referencias a métodos de beans administrados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7741F-723D-AE40-9DA7-1181F39AB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78982"/>
              </p:ext>
            </p:extLst>
          </p:nvPr>
        </p:nvGraphicFramePr>
        <p:xfrm>
          <a:off x="767408" y="1801833"/>
          <a:ext cx="10657184" cy="3254334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934743640"/>
                    </a:ext>
                  </a:extLst>
                </a:gridCol>
                <a:gridCol w="8136904">
                  <a:extLst>
                    <a:ext uri="{9D8B030D-6E8A-4147-A177-3AD203B41FA5}">
                      <a16:colId xmlns:a16="http://schemas.microsoft.com/office/drawing/2014/main" val="3391583424"/>
                    </a:ext>
                  </a:extLst>
                </a:gridCol>
              </a:tblGrid>
              <a:tr h="37338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1" dirty="0" err="1">
                          <a:effectLst/>
                        </a:rPr>
                        <a:t>Atributo</a:t>
                      </a:r>
                      <a:endParaRPr lang="en-GB" sz="2000" b="1" dirty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1" dirty="0" err="1">
                          <a:effectLst/>
                        </a:rPr>
                        <a:t>Función</a:t>
                      </a:r>
                      <a:endParaRPr lang="en-GB" sz="2000" b="1" dirty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extLst>
                  <a:ext uri="{0D108BD9-81ED-4DB2-BD59-A6C34878D82A}">
                    <a16:rowId xmlns:a16="http://schemas.microsoft.com/office/drawing/2014/main" val="1836591512"/>
                  </a:ext>
                </a:extLst>
              </a:tr>
              <a:tr h="66754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action</a:t>
                      </a:r>
                      <a:endParaRPr lang="en-GB" sz="2000" b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Hace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referencia</a:t>
                      </a:r>
                      <a:r>
                        <a:rPr lang="en-GB" sz="2000" b="0" dirty="0">
                          <a:effectLst/>
                        </a:rPr>
                        <a:t> al </a:t>
                      </a:r>
                      <a:r>
                        <a:rPr lang="en-GB" sz="2000" b="0" dirty="0" err="1">
                          <a:effectLst/>
                        </a:rPr>
                        <a:t>método</a:t>
                      </a:r>
                      <a:r>
                        <a:rPr lang="en-GB" sz="2000" b="0" dirty="0">
                          <a:effectLst/>
                        </a:rPr>
                        <a:t> de un bean </a:t>
                      </a:r>
                      <a:r>
                        <a:rPr lang="en-GB" sz="2000" b="0" dirty="0" err="1">
                          <a:effectLst/>
                        </a:rPr>
                        <a:t>administrado</a:t>
                      </a:r>
                      <a:r>
                        <a:rPr lang="en-GB" sz="2000" b="0" dirty="0">
                          <a:effectLst/>
                        </a:rPr>
                        <a:t> que </a:t>
                      </a:r>
                      <a:r>
                        <a:rPr lang="en-GB" sz="2000" b="0" dirty="0" err="1">
                          <a:effectLst/>
                        </a:rPr>
                        <a:t>realiza</a:t>
                      </a:r>
                      <a:r>
                        <a:rPr lang="en-GB" sz="2000" b="0" dirty="0">
                          <a:effectLst/>
                        </a:rPr>
                        <a:t> la </a:t>
                      </a:r>
                      <a:r>
                        <a:rPr lang="en-GB" sz="2000" b="0" dirty="0" err="1">
                          <a:effectLst/>
                        </a:rPr>
                        <a:t>navegación</a:t>
                      </a:r>
                      <a:r>
                        <a:rPr lang="en-GB" sz="2000" b="0" dirty="0">
                          <a:effectLst/>
                        </a:rPr>
                        <a:t> para el </a:t>
                      </a:r>
                      <a:r>
                        <a:rPr lang="en-GB" sz="2000" b="0" dirty="0" err="1">
                          <a:effectLst/>
                        </a:rPr>
                        <a:t>componente</a:t>
                      </a:r>
                      <a:r>
                        <a:rPr lang="en-GB" sz="2000" b="0" dirty="0">
                          <a:effectLst/>
                        </a:rPr>
                        <a:t> y </a:t>
                      </a:r>
                      <a:r>
                        <a:rPr lang="en-GB" sz="2000" b="0" dirty="0" err="1">
                          <a:effectLst/>
                        </a:rPr>
                        <a:t>regresa</a:t>
                      </a:r>
                      <a:r>
                        <a:rPr lang="en-GB" sz="2000" b="0" dirty="0">
                          <a:effectLst/>
                        </a:rPr>
                        <a:t> una </a:t>
                      </a:r>
                      <a:r>
                        <a:rPr lang="en-GB" sz="2000" b="0" dirty="0" err="1">
                          <a:effectLst/>
                        </a:rPr>
                        <a:t>cadena</a:t>
                      </a:r>
                      <a:r>
                        <a:rPr lang="en-GB" sz="2000" b="0" dirty="0">
                          <a:effectLst/>
                        </a:rPr>
                        <a:t>.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extLst>
                  <a:ext uri="{0D108BD9-81ED-4DB2-BD59-A6C34878D82A}">
                    <a16:rowId xmlns:a16="http://schemas.microsoft.com/office/drawing/2014/main" val="1204834944"/>
                  </a:ext>
                </a:extLst>
              </a:tr>
              <a:tr h="66754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actionListener</a:t>
                      </a:r>
                      <a:endParaRPr lang="en-GB" sz="2000" b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Hace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referencia</a:t>
                      </a:r>
                      <a:r>
                        <a:rPr lang="en-GB" sz="2000" b="0" dirty="0">
                          <a:effectLst/>
                        </a:rPr>
                        <a:t> al </a:t>
                      </a:r>
                      <a:r>
                        <a:rPr lang="en-GB" sz="2000" b="0" dirty="0" err="1">
                          <a:effectLst/>
                        </a:rPr>
                        <a:t>método</a:t>
                      </a:r>
                      <a:r>
                        <a:rPr lang="en-GB" sz="2000" b="0" dirty="0">
                          <a:effectLst/>
                        </a:rPr>
                        <a:t> de un bean </a:t>
                      </a:r>
                      <a:r>
                        <a:rPr lang="en-GB" sz="2000" b="0" dirty="0" err="1">
                          <a:effectLst/>
                        </a:rPr>
                        <a:t>administrado</a:t>
                      </a:r>
                      <a:r>
                        <a:rPr lang="en-GB" sz="2000" b="0" dirty="0">
                          <a:effectLst/>
                        </a:rPr>
                        <a:t> que </a:t>
                      </a:r>
                      <a:r>
                        <a:rPr lang="en-GB" sz="2000" b="0" dirty="0" err="1">
                          <a:effectLst/>
                        </a:rPr>
                        <a:t>maneja</a:t>
                      </a:r>
                      <a:r>
                        <a:rPr lang="en-GB" sz="2000" b="0" dirty="0">
                          <a:effectLst/>
                        </a:rPr>
                        <a:t> los </a:t>
                      </a:r>
                      <a:r>
                        <a:rPr lang="en-GB" sz="2000" b="0" dirty="0" err="1">
                          <a:effectLst/>
                        </a:rPr>
                        <a:t>eventos</a:t>
                      </a:r>
                      <a:r>
                        <a:rPr lang="en-GB" sz="2000" b="0" dirty="0">
                          <a:effectLst/>
                        </a:rPr>
                        <a:t> de </a:t>
                      </a:r>
                      <a:r>
                        <a:rPr lang="en-GB" sz="2000" b="0" dirty="0" err="1">
                          <a:effectLst/>
                        </a:rPr>
                        <a:t>acción</a:t>
                      </a:r>
                      <a:r>
                        <a:rPr lang="en-GB" sz="2000" b="0" dirty="0">
                          <a:effectLst/>
                        </a:rPr>
                        <a:t>.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extLst>
                  <a:ext uri="{0D108BD9-81ED-4DB2-BD59-A6C34878D82A}">
                    <a16:rowId xmlns:a16="http://schemas.microsoft.com/office/drawing/2014/main" val="418103295"/>
                  </a:ext>
                </a:extLst>
              </a:tr>
              <a:tr h="66754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validator</a:t>
                      </a:r>
                      <a:endParaRPr lang="en-GB" sz="2000" b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Hace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referencia</a:t>
                      </a:r>
                      <a:r>
                        <a:rPr lang="en-GB" sz="2000" b="0" dirty="0">
                          <a:effectLst/>
                        </a:rPr>
                        <a:t> al </a:t>
                      </a:r>
                      <a:r>
                        <a:rPr lang="en-GB" sz="2000" b="0" dirty="0" err="1">
                          <a:effectLst/>
                        </a:rPr>
                        <a:t>método</a:t>
                      </a:r>
                      <a:r>
                        <a:rPr lang="en-GB" sz="2000" b="0" dirty="0">
                          <a:effectLst/>
                        </a:rPr>
                        <a:t> de un bean </a:t>
                      </a:r>
                      <a:r>
                        <a:rPr lang="en-GB" sz="2000" b="0" dirty="0" err="1">
                          <a:effectLst/>
                        </a:rPr>
                        <a:t>administrado</a:t>
                      </a:r>
                      <a:r>
                        <a:rPr lang="en-GB" sz="2000" b="0" dirty="0">
                          <a:effectLst/>
                        </a:rPr>
                        <a:t> que </a:t>
                      </a:r>
                      <a:r>
                        <a:rPr lang="en-GB" sz="2000" b="0" dirty="0" err="1">
                          <a:effectLst/>
                        </a:rPr>
                        <a:t>realiza</a:t>
                      </a:r>
                      <a:r>
                        <a:rPr lang="en-GB" sz="2000" b="0" dirty="0">
                          <a:effectLst/>
                        </a:rPr>
                        <a:t> la </a:t>
                      </a:r>
                      <a:r>
                        <a:rPr lang="en-GB" sz="2000" b="0" dirty="0" err="1">
                          <a:effectLst/>
                        </a:rPr>
                        <a:t>validación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sobre</a:t>
                      </a:r>
                      <a:r>
                        <a:rPr lang="en-GB" sz="2000" b="0" dirty="0">
                          <a:effectLst/>
                        </a:rPr>
                        <a:t> el </a:t>
                      </a:r>
                      <a:r>
                        <a:rPr lang="en-GB" sz="2000" b="0" dirty="0" err="1">
                          <a:effectLst/>
                        </a:rPr>
                        <a:t>valor</a:t>
                      </a:r>
                      <a:r>
                        <a:rPr lang="en-GB" sz="2000" b="0" dirty="0">
                          <a:effectLst/>
                        </a:rPr>
                        <a:t> del </a:t>
                      </a:r>
                      <a:r>
                        <a:rPr lang="en-GB" sz="2000" b="0" dirty="0" err="1">
                          <a:effectLst/>
                        </a:rPr>
                        <a:t>componente</a:t>
                      </a:r>
                      <a:r>
                        <a:rPr lang="en-GB" sz="2000" b="0" dirty="0">
                          <a:effectLst/>
                        </a:rPr>
                        <a:t>.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extLst>
                  <a:ext uri="{0D108BD9-81ED-4DB2-BD59-A6C34878D82A}">
                    <a16:rowId xmlns:a16="http://schemas.microsoft.com/office/drawing/2014/main" val="1977225822"/>
                  </a:ext>
                </a:extLst>
              </a:tr>
              <a:tr h="79233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>
                          <a:effectLst/>
                        </a:rPr>
                        <a:t>valueChangeListener</a:t>
                      </a:r>
                      <a:endParaRPr lang="en-GB" sz="2000" b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2000" b="0" dirty="0" err="1">
                          <a:effectLst/>
                        </a:rPr>
                        <a:t>Hace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referencia</a:t>
                      </a:r>
                      <a:r>
                        <a:rPr lang="en-GB" sz="2000" b="0" dirty="0">
                          <a:effectLst/>
                        </a:rPr>
                        <a:t> al </a:t>
                      </a:r>
                      <a:r>
                        <a:rPr lang="en-GB" sz="2000" b="0" dirty="0" err="1">
                          <a:effectLst/>
                        </a:rPr>
                        <a:t>método</a:t>
                      </a:r>
                      <a:r>
                        <a:rPr lang="en-GB" sz="2000" b="0" dirty="0">
                          <a:effectLst/>
                        </a:rPr>
                        <a:t> de un bean </a:t>
                      </a:r>
                      <a:r>
                        <a:rPr lang="en-GB" sz="2000" b="0" dirty="0" err="1">
                          <a:effectLst/>
                        </a:rPr>
                        <a:t>administrado</a:t>
                      </a:r>
                      <a:r>
                        <a:rPr lang="en-GB" sz="2000" b="0" dirty="0">
                          <a:effectLst/>
                        </a:rPr>
                        <a:t> que </a:t>
                      </a:r>
                      <a:r>
                        <a:rPr lang="en-GB" sz="2000" b="0" dirty="0" err="1">
                          <a:effectLst/>
                        </a:rPr>
                        <a:t>maneja</a:t>
                      </a:r>
                      <a:r>
                        <a:rPr lang="en-GB" sz="2000" b="0" dirty="0">
                          <a:effectLst/>
                        </a:rPr>
                        <a:t> los </a:t>
                      </a:r>
                      <a:r>
                        <a:rPr lang="en-GB" sz="2000" b="0" dirty="0" err="1">
                          <a:effectLst/>
                        </a:rPr>
                        <a:t>eventos</a:t>
                      </a:r>
                      <a:r>
                        <a:rPr lang="en-GB" sz="2000" b="0" dirty="0">
                          <a:effectLst/>
                        </a:rPr>
                        <a:t> de </a:t>
                      </a:r>
                      <a:r>
                        <a:rPr lang="en-GB" sz="2000" b="0" dirty="0" err="1">
                          <a:effectLst/>
                        </a:rPr>
                        <a:t>cambio</a:t>
                      </a:r>
                      <a:r>
                        <a:rPr lang="en-GB" sz="2000" b="0" dirty="0">
                          <a:effectLst/>
                        </a:rPr>
                        <a:t> de </a:t>
                      </a:r>
                      <a:r>
                        <a:rPr lang="en-GB" sz="2000" b="0" dirty="0" err="1">
                          <a:effectLst/>
                        </a:rPr>
                        <a:t>valor</a:t>
                      </a:r>
                      <a:r>
                        <a:rPr lang="en-GB" sz="2000" b="0" dirty="0">
                          <a:effectLst/>
                        </a:rPr>
                        <a:t>.</a:t>
                      </a:r>
                      <a:endParaRPr lang="en-GB" sz="2000" b="0" dirty="0">
                        <a:effectLst/>
                        <a:latin typeface="+mn-lt"/>
                      </a:endParaRPr>
                    </a:p>
                  </a:txBody>
                  <a:tcPr marL="82101" marR="82101" marT="41050" marB="41050"/>
                </a:tc>
                <a:extLst>
                  <a:ext uri="{0D108BD9-81ED-4DB2-BD59-A6C34878D82A}">
                    <a16:rowId xmlns:a16="http://schemas.microsoft.com/office/drawing/2014/main" val="47193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1842-DC1E-8C44-877C-510CBBE16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h:commandButton</a:t>
            </a:r>
            <a:r>
              <a:rPr lang="en-GB" dirty="0"/>
              <a:t> value="#{</a:t>
            </a:r>
            <a:r>
              <a:rPr lang="en-GB" dirty="0" err="1"/>
              <a:t>bundle.Submit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             action="#{</a:t>
            </a:r>
            <a:r>
              <a:rPr lang="en-GB" dirty="0" err="1"/>
              <a:t>cashierBean.</a:t>
            </a:r>
            <a:r>
              <a:rPr lang="en-GB" dirty="0" err="1">
                <a:solidFill>
                  <a:srgbClr val="C00000"/>
                </a:solidFill>
              </a:rPr>
              <a:t>submit</a:t>
            </a:r>
            <a:r>
              <a:rPr lang="en-GB" dirty="0"/>
              <a:t>}" /&gt;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D3162-5FEB-D143-B5A0-EB41C54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Referencia a métodos de navegación</a:t>
            </a:r>
          </a:p>
        </p:txBody>
      </p:sp>
    </p:spTree>
    <p:extLst>
      <p:ext uri="{BB962C8B-B14F-4D97-AF65-F5344CB8AC3E}">
        <p14:creationId xmlns:p14="http://schemas.microsoft.com/office/powerpoint/2010/main" val="132019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E7A43-6E9E-C741-926C-DF01CFC1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Convertidores estándar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37C9A-DFBB-BD4A-8A52-E02C97817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83498"/>
              </p:ext>
            </p:extLst>
          </p:nvPr>
        </p:nvGraphicFramePr>
        <p:xfrm>
          <a:off x="2855640" y="1628800"/>
          <a:ext cx="6480720" cy="4396308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80910397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9758438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Clase</a:t>
                      </a:r>
                      <a:r>
                        <a:rPr lang="en-GB" sz="1600" b="1" dirty="0">
                          <a:effectLst/>
                        </a:rPr>
                        <a:t> </a:t>
                      </a:r>
                      <a:r>
                        <a:rPr lang="en-GB" sz="1600" b="1" dirty="0" err="1">
                          <a:effectLst/>
                        </a:rPr>
                        <a:t>en</a:t>
                      </a:r>
                      <a:r>
                        <a:rPr lang="en-GB" sz="1600" b="1" dirty="0">
                          <a:effectLst/>
                        </a:rPr>
                        <a:t> el </a:t>
                      </a:r>
                      <a:r>
                        <a:rPr lang="en-GB" sz="1600" b="1" dirty="0" err="1">
                          <a:effectLst/>
                        </a:rPr>
                        <a:t>paquete</a:t>
                      </a:r>
                      <a:r>
                        <a:rPr lang="en-GB" sz="1600" b="1" dirty="0">
                          <a:effectLst/>
                        </a:rPr>
                        <a:t> </a:t>
                      </a:r>
                      <a:r>
                        <a:rPr lang="en-GB" sz="1600" b="1" dirty="0" err="1">
                          <a:effectLst/>
                        </a:rPr>
                        <a:t>jakarta.faces.convert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>
                          <a:effectLst/>
                        </a:rPr>
                        <a:t>ID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381174977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BigDecimalConverter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jakarta.faces.BigDecimal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3227792353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BigIntegerConverter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jakarta.faces.BigInteger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694645613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BooleanConverter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jakarta.faces.Boolean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43837935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ByteConverter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jakarta.faces.Byte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2565943579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CharacterConverter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jakarta.faces.Character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810227926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DateTimeConverter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jakarta.faces.DateTime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1664999174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DoubleConverter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jakarta.faces.Double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1166378633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EnumConverter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jakarta.faces.Enum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3479233685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FloatConverter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jakarta.faces.Float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1145825638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IntegerConverter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jakarta.faces.Integer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1754564725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LongConverter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jakarta.faces.Long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725247005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NumberConverter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jakarta.faces.Number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1818542013"/>
                  </a:ext>
                </a:extLst>
              </a:tr>
              <a:tr h="29946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ShortConverter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jakarta.faces.Short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70183" marR="70183" marT="35091" marB="35091"/>
                </a:tc>
                <a:extLst>
                  <a:ext uri="{0D108BD9-81ED-4DB2-BD59-A6C34878D82A}">
                    <a16:rowId xmlns:a16="http://schemas.microsoft.com/office/drawing/2014/main" val="180756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93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1842-DC1E-8C44-877C-510CBBE16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h:commandLink</a:t>
            </a:r>
            <a:r>
              <a:rPr lang="en-GB" dirty="0"/>
              <a:t> id="Duke" action="bookstore"</a:t>
            </a:r>
          </a:p>
          <a:p>
            <a:pPr marL="0" indent="0">
              <a:buNone/>
            </a:pPr>
            <a:r>
              <a:rPr lang="en-GB" dirty="0"/>
              <a:t>               </a:t>
            </a:r>
            <a:r>
              <a:rPr lang="en-GB" dirty="0" err="1"/>
              <a:t>actionListener</a:t>
            </a:r>
            <a:r>
              <a:rPr lang="en-GB" dirty="0"/>
              <a:t>="#{</a:t>
            </a:r>
            <a:r>
              <a:rPr lang="en-GB" dirty="0" err="1"/>
              <a:t>actionBean.</a:t>
            </a:r>
            <a:r>
              <a:rPr lang="en-GB" dirty="0" err="1">
                <a:solidFill>
                  <a:srgbClr val="C00000"/>
                </a:solidFill>
              </a:rPr>
              <a:t>chooseBookFromLink</a:t>
            </a:r>
            <a:r>
              <a:rPr lang="en-GB" dirty="0"/>
              <a:t>}"&gt;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D3162-5FEB-D143-B5A0-EB41C54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Referencia a métodos que manejan eventos de acción</a:t>
            </a:r>
          </a:p>
        </p:txBody>
      </p:sp>
    </p:spTree>
    <p:extLst>
      <p:ext uri="{BB962C8B-B14F-4D97-AF65-F5344CB8AC3E}">
        <p14:creationId xmlns:p14="http://schemas.microsoft.com/office/powerpoint/2010/main" val="1963962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1842-DC1E-8C44-877C-510CBBE16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h:inputText</a:t>
            </a:r>
            <a:r>
              <a:rPr lang="en-GB" sz="2400" dirty="0"/>
              <a:t> id="</a:t>
            </a:r>
            <a:r>
              <a:rPr lang="en-GB" sz="2400" dirty="0" err="1"/>
              <a:t>inputGuess</a:t>
            </a:r>
            <a:r>
              <a:rPr lang="en-GB" sz="2400" dirty="0"/>
              <a:t>"</a:t>
            </a:r>
          </a:p>
          <a:p>
            <a:pPr marL="0" indent="0">
              <a:buNone/>
            </a:pPr>
            <a:r>
              <a:rPr lang="en-GB" sz="2400" dirty="0"/>
              <a:t>    value="#{</a:t>
            </a:r>
            <a:r>
              <a:rPr lang="en-GB" sz="2400" dirty="0" err="1"/>
              <a:t>userNumberBean.userNumber</a:t>
            </a:r>
            <a:r>
              <a:rPr lang="en-GB" sz="2400" dirty="0"/>
              <a:t>}"</a:t>
            </a:r>
          </a:p>
          <a:p>
            <a:pPr marL="0" indent="0">
              <a:buNone/>
            </a:pPr>
            <a:r>
              <a:rPr lang="en-GB" sz="2400" dirty="0"/>
              <a:t>    required="true" size="3"</a:t>
            </a:r>
          </a:p>
          <a:p>
            <a:pPr marL="0" indent="0">
              <a:buNone/>
            </a:pPr>
            <a:r>
              <a:rPr lang="en-GB" sz="2400" dirty="0"/>
              <a:t>    disabled="#{</a:t>
            </a:r>
            <a:r>
              <a:rPr lang="en-GB" sz="2400" dirty="0" err="1"/>
              <a:t>userNumberBean.number</a:t>
            </a:r>
            <a:r>
              <a:rPr lang="en-GB" sz="2400" dirty="0"/>
              <a:t> </a:t>
            </a:r>
            <a:r>
              <a:rPr lang="en-GB" sz="2400" dirty="0" err="1"/>
              <a:t>eq</a:t>
            </a:r>
            <a:r>
              <a:rPr lang="en-GB" sz="2400" dirty="0"/>
              <a:t> </a:t>
            </a:r>
            <a:r>
              <a:rPr lang="en-GB" sz="2400" dirty="0" err="1"/>
              <a:t>userNumberBean.userNumber</a:t>
            </a:r>
            <a:r>
              <a:rPr lang="en-GB" sz="2400" dirty="0"/>
              <a:t>}"</a:t>
            </a:r>
          </a:p>
          <a:p>
            <a:pPr marL="0" indent="0">
              <a:buNone/>
            </a:pPr>
            <a:r>
              <a:rPr lang="en-GB" sz="2400" dirty="0"/>
              <a:t>    validator="#{</a:t>
            </a:r>
            <a:r>
              <a:rPr lang="en-GB" sz="2400" dirty="0" err="1"/>
              <a:t>userNumberBean.</a:t>
            </a:r>
            <a:r>
              <a:rPr lang="en-GB" sz="2400" dirty="0" err="1">
                <a:solidFill>
                  <a:srgbClr val="C00000"/>
                </a:solidFill>
              </a:rPr>
              <a:t>validateNumberRange</a:t>
            </a:r>
            <a:r>
              <a:rPr lang="en-GB" sz="2400" dirty="0"/>
              <a:t>}"&gt;</a:t>
            </a:r>
          </a:p>
          <a:p>
            <a:pPr marL="0" indent="0">
              <a:buNone/>
            </a:pPr>
            <a:r>
              <a:rPr lang="en-GB" sz="2400" dirty="0"/>
              <a:t>&lt;/</a:t>
            </a:r>
            <a:r>
              <a:rPr lang="en-GB" sz="2400" dirty="0" err="1"/>
              <a:t>h:inputText</a:t>
            </a:r>
            <a:r>
              <a:rPr lang="en-GB" sz="2400" dirty="0"/>
              <a:t>&gt;</a:t>
            </a:r>
            <a:endParaRPr lang="en-MX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D3162-5FEB-D143-B5A0-EB41C54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Referencia a métodos de validación</a:t>
            </a:r>
          </a:p>
        </p:txBody>
      </p:sp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FEF1FF89-57BF-D043-8782-C6C99058F26C}"/>
              </a:ext>
            </a:extLst>
          </p:cNvPr>
          <p:cNvSpPr/>
          <p:nvPr/>
        </p:nvSpPr>
        <p:spPr>
          <a:xfrm>
            <a:off x="4259796" y="4365104"/>
            <a:ext cx="3672408" cy="1368152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X" sz="2800" dirty="0"/>
              <a:t>guessnumber-cdi</a:t>
            </a:r>
          </a:p>
        </p:txBody>
      </p:sp>
    </p:spTree>
    <p:extLst>
      <p:ext uri="{BB962C8B-B14F-4D97-AF65-F5344CB8AC3E}">
        <p14:creationId xmlns:p14="http://schemas.microsoft.com/office/powerpoint/2010/main" val="330092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1842-DC1E-8C44-877C-510CBBE16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h:inputText</a:t>
            </a:r>
            <a:r>
              <a:rPr lang="en-GB" sz="2400" dirty="0"/>
              <a:t> id="name"</a:t>
            </a:r>
          </a:p>
          <a:p>
            <a:pPr marL="0" indent="0">
              <a:buNone/>
            </a:pPr>
            <a:r>
              <a:rPr lang="en-GB" sz="2400" dirty="0"/>
              <a:t>             size="30"</a:t>
            </a:r>
          </a:p>
          <a:p>
            <a:pPr marL="0" indent="0">
              <a:buNone/>
            </a:pPr>
            <a:r>
              <a:rPr lang="en-GB" sz="2400" dirty="0"/>
              <a:t>             value="#{</a:t>
            </a:r>
            <a:r>
              <a:rPr lang="en-GB" sz="2400" dirty="0" err="1"/>
              <a:t>cashierBean.name</a:t>
            </a:r>
            <a:r>
              <a:rPr lang="en-GB" sz="2400" dirty="0"/>
              <a:t>}"</a:t>
            </a:r>
          </a:p>
          <a:p>
            <a:pPr marL="0" indent="0">
              <a:buNone/>
            </a:pPr>
            <a:r>
              <a:rPr lang="en-GB" sz="2400" dirty="0"/>
              <a:t>             required="true"</a:t>
            </a:r>
          </a:p>
          <a:p>
            <a:pPr marL="0" indent="0">
              <a:buNone/>
            </a:pPr>
            <a:r>
              <a:rPr lang="en-GB" sz="2400" dirty="0"/>
              <a:t>             </a:t>
            </a:r>
            <a:r>
              <a:rPr lang="en-GB" sz="2400" dirty="0" err="1"/>
              <a:t>valueChangeListener</a:t>
            </a:r>
            <a:r>
              <a:rPr lang="en-GB" sz="2400" dirty="0"/>
              <a:t>="#{</a:t>
            </a:r>
            <a:r>
              <a:rPr lang="en-GB" sz="2400" dirty="0" err="1"/>
              <a:t>cashierBean.</a:t>
            </a:r>
            <a:r>
              <a:rPr lang="en-GB" sz="2400" dirty="0" err="1">
                <a:solidFill>
                  <a:srgbClr val="C00000"/>
                </a:solidFill>
              </a:rPr>
              <a:t>processValueChange</a:t>
            </a:r>
            <a:r>
              <a:rPr lang="en-GB" sz="2400" dirty="0"/>
              <a:t>}" /&gt;</a:t>
            </a:r>
          </a:p>
          <a:p>
            <a:pPr marL="0" indent="0">
              <a:buNone/>
            </a:pPr>
            <a:r>
              <a:rPr lang="en-GB" sz="2400" dirty="0"/>
              <a:t>&lt;/</a:t>
            </a:r>
            <a:r>
              <a:rPr lang="en-GB" sz="2400" dirty="0" err="1"/>
              <a:t>h:inputText</a:t>
            </a:r>
            <a:r>
              <a:rPr lang="en-GB" sz="2400" dirty="0"/>
              <a:t>&gt;</a:t>
            </a:r>
            <a:endParaRPr lang="en-MX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D3162-5FEB-D143-B5A0-EB41C548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Referencia a métodos que manejan eventos de cambio de valor</a:t>
            </a:r>
          </a:p>
        </p:txBody>
      </p:sp>
    </p:spTree>
    <p:extLst>
      <p:ext uri="{BB962C8B-B14F-4D97-AF65-F5344CB8AC3E}">
        <p14:creationId xmlns:p14="http://schemas.microsoft.com/office/powerpoint/2010/main" val="415924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A189E-DEF5-F543-8294-3BD30C7F0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Anidando</a:t>
            </a:r>
            <a:r>
              <a:rPr lang="en-GB" dirty="0"/>
              <a:t> la </a:t>
            </a:r>
            <a:r>
              <a:rPr lang="en-GB" dirty="0" err="1"/>
              <a:t>etiqueta</a:t>
            </a:r>
            <a:r>
              <a:rPr lang="en-GB" dirty="0"/>
              <a:t> del </a:t>
            </a:r>
            <a:r>
              <a:rPr lang="en-GB" dirty="0" err="1"/>
              <a:t>convertidor</a:t>
            </a:r>
            <a:r>
              <a:rPr lang="en-GB" dirty="0"/>
              <a:t> </a:t>
            </a:r>
            <a:r>
              <a:rPr lang="en-GB" dirty="0" err="1"/>
              <a:t>estándar</a:t>
            </a:r>
            <a:r>
              <a:rPr lang="en-GB" dirty="0"/>
              <a:t> dentro de la </a:t>
            </a:r>
            <a:r>
              <a:rPr lang="en-GB" dirty="0" err="1"/>
              <a:t>etiqueta</a:t>
            </a:r>
            <a:r>
              <a:rPr lang="en-GB" dirty="0"/>
              <a:t> del </a:t>
            </a:r>
            <a:r>
              <a:rPr lang="en-GB" dirty="0" err="1"/>
              <a:t>componente</a:t>
            </a:r>
            <a:r>
              <a:rPr lang="en-GB" dirty="0"/>
              <a:t>: </a:t>
            </a:r>
            <a:r>
              <a:rPr lang="en-GB" dirty="0" err="1"/>
              <a:t>f:convertDateTime</a:t>
            </a:r>
            <a:r>
              <a:rPr lang="en-GB" dirty="0"/>
              <a:t> y </a:t>
            </a:r>
            <a:r>
              <a:rPr lang="en-GB" dirty="0" err="1"/>
              <a:t>f:convertNumber</a:t>
            </a:r>
            <a:r>
              <a:rPr lang="en-GB" dirty="0"/>
              <a:t>.</a:t>
            </a:r>
          </a:p>
          <a:p>
            <a:r>
              <a:rPr lang="en-GB" dirty="0" err="1"/>
              <a:t>Ligar</a:t>
            </a:r>
            <a:r>
              <a:rPr lang="en-GB" dirty="0"/>
              <a:t> el </a:t>
            </a:r>
            <a:r>
              <a:rPr lang="en-GB" dirty="0" err="1"/>
              <a:t>valor</a:t>
            </a:r>
            <a:r>
              <a:rPr lang="en-GB" dirty="0"/>
              <a:t> del </a:t>
            </a:r>
            <a:r>
              <a:rPr lang="en-GB" dirty="0" err="1"/>
              <a:t>componente</a:t>
            </a:r>
            <a:r>
              <a:rPr lang="en-GB" dirty="0"/>
              <a:t> a un </a:t>
            </a:r>
            <a:r>
              <a:rPr lang="en-GB" dirty="0" err="1"/>
              <a:t>atributo</a:t>
            </a:r>
            <a:r>
              <a:rPr lang="en-GB" dirty="0"/>
              <a:t> de un bean </a:t>
            </a:r>
            <a:r>
              <a:rPr lang="en-GB" dirty="0" err="1"/>
              <a:t>administrado</a:t>
            </a:r>
            <a:r>
              <a:rPr lang="en-GB" dirty="0"/>
              <a:t> del </a:t>
            </a:r>
            <a:r>
              <a:rPr lang="en-GB" dirty="0" err="1"/>
              <a:t>mismo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que el </a:t>
            </a:r>
            <a:r>
              <a:rPr lang="en-GB" dirty="0" err="1"/>
              <a:t>convertidor</a:t>
            </a:r>
            <a:r>
              <a:rPr lang="en-GB" dirty="0"/>
              <a:t>.</a:t>
            </a:r>
          </a:p>
          <a:p>
            <a:r>
              <a:rPr lang="en-GB" dirty="0" err="1"/>
              <a:t>Referenciar</a:t>
            </a:r>
            <a:r>
              <a:rPr lang="en-GB" dirty="0"/>
              <a:t> al </a:t>
            </a:r>
            <a:r>
              <a:rPr lang="en-GB" dirty="0" err="1"/>
              <a:t>convertidor</a:t>
            </a:r>
            <a:r>
              <a:rPr lang="en-GB" dirty="0"/>
              <a:t> a </a:t>
            </a:r>
            <a:r>
              <a:rPr lang="en-GB" dirty="0" err="1"/>
              <a:t>través</a:t>
            </a:r>
            <a:r>
              <a:rPr lang="en-GB" dirty="0"/>
              <a:t> del </a:t>
            </a:r>
            <a:r>
              <a:rPr lang="en-GB" dirty="0" err="1"/>
              <a:t>atributo</a:t>
            </a:r>
            <a:r>
              <a:rPr lang="en-GB" dirty="0"/>
              <a:t> converter de la </a:t>
            </a:r>
            <a:r>
              <a:rPr lang="en-GB" dirty="0" err="1"/>
              <a:t>etiqueta</a:t>
            </a:r>
            <a:r>
              <a:rPr lang="en-GB" dirty="0"/>
              <a:t> del </a:t>
            </a:r>
            <a:r>
              <a:rPr lang="en-GB" dirty="0" err="1"/>
              <a:t>componente</a:t>
            </a:r>
            <a:r>
              <a:rPr lang="en-GB" dirty="0"/>
              <a:t>, </a:t>
            </a:r>
            <a:r>
              <a:rPr lang="en-GB" dirty="0" err="1"/>
              <a:t>especificando</a:t>
            </a:r>
            <a:r>
              <a:rPr lang="en-GB" dirty="0"/>
              <a:t> el ID de la </a:t>
            </a:r>
            <a:r>
              <a:rPr lang="en-GB" dirty="0" err="1"/>
              <a:t>clase</a:t>
            </a:r>
            <a:r>
              <a:rPr lang="en-GB" dirty="0"/>
              <a:t> converter.</a:t>
            </a:r>
          </a:p>
          <a:p>
            <a:r>
              <a:rPr lang="en-GB" dirty="0" err="1"/>
              <a:t>Anidar</a:t>
            </a:r>
            <a:r>
              <a:rPr lang="en-GB" dirty="0"/>
              <a:t> una </a:t>
            </a:r>
            <a:r>
              <a:rPr lang="en-GB" dirty="0" err="1"/>
              <a:t>etiqueta</a:t>
            </a:r>
            <a:r>
              <a:rPr lang="en-GB" dirty="0"/>
              <a:t> </a:t>
            </a:r>
            <a:r>
              <a:rPr lang="en-GB" dirty="0" err="1"/>
              <a:t>f:converter</a:t>
            </a:r>
            <a:r>
              <a:rPr lang="en-GB" dirty="0"/>
              <a:t> dentro de la </a:t>
            </a:r>
            <a:r>
              <a:rPr lang="en-GB" dirty="0" err="1"/>
              <a:t>etiqueta</a:t>
            </a:r>
            <a:r>
              <a:rPr lang="en-GB" dirty="0"/>
              <a:t> del </a:t>
            </a:r>
            <a:r>
              <a:rPr lang="en-GB" dirty="0" err="1"/>
              <a:t>componente</a:t>
            </a:r>
            <a:r>
              <a:rPr lang="en-GB" dirty="0"/>
              <a:t> y usar el </a:t>
            </a:r>
            <a:r>
              <a:rPr lang="en-GB" dirty="0" err="1"/>
              <a:t>atributo</a:t>
            </a:r>
            <a:r>
              <a:rPr lang="en-GB" dirty="0"/>
              <a:t> </a:t>
            </a:r>
            <a:r>
              <a:rPr lang="en-GB" dirty="0" err="1"/>
              <a:t>converterId</a:t>
            </a:r>
            <a:r>
              <a:rPr lang="en-GB" dirty="0"/>
              <a:t> de la </a:t>
            </a:r>
            <a:r>
              <a:rPr lang="en-GB" dirty="0" err="1"/>
              <a:t>etiqueta</a:t>
            </a:r>
            <a:r>
              <a:rPr lang="en-GB" dirty="0"/>
              <a:t> </a:t>
            </a:r>
            <a:r>
              <a:rPr lang="en-GB" dirty="0" err="1"/>
              <a:t>f:converter</a:t>
            </a:r>
            <a:r>
              <a:rPr lang="en-GB" dirty="0"/>
              <a:t> o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atributo</a:t>
            </a:r>
            <a:r>
              <a:rPr lang="en-GB" dirty="0"/>
              <a:t> binding para </a:t>
            </a:r>
            <a:r>
              <a:rPr lang="en-GB" dirty="0" err="1"/>
              <a:t>referirse</a:t>
            </a:r>
            <a:r>
              <a:rPr lang="en-GB" dirty="0"/>
              <a:t> al converter.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41A14-E7CE-1541-B307-96C83739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Registro de un convertidor estándar</a:t>
            </a:r>
          </a:p>
        </p:txBody>
      </p:sp>
    </p:spTree>
    <p:extLst>
      <p:ext uri="{BB962C8B-B14F-4D97-AF65-F5344CB8AC3E}">
        <p14:creationId xmlns:p14="http://schemas.microsoft.com/office/powerpoint/2010/main" val="296140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A1DB8-8DD7-B943-BF22-38E31132C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Integer age = 0;</a:t>
            </a:r>
          </a:p>
          <a:p>
            <a:pPr marL="0" indent="0">
              <a:buNone/>
            </a:pPr>
            <a:r>
              <a:rPr lang="en-GB" dirty="0"/>
              <a:t>public Integer </a:t>
            </a:r>
            <a:r>
              <a:rPr lang="en-GB" dirty="0" err="1"/>
              <a:t>getAge</a:t>
            </a:r>
            <a:r>
              <a:rPr lang="en-GB" dirty="0"/>
              <a:t>(){ return age;}</a:t>
            </a:r>
          </a:p>
          <a:p>
            <a:pPr marL="0" indent="0">
              <a:buNone/>
            </a:pPr>
            <a:r>
              <a:rPr lang="en-GB" dirty="0"/>
              <a:t>public void </a:t>
            </a:r>
            <a:r>
              <a:rPr lang="en-GB" dirty="0" err="1"/>
              <a:t>setAge</a:t>
            </a:r>
            <a:r>
              <a:rPr lang="en-GB" dirty="0"/>
              <a:t>(Integer age) {</a:t>
            </a:r>
            <a:r>
              <a:rPr lang="en-GB" dirty="0" err="1"/>
              <a:t>this.age</a:t>
            </a:r>
            <a:r>
              <a:rPr lang="en-GB" dirty="0"/>
              <a:t> = age;}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value="#{</a:t>
            </a:r>
            <a:r>
              <a:rPr lang="en-GB" dirty="0" err="1"/>
              <a:t>loginBean.age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f:converter</a:t>
            </a:r>
            <a:r>
              <a:rPr lang="en-GB" dirty="0"/>
              <a:t> </a:t>
            </a:r>
            <a:r>
              <a:rPr lang="en-GB" dirty="0" err="1"/>
              <a:t>converterId</a:t>
            </a:r>
            <a:r>
              <a:rPr lang="en-GB" dirty="0"/>
              <a:t>="</a:t>
            </a:r>
            <a:r>
              <a:rPr lang="en-GB" dirty="0" err="1"/>
              <a:t>jakarta.faces.Integer</a:t>
            </a:r>
            <a:r>
              <a:rPr lang="en-GB" dirty="0"/>
              <a:t>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07CB8B-ADB0-E04F-AFA9-B36BB813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50661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326661-1E45-C647-9BED-103BFDD83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cashierBean.</a:t>
            </a:r>
            <a:r>
              <a:rPr lang="en-GB" dirty="0" err="1">
                <a:solidFill>
                  <a:srgbClr val="C00000"/>
                </a:solidFill>
              </a:rPr>
              <a:t>shipDate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f:convertDateTime</a:t>
            </a:r>
            <a:r>
              <a:rPr lang="en-GB" dirty="0"/>
              <a:t> type="date" </a:t>
            </a:r>
            <a:r>
              <a:rPr lang="en-GB" dirty="0" err="1"/>
              <a:t>dateStyle</a:t>
            </a:r>
            <a:r>
              <a:rPr lang="en-GB" dirty="0"/>
              <a:t>="full"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h:outputText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cashierBean.shipDate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f:convertDateTime</a:t>
            </a:r>
            <a:r>
              <a:rPr lang="en-GB" dirty="0"/>
              <a:t> pattern="EEEEEEEE, MMM dd, </a:t>
            </a:r>
            <a:r>
              <a:rPr lang="en-GB" dirty="0" err="1"/>
              <a:t>yyyy</a:t>
            </a:r>
            <a:r>
              <a:rPr lang="en-GB" dirty="0"/>
              <a:t>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h:outputText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Saturday, September 21, 2013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1E016E-5A2E-8347-95B5-942D4C0C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f:convertDateTime</a:t>
            </a:r>
            <a:r>
              <a:rPr lang="en-MX" dirty="0"/>
              <a:t>: </a:t>
            </a:r>
            <a:r>
              <a:rPr lang="en-GB" dirty="0" err="1"/>
              <a:t>java.util.Date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55690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60D2A7-64EE-2C41-8DE4-4571A7C8F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cashierBean.shipDate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f:convertDateTime</a:t>
            </a:r>
            <a:r>
              <a:rPr lang="en-GB" dirty="0"/>
              <a:t> </a:t>
            </a:r>
            <a:r>
              <a:rPr lang="en-GB" dirty="0" err="1"/>
              <a:t>dateStyle</a:t>
            </a:r>
            <a:r>
              <a:rPr lang="en-GB" dirty="0"/>
              <a:t>="full"</a:t>
            </a:r>
          </a:p>
          <a:p>
            <a:pPr marL="0" indent="0">
              <a:buNone/>
            </a:pPr>
            <a:r>
              <a:rPr lang="en-GB" dirty="0"/>
              <a:t>                       </a:t>
            </a:r>
            <a:r>
              <a:rPr lang="en-GB" dirty="0">
                <a:solidFill>
                  <a:srgbClr val="C00000"/>
                </a:solidFill>
              </a:rPr>
              <a:t>locale</a:t>
            </a:r>
            <a:r>
              <a:rPr lang="en-GB" dirty="0"/>
              <a:t>="es"</a:t>
            </a:r>
          </a:p>
          <a:p>
            <a:pPr marL="0" indent="0">
              <a:buNone/>
            </a:pPr>
            <a:r>
              <a:rPr lang="en-GB" dirty="0"/>
              <a:t>                       </a:t>
            </a:r>
            <a:r>
              <a:rPr lang="en-GB" dirty="0" err="1"/>
              <a:t>timeStyle</a:t>
            </a:r>
            <a:r>
              <a:rPr lang="en-GB" dirty="0"/>
              <a:t>="long" type="both"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h:outputText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jueves</a:t>
            </a:r>
            <a:r>
              <a:rPr lang="en-GB" dirty="0"/>
              <a:t> 24 de </a:t>
            </a:r>
            <a:r>
              <a:rPr lang="en-GB" dirty="0" err="1"/>
              <a:t>octubre</a:t>
            </a:r>
            <a:r>
              <a:rPr lang="en-GB" dirty="0"/>
              <a:t> de 2013 15:07:04 GMT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B8B3C-3975-1448-AFFB-24A62E92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locale</a:t>
            </a:r>
          </a:p>
        </p:txBody>
      </p:sp>
    </p:spTree>
    <p:extLst>
      <p:ext uri="{BB962C8B-B14F-4D97-AF65-F5344CB8AC3E}">
        <p14:creationId xmlns:p14="http://schemas.microsoft.com/office/powerpoint/2010/main" val="18357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233FB-3FCD-484B-A3F7-2E8695B5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de </a:t>
            </a:r>
            <a:r>
              <a:rPr lang="en-GB" dirty="0" err="1"/>
              <a:t>f:convertDateTime</a:t>
            </a:r>
            <a:r>
              <a:rPr lang="en-GB" dirty="0"/>
              <a:t> </a:t>
            </a:r>
            <a:endParaRPr lang="en-MX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B4EAEE-5FEA-FD44-B648-E3A96D2D0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68770"/>
              </p:ext>
            </p:extLst>
          </p:nvPr>
        </p:nvGraphicFramePr>
        <p:xfrm>
          <a:off x="623392" y="1772816"/>
          <a:ext cx="10945216" cy="400176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42841137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538059867"/>
                    </a:ext>
                  </a:extLst>
                </a:gridCol>
                <a:gridCol w="8136904">
                  <a:extLst>
                    <a:ext uri="{9D8B030D-6E8A-4147-A177-3AD203B41FA5}">
                      <a16:colId xmlns:a16="http://schemas.microsoft.com/office/drawing/2014/main" val="2562221914"/>
                    </a:ext>
                  </a:extLst>
                </a:gridCol>
              </a:tblGrid>
              <a:tr h="25785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Atributo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>
                          <a:effectLst/>
                        </a:rPr>
                        <a:t>Tipo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Descripción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extLst>
                  <a:ext uri="{0D108BD9-81ED-4DB2-BD59-A6C34878D82A}">
                    <a16:rowId xmlns:a16="http://schemas.microsoft.com/office/drawing/2014/main" val="3433674871"/>
                  </a:ext>
                </a:extLst>
              </a:tr>
              <a:tr h="25785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binding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DateTimeConverter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Vincular</a:t>
                      </a:r>
                      <a:r>
                        <a:rPr lang="en-GB" sz="1600" b="0" dirty="0">
                          <a:effectLst/>
                        </a:rPr>
                        <a:t> un </a:t>
                      </a:r>
                      <a:r>
                        <a:rPr lang="en-GB" sz="1600" b="0" dirty="0" err="1">
                          <a:effectLst/>
                        </a:rPr>
                        <a:t>convertidor</a:t>
                      </a:r>
                      <a:r>
                        <a:rPr lang="en-GB" sz="1600" b="0" dirty="0">
                          <a:effectLst/>
                        </a:rPr>
                        <a:t> con un </a:t>
                      </a:r>
                      <a:r>
                        <a:rPr lang="en-GB" sz="1600" b="0" dirty="0" err="1">
                          <a:effectLst/>
                        </a:rPr>
                        <a:t>atributo</a:t>
                      </a:r>
                      <a:r>
                        <a:rPr lang="en-GB" sz="1600" b="0" dirty="0">
                          <a:effectLst/>
                        </a:rPr>
                        <a:t> de un bean </a:t>
                      </a:r>
                      <a:r>
                        <a:rPr lang="en-GB" sz="1600" b="0" dirty="0" err="1">
                          <a:effectLst/>
                        </a:rPr>
                        <a:t>administrado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extLst>
                  <a:ext uri="{0D108BD9-81ED-4DB2-BD59-A6C34878D82A}">
                    <a16:rowId xmlns:a16="http://schemas.microsoft.com/office/drawing/2014/main" val="1594773709"/>
                  </a:ext>
                </a:extLst>
              </a:tr>
              <a:tr h="49280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dateStyle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Define el </a:t>
                      </a:r>
                      <a:r>
                        <a:rPr lang="en-GB" sz="1600" b="0" dirty="0" err="1">
                          <a:effectLst/>
                        </a:rPr>
                        <a:t>formato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fecha</a:t>
                      </a:r>
                      <a:r>
                        <a:rPr lang="en-GB" sz="1600" b="0" dirty="0">
                          <a:effectLst/>
                        </a:rPr>
                        <a:t>: </a:t>
                      </a:r>
                      <a:r>
                        <a:rPr lang="en-GB" sz="1600" b="0" dirty="0" err="1">
                          <a:effectLst/>
                        </a:rPr>
                        <a:t>java.text.DateFormat</a:t>
                      </a:r>
                      <a:r>
                        <a:rPr lang="en-GB" sz="1600" b="0" dirty="0">
                          <a:effectLst/>
                        </a:rPr>
                        <a:t>. </a:t>
                      </a:r>
                      <a:r>
                        <a:rPr lang="en-GB" sz="1600" b="0" dirty="0" err="1">
                          <a:effectLst/>
                        </a:rPr>
                        <a:t>Aplica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si</a:t>
                      </a:r>
                      <a:r>
                        <a:rPr lang="en-GB" sz="1600" b="0" dirty="0">
                          <a:effectLst/>
                        </a:rPr>
                        <a:t> el </a:t>
                      </a:r>
                      <a:r>
                        <a:rPr lang="en-GB" sz="1600" b="0" dirty="0" err="1">
                          <a:effectLst/>
                        </a:rPr>
                        <a:t>tipo</a:t>
                      </a:r>
                      <a:r>
                        <a:rPr lang="en-GB" sz="1600" b="0" dirty="0">
                          <a:effectLst/>
                        </a:rPr>
                        <a:t> es date y </a:t>
                      </a:r>
                      <a:r>
                        <a:rPr lang="en-GB" sz="1600" b="0" dirty="0" err="1">
                          <a:effectLst/>
                        </a:rPr>
                        <a:t>si</a:t>
                      </a:r>
                      <a:r>
                        <a:rPr lang="en-GB" sz="1600" b="0" dirty="0">
                          <a:effectLst/>
                        </a:rPr>
                        <a:t> pattern no </a:t>
                      </a:r>
                      <a:r>
                        <a:rPr lang="en-GB" sz="1600" b="0" dirty="0" err="1">
                          <a:effectLst/>
                        </a:rPr>
                        <a:t>está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definida</a:t>
                      </a:r>
                      <a:r>
                        <a:rPr lang="en-GB" sz="1600" b="0" dirty="0">
                          <a:effectLst/>
                        </a:rPr>
                        <a:t>: default, short, medium, long, and full. Si no se </a:t>
                      </a:r>
                      <a:r>
                        <a:rPr lang="en-GB" sz="1600" b="0" dirty="0" err="1">
                          <a:effectLst/>
                        </a:rPr>
                        <a:t>especifica</a:t>
                      </a:r>
                      <a:r>
                        <a:rPr lang="en-GB" sz="1600" b="0" dirty="0">
                          <a:effectLst/>
                        </a:rPr>
                        <a:t>, se </a:t>
                      </a:r>
                      <a:r>
                        <a:rPr lang="en-GB" sz="1600" b="0" dirty="0" err="1">
                          <a:effectLst/>
                        </a:rPr>
                        <a:t>usa</a:t>
                      </a:r>
                      <a:r>
                        <a:rPr lang="en-GB" sz="1600" b="0" dirty="0">
                          <a:effectLst/>
                        </a:rPr>
                        <a:t> default.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extLst>
                  <a:ext uri="{0D108BD9-81ED-4DB2-BD59-A6C34878D82A}">
                    <a16:rowId xmlns:a16="http://schemas.microsoft.com/office/drawing/2014/main" val="1521617795"/>
                  </a:ext>
                </a:extLst>
              </a:tr>
              <a:tr h="49280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for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Usado</a:t>
                      </a:r>
                      <a:r>
                        <a:rPr lang="en-GB" sz="1600" b="0" dirty="0">
                          <a:effectLst/>
                        </a:rPr>
                        <a:t> con components </a:t>
                      </a:r>
                      <a:r>
                        <a:rPr lang="en-GB" sz="1600" b="0" dirty="0" err="1">
                          <a:effectLst/>
                        </a:rPr>
                        <a:t>compuestos</a:t>
                      </a:r>
                      <a:r>
                        <a:rPr lang="en-GB" sz="1600" b="0" dirty="0">
                          <a:effectLst/>
                        </a:rPr>
                        <a:t>. </a:t>
                      </a:r>
                      <a:r>
                        <a:rPr lang="en-GB" sz="1600" b="0" dirty="0" err="1">
                          <a:effectLst/>
                        </a:rPr>
                        <a:t>Hace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referencia</a:t>
                      </a:r>
                      <a:r>
                        <a:rPr lang="en-GB" sz="1600" b="0" dirty="0">
                          <a:effectLst/>
                        </a:rPr>
                        <a:t> a uno de los </a:t>
                      </a:r>
                      <a:r>
                        <a:rPr lang="en-GB" sz="1600" b="0" dirty="0" err="1">
                          <a:effectLst/>
                        </a:rPr>
                        <a:t>objetos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el </a:t>
                      </a:r>
                      <a:r>
                        <a:rPr lang="en-GB" sz="1600" b="0" dirty="0" err="1">
                          <a:effectLst/>
                        </a:rPr>
                        <a:t>componente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compuesto</a:t>
                      </a:r>
                      <a:r>
                        <a:rPr lang="en-GB" sz="1600" b="0" dirty="0">
                          <a:effectLst/>
                        </a:rPr>
                        <a:t> dentro del que la </a:t>
                      </a:r>
                      <a:r>
                        <a:rPr lang="en-GB" sz="1600" b="0" dirty="0" err="1">
                          <a:effectLst/>
                        </a:rPr>
                        <a:t>etiqueta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está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anidada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extLst>
                  <a:ext uri="{0D108BD9-81ED-4DB2-BD59-A6C34878D82A}">
                    <a16:rowId xmlns:a16="http://schemas.microsoft.com/office/drawing/2014/main" val="220416424"/>
                  </a:ext>
                </a:extLst>
              </a:tr>
              <a:tr h="49280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locale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String o Locale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Locale </a:t>
                      </a:r>
                      <a:r>
                        <a:rPr lang="en-GB" sz="1600" b="0" dirty="0" err="1">
                          <a:effectLst/>
                        </a:rPr>
                        <a:t>usado</a:t>
                      </a:r>
                      <a:r>
                        <a:rPr lang="en-GB" sz="1600" b="0" dirty="0">
                          <a:effectLst/>
                        </a:rPr>
                        <a:t> para el </a:t>
                      </a:r>
                      <a:r>
                        <a:rPr lang="en-GB" sz="1600" b="0" dirty="0" err="1">
                          <a:effectLst/>
                        </a:rPr>
                        <a:t>formato</a:t>
                      </a:r>
                      <a:r>
                        <a:rPr lang="en-GB" sz="1600" b="0" dirty="0">
                          <a:effectLst/>
                        </a:rPr>
                        <a:t> o </a:t>
                      </a:r>
                      <a:r>
                        <a:rPr lang="en-GB" sz="1600" b="0" dirty="0" err="1">
                          <a:effectLst/>
                        </a:rPr>
                        <a:t>parseo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fecha</a:t>
                      </a:r>
                      <a:r>
                        <a:rPr lang="en-GB" sz="1600" b="0" dirty="0">
                          <a:effectLst/>
                        </a:rPr>
                        <a:t> y hora. Si no se </a:t>
                      </a:r>
                      <a:r>
                        <a:rPr lang="en-GB" sz="1600" b="0" dirty="0" err="1">
                          <a:effectLst/>
                        </a:rPr>
                        <a:t>especifica</a:t>
                      </a:r>
                      <a:r>
                        <a:rPr lang="en-GB" sz="1600" b="0" dirty="0">
                          <a:effectLst/>
                        </a:rPr>
                        <a:t>, se </a:t>
                      </a:r>
                      <a:r>
                        <a:rPr lang="en-GB" sz="1600" b="0" dirty="0" err="1">
                          <a:effectLst/>
                        </a:rPr>
                        <a:t>usa</a:t>
                      </a:r>
                      <a:r>
                        <a:rPr lang="en-GB" sz="1600" b="0" dirty="0">
                          <a:effectLst/>
                        </a:rPr>
                        <a:t> el Locale que </a:t>
                      </a:r>
                      <a:r>
                        <a:rPr lang="en-GB" sz="1600" b="0" dirty="0" err="1">
                          <a:effectLst/>
                        </a:rPr>
                        <a:t>regresa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FacesContext.getLocale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extLst>
                  <a:ext uri="{0D108BD9-81ED-4DB2-BD59-A6C34878D82A}">
                    <a16:rowId xmlns:a16="http://schemas.microsoft.com/office/drawing/2014/main" val="2335245701"/>
                  </a:ext>
                </a:extLst>
              </a:tr>
              <a:tr h="49280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pattern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Patrón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formato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personalizado</a:t>
                      </a:r>
                      <a:r>
                        <a:rPr lang="en-GB" sz="1600" b="0" dirty="0">
                          <a:effectLst/>
                        </a:rPr>
                        <a:t> para el </a:t>
                      </a:r>
                      <a:r>
                        <a:rPr lang="en-GB" sz="1600" b="0" dirty="0" err="1">
                          <a:effectLst/>
                        </a:rPr>
                        <a:t>formato</a:t>
                      </a:r>
                      <a:r>
                        <a:rPr lang="en-GB" sz="1600" b="0" dirty="0">
                          <a:effectLst/>
                        </a:rPr>
                        <a:t> o </a:t>
                      </a:r>
                      <a:r>
                        <a:rPr lang="en-GB" sz="1600" b="0" dirty="0" err="1">
                          <a:effectLst/>
                        </a:rPr>
                        <a:t>parseo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fecha</a:t>
                      </a:r>
                      <a:r>
                        <a:rPr lang="en-GB" sz="1600" b="0" dirty="0">
                          <a:effectLst/>
                        </a:rPr>
                        <a:t> y hora. Si se </a:t>
                      </a:r>
                      <a:r>
                        <a:rPr lang="en-GB" sz="1600" b="0" dirty="0" err="1">
                          <a:effectLst/>
                        </a:rPr>
                        <a:t>especifica</a:t>
                      </a:r>
                      <a:r>
                        <a:rPr lang="en-GB" sz="1600" b="0" dirty="0">
                          <a:effectLst/>
                        </a:rPr>
                        <a:t>, </a:t>
                      </a:r>
                      <a:r>
                        <a:rPr lang="en-GB" sz="1600" b="0" dirty="0" err="1">
                          <a:effectLst/>
                        </a:rPr>
                        <a:t>dateStyle</a:t>
                      </a:r>
                      <a:r>
                        <a:rPr lang="en-GB" sz="1600" b="0" dirty="0">
                          <a:effectLst/>
                        </a:rPr>
                        <a:t> y </a:t>
                      </a:r>
                      <a:r>
                        <a:rPr lang="en-GB" sz="1600" b="0" dirty="0" err="1">
                          <a:effectLst/>
                        </a:rPr>
                        <a:t>timeStyleattributes</a:t>
                      </a:r>
                      <a:r>
                        <a:rPr lang="en-GB" sz="1600" b="0" dirty="0">
                          <a:effectLst/>
                        </a:rPr>
                        <a:t> se </a:t>
                      </a:r>
                      <a:r>
                        <a:rPr lang="en-GB" sz="1600" b="0" dirty="0" err="1">
                          <a:effectLst/>
                        </a:rPr>
                        <a:t>ignoran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extLst>
                  <a:ext uri="{0D108BD9-81ED-4DB2-BD59-A6C34878D82A}">
                    <a16:rowId xmlns:a16="http://schemas.microsoft.com/office/drawing/2014/main" val="1850248608"/>
                  </a:ext>
                </a:extLst>
              </a:tr>
              <a:tr h="49280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timeStyle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Define el </a:t>
                      </a:r>
                      <a:r>
                        <a:rPr lang="en-GB" sz="1600" b="0" dirty="0" err="1">
                          <a:effectLst/>
                        </a:rPr>
                        <a:t>formato</a:t>
                      </a:r>
                      <a:r>
                        <a:rPr lang="en-GB" sz="1600" b="0" dirty="0">
                          <a:effectLst/>
                        </a:rPr>
                        <a:t> de hora: </a:t>
                      </a:r>
                      <a:r>
                        <a:rPr lang="en-GB" sz="1600" b="0" dirty="0" err="1">
                          <a:effectLst/>
                        </a:rPr>
                        <a:t>java.text.DateFormat</a:t>
                      </a:r>
                      <a:r>
                        <a:rPr lang="en-GB" sz="1600" b="0" dirty="0">
                          <a:effectLst/>
                        </a:rPr>
                        <a:t>. </a:t>
                      </a:r>
                      <a:r>
                        <a:rPr lang="en-GB" sz="1600" b="0" dirty="0" err="1">
                          <a:effectLst/>
                        </a:rPr>
                        <a:t>Aplica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si</a:t>
                      </a:r>
                      <a:r>
                        <a:rPr lang="en-GB" sz="1600" b="0" dirty="0">
                          <a:effectLst/>
                        </a:rPr>
                        <a:t> el </a:t>
                      </a:r>
                      <a:r>
                        <a:rPr lang="en-GB" sz="1600" b="0" dirty="0" err="1">
                          <a:effectLst/>
                        </a:rPr>
                        <a:t>tipo</a:t>
                      </a:r>
                      <a:r>
                        <a:rPr lang="en-GB" sz="1600" b="0" dirty="0">
                          <a:effectLst/>
                        </a:rPr>
                        <a:t> es time y </a:t>
                      </a:r>
                      <a:r>
                        <a:rPr lang="en-GB" sz="1600" b="0" dirty="0" err="1">
                          <a:effectLst/>
                        </a:rPr>
                        <a:t>si</a:t>
                      </a:r>
                      <a:r>
                        <a:rPr lang="en-GB" sz="1600" b="0" dirty="0">
                          <a:effectLst/>
                        </a:rPr>
                        <a:t> pattern no </a:t>
                      </a:r>
                      <a:r>
                        <a:rPr lang="en-GB" sz="1600" b="0" dirty="0" err="1">
                          <a:effectLst/>
                        </a:rPr>
                        <a:t>está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definida</a:t>
                      </a:r>
                      <a:r>
                        <a:rPr lang="en-GB" sz="1600" b="0" dirty="0">
                          <a:effectLst/>
                        </a:rPr>
                        <a:t>: default, short, medium, long, and full. Si no se </a:t>
                      </a:r>
                      <a:r>
                        <a:rPr lang="en-GB" sz="1600" b="0" dirty="0" err="1">
                          <a:effectLst/>
                        </a:rPr>
                        <a:t>especifica</a:t>
                      </a:r>
                      <a:r>
                        <a:rPr lang="en-GB" sz="1600" b="0" dirty="0">
                          <a:effectLst/>
                        </a:rPr>
                        <a:t>, se </a:t>
                      </a:r>
                      <a:r>
                        <a:rPr lang="en-GB" sz="1600" b="0" dirty="0" err="1">
                          <a:effectLst/>
                        </a:rPr>
                        <a:t>usa</a:t>
                      </a:r>
                      <a:r>
                        <a:rPr lang="en-GB" sz="1600" b="0" dirty="0">
                          <a:effectLst/>
                        </a:rPr>
                        <a:t> default.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extLst>
                  <a:ext uri="{0D108BD9-81ED-4DB2-BD59-A6C34878D82A}">
                    <a16:rowId xmlns:a16="http://schemas.microsoft.com/office/drawing/2014/main" val="639688416"/>
                  </a:ext>
                </a:extLst>
              </a:tr>
              <a:tr h="25785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timeZone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String o </a:t>
                      </a:r>
                      <a:r>
                        <a:rPr lang="en-GB" sz="1600" b="0" dirty="0" err="1">
                          <a:effectLst/>
                        </a:rPr>
                        <a:t>TimeZone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Uso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horario</a:t>
                      </a:r>
                      <a:r>
                        <a:rPr lang="en-GB" sz="1600" b="0" dirty="0">
                          <a:effectLst/>
                        </a:rPr>
                        <a:t> para la </a:t>
                      </a:r>
                      <a:r>
                        <a:rPr lang="en-GB" sz="1600" b="0" dirty="0" err="1">
                          <a:effectLst/>
                        </a:rPr>
                        <a:t>interpretación</a:t>
                      </a:r>
                      <a:r>
                        <a:rPr lang="en-GB" sz="1600" b="0" dirty="0">
                          <a:effectLst/>
                        </a:rPr>
                        <a:t> del </a:t>
                      </a:r>
                      <a:r>
                        <a:rPr lang="en-GB" sz="1600" b="0" dirty="0" err="1">
                          <a:effectLst/>
                        </a:rPr>
                        <a:t>tiempo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extLst>
                  <a:ext uri="{0D108BD9-81ED-4DB2-BD59-A6C34878D82A}">
                    <a16:rowId xmlns:a16="http://schemas.microsoft.com/office/drawing/2014/main" val="4268506061"/>
                  </a:ext>
                </a:extLst>
              </a:tr>
              <a:tr h="64161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type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El </a:t>
                      </a:r>
                      <a:r>
                        <a:rPr lang="en-GB" sz="1600" b="0" dirty="0" err="1">
                          <a:effectLst/>
                        </a:rPr>
                        <a:t>valor</a:t>
                      </a:r>
                      <a:r>
                        <a:rPr lang="en-GB" sz="1600" b="0" dirty="0">
                          <a:effectLst/>
                        </a:rPr>
                        <a:t> es date, time, both, </a:t>
                      </a:r>
                      <a:r>
                        <a:rPr lang="en-GB" sz="1600" b="0" dirty="0" err="1">
                          <a:effectLst/>
                        </a:rPr>
                        <a:t>LocalDate</a:t>
                      </a:r>
                      <a:r>
                        <a:rPr lang="en-GB" sz="1600" b="0" dirty="0">
                          <a:effectLst/>
                        </a:rPr>
                        <a:t>, </a:t>
                      </a:r>
                      <a:r>
                        <a:rPr lang="en-GB" sz="1600" b="0" dirty="0" err="1">
                          <a:effectLst/>
                        </a:rPr>
                        <a:t>LocalTime</a:t>
                      </a:r>
                      <a:r>
                        <a:rPr lang="en-GB" sz="1600" b="0" dirty="0">
                          <a:effectLst/>
                        </a:rPr>
                        <a:t>, </a:t>
                      </a:r>
                      <a:r>
                        <a:rPr lang="en-GB" sz="1600" b="0" dirty="0" err="1">
                          <a:effectLst/>
                        </a:rPr>
                        <a:t>LocalDateTime</a:t>
                      </a:r>
                      <a:r>
                        <a:rPr lang="en-GB" sz="1600" b="0" dirty="0">
                          <a:effectLst/>
                        </a:rPr>
                        <a:t>, </a:t>
                      </a:r>
                      <a:r>
                        <a:rPr lang="en-GB" sz="1600" b="0" dirty="0" err="1">
                          <a:effectLst/>
                        </a:rPr>
                        <a:t>OffsetTime</a:t>
                      </a:r>
                      <a:r>
                        <a:rPr lang="en-GB" sz="1600" b="0" dirty="0">
                          <a:effectLst/>
                        </a:rPr>
                        <a:t>, </a:t>
                      </a:r>
                      <a:r>
                        <a:rPr lang="en-GB" sz="1600" b="0" dirty="0" err="1">
                          <a:effectLst/>
                        </a:rPr>
                        <a:t>OffsetDateTime</a:t>
                      </a:r>
                      <a:r>
                        <a:rPr lang="en-GB" sz="1600" b="0" dirty="0">
                          <a:effectLst/>
                        </a:rPr>
                        <a:t>, o </a:t>
                      </a:r>
                      <a:r>
                        <a:rPr lang="en-GB" sz="1600" b="0" dirty="0" err="1">
                          <a:effectLst/>
                        </a:rPr>
                        <a:t>ZonedDateTime</a:t>
                      </a:r>
                      <a:r>
                        <a:rPr lang="en-GB" sz="1600" b="0" dirty="0">
                          <a:effectLst/>
                        </a:rPr>
                        <a:t>? Si no se </a:t>
                      </a:r>
                      <a:r>
                        <a:rPr lang="en-GB" sz="1600" b="0" dirty="0" err="1">
                          <a:effectLst/>
                        </a:rPr>
                        <a:t>especifica</a:t>
                      </a:r>
                      <a:r>
                        <a:rPr lang="en-GB" sz="1600" b="0" dirty="0">
                          <a:effectLst/>
                        </a:rPr>
                        <a:t>, se </a:t>
                      </a:r>
                      <a:r>
                        <a:rPr lang="en-GB" sz="1600" b="0" dirty="0" err="1">
                          <a:effectLst/>
                        </a:rPr>
                        <a:t>usa</a:t>
                      </a:r>
                      <a:r>
                        <a:rPr lang="en-GB" sz="1600" b="0" dirty="0">
                          <a:effectLst/>
                        </a:rPr>
                        <a:t> date.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23778" marR="23778" marT="11889" marB="11889"/>
                </a:tc>
                <a:extLst>
                  <a:ext uri="{0D108BD9-81ED-4DB2-BD59-A6C34878D82A}">
                    <a16:rowId xmlns:a16="http://schemas.microsoft.com/office/drawing/2014/main" val="727493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8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7768-7E39-5840-B5DF-BF7CB6D7C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cart.total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>
                <a:solidFill>
                  <a:srgbClr val="C00000"/>
                </a:solidFill>
              </a:rPr>
              <a:t>f:convertNumber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/>
              <a:t>currencySymbol</a:t>
            </a:r>
            <a:r>
              <a:rPr lang="en-GB" dirty="0"/>
              <a:t>="$" type="currency"/&gt;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h:outputText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id="</a:t>
            </a:r>
            <a:r>
              <a:rPr lang="en-GB" dirty="0" err="1"/>
              <a:t>cartTotal</a:t>
            </a:r>
            <a:r>
              <a:rPr lang="en-GB" dirty="0"/>
              <a:t>" value="#{</a:t>
            </a:r>
            <a:r>
              <a:rPr lang="en-GB" dirty="0" err="1"/>
              <a:t>cart.total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>
                <a:solidFill>
                  <a:srgbClr val="C00000"/>
                </a:solidFill>
              </a:rPr>
              <a:t>f:convertNumber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pattern="$####" 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h:outputText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MX" dirty="0"/>
              <a:t>$934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8F823-8103-B24A-BCFF-256CA2F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f:convertNumber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6904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512DC0-CA2B-1543-85F0-FADD5BF3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de </a:t>
            </a:r>
            <a:r>
              <a:rPr lang="en-GB" dirty="0" err="1"/>
              <a:t>f:convertNumber</a:t>
            </a:r>
            <a:endParaRPr lang="en-MX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C3C1B8-07CF-6D46-A141-7E569CEBB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51454"/>
              </p:ext>
            </p:extLst>
          </p:nvPr>
        </p:nvGraphicFramePr>
        <p:xfrm>
          <a:off x="623392" y="1556792"/>
          <a:ext cx="11017224" cy="4688908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195492974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220697743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3471263153"/>
                    </a:ext>
                  </a:extLst>
                </a:gridCol>
              </a:tblGrid>
              <a:tr h="12171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Atributo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>
                          <a:effectLst/>
                        </a:rPr>
                        <a:t>Tipo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Descripción</a:t>
                      </a:r>
                      <a:endParaRPr lang="en-GB" sz="1600" b="1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2280117700"/>
                  </a:ext>
                </a:extLst>
              </a:tr>
              <a:tr h="21300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binding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NumberConverter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Vincular</a:t>
                      </a:r>
                      <a:r>
                        <a:rPr lang="en-GB" sz="1600" b="0" dirty="0">
                          <a:effectLst/>
                        </a:rPr>
                        <a:t> un </a:t>
                      </a:r>
                      <a:r>
                        <a:rPr lang="en-GB" sz="1600" b="0" dirty="0" err="1">
                          <a:effectLst/>
                        </a:rPr>
                        <a:t>convertidor</a:t>
                      </a:r>
                      <a:r>
                        <a:rPr lang="en-GB" sz="1600" b="0" dirty="0">
                          <a:effectLst/>
                        </a:rPr>
                        <a:t> con un </a:t>
                      </a:r>
                      <a:r>
                        <a:rPr lang="en-GB" sz="1600" b="0" dirty="0" err="1">
                          <a:effectLst/>
                        </a:rPr>
                        <a:t>atributo</a:t>
                      </a:r>
                      <a:r>
                        <a:rPr lang="en-GB" sz="1600" b="0" dirty="0">
                          <a:effectLst/>
                        </a:rPr>
                        <a:t> de un bean </a:t>
                      </a:r>
                      <a:r>
                        <a:rPr lang="en-GB" sz="1600" b="0" dirty="0" err="1">
                          <a:effectLst/>
                        </a:rPr>
                        <a:t>administrado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2549092366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currencyCode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Código de </a:t>
                      </a:r>
                      <a:r>
                        <a:rPr lang="en-GB" sz="1600" b="0" dirty="0" err="1">
                          <a:effectLst/>
                        </a:rPr>
                        <a:t>moneda</a:t>
                      </a:r>
                      <a:r>
                        <a:rPr lang="en-GB" sz="1600" b="0" dirty="0">
                          <a:effectLst/>
                        </a:rPr>
                        <a:t> ISO 4217.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3874317033"/>
                  </a:ext>
                </a:extLst>
              </a:tr>
              <a:tr h="21300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currencySymbol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Símbolo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moneda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1740687761"/>
                  </a:ext>
                </a:extLst>
              </a:tr>
              <a:tr h="48686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for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Usado</a:t>
                      </a:r>
                      <a:r>
                        <a:rPr lang="en-GB" sz="1600" b="0" dirty="0">
                          <a:effectLst/>
                        </a:rPr>
                        <a:t> con components </a:t>
                      </a:r>
                      <a:r>
                        <a:rPr lang="en-GB" sz="1600" b="0" dirty="0" err="1">
                          <a:effectLst/>
                        </a:rPr>
                        <a:t>compuestos</a:t>
                      </a:r>
                      <a:r>
                        <a:rPr lang="en-GB" sz="1600" b="0" dirty="0">
                          <a:effectLst/>
                        </a:rPr>
                        <a:t>. </a:t>
                      </a:r>
                      <a:r>
                        <a:rPr lang="en-GB" sz="1600" b="0" dirty="0" err="1">
                          <a:effectLst/>
                        </a:rPr>
                        <a:t>Hace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referencia</a:t>
                      </a:r>
                      <a:r>
                        <a:rPr lang="en-GB" sz="1600" b="0" dirty="0">
                          <a:effectLst/>
                        </a:rPr>
                        <a:t> a uno de los </a:t>
                      </a:r>
                      <a:r>
                        <a:rPr lang="en-GB" sz="1600" b="0" dirty="0" err="1">
                          <a:effectLst/>
                        </a:rPr>
                        <a:t>objetos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el </a:t>
                      </a:r>
                      <a:r>
                        <a:rPr lang="en-GB" sz="1600" b="0" dirty="0" err="1">
                          <a:effectLst/>
                        </a:rPr>
                        <a:t>componente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compuesto</a:t>
                      </a:r>
                      <a:r>
                        <a:rPr lang="en-GB" sz="1600" b="0" dirty="0">
                          <a:effectLst/>
                        </a:rPr>
                        <a:t> dentro del que la </a:t>
                      </a:r>
                      <a:r>
                        <a:rPr lang="en-GB" sz="1600" b="0" dirty="0" err="1">
                          <a:effectLst/>
                        </a:rPr>
                        <a:t>etiqueta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está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anidada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2941303687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groupingUsed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Boolean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Especifica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si</a:t>
                      </a:r>
                      <a:r>
                        <a:rPr lang="en-GB" sz="1600" b="0" dirty="0">
                          <a:effectLst/>
                        </a:rPr>
                        <a:t> la </a:t>
                      </a:r>
                      <a:r>
                        <a:rPr lang="en-GB" sz="1600" b="0" dirty="0" err="1">
                          <a:effectLst/>
                        </a:rPr>
                        <a:t>salida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formateada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contiene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reparadores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359889823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integerOnly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Boolean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Especifica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si</a:t>
                      </a:r>
                      <a:r>
                        <a:rPr lang="en-GB" sz="1600" b="0" dirty="0">
                          <a:effectLst/>
                        </a:rPr>
                        <a:t> solo se </a:t>
                      </a:r>
                      <a:r>
                        <a:rPr lang="en-GB" sz="1600" b="0" dirty="0" err="1">
                          <a:effectLst/>
                        </a:rPr>
                        <a:t>parseará</a:t>
                      </a:r>
                      <a:r>
                        <a:rPr lang="en-GB" sz="1600" b="0" dirty="0">
                          <a:effectLst/>
                        </a:rPr>
                        <a:t> la </a:t>
                      </a:r>
                      <a:r>
                        <a:rPr lang="en-GB" sz="1600" b="0" dirty="0" err="1">
                          <a:effectLst/>
                        </a:rPr>
                        <a:t>parte</a:t>
                      </a:r>
                      <a:r>
                        <a:rPr lang="en-GB" sz="1600" b="0" dirty="0">
                          <a:effectLst/>
                        </a:rPr>
                        <a:t> entera del </a:t>
                      </a:r>
                      <a:r>
                        <a:rPr lang="en-GB" sz="1600" b="0" dirty="0" err="1">
                          <a:effectLst/>
                        </a:rPr>
                        <a:t>valor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3267437719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locale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String o Locale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Locale para </a:t>
                      </a:r>
                      <a:r>
                        <a:rPr lang="en-GB" sz="1600" b="0" dirty="0" err="1">
                          <a:effectLst/>
                        </a:rPr>
                        <a:t>formatear</a:t>
                      </a:r>
                      <a:r>
                        <a:rPr lang="en-GB" sz="1600" b="0" dirty="0">
                          <a:effectLst/>
                        </a:rPr>
                        <a:t> o </a:t>
                      </a:r>
                      <a:r>
                        <a:rPr lang="en-GB" sz="1600" b="0" dirty="0" err="1">
                          <a:effectLst/>
                        </a:rPr>
                        <a:t>parsear</a:t>
                      </a:r>
                      <a:r>
                        <a:rPr lang="en-GB" sz="1600" b="0" dirty="0">
                          <a:effectLst/>
                        </a:rPr>
                        <a:t> los </a:t>
                      </a:r>
                      <a:r>
                        <a:rPr lang="en-GB" sz="1600" b="0" dirty="0" err="1">
                          <a:effectLst/>
                        </a:rPr>
                        <a:t>números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2077866497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maxFractionDigits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int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Máximo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número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dígitos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formateados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la </a:t>
                      </a:r>
                      <a:r>
                        <a:rPr lang="en-GB" sz="1600" b="0" dirty="0" err="1">
                          <a:effectLst/>
                        </a:rPr>
                        <a:t>parte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fraccionaria</a:t>
                      </a:r>
                      <a:r>
                        <a:rPr lang="en-GB" sz="1600" b="0" dirty="0">
                          <a:effectLst/>
                        </a:rPr>
                        <a:t> de la </a:t>
                      </a:r>
                      <a:r>
                        <a:rPr lang="en-GB" sz="1600" b="0" dirty="0" err="1">
                          <a:effectLst/>
                        </a:rPr>
                        <a:t>salida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789292503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maxIntegerDigits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int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Máximo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número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dígitos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formateados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la </a:t>
                      </a:r>
                      <a:r>
                        <a:rPr lang="en-GB" sz="1600" b="0" dirty="0" err="1">
                          <a:effectLst/>
                        </a:rPr>
                        <a:t>parte</a:t>
                      </a:r>
                      <a:r>
                        <a:rPr lang="en-GB" sz="1600" b="0" dirty="0">
                          <a:effectLst/>
                        </a:rPr>
                        <a:t> entera de la </a:t>
                      </a:r>
                      <a:r>
                        <a:rPr lang="en-GB" sz="1600" b="0" dirty="0" err="1">
                          <a:effectLst/>
                        </a:rPr>
                        <a:t>salida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3997264923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minFractionDigits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int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Mínimo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número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dígitos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formateados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la </a:t>
                      </a:r>
                      <a:r>
                        <a:rPr lang="en-GB" sz="1600" b="0" dirty="0" err="1">
                          <a:effectLst/>
                        </a:rPr>
                        <a:t>parte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fraccionaria</a:t>
                      </a:r>
                      <a:r>
                        <a:rPr lang="en-GB" sz="1600" b="0" dirty="0">
                          <a:effectLst/>
                        </a:rPr>
                        <a:t> de la </a:t>
                      </a:r>
                      <a:r>
                        <a:rPr lang="en-GB" sz="1600" b="0" dirty="0" err="1">
                          <a:effectLst/>
                        </a:rPr>
                        <a:t>salida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1024788228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minIntegerDigits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int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Mínimo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número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dígitos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formateados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la </a:t>
                      </a:r>
                      <a:r>
                        <a:rPr lang="en-GB" sz="1600" b="0" dirty="0" err="1">
                          <a:effectLst/>
                        </a:rPr>
                        <a:t>parte</a:t>
                      </a:r>
                      <a:r>
                        <a:rPr lang="en-GB" sz="1600" b="0" dirty="0">
                          <a:effectLst/>
                        </a:rPr>
                        <a:t> entera de la </a:t>
                      </a:r>
                      <a:r>
                        <a:rPr lang="en-GB" sz="1600" b="0" dirty="0" err="1">
                          <a:effectLst/>
                        </a:rPr>
                        <a:t>salida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122458477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pattern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Patrón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personalizado</a:t>
                      </a:r>
                      <a:r>
                        <a:rPr lang="en-GB" sz="1600" b="0" dirty="0">
                          <a:effectLst/>
                        </a:rPr>
                        <a:t> para </a:t>
                      </a:r>
                      <a:r>
                        <a:rPr lang="en-GB" sz="1600" b="0" dirty="0" err="1">
                          <a:effectLst/>
                        </a:rPr>
                        <a:t>formatear</a:t>
                      </a:r>
                      <a:r>
                        <a:rPr lang="en-GB" sz="1600" b="0" dirty="0">
                          <a:effectLst/>
                        </a:rPr>
                        <a:t> y </a:t>
                      </a:r>
                      <a:r>
                        <a:rPr lang="en-GB" sz="1600" b="0" dirty="0" err="1">
                          <a:effectLst/>
                        </a:rPr>
                        <a:t>parsear</a:t>
                      </a:r>
                      <a:r>
                        <a:rPr lang="en-GB" sz="1600" b="0" dirty="0">
                          <a:effectLst/>
                        </a:rPr>
                        <a:t> la </a:t>
                      </a:r>
                      <a:r>
                        <a:rPr lang="en-GB" sz="1600" b="0" dirty="0" err="1">
                          <a:effectLst/>
                        </a:rPr>
                        <a:t>cadena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numérica</a:t>
                      </a:r>
                      <a:r>
                        <a:rPr lang="en-GB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3011491833"/>
                  </a:ext>
                </a:extLst>
              </a:tr>
              <a:tr h="486863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type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String</a:t>
                      </a:r>
                      <a:endParaRPr lang="en-GB" sz="1600" b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Especifica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si</a:t>
                      </a:r>
                      <a:r>
                        <a:rPr lang="en-GB" sz="1600" b="0" dirty="0">
                          <a:effectLst/>
                        </a:rPr>
                        <a:t> el </a:t>
                      </a:r>
                      <a:r>
                        <a:rPr lang="en-GB" sz="1600" b="0" dirty="0" err="1">
                          <a:effectLst/>
                        </a:rPr>
                        <a:t>valor</a:t>
                      </a:r>
                      <a:r>
                        <a:rPr lang="en-GB" sz="1600" b="0" dirty="0">
                          <a:effectLst/>
                        </a:rPr>
                        <a:t> es </a:t>
                      </a:r>
                      <a:r>
                        <a:rPr lang="en-GB" sz="1600" b="0" dirty="0" err="1">
                          <a:effectLst/>
                        </a:rPr>
                        <a:t>parseado</a:t>
                      </a:r>
                      <a:r>
                        <a:rPr lang="en-GB" sz="1600" b="0" dirty="0">
                          <a:effectLst/>
                        </a:rPr>
                        <a:t> y </a:t>
                      </a:r>
                      <a:r>
                        <a:rPr lang="en-GB" sz="1600" b="0" dirty="0" err="1">
                          <a:effectLst/>
                        </a:rPr>
                        <a:t>formateado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como</a:t>
                      </a:r>
                      <a:r>
                        <a:rPr lang="en-GB" sz="1600" b="0" dirty="0">
                          <a:effectLst/>
                        </a:rPr>
                        <a:t> number, currency, o percentage. Si no se </a:t>
                      </a:r>
                      <a:r>
                        <a:rPr lang="en-GB" sz="1600" b="0" dirty="0" err="1">
                          <a:effectLst/>
                        </a:rPr>
                        <a:t>especifica</a:t>
                      </a:r>
                      <a:r>
                        <a:rPr lang="en-GB" sz="1600" b="0" dirty="0">
                          <a:effectLst/>
                        </a:rPr>
                        <a:t>, se </a:t>
                      </a:r>
                      <a:r>
                        <a:rPr lang="en-GB" sz="1600" b="0" dirty="0" err="1">
                          <a:effectLst/>
                        </a:rPr>
                        <a:t>usa</a:t>
                      </a:r>
                      <a:r>
                        <a:rPr lang="en-GB" sz="1600" b="0" dirty="0">
                          <a:effectLst/>
                        </a:rPr>
                        <a:t> number.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 marL="30429" marR="30429" marT="15214" marB="15214"/>
                </a:tc>
                <a:extLst>
                  <a:ext uri="{0D108BD9-81ED-4DB2-BD59-A6C34878D82A}">
                    <a16:rowId xmlns:a16="http://schemas.microsoft.com/office/drawing/2014/main" val="194677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2962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1684</Words>
  <Application>Microsoft Macintosh PowerPoint</Application>
  <PresentationFormat>Widescreen</PresentationFormat>
  <Paragraphs>258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Verdana</vt:lpstr>
      <vt:lpstr>Blanco</vt:lpstr>
      <vt:lpstr>PowerPoint Presentation</vt:lpstr>
      <vt:lpstr>Convertidores estándar</vt:lpstr>
      <vt:lpstr>Registro de un convertidor estándar</vt:lpstr>
      <vt:lpstr>Ejemplo</vt:lpstr>
      <vt:lpstr>f:convertDateTime: java.util.Date</vt:lpstr>
      <vt:lpstr>locale</vt:lpstr>
      <vt:lpstr>Atributos de f:convertDateTime </vt:lpstr>
      <vt:lpstr>f:convertNumber</vt:lpstr>
      <vt:lpstr>Atributos de f:convertNumber</vt:lpstr>
      <vt:lpstr>Registro de escuchas en los componentes</vt:lpstr>
      <vt:lpstr>Registro de un escucha de cambio de valor con f:valueChangeListener</vt:lpstr>
      <vt:lpstr>Registro de un escucha de cambio de valor con f:valueChangeListener</vt:lpstr>
      <vt:lpstr>Registro de un escucha de acción con f:actionListener</vt:lpstr>
      <vt:lpstr>f:setPropertyActionListener</vt:lpstr>
      <vt:lpstr>Validadores estándar</vt:lpstr>
      <vt:lpstr>Registro de un validador estándar</vt:lpstr>
      <vt:lpstr>Uso de etiquetas de validación</vt:lpstr>
      <vt:lpstr>Referencias a métodos de beans administrados</vt:lpstr>
      <vt:lpstr>Referencia a métodos de navegación</vt:lpstr>
      <vt:lpstr>Referencia a métodos que manejan eventos de acción</vt:lpstr>
      <vt:lpstr>Referencia a métodos de validación</vt:lpstr>
      <vt:lpstr>Referencia a métodos que manejan eventos de cambio de valor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148</cp:revision>
  <dcterms:created xsi:type="dcterms:W3CDTF">2011-08-24T17:20:45Z</dcterms:created>
  <dcterms:modified xsi:type="dcterms:W3CDTF">2022-02-11T17:13:39Z</dcterms:modified>
  <cp:category>Diplomado Desarrollo de sistemas con tecnología Java</cp:category>
</cp:coreProperties>
</file>