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73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58" r:id="rId24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9" autoAdjust="0"/>
    <p:restoredTop sz="94719"/>
  </p:normalViewPr>
  <p:slideViewPr>
    <p:cSldViewPr>
      <p:cViewPr varScale="1">
        <p:scale>
          <a:sx n="148" d="100"/>
          <a:sy n="148" d="100"/>
        </p:scale>
        <p:origin x="1672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7BF0D-B19E-3247-A8BB-D95093914266}" type="doc">
      <dgm:prSet loTypeId="urn:microsoft.com/office/officeart/2005/8/layout/venn1" loCatId="relationship" qsTypeId="urn:microsoft.com/office/officeart/2005/8/quickstyle/3d2" qsCatId="3D" csTypeId="urn:microsoft.com/office/officeart/2005/8/colors/accent6_5" csCatId="accent6"/>
      <dgm:spPr/>
      <dgm:t>
        <a:bodyPr/>
        <a:lstStyle/>
        <a:p>
          <a:endParaRPr lang="en-GB"/>
        </a:p>
      </dgm:t>
    </dgm:pt>
    <dgm:pt modelId="{6A4774D2-FF18-F442-88BF-6C7FBBE214B1}">
      <dgm:prSet/>
      <dgm:spPr/>
      <dgm:t>
        <a:bodyPr/>
        <a:lstStyle/>
        <a:p>
          <a:r>
            <a:rPr lang="en-MX" b="1"/>
            <a:t>Atributos</a:t>
          </a:r>
          <a:endParaRPr lang="en-MX"/>
        </a:p>
      </dgm:t>
    </dgm:pt>
    <dgm:pt modelId="{440DFB08-D27B-124E-AF56-155FAB8B9C81}" type="parTrans" cxnId="{A296EFC6-8C9E-AC48-8F7A-26EA552F723A}">
      <dgm:prSet/>
      <dgm:spPr/>
      <dgm:t>
        <a:bodyPr/>
        <a:lstStyle/>
        <a:p>
          <a:endParaRPr lang="en-GB"/>
        </a:p>
      </dgm:t>
    </dgm:pt>
    <dgm:pt modelId="{3FEA1625-0A7F-4C41-AF53-C087BC187221}" type="sibTrans" cxnId="{A296EFC6-8C9E-AC48-8F7A-26EA552F723A}">
      <dgm:prSet/>
      <dgm:spPr/>
      <dgm:t>
        <a:bodyPr/>
        <a:lstStyle/>
        <a:p>
          <a:endParaRPr lang="en-GB"/>
        </a:p>
      </dgm:t>
    </dgm:pt>
    <dgm:pt modelId="{262E6F3E-2633-8648-86FD-A03566FAFD0D}" type="pres">
      <dgm:prSet presAssocID="{6AA7BF0D-B19E-3247-A8BB-D95093914266}" presName="compositeShape" presStyleCnt="0">
        <dgm:presLayoutVars>
          <dgm:chMax val="7"/>
          <dgm:dir/>
          <dgm:resizeHandles val="exact"/>
        </dgm:presLayoutVars>
      </dgm:prSet>
      <dgm:spPr/>
    </dgm:pt>
    <dgm:pt modelId="{94780DDF-4C3C-DE42-A4B2-50ADB409182A}" type="pres">
      <dgm:prSet presAssocID="{6A4774D2-FF18-F442-88BF-6C7FBBE214B1}" presName="circ1TxSh" presStyleLbl="vennNode1" presStyleIdx="0" presStyleCnt="1"/>
      <dgm:spPr/>
    </dgm:pt>
  </dgm:ptLst>
  <dgm:cxnLst>
    <dgm:cxn modelId="{6A37835F-C567-E94E-86C0-3082CE14694C}" type="presOf" srcId="{6A4774D2-FF18-F442-88BF-6C7FBBE214B1}" destId="{94780DDF-4C3C-DE42-A4B2-50ADB409182A}" srcOrd="0" destOrd="0" presId="urn:microsoft.com/office/officeart/2005/8/layout/venn1"/>
    <dgm:cxn modelId="{A296EFC6-8C9E-AC48-8F7A-26EA552F723A}" srcId="{6AA7BF0D-B19E-3247-A8BB-D95093914266}" destId="{6A4774D2-FF18-F442-88BF-6C7FBBE214B1}" srcOrd="0" destOrd="0" parTransId="{440DFB08-D27B-124E-AF56-155FAB8B9C81}" sibTransId="{3FEA1625-0A7F-4C41-AF53-C087BC187221}"/>
    <dgm:cxn modelId="{A6B099F4-6506-664C-B372-1E23B38B8600}" type="presOf" srcId="{6AA7BF0D-B19E-3247-A8BB-D95093914266}" destId="{262E6F3E-2633-8648-86FD-A03566FAFD0D}" srcOrd="0" destOrd="0" presId="urn:microsoft.com/office/officeart/2005/8/layout/venn1"/>
    <dgm:cxn modelId="{27ED1A03-58AC-174C-95F5-568AEEB46F4F}" type="presParOf" srcId="{262E6F3E-2633-8648-86FD-A03566FAFD0D}" destId="{94780DDF-4C3C-DE42-A4B2-50ADB409182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A7BF0D-B19E-3247-A8BB-D95093914266}" type="doc">
      <dgm:prSet loTypeId="urn:microsoft.com/office/officeart/2005/8/layout/venn1" loCatId="relationship" qsTypeId="urn:microsoft.com/office/officeart/2005/8/quickstyle/3d2" qsCatId="3D" csTypeId="urn:microsoft.com/office/officeart/2005/8/colors/accent6_5" csCatId="accent6" phldr="1"/>
      <dgm:spPr/>
      <dgm:t>
        <a:bodyPr/>
        <a:lstStyle/>
        <a:p>
          <a:endParaRPr lang="en-GB"/>
        </a:p>
      </dgm:t>
    </dgm:pt>
    <dgm:pt modelId="{6A4774D2-FF18-F442-88BF-6C7FBBE214B1}">
      <dgm:prSet/>
      <dgm:spPr/>
      <dgm:t>
        <a:bodyPr/>
        <a:lstStyle/>
        <a:p>
          <a:r>
            <a:rPr lang="en-MX" b="1" dirty="0"/>
            <a:t>Métodos</a:t>
          </a:r>
          <a:endParaRPr lang="en-MX" dirty="0"/>
        </a:p>
      </dgm:t>
    </dgm:pt>
    <dgm:pt modelId="{440DFB08-D27B-124E-AF56-155FAB8B9C81}" type="parTrans" cxnId="{A296EFC6-8C9E-AC48-8F7A-26EA552F723A}">
      <dgm:prSet/>
      <dgm:spPr/>
      <dgm:t>
        <a:bodyPr/>
        <a:lstStyle/>
        <a:p>
          <a:endParaRPr lang="en-GB"/>
        </a:p>
      </dgm:t>
    </dgm:pt>
    <dgm:pt modelId="{3FEA1625-0A7F-4C41-AF53-C087BC187221}" type="sibTrans" cxnId="{A296EFC6-8C9E-AC48-8F7A-26EA552F723A}">
      <dgm:prSet/>
      <dgm:spPr/>
      <dgm:t>
        <a:bodyPr/>
        <a:lstStyle/>
        <a:p>
          <a:endParaRPr lang="en-GB"/>
        </a:p>
      </dgm:t>
    </dgm:pt>
    <dgm:pt modelId="{262E6F3E-2633-8648-86FD-A03566FAFD0D}" type="pres">
      <dgm:prSet presAssocID="{6AA7BF0D-B19E-3247-A8BB-D95093914266}" presName="compositeShape" presStyleCnt="0">
        <dgm:presLayoutVars>
          <dgm:chMax val="7"/>
          <dgm:dir/>
          <dgm:resizeHandles val="exact"/>
        </dgm:presLayoutVars>
      </dgm:prSet>
      <dgm:spPr/>
    </dgm:pt>
    <dgm:pt modelId="{94780DDF-4C3C-DE42-A4B2-50ADB409182A}" type="pres">
      <dgm:prSet presAssocID="{6A4774D2-FF18-F442-88BF-6C7FBBE214B1}" presName="circ1TxSh" presStyleLbl="vennNode1" presStyleIdx="0" presStyleCnt="1"/>
      <dgm:spPr/>
    </dgm:pt>
  </dgm:ptLst>
  <dgm:cxnLst>
    <dgm:cxn modelId="{6A37835F-C567-E94E-86C0-3082CE14694C}" type="presOf" srcId="{6A4774D2-FF18-F442-88BF-6C7FBBE214B1}" destId="{94780DDF-4C3C-DE42-A4B2-50ADB409182A}" srcOrd="0" destOrd="0" presId="urn:microsoft.com/office/officeart/2005/8/layout/venn1"/>
    <dgm:cxn modelId="{A296EFC6-8C9E-AC48-8F7A-26EA552F723A}" srcId="{6AA7BF0D-B19E-3247-A8BB-D95093914266}" destId="{6A4774D2-FF18-F442-88BF-6C7FBBE214B1}" srcOrd="0" destOrd="0" parTransId="{440DFB08-D27B-124E-AF56-155FAB8B9C81}" sibTransId="{3FEA1625-0A7F-4C41-AF53-C087BC187221}"/>
    <dgm:cxn modelId="{A6B099F4-6506-664C-B372-1E23B38B8600}" type="presOf" srcId="{6AA7BF0D-B19E-3247-A8BB-D95093914266}" destId="{262E6F3E-2633-8648-86FD-A03566FAFD0D}" srcOrd="0" destOrd="0" presId="urn:microsoft.com/office/officeart/2005/8/layout/venn1"/>
    <dgm:cxn modelId="{27ED1A03-58AC-174C-95F5-568AEEB46F4F}" type="presParOf" srcId="{262E6F3E-2633-8648-86FD-A03566FAFD0D}" destId="{94780DDF-4C3C-DE42-A4B2-50ADB409182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80DDF-4C3C-DE42-A4B2-50ADB409182A}">
      <dsp:nvSpPr>
        <dsp:cNvPr id="0" name=""/>
        <dsp:cNvSpPr/>
      </dsp:nvSpPr>
      <dsp:spPr>
        <a:xfrm>
          <a:off x="4056450" y="0"/>
          <a:ext cx="3024336" cy="302433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4300" b="1" kern="1200"/>
            <a:t>Atributos</a:t>
          </a:r>
          <a:endParaRPr lang="en-MX" sz="4300" kern="1200"/>
        </a:p>
      </dsp:txBody>
      <dsp:txXfrm>
        <a:off x="4499354" y="442904"/>
        <a:ext cx="2138528" cy="213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80DDF-4C3C-DE42-A4B2-50ADB409182A}">
      <dsp:nvSpPr>
        <dsp:cNvPr id="0" name=""/>
        <dsp:cNvSpPr/>
      </dsp:nvSpPr>
      <dsp:spPr>
        <a:xfrm>
          <a:off x="4056450" y="0"/>
          <a:ext cx="3024336" cy="3024336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4500" b="1" kern="1200" dirty="0"/>
            <a:t>Métodos</a:t>
          </a:r>
          <a:endParaRPr lang="en-MX" sz="4500" kern="1200" dirty="0"/>
        </a:p>
      </dsp:txBody>
      <dsp:txXfrm>
        <a:off x="4499354" y="442904"/>
        <a:ext cx="2138528" cy="213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11/02/22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11/02/22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75610-2817-DB47-A5FF-4A8249D86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null (se </a:t>
            </a:r>
            <a:r>
              <a:rPr lang="en-GB" dirty="0" err="1"/>
              <a:t>vuelve</a:t>
            </a:r>
            <a:r>
              <a:rPr lang="en-GB" dirty="0"/>
              <a:t> empty list)</a:t>
            </a:r>
          </a:p>
          <a:p>
            <a:r>
              <a:rPr lang="en-GB" dirty="0" err="1"/>
              <a:t>jakarta.faces.model.DataMode</a:t>
            </a:r>
            <a:endParaRPr lang="en-GB" dirty="0"/>
          </a:p>
          <a:p>
            <a:r>
              <a:rPr lang="en-GB" dirty="0" err="1"/>
              <a:t>java.util.List</a:t>
            </a:r>
            <a:endParaRPr lang="en-GB" dirty="0"/>
          </a:p>
          <a:p>
            <a:r>
              <a:rPr lang="en-GB" dirty="0" err="1"/>
              <a:t>java.lang.Object</a:t>
            </a:r>
            <a:r>
              <a:rPr lang="en-GB" dirty="0"/>
              <a:t>[]</a:t>
            </a:r>
          </a:p>
          <a:p>
            <a:r>
              <a:rPr lang="en-GB" dirty="0" err="1"/>
              <a:t>java.sql.ResultSet</a:t>
            </a:r>
            <a:endParaRPr lang="en-GB" dirty="0"/>
          </a:p>
          <a:p>
            <a:r>
              <a:rPr lang="en-GB" dirty="0" err="1"/>
              <a:t>jakarta.servlet.jsp.jstl.sql.Result</a:t>
            </a:r>
            <a:endParaRPr lang="en-GB" dirty="0"/>
          </a:p>
          <a:p>
            <a:r>
              <a:rPr lang="en-GB" dirty="0" err="1"/>
              <a:t>java.util.Collection</a:t>
            </a:r>
            <a:endParaRPr lang="en-GB" dirty="0"/>
          </a:p>
          <a:p>
            <a:r>
              <a:rPr lang="en-GB" dirty="0" err="1"/>
              <a:t>java.lang.Iterable</a:t>
            </a:r>
            <a:endParaRPr lang="en-GB" dirty="0"/>
          </a:p>
          <a:p>
            <a:r>
              <a:rPr lang="en-GB" dirty="0" err="1"/>
              <a:t>java.util.Map</a:t>
            </a:r>
            <a:endParaRPr lang="en-GB" dirty="0"/>
          </a:p>
          <a:p>
            <a:r>
              <a:rPr lang="en-GB" dirty="0" err="1"/>
              <a:t>java.lang.Object</a:t>
            </a:r>
            <a:r>
              <a:rPr lang="en-GB" dirty="0"/>
              <a:t> (se Vuelve </a:t>
            </a:r>
            <a:r>
              <a:rPr lang="en-GB" dirty="0" err="1"/>
              <a:t>ScalarDataModel</a:t>
            </a:r>
            <a:r>
              <a:rPr lang="en-GB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0F7AF-FF1A-0C41-B81E-7A14BAAE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Tipos soportados por UIData y UIRepeat</a:t>
            </a:r>
          </a:p>
        </p:txBody>
      </p:sp>
    </p:spTree>
    <p:extLst>
      <p:ext uri="{BB962C8B-B14F-4D97-AF65-F5344CB8AC3E}">
        <p14:creationId xmlns:p14="http://schemas.microsoft.com/office/powerpoint/2010/main" val="425818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5F874-9700-4642-8D3C-D5AFCC449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h:selectBooleanCheckbox</a:t>
            </a:r>
            <a:r>
              <a:rPr lang="en-GB" dirty="0"/>
              <a:t> title="#{</a:t>
            </a:r>
            <a:r>
              <a:rPr lang="en-GB" dirty="0" err="1"/>
              <a:t>bundle.receiveEmails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                     value="#{</a:t>
            </a:r>
            <a:r>
              <a:rPr lang="en-GB" dirty="0" err="1"/>
              <a:t>custFormBean.</a:t>
            </a:r>
            <a:r>
              <a:rPr lang="en-GB" dirty="0" err="1">
                <a:solidFill>
                  <a:srgbClr val="C00000"/>
                </a:solidFill>
              </a:rPr>
              <a:t>receiveEmails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h:selectBooleanCheckbox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bundle.receiveEmails</a:t>
            </a:r>
            <a:r>
              <a:rPr lang="en-GB" dirty="0"/>
              <a:t>}"&gt;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private 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receiveEmails</a:t>
            </a:r>
            <a:r>
              <a:rPr lang="en-GB" dirty="0"/>
              <a:t> = false;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>
                <a:solidFill>
                  <a:srgbClr val="C00000"/>
                </a:solidFill>
              </a:rPr>
              <a:t>setReceiveEmails</a:t>
            </a:r>
            <a:r>
              <a:rPr lang="en-GB" dirty="0"/>
              <a:t>(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receiveEmails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this.receiveEmails</a:t>
            </a:r>
            <a:r>
              <a:rPr lang="en-GB" dirty="0"/>
              <a:t> = </a:t>
            </a:r>
            <a:r>
              <a:rPr lang="en-GB" dirty="0" err="1"/>
              <a:t>receiveEmails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public 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getReceiveEmails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receiveEmails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F84DB-C125-E24A-9BA8-F5A674DC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para UISelectBoolean</a:t>
            </a:r>
          </a:p>
        </p:txBody>
      </p:sp>
    </p:spTree>
    <p:extLst>
      <p:ext uri="{BB962C8B-B14F-4D97-AF65-F5344CB8AC3E}">
        <p14:creationId xmlns:p14="http://schemas.microsoft.com/office/powerpoint/2010/main" val="52383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83DFE-4608-A94C-BF0F-76936EE62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9685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X" dirty="0"/>
              <a:t>La propiedad debe ser arreglo o List.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h:selectManyCheckbox</a:t>
            </a:r>
            <a:r>
              <a:rPr lang="en-GB" dirty="0"/>
              <a:t> id="</a:t>
            </a:r>
            <a:r>
              <a:rPr lang="en-GB" dirty="0" err="1"/>
              <a:t>newslettercheckbox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                      layout="</a:t>
            </a:r>
            <a:r>
              <a:rPr lang="en-GB" dirty="0" err="1"/>
              <a:t>pageDirection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                      value="#{</a:t>
            </a:r>
            <a:r>
              <a:rPr lang="en-GB" dirty="0" err="1"/>
              <a:t>cashierBean.</a:t>
            </a:r>
            <a:r>
              <a:rPr lang="en-GB" dirty="0" err="1">
                <a:solidFill>
                  <a:srgbClr val="C00000"/>
                </a:solidFill>
              </a:rPr>
              <a:t>newsletters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f:selectItems</a:t>
            </a:r>
            <a:r>
              <a:rPr lang="en-GB" dirty="0"/>
              <a:t> value="#{</a:t>
            </a:r>
            <a:r>
              <a:rPr lang="en-GB" dirty="0" err="1"/>
              <a:t>cashierBean.newsletterItems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h:selectManyCheckbox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private String[] </a:t>
            </a:r>
            <a:r>
              <a:rPr lang="en-GB" dirty="0">
                <a:solidFill>
                  <a:srgbClr val="C00000"/>
                </a:solidFill>
              </a:rPr>
              <a:t>newsletters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>
                <a:solidFill>
                  <a:srgbClr val="C00000"/>
                </a:solidFill>
              </a:rPr>
              <a:t>setNewsletters</a:t>
            </a:r>
            <a:r>
              <a:rPr lang="en-GB" dirty="0"/>
              <a:t>(String[] newsletters)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this.newsletters</a:t>
            </a:r>
            <a:r>
              <a:rPr lang="en-GB" dirty="0"/>
              <a:t> = newsletters;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public String[] </a:t>
            </a:r>
            <a:r>
              <a:rPr lang="en-GB" dirty="0" err="1">
                <a:solidFill>
                  <a:srgbClr val="C00000"/>
                </a:solidFill>
              </a:rPr>
              <a:t>getNewsletters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this.newsletters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E1374-5899-0948-85B6-7C59D8F8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para UISelectMany</a:t>
            </a:r>
          </a:p>
        </p:txBody>
      </p:sp>
    </p:spTree>
    <p:extLst>
      <p:ext uri="{BB962C8B-B14F-4D97-AF65-F5344CB8AC3E}">
        <p14:creationId xmlns:p14="http://schemas.microsoft.com/office/powerpoint/2010/main" val="263567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9D16D9-3605-2845-B6C8-CC7C7CE35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548680"/>
            <a:ext cx="11063453" cy="5832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h:selectOneMenu</a:t>
            </a:r>
            <a:r>
              <a:rPr lang="en-GB" dirty="0"/>
              <a:t> id="</a:t>
            </a:r>
            <a:r>
              <a:rPr lang="en-GB" dirty="0" err="1"/>
              <a:t>shippingOption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                 required="true"</a:t>
            </a:r>
          </a:p>
          <a:p>
            <a:pPr marL="0" indent="0">
              <a:buNone/>
            </a:pPr>
            <a:r>
              <a:rPr lang="en-GB" dirty="0"/>
              <a:t>                 value="#{</a:t>
            </a:r>
            <a:r>
              <a:rPr lang="en-GB" dirty="0" err="1"/>
              <a:t>cashierBean.</a:t>
            </a:r>
            <a:r>
              <a:rPr lang="en-GB" dirty="0" err="1">
                <a:solidFill>
                  <a:srgbClr val="C00000"/>
                </a:solidFill>
              </a:rPr>
              <a:t>shippingOption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f:selectItem</a:t>
            </a:r>
            <a:r>
              <a:rPr lang="en-GB" dirty="0"/>
              <a:t> </a:t>
            </a:r>
            <a:r>
              <a:rPr lang="en-GB" dirty="0" err="1"/>
              <a:t>itemValue</a:t>
            </a:r>
            <a:r>
              <a:rPr lang="en-GB" dirty="0"/>
              <a:t>="2"</a:t>
            </a:r>
          </a:p>
          <a:p>
            <a:pPr marL="0" indent="0">
              <a:buNone/>
            </a:pPr>
            <a:r>
              <a:rPr lang="en-GB" dirty="0"/>
              <a:t>                  </a:t>
            </a:r>
            <a:r>
              <a:rPr lang="en-GB" dirty="0" err="1"/>
              <a:t>itemLabel</a:t>
            </a:r>
            <a:r>
              <a:rPr lang="en-GB" dirty="0"/>
              <a:t>="#{</a:t>
            </a:r>
            <a:r>
              <a:rPr lang="en-GB" dirty="0" err="1"/>
              <a:t>bundle.QuickShip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f:selectItem</a:t>
            </a:r>
            <a:r>
              <a:rPr lang="en-GB" dirty="0"/>
              <a:t> </a:t>
            </a:r>
            <a:r>
              <a:rPr lang="en-GB" dirty="0" err="1"/>
              <a:t>itemValue</a:t>
            </a:r>
            <a:r>
              <a:rPr lang="en-GB" dirty="0"/>
              <a:t>="5"</a:t>
            </a:r>
          </a:p>
          <a:p>
            <a:pPr marL="0" indent="0">
              <a:buNone/>
            </a:pPr>
            <a:r>
              <a:rPr lang="en-GB" dirty="0"/>
              <a:t>                  </a:t>
            </a:r>
            <a:r>
              <a:rPr lang="en-GB" dirty="0" err="1"/>
              <a:t>itemLabel</a:t>
            </a:r>
            <a:r>
              <a:rPr lang="en-GB" dirty="0"/>
              <a:t>="#{</a:t>
            </a:r>
            <a:r>
              <a:rPr lang="en-GB" dirty="0" err="1"/>
              <a:t>bundle.NormalShip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f:selectItem</a:t>
            </a:r>
            <a:r>
              <a:rPr lang="en-GB" dirty="0"/>
              <a:t> </a:t>
            </a:r>
            <a:r>
              <a:rPr lang="en-GB" dirty="0" err="1"/>
              <a:t>itemValue</a:t>
            </a:r>
            <a:r>
              <a:rPr lang="en-GB" dirty="0"/>
              <a:t>="7"</a:t>
            </a:r>
          </a:p>
          <a:p>
            <a:pPr marL="0" indent="0">
              <a:buNone/>
            </a:pPr>
            <a:r>
              <a:rPr lang="en-GB" dirty="0"/>
              <a:t>                  </a:t>
            </a:r>
            <a:r>
              <a:rPr lang="en-GB" dirty="0" err="1"/>
              <a:t>itemLabel</a:t>
            </a:r>
            <a:r>
              <a:rPr lang="en-GB" dirty="0"/>
              <a:t>="#{</a:t>
            </a:r>
            <a:r>
              <a:rPr lang="en-GB" dirty="0" err="1"/>
              <a:t>bundle.SaverShip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&lt;/</a:t>
            </a:r>
            <a:r>
              <a:rPr lang="en-GB" dirty="0" err="1"/>
              <a:t>h:selectOneMenu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private String </a:t>
            </a:r>
            <a:r>
              <a:rPr lang="en-GB" dirty="0" err="1">
                <a:solidFill>
                  <a:srgbClr val="C00000"/>
                </a:solidFill>
              </a:rPr>
              <a:t>shippingOption</a:t>
            </a:r>
            <a:r>
              <a:rPr lang="en-GB" dirty="0"/>
              <a:t> = "2";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>
                <a:solidFill>
                  <a:srgbClr val="C00000"/>
                </a:solidFill>
              </a:rPr>
              <a:t>setShippingOption</a:t>
            </a:r>
            <a:r>
              <a:rPr lang="en-GB" dirty="0"/>
              <a:t>(String </a:t>
            </a:r>
            <a:r>
              <a:rPr lang="en-GB" dirty="0" err="1"/>
              <a:t>shippingOption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this.shippingOption</a:t>
            </a:r>
            <a:r>
              <a:rPr lang="en-GB" dirty="0"/>
              <a:t> = </a:t>
            </a:r>
            <a:r>
              <a:rPr lang="en-GB" dirty="0" err="1"/>
              <a:t>shippingOption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public String </a:t>
            </a:r>
            <a:r>
              <a:rPr lang="en-GB" dirty="0" err="1">
                <a:solidFill>
                  <a:srgbClr val="C00000"/>
                </a:solidFill>
              </a:rPr>
              <a:t>getShippingOption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this.shippingOption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3EF24B-00C9-7F48-AB6E-64997096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272" y="764704"/>
            <a:ext cx="3216357" cy="1368152"/>
          </a:xfrm>
        </p:spPr>
        <p:txBody>
          <a:bodyPr/>
          <a:lstStyle/>
          <a:p>
            <a:r>
              <a:rPr lang="en-MX" dirty="0"/>
              <a:t>Atributos para UISelectOne</a:t>
            </a:r>
          </a:p>
        </p:txBody>
      </p:sp>
    </p:spTree>
    <p:extLst>
      <p:ext uri="{BB962C8B-B14F-4D97-AF65-F5344CB8AC3E}">
        <p14:creationId xmlns:p14="http://schemas.microsoft.com/office/powerpoint/2010/main" val="329037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876728-8AC0-9D41-AF24-E61166331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SelectItem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itemOne</a:t>
            </a:r>
            <a:r>
              <a:rPr lang="en-GB" dirty="0"/>
              <a:t> = null;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SelectItem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getItemOne</a:t>
            </a:r>
            <a:r>
              <a:rPr lang="en-GB" dirty="0"/>
              <a:t>(){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itemOne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>
                <a:solidFill>
                  <a:srgbClr val="C00000"/>
                </a:solidFill>
              </a:rPr>
              <a:t>setItemOne</a:t>
            </a:r>
            <a:r>
              <a:rPr lang="en-GB" dirty="0"/>
              <a:t>(</a:t>
            </a:r>
            <a:r>
              <a:rPr lang="en-GB" dirty="0" err="1"/>
              <a:t>SelectItem</a:t>
            </a:r>
            <a:r>
              <a:rPr lang="en-GB" dirty="0"/>
              <a:t> item)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itemOne</a:t>
            </a:r>
            <a:r>
              <a:rPr lang="en-GB" dirty="0"/>
              <a:t> = item;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FF0A41-B723-0C47-B29D-ABA123CB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para UISelectItem</a:t>
            </a:r>
          </a:p>
        </p:txBody>
      </p:sp>
    </p:spTree>
    <p:extLst>
      <p:ext uri="{BB962C8B-B14F-4D97-AF65-F5344CB8AC3E}">
        <p14:creationId xmlns:p14="http://schemas.microsoft.com/office/powerpoint/2010/main" val="139114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876728-8AC0-9D41-AF24-E61166331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476672"/>
            <a:ext cx="11063453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private String[] </a:t>
            </a:r>
            <a:r>
              <a:rPr lang="en-GB" dirty="0">
                <a:solidFill>
                  <a:srgbClr val="C00000"/>
                </a:solidFill>
              </a:rPr>
              <a:t>newsletters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 static final </a:t>
            </a:r>
            <a:r>
              <a:rPr lang="en-GB" dirty="0" err="1"/>
              <a:t>SelectItem</a:t>
            </a:r>
            <a:r>
              <a:rPr lang="en-GB" dirty="0"/>
              <a:t>[] </a:t>
            </a:r>
            <a:r>
              <a:rPr lang="en-GB" dirty="0" err="1"/>
              <a:t>newsletterItems</a:t>
            </a:r>
            <a:r>
              <a:rPr lang="en-GB" dirty="0"/>
              <a:t> = {</a:t>
            </a:r>
          </a:p>
          <a:p>
            <a:pPr marL="0" indent="0">
              <a:buNone/>
            </a:pPr>
            <a:r>
              <a:rPr lang="en-GB" dirty="0"/>
              <a:t>    new </a:t>
            </a:r>
            <a:r>
              <a:rPr lang="en-GB" dirty="0" err="1"/>
              <a:t>SelectItem</a:t>
            </a:r>
            <a:r>
              <a:rPr lang="en-GB" dirty="0"/>
              <a:t>("Duke's Quarterly"),</a:t>
            </a:r>
          </a:p>
          <a:p>
            <a:pPr marL="0" indent="0">
              <a:buNone/>
            </a:pPr>
            <a:r>
              <a:rPr lang="en-GB" dirty="0"/>
              <a:t>    new </a:t>
            </a:r>
            <a:r>
              <a:rPr lang="en-GB" dirty="0" err="1"/>
              <a:t>SelectItem</a:t>
            </a:r>
            <a:r>
              <a:rPr lang="en-GB" dirty="0"/>
              <a:t>("Innovator's Almanac"),</a:t>
            </a:r>
          </a:p>
          <a:p>
            <a:pPr marL="0" indent="0">
              <a:buNone/>
            </a:pPr>
            <a:r>
              <a:rPr lang="en-GB" dirty="0"/>
              <a:t>    new </a:t>
            </a:r>
            <a:r>
              <a:rPr lang="en-GB" dirty="0" err="1"/>
              <a:t>SelectItem</a:t>
            </a:r>
            <a:r>
              <a:rPr lang="en-GB" dirty="0"/>
              <a:t>("Duke's Diet and Exercise Journal"),</a:t>
            </a:r>
          </a:p>
          <a:p>
            <a:pPr marL="0" indent="0">
              <a:buNone/>
            </a:pPr>
            <a:r>
              <a:rPr lang="en-GB" dirty="0"/>
              <a:t>    new </a:t>
            </a:r>
            <a:r>
              <a:rPr lang="en-GB" dirty="0" err="1"/>
              <a:t>SelectItem</a:t>
            </a:r>
            <a:r>
              <a:rPr lang="en-GB" dirty="0"/>
              <a:t>("Random Ramblings")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>
                <a:solidFill>
                  <a:srgbClr val="C00000"/>
                </a:solidFill>
              </a:rPr>
              <a:t>setNewsletters</a:t>
            </a:r>
            <a:r>
              <a:rPr lang="en-GB" dirty="0"/>
              <a:t>(String[] newsletters)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this.newsletters</a:t>
            </a:r>
            <a:r>
              <a:rPr lang="en-GB" dirty="0"/>
              <a:t> = newsletters;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String[] </a:t>
            </a:r>
            <a:r>
              <a:rPr lang="en-GB" dirty="0" err="1">
                <a:solidFill>
                  <a:srgbClr val="C00000"/>
                </a:solidFill>
              </a:rPr>
              <a:t>getNewsletters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this.newsletters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</a:t>
            </a:r>
            <a:r>
              <a:rPr lang="en-GB" dirty="0" err="1"/>
              <a:t>SelectItem</a:t>
            </a:r>
            <a:r>
              <a:rPr lang="en-GB" dirty="0"/>
              <a:t>[] </a:t>
            </a:r>
            <a:r>
              <a:rPr lang="en-GB" dirty="0" err="1">
                <a:solidFill>
                  <a:srgbClr val="C00000"/>
                </a:solidFill>
              </a:rPr>
              <a:t>getNewsletterItems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newsletterItems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FF0A41-B723-0C47-B29D-ABA123CB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8" y="764704"/>
            <a:ext cx="3432381" cy="1368152"/>
          </a:xfrm>
        </p:spPr>
        <p:txBody>
          <a:bodyPr/>
          <a:lstStyle/>
          <a:p>
            <a:r>
              <a:rPr lang="en-MX" dirty="0"/>
              <a:t>Atributos para UISelectItems</a:t>
            </a:r>
          </a:p>
        </p:txBody>
      </p:sp>
    </p:spTree>
    <p:extLst>
      <p:ext uri="{BB962C8B-B14F-4D97-AF65-F5344CB8AC3E}">
        <p14:creationId xmlns:p14="http://schemas.microsoft.com/office/powerpoint/2010/main" val="376768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82A37-03C0-104A-AD33-78C32E6DA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value="#{</a:t>
            </a:r>
            <a:r>
              <a:rPr lang="en-GB" dirty="0" err="1"/>
              <a:t>loginBean.birthDate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f:convertDateTime</a:t>
            </a:r>
            <a:r>
              <a:rPr lang="en-GB" dirty="0"/>
              <a:t> binding="#{</a:t>
            </a:r>
            <a:r>
              <a:rPr lang="en-GB" dirty="0" err="1"/>
              <a:t>loginBean.</a:t>
            </a:r>
            <a:r>
              <a:rPr lang="en-GB" dirty="0" err="1">
                <a:solidFill>
                  <a:srgbClr val="C00000"/>
                </a:solidFill>
              </a:rPr>
              <a:t>convertDate</a:t>
            </a:r>
            <a:r>
              <a:rPr lang="en-GB" dirty="0"/>
              <a:t>}"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private </a:t>
            </a:r>
            <a:r>
              <a:rPr lang="en-GB" dirty="0" err="1"/>
              <a:t>DateTimeConverter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convertDate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public </a:t>
            </a:r>
            <a:r>
              <a:rPr lang="en-GB" dirty="0" err="1"/>
              <a:t>DateTimeConverter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getConvertDate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   ...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convertDate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>
                <a:solidFill>
                  <a:srgbClr val="C00000"/>
                </a:solidFill>
              </a:rPr>
              <a:t>setConvertDate</a:t>
            </a:r>
            <a:r>
              <a:rPr lang="en-GB" dirty="0"/>
              <a:t>(</a:t>
            </a:r>
            <a:r>
              <a:rPr lang="en-GB" dirty="0" err="1"/>
              <a:t>DateTimeConverter</a:t>
            </a:r>
            <a:r>
              <a:rPr lang="en-GB" dirty="0"/>
              <a:t> </a:t>
            </a:r>
            <a:r>
              <a:rPr lang="en-GB" dirty="0" err="1"/>
              <a:t>convertDate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convertDate.setPattern</a:t>
            </a:r>
            <a:r>
              <a:rPr lang="en-GB" dirty="0"/>
              <a:t>("EEEEEEEE, MMM dd, </a:t>
            </a:r>
            <a:r>
              <a:rPr lang="en-GB" dirty="0" err="1"/>
              <a:t>yyyy</a:t>
            </a:r>
            <a:r>
              <a:rPr lang="en-GB" dirty="0"/>
              <a:t>");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this.convertDate</a:t>
            </a:r>
            <a:r>
              <a:rPr lang="en-GB" dirty="0"/>
              <a:t> = </a:t>
            </a:r>
            <a:r>
              <a:rPr lang="en-GB" dirty="0" err="1"/>
              <a:t>convertDate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7B577-27E8-1748-A40C-215CE262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ligados a convertidor, escucha, validador</a:t>
            </a:r>
          </a:p>
        </p:txBody>
      </p:sp>
    </p:spTree>
    <p:extLst>
      <p:ext uri="{BB962C8B-B14F-4D97-AF65-F5344CB8AC3E}">
        <p14:creationId xmlns:p14="http://schemas.microsoft.com/office/powerpoint/2010/main" val="416049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38D11B7-6303-1446-B18A-380717D95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092142"/>
              </p:ext>
            </p:extLst>
          </p:nvPr>
        </p:nvGraphicFramePr>
        <p:xfrm>
          <a:off x="623392" y="1916832"/>
          <a:ext cx="11137237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7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DFCCA-1830-D74A-82F8-0C0AC8D3F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public String submit() {</a:t>
            </a:r>
          </a:p>
          <a:p>
            <a:pPr marL="0" indent="0">
              <a:buNone/>
            </a:pPr>
            <a:r>
              <a:rPr lang="en-GB" dirty="0"/>
              <a:t>    ...</a:t>
            </a:r>
          </a:p>
          <a:p>
            <a:pPr marL="0" indent="0">
              <a:buNone/>
            </a:pPr>
            <a:r>
              <a:rPr lang="en-GB" dirty="0"/>
              <a:t>    if ((cart().</a:t>
            </a:r>
            <a:r>
              <a:rPr lang="en-GB" dirty="0" err="1"/>
              <a:t>getTotal</a:t>
            </a:r>
            <a:r>
              <a:rPr lang="en-GB" dirty="0"/>
              <a:t>() &gt; 100.00) &amp;&amp; !</a:t>
            </a:r>
            <a:r>
              <a:rPr lang="en-GB" dirty="0" err="1"/>
              <a:t>specialOffer.isRendered</a:t>
            </a:r>
            <a:r>
              <a:rPr lang="en-GB" dirty="0"/>
              <a:t>())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specialOfferText.setRendered</a:t>
            </a:r>
            <a:r>
              <a:rPr lang="en-GB" dirty="0"/>
              <a:t>(true);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specialOffer.setRendered</a:t>
            </a:r>
            <a:r>
              <a:rPr lang="en-GB" dirty="0"/>
              <a:t>(true);</a:t>
            </a:r>
          </a:p>
          <a:p>
            <a:pPr marL="0" indent="0">
              <a:buNone/>
            </a:pPr>
            <a:r>
              <a:rPr lang="en-GB" dirty="0"/>
              <a:t>        return </a:t>
            </a:r>
            <a:r>
              <a:rPr lang="en-GB" dirty="0">
                <a:solidFill>
                  <a:srgbClr val="C00000"/>
                </a:solidFill>
              </a:rPr>
              <a:t>null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} else if (</a:t>
            </a:r>
            <a:r>
              <a:rPr lang="en-GB" dirty="0" err="1"/>
              <a:t>specialOffer.isRendered</a:t>
            </a:r>
            <a:r>
              <a:rPr lang="en-GB" dirty="0"/>
              <a:t>() &amp;&amp; !</a:t>
            </a:r>
            <a:r>
              <a:rPr lang="en-GB" dirty="0" err="1"/>
              <a:t>thankYou.isRendered</a:t>
            </a:r>
            <a:r>
              <a:rPr lang="en-GB" dirty="0"/>
              <a:t>())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thankYou.setRendered</a:t>
            </a:r>
            <a:r>
              <a:rPr lang="en-GB" dirty="0"/>
              <a:t>(true);</a:t>
            </a:r>
          </a:p>
          <a:p>
            <a:pPr marL="0" indent="0">
              <a:buNone/>
            </a:pPr>
            <a:r>
              <a:rPr lang="en-GB" dirty="0"/>
              <a:t>        return </a:t>
            </a:r>
            <a:r>
              <a:rPr lang="en-GB" dirty="0">
                <a:solidFill>
                  <a:srgbClr val="C00000"/>
                </a:solidFill>
              </a:rPr>
              <a:t>null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} else {</a:t>
            </a:r>
          </a:p>
          <a:p>
            <a:pPr marL="0" indent="0">
              <a:buNone/>
            </a:pPr>
            <a:r>
              <a:rPr lang="en-GB" dirty="0"/>
              <a:t>        ...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cart.clear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    return ("</a:t>
            </a:r>
            <a:r>
              <a:rPr lang="en-GB" dirty="0" err="1">
                <a:solidFill>
                  <a:srgbClr val="C00000"/>
                </a:solidFill>
              </a:rPr>
              <a:t>bookreceipt</a:t>
            </a:r>
            <a:r>
              <a:rPr lang="en-GB" dirty="0"/>
              <a:t>");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EBC4A-D911-E84F-8975-6862A555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Navegación</a:t>
            </a:r>
          </a:p>
        </p:txBody>
      </p:sp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7E457C67-9A1C-4345-B399-F8C092135361}"/>
              </a:ext>
            </a:extLst>
          </p:cNvPr>
          <p:cNvSpPr/>
          <p:nvPr/>
        </p:nvSpPr>
        <p:spPr>
          <a:xfrm>
            <a:off x="8472264" y="4797152"/>
            <a:ext cx="2664296" cy="1152128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X" sz="2800" dirty="0"/>
              <a:t>CashierBean</a:t>
            </a:r>
          </a:p>
        </p:txBody>
      </p:sp>
    </p:spTree>
    <p:extLst>
      <p:ext uri="{BB962C8B-B14F-4D97-AF65-F5344CB8AC3E}">
        <p14:creationId xmlns:p14="http://schemas.microsoft.com/office/powerpoint/2010/main" val="33029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F3B130-FD25-F14D-BE05-2D8247948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</a:t>
            </a:r>
            <a:r>
              <a:rPr lang="en-GB" dirty="0" err="1"/>
              <a:t>enum</a:t>
            </a:r>
            <a:r>
              <a:rPr lang="en-GB" dirty="0"/>
              <a:t> Navigation  {</a:t>
            </a:r>
          </a:p>
          <a:p>
            <a:pPr marL="0" indent="0">
              <a:buNone/>
            </a:pPr>
            <a:r>
              <a:rPr lang="en-GB" dirty="0"/>
              <a:t>    main, </a:t>
            </a:r>
            <a:r>
              <a:rPr lang="en-GB" dirty="0" err="1"/>
              <a:t>accountHist</a:t>
            </a:r>
            <a:r>
              <a:rPr lang="en-GB" dirty="0"/>
              <a:t>, </a:t>
            </a:r>
            <a:r>
              <a:rPr lang="en-GB" dirty="0" err="1"/>
              <a:t>accountList</a:t>
            </a:r>
            <a:r>
              <a:rPr lang="en-GB" dirty="0"/>
              <a:t>, </a:t>
            </a:r>
            <a:r>
              <a:rPr lang="en-GB" dirty="0" err="1"/>
              <a:t>atm</a:t>
            </a:r>
            <a:r>
              <a:rPr lang="en-GB" dirty="0"/>
              <a:t>, </a:t>
            </a:r>
            <a:r>
              <a:rPr lang="en-GB" dirty="0" err="1"/>
              <a:t>atmAck</a:t>
            </a:r>
            <a:r>
              <a:rPr lang="en-GB" dirty="0"/>
              <a:t>, </a:t>
            </a:r>
            <a:r>
              <a:rPr lang="en-GB" dirty="0" err="1"/>
              <a:t>transferFunds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 err="1"/>
              <a:t>transferAck</a:t>
            </a:r>
            <a:r>
              <a:rPr lang="en-GB" dirty="0"/>
              <a:t>, error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Object submit(){</a:t>
            </a:r>
          </a:p>
          <a:p>
            <a:pPr marL="0" indent="0">
              <a:buNone/>
            </a:pPr>
            <a:r>
              <a:rPr lang="en-GB" dirty="0"/>
              <a:t>    ...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Navigation.accountHist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2E83D-B82F-4B45-8C80-7105E9C4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Enum para encapsular los resultados de navegación</a:t>
            </a:r>
          </a:p>
        </p:txBody>
      </p:sp>
    </p:spTree>
    <p:extLst>
      <p:ext uri="{BB962C8B-B14F-4D97-AF65-F5344CB8AC3E}">
        <p14:creationId xmlns:p14="http://schemas.microsoft.com/office/powerpoint/2010/main" val="33426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58EF7-7AD6-9840-8787-A6660BC68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5040560"/>
          </a:xfrm>
        </p:spPr>
        <p:txBody>
          <a:bodyPr>
            <a:normAutofit/>
          </a:bodyPr>
          <a:lstStyle/>
          <a:p>
            <a:r>
              <a:rPr lang="en-MX" dirty="0"/>
              <a:t>Atributos ligados a:</a:t>
            </a:r>
          </a:p>
          <a:p>
            <a:pPr lvl="1"/>
            <a:r>
              <a:rPr lang="en-MX" dirty="0"/>
              <a:t>El valor de un componente</a:t>
            </a:r>
          </a:p>
          <a:p>
            <a:pPr lvl="1"/>
            <a:r>
              <a:rPr lang="en-MX" dirty="0"/>
              <a:t>La instancia de un componente</a:t>
            </a:r>
          </a:p>
          <a:p>
            <a:pPr lvl="1"/>
            <a:r>
              <a:rPr lang="en-MX" dirty="0"/>
              <a:t>La instancia de un convertidor</a:t>
            </a:r>
          </a:p>
          <a:p>
            <a:pPr lvl="1"/>
            <a:r>
              <a:rPr lang="en-MX" dirty="0"/>
              <a:t>La instancia de un escucha</a:t>
            </a:r>
          </a:p>
          <a:p>
            <a:pPr lvl="1"/>
            <a:r>
              <a:rPr lang="en-MX" dirty="0"/>
              <a:t>La instancia de un validadador</a:t>
            </a:r>
          </a:p>
          <a:p>
            <a:r>
              <a:rPr lang="en-MX" dirty="0"/>
              <a:t>Métodos</a:t>
            </a:r>
          </a:p>
          <a:p>
            <a:pPr lvl="1"/>
            <a:r>
              <a:rPr lang="en-MX" dirty="0"/>
              <a:t>Validar datos de un componente</a:t>
            </a:r>
          </a:p>
          <a:p>
            <a:pPr lvl="1"/>
            <a:r>
              <a:rPr lang="en-MX" dirty="0"/>
              <a:t>Manejar eventos disparados por un componente</a:t>
            </a:r>
          </a:p>
          <a:p>
            <a:pPr lvl="1"/>
            <a:r>
              <a:rPr lang="en-MX" dirty="0"/>
              <a:t>Procesar datos para determinar el siguiente paso en la navegación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F2DB5-43E3-1D40-8181-2F6487F1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Beans administrados</a:t>
            </a:r>
          </a:p>
        </p:txBody>
      </p:sp>
    </p:spTree>
    <p:extLst>
      <p:ext uri="{BB962C8B-B14F-4D97-AF65-F5344CB8AC3E}">
        <p14:creationId xmlns:p14="http://schemas.microsoft.com/office/powerpoint/2010/main" val="344133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9FB73-F334-F844-BA80-F6759D7F2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/>
              <a:t>chooseBookFromLink</a:t>
            </a:r>
            <a:r>
              <a:rPr lang="en-GB" dirty="0"/>
              <a:t>(</a:t>
            </a:r>
            <a:r>
              <a:rPr lang="en-GB" dirty="0" err="1">
                <a:solidFill>
                  <a:srgbClr val="C00000"/>
                </a:solidFill>
              </a:rPr>
              <a:t>ActionEvent</a:t>
            </a:r>
            <a:r>
              <a:rPr lang="en-GB" dirty="0"/>
              <a:t> event) {</a:t>
            </a:r>
          </a:p>
          <a:p>
            <a:pPr marL="0" indent="0">
              <a:buNone/>
            </a:pPr>
            <a:r>
              <a:rPr lang="en-GB" dirty="0"/>
              <a:t>    String current = </a:t>
            </a:r>
            <a:r>
              <a:rPr lang="en-GB" dirty="0" err="1"/>
              <a:t>event.getComponent</a:t>
            </a:r>
            <a:r>
              <a:rPr lang="en-GB" dirty="0"/>
              <a:t>().</a:t>
            </a:r>
            <a:r>
              <a:rPr lang="en-GB" dirty="0" err="1"/>
              <a:t>getId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FacesContext</a:t>
            </a:r>
            <a:r>
              <a:rPr lang="en-GB" dirty="0"/>
              <a:t> context = </a:t>
            </a:r>
            <a:r>
              <a:rPr lang="en-GB" dirty="0" err="1"/>
              <a:t>FacesContext.getCurrentInstance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String </a:t>
            </a:r>
            <a:r>
              <a:rPr lang="en-GB" dirty="0" err="1"/>
              <a:t>bookId</a:t>
            </a:r>
            <a:r>
              <a:rPr lang="en-GB" dirty="0"/>
              <a:t> = </a:t>
            </a:r>
            <a:r>
              <a:rPr lang="en-GB" dirty="0" err="1"/>
              <a:t>books.get</a:t>
            </a:r>
            <a:r>
              <a:rPr lang="en-GB" dirty="0"/>
              <a:t>(current);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context.getExternalContext</a:t>
            </a:r>
            <a:r>
              <a:rPr lang="en-GB" dirty="0"/>
              <a:t>().</a:t>
            </a:r>
            <a:r>
              <a:rPr lang="en-GB" dirty="0" err="1"/>
              <a:t>getSessionMap</a:t>
            </a:r>
            <a:r>
              <a:rPr lang="en-GB" dirty="0"/>
              <a:t>().put("</a:t>
            </a:r>
            <a:r>
              <a:rPr lang="en-GB" dirty="0" err="1"/>
              <a:t>bookId</a:t>
            </a:r>
            <a:r>
              <a:rPr lang="en-GB" dirty="0"/>
              <a:t>", </a:t>
            </a:r>
            <a:r>
              <a:rPr lang="en-GB" dirty="0" err="1"/>
              <a:t>bookId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6E2EE7-546F-DA43-83BA-CB3E842B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Manejo de eventos de acción</a:t>
            </a:r>
          </a:p>
        </p:txBody>
      </p:sp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3B75E3DF-5DB4-6F47-A4C5-232E7D477506}"/>
              </a:ext>
            </a:extLst>
          </p:cNvPr>
          <p:cNvSpPr/>
          <p:nvPr/>
        </p:nvSpPr>
        <p:spPr>
          <a:xfrm>
            <a:off x="4835860" y="4797152"/>
            <a:ext cx="2520280" cy="100811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X" sz="2800" dirty="0"/>
              <a:t>ActionBean</a:t>
            </a:r>
          </a:p>
        </p:txBody>
      </p:sp>
    </p:spTree>
    <p:extLst>
      <p:ext uri="{BB962C8B-B14F-4D97-AF65-F5344CB8AC3E}">
        <p14:creationId xmlns:p14="http://schemas.microsoft.com/office/powerpoint/2010/main" val="211271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2BDCD5-6CBF-F84A-98AB-1A179D67C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476672"/>
            <a:ext cx="11063453" cy="5904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/>
              <a:t>validateNumberRange</a:t>
            </a:r>
            <a:r>
              <a:rPr lang="en-GB" dirty="0"/>
              <a:t>(</a:t>
            </a:r>
            <a:r>
              <a:rPr lang="en-GB" dirty="0" err="1">
                <a:solidFill>
                  <a:srgbClr val="C00000"/>
                </a:solidFill>
              </a:rPr>
              <a:t>FacesContext</a:t>
            </a:r>
            <a:r>
              <a:rPr lang="en-GB" dirty="0"/>
              <a:t> context,</a:t>
            </a:r>
          </a:p>
          <a:p>
            <a:pPr marL="0" indent="0">
              <a:buNone/>
            </a:pPr>
            <a:r>
              <a:rPr lang="en-GB" dirty="0"/>
              <a:t>                                </a:t>
            </a:r>
            <a:r>
              <a:rPr lang="en-GB" dirty="0" err="1">
                <a:solidFill>
                  <a:srgbClr val="C00000"/>
                </a:solidFill>
              </a:rPr>
              <a:t>UIComponent</a:t>
            </a:r>
            <a:r>
              <a:rPr lang="en-GB" dirty="0"/>
              <a:t> </a:t>
            </a:r>
            <a:r>
              <a:rPr lang="en-GB" dirty="0" err="1"/>
              <a:t>toValidate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                           </a:t>
            </a:r>
            <a:r>
              <a:rPr lang="en-GB" dirty="0">
                <a:solidFill>
                  <a:srgbClr val="C00000"/>
                </a:solidFill>
              </a:rPr>
              <a:t>Object</a:t>
            </a:r>
            <a:r>
              <a:rPr lang="en-GB" dirty="0"/>
              <a:t> value) {</a:t>
            </a:r>
          </a:p>
          <a:p>
            <a:pPr marL="0" indent="0">
              <a:buNone/>
            </a:pPr>
            <a:r>
              <a:rPr lang="en-GB" dirty="0"/>
              <a:t>    if (</a:t>
            </a:r>
            <a:r>
              <a:rPr lang="en-GB" dirty="0" err="1"/>
              <a:t>remainingGuesses</a:t>
            </a:r>
            <a:r>
              <a:rPr lang="en-GB" dirty="0"/>
              <a:t> &lt;= 0) {</a:t>
            </a:r>
          </a:p>
          <a:p>
            <a:pPr marL="0" indent="0">
              <a:buNone/>
            </a:pPr>
            <a:r>
              <a:rPr lang="en-GB" dirty="0"/>
              <a:t>        ((</a:t>
            </a:r>
            <a:r>
              <a:rPr lang="en-GB" dirty="0" err="1"/>
              <a:t>UIInput</a:t>
            </a:r>
            <a:r>
              <a:rPr lang="en-GB" dirty="0"/>
              <a:t>) </a:t>
            </a:r>
            <a:r>
              <a:rPr lang="en-GB" dirty="0" err="1"/>
              <a:t>toValidate</a:t>
            </a:r>
            <a:r>
              <a:rPr lang="en-GB" dirty="0"/>
              <a:t>).</a:t>
            </a:r>
            <a:r>
              <a:rPr lang="en-GB" dirty="0" err="1">
                <a:solidFill>
                  <a:srgbClr val="C00000"/>
                </a:solidFill>
              </a:rPr>
              <a:t>setValid</a:t>
            </a:r>
            <a:r>
              <a:rPr lang="en-GB" dirty="0"/>
              <a:t>(false);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FacesMessage</a:t>
            </a:r>
            <a:r>
              <a:rPr lang="en-GB" dirty="0"/>
              <a:t> message = new </a:t>
            </a:r>
            <a:r>
              <a:rPr lang="en-GB" dirty="0" err="1">
                <a:solidFill>
                  <a:srgbClr val="C00000"/>
                </a:solidFill>
              </a:rPr>
              <a:t>FacesMessage</a:t>
            </a:r>
            <a:r>
              <a:rPr lang="en-GB" dirty="0"/>
              <a:t>("No guesses left!");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context.</a:t>
            </a:r>
            <a:r>
              <a:rPr lang="en-GB" dirty="0" err="1">
                <a:solidFill>
                  <a:srgbClr val="C00000"/>
                </a:solidFill>
              </a:rPr>
              <a:t>addMessage</a:t>
            </a:r>
            <a:r>
              <a:rPr lang="en-GB" dirty="0"/>
              <a:t>(</a:t>
            </a:r>
            <a:r>
              <a:rPr lang="en-GB" dirty="0" err="1"/>
              <a:t>toValidate.getClientId</a:t>
            </a:r>
            <a:r>
              <a:rPr lang="en-GB" dirty="0"/>
              <a:t>(context), message);</a:t>
            </a:r>
          </a:p>
          <a:p>
            <a:pPr marL="0" indent="0">
              <a:buNone/>
            </a:pPr>
            <a:r>
              <a:rPr lang="en-GB" dirty="0"/>
              <a:t>        return;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int input = (Integer) value;</a:t>
            </a:r>
          </a:p>
          <a:p>
            <a:pPr marL="0" indent="0">
              <a:buNone/>
            </a:pPr>
            <a:r>
              <a:rPr lang="en-GB" dirty="0"/>
              <a:t>    if (input &lt; minimum || input&gt; maximum) {</a:t>
            </a:r>
          </a:p>
          <a:p>
            <a:pPr marL="0" indent="0">
              <a:buNone/>
            </a:pPr>
            <a:r>
              <a:rPr lang="en-GB" dirty="0"/>
              <a:t>        ((</a:t>
            </a:r>
            <a:r>
              <a:rPr lang="en-GB" dirty="0" err="1"/>
              <a:t>UIInput</a:t>
            </a:r>
            <a:r>
              <a:rPr lang="en-GB" dirty="0"/>
              <a:t>) </a:t>
            </a:r>
            <a:r>
              <a:rPr lang="en-GB" dirty="0" err="1"/>
              <a:t>toValidate</a:t>
            </a:r>
            <a:r>
              <a:rPr lang="en-GB" dirty="0"/>
              <a:t>).</a:t>
            </a:r>
            <a:r>
              <a:rPr lang="en-GB" dirty="0" err="1">
                <a:solidFill>
                  <a:srgbClr val="C00000"/>
                </a:solidFill>
              </a:rPr>
              <a:t>setValid</a:t>
            </a:r>
            <a:r>
              <a:rPr lang="en-GB" dirty="0"/>
              <a:t>(false);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FacesMessage</a:t>
            </a:r>
            <a:r>
              <a:rPr lang="en-GB" dirty="0"/>
              <a:t> message = new </a:t>
            </a:r>
            <a:r>
              <a:rPr lang="en-GB" dirty="0" err="1">
                <a:solidFill>
                  <a:srgbClr val="C00000"/>
                </a:solidFill>
              </a:rPr>
              <a:t>FacesMessage</a:t>
            </a:r>
            <a:r>
              <a:rPr lang="en-GB" dirty="0"/>
              <a:t>("Invalid guess");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context.</a:t>
            </a:r>
            <a:r>
              <a:rPr lang="en-GB" dirty="0" err="1">
                <a:solidFill>
                  <a:srgbClr val="C00000"/>
                </a:solidFill>
              </a:rPr>
              <a:t>addMessage</a:t>
            </a:r>
            <a:r>
              <a:rPr lang="en-GB" dirty="0"/>
              <a:t>(</a:t>
            </a:r>
            <a:r>
              <a:rPr lang="en-GB" dirty="0" err="1"/>
              <a:t>toValidate.getClientId</a:t>
            </a:r>
            <a:r>
              <a:rPr lang="en-GB" dirty="0"/>
              <a:t>(context), message);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5E0EA2-0F0C-664C-BDFD-A7341493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376" y="764704"/>
            <a:ext cx="2280253" cy="576064"/>
          </a:xfrm>
        </p:spPr>
        <p:txBody>
          <a:bodyPr/>
          <a:lstStyle/>
          <a:p>
            <a:r>
              <a:rPr lang="en-MX" dirty="0"/>
              <a:t>Validación</a:t>
            </a:r>
          </a:p>
        </p:txBody>
      </p:sp>
    </p:spTree>
    <p:extLst>
      <p:ext uri="{BB962C8B-B14F-4D97-AF65-F5344CB8AC3E}">
        <p14:creationId xmlns:p14="http://schemas.microsoft.com/office/powerpoint/2010/main" val="7004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C1509-0B04-0A44-91B6-7D1CAE0BC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id="name"</a:t>
            </a:r>
          </a:p>
          <a:p>
            <a:pPr marL="0" indent="0">
              <a:buNone/>
            </a:pPr>
            <a:r>
              <a:rPr lang="en-GB" dirty="0"/>
              <a:t>             size="30"</a:t>
            </a:r>
          </a:p>
          <a:p>
            <a:pPr marL="0" indent="0">
              <a:buNone/>
            </a:pPr>
            <a:r>
              <a:rPr lang="en-GB" dirty="0"/>
              <a:t>             value="#{</a:t>
            </a:r>
            <a:r>
              <a:rPr lang="en-GB" dirty="0" err="1"/>
              <a:t>cashierBean.name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         required="true"</a:t>
            </a:r>
          </a:p>
          <a:p>
            <a:pPr marL="0" indent="0">
              <a:buNone/>
            </a:pPr>
            <a:r>
              <a:rPr lang="en-GB" dirty="0"/>
              <a:t>             </a:t>
            </a:r>
            <a:r>
              <a:rPr lang="en-GB" dirty="0" err="1"/>
              <a:t>valueChangeListener</a:t>
            </a:r>
            <a:r>
              <a:rPr lang="en-GB" dirty="0"/>
              <a:t>="#{</a:t>
            </a:r>
            <a:r>
              <a:rPr lang="en-GB" dirty="0" err="1"/>
              <a:t>cashierBean.</a:t>
            </a:r>
            <a:r>
              <a:rPr lang="en-GB" dirty="0" err="1">
                <a:solidFill>
                  <a:srgbClr val="C00000"/>
                </a:solidFill>
              </a:rPr>
              <a:t>processValueChange</a:t>
            </a:r>
            <a:r>
              <a:rPr lang="en-GB" dirty="0"/>
              <a:t>}"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/>
              <a:t>processValueChange</a:t>
            </a:r>
            <a:r>
              <a:rPr lang="en-GB" dirty="0"/>
              <a:t>(</a:t>
            </a:r>
            <a:r>
              <a:rPr lang="en-GB" dirty="0" err="1">
                <a:solidFill>
                  <a:srgbClr val="C00000"/>
                </a:solidFill>
              </a:rPr>
              <a:t>ValueChangeEvent</a:t>
            </a:r>
            <a:r>
              <a:rPr lang="en-GB" dirty="0"/>
              <a:t> event)</a:t>
            </a:r>
          </a:p>
          <a:p>
            <a:pPr marL="0" indent="0">
              <a:buNone/>
            </a:pPr>
            <a:r>
              <a:rPr lang="en-GB" dirty="0"/>
              <a:t>        throws </a:t>
            </a:r>
            <a:r>
              <a:rPr lang="en-GB" dirty="0" err="1"/>
              <a:t>AbortProcessingException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if (null != </a:t>
            </a:r>
            <a:r>
              <a:rPr lang="en-GB" dirty="0" err="1"/>
              <a:t>event.getNewValue</a:t>
            </a:r>
            <a:r>
              <a:rPr lang="en-GB" dirty="0"/>
              <a:t>())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FacesContext.getCurrentInstance</a:t>
            </a:r>
            <a:r>
              <a:rPr lang="en-GB" dirty="0"/>
              <a:t>().</a:t>
            </a:r>
            <a:r>
              <a:rPr lang="en-GB" dirty="0" err="1"/>
              <a:t>getExternalContext</a:t>
            </a:r>
            <a:r>
              <a:rPr lang="en-GB" dirty="0"/>
              <a:t>().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getSessionMap</a:t>
            </a:r>
            <a:r>
              <a:rPr lang="en-GB" dirty="0"/>
              <a:t>().put("name", </a:t>
            </a:r>
            <a:r>
              <a:rPr lang="en-GB" dirty="0" err="1"/>
              <a:t>event.getNewValue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BE5D6C-39DB-9541-9594-F8D44485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Manejo de eventos de cambio de valor</a:t>
            </a:r>
          </a:p>
        </p:txBody>
      </p:sp>
    </p:spTree>
    <p:extLst>
      <p:ext uri="{BB962C8B-B14F-4D97-AF65-F5344CB8AC3E}">
        <p14:creationId xmlns:p14="http://schemas.microsoft.com/office/powerpoint/2010/main" val="421641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38D11B7-6303-1446-B18A-380717D95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373454"/>
              </p:ext>
            </p:extLst>
          </p:nvPr>
        </p:nvGraphicFramePr>
        <p:xfrm>
          <a:off x="623392" y="1916832"/>
          <a:ext cx="11137237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55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2D2E0-F1A5-5540-876C-51DA5B814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private Integer </a:t>
            </a:r>
            <a:r>
              <a:rPr lang="en-GB" dirty="0" err="1"/>
              <a:t>userNumber</a:t>
            </a:r>
            <a:r>
              <a:rPr lang="en-GB" dirty="0"/>
              <a:t> = null;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/>
              <a:t>setUserNumber</a:t>
            </a:r>
            <a:r>
              <a:rPr lang="en-GB" dirty="0"/>
              <a:t>(Integer </a:t>
            </a:r>
            <a:r>
              <a:rPr lang="en-GB" dirty="0" err="1"/>
              <a:t>user_number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userNumber</a:t>
            </a:r>
            <a:r>
              <a:rPr lang="en-GB" dirty="0"/>
              <a:t> = </a:t>
            </a:r>
            <a:r>
              <a:rPr lang="en-GB" dirty="0" err="1"/>
              <a:t>user_number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public Integer </a:t>
            </a:r>
            <a:r>
              <a:rPr lang="en-GB" dirty="0" err="1"/>
              <a:t>getUserNumber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userNumber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F95CA9-222E-1F42-99D8-14220ACB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226569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8057D9-13F5-C444-B1AA-1683262F1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965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id="</a:t>
            </a:r>
            <a:r>
              <a:rPr lang="en-GB" dirty="0" err="1"/>
              <a:t>inputGuess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    value="#{</a:t>
            </a:r>
            <a:r>
              <a:rPr lang="en-GB" dirty="0" err="1"/>
              <a:t>userNumberBean.userNumber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required="true" size="3"</a:t>
            </a:r>
          </a:p>
          <a:p>
            <a:pPr marL="0" indent="0">
              <a:buNone/>
            </a:pPr>
            <a:r>
              <a:rPr lang="en-GB" dirty="0"/>
              <a:t>    disabled="#{</a:t>
            </a:r>
            <a:r>
              <a:rPr lang="en-GB" dirty="0" err="1"/>
              <a:t>userNumberBean.number</a:t>
            </a:r>
            <a:r>
              <a:rPr lang="en-GB" dirty="0"/>
              <a:t> </a:t>
            </a:r>
            <a:r>
              <a:rPr lang="en-GB" dirty="0" err="1"/>
              <a:t>eq</a:t>
            </a:r>
            <a:r>
              <a:rPr lang="en-GB" dirty="0"/>
              <a:t> </a:t>
            </a:r>
            <a:r>
              <a:rPr lang="en-GB" dirty="0" err="1"/>
              <a:t>userNumberBean.userNumber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validator="#{</a:t>
            </a:r>
            <a:r>
              <a:rPr lang="en-GB" dirty="0" err="1"/>
              <a:t>userNumberBean.</a:t>
            </a:r>
            <a:r>
              <a:rPr lang="en-GB" dirty="0" err="1">
                <a:solidFill>
                  <a:srgbClr val="C00000"/>
                </a:solidFill>
              </a:rPr>
              <a:t>validateNumberRange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h:outputLabel</a:t>
            </a:r>
            <a:r>
              <a:rPr lang="en-GB" dirty="0"/>
              <a:t> for="</a:t>
            </a:r>
            <a:r>
              <a:rPr lang="en-GB" dirty="0" err="1"/>
              <a:t>fanClub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               rendered="false"</a:t>
            </a:r>
          </a:p>
          <a:p>
            <a:pPr marL="0" indent="0">
              <a:buNone/>
            </a:pPr>
            <a:r>
              <a:rPr lang="en-GB" dirty="0"/>
              <a:t>               </a:t>
            </a:r>
            <a:r>
              <a:rPr lang="en-GB" dirty="0">
                <a:solidFill>
                  <a:srgbClr val="C00000"/>
                </a:solidFill>
              </a:rPr>
              <a:t>binding</a:t>
            </a:r>
            <a:r>
              <a:rPr lang="en-GB" dirty="0"/>
              <a:t>="#{</a:t>
            </a:r>
            <a:r>
              <a:rPr lang="en-GB" dirty="0" err="1"/>
              <a:t>cashierBean.specialOfferText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           value="#{</a:t>
            </a:r>
            <a:r>
              <a:rPr lang="en-GB" dirty="0" err="1"/>
              <a:t>bundle.DukeFanClub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h:outputLabel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1B8E1B-0BA5-2B4F-A685-E5084D20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Lenguaje de expresiones</a:t>
            </a:r>
          </a:p>
        </p:txBody>
      </p:sp>
    </p:spTree>
    <p:extLst>
      <p:ext uri="{BB962C8B-B14F-4D97-AF65-F5344CB8AC3E}">
        <p14:creationId xmlns:p14="http://schemas.microsoft.com/office/powerpoint/2010/main" val="63141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4F36F-F93C-2241-8589-ADB9C61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ligados a valores de un componente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3A8D15-D019-384A-8F82-0796BAC0B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84519"/>
              </p:ext>
            </p:extLst>
          </p:nvPr>
        </p:nvGraphicFramePr>
        <p:xfrm>
          <a:off x="623392" y="1809099"/>
          <a:ext cx="10801200" cy="336225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4268083676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2766928232"/>
                    </a:ext>
                  </a:extLst>
                </a:gridCol>
              </a:tblGrid>
              <a:tr h="3382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1" dirty="0" err="1">
                          <a:effectLst/>
                        </a:rPr>
                        <a:t>Clase</a:t>
                      </a:r>
                      <a:r>
                        <a:rPr lang="en-GB" sz="2000" b="1" dirty="0">
                          <a:effectLst/>
                        </a:rPr>
                        <a:t> de </a:t>
                      </a:r>
                      <a:r>
                        <a:rPr lang="en-GB" sz="2000" b="1" dirty="0" err="1">
                          <a:effectLst/>
                        </a:rPr>
                        <a:t>componente</a:t>
                      </a:r>
                      <a:endParaRPr lang="en-GB" sz="2000" b="1" dirty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1" dirty="0">
                          <a:effectLst/>
                        </a:rPr>
                        <a:t>Tipo de </a:t>
                      </a:r>
                      <a:r>
                        <a:rPr lang="en-GB" sz="2000" b="1" dirty="0" err="1">
                          <a:effectLst/>
                        </a:rPr>
                        <a:t>valor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aceptados</a:t>
                      </a:r>
                      <a:endParaRPr lang="en-GB" sz="2000" b="1" dirty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1112109122"/>
                  </a:ext>
                </a:extLst>
              </a:tr>
              <a:tr h="59895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UIInput</a:t>
                      </a:r>
                      <a:r>
                        <a:rPr lang="en-GB" sz="2000" b="0" dirty="0">
                          <a:effectLst/>
                        </a:rPr>
                        <a:t>, </a:t>
                      </a:r>
                      <a:r>
                        <a:rPr lang="en-GB" sz="2000" b="0" dirty="0" err="1">
                          <a:effectLst/>
                        </a:rPr>
                        <a:t>UIOutput</a:t>
                      </a:r>
                      <a:r>
                        <a:rPr lang="en-GB" sz="2000" b="0" dirty="0">
                          <a:effectLst/>
                        </a:rPr>
                        <a:t>, </a:t>
                      </a:r>
                      <a:r>
                        <a:rPr lang="en-GB" sz="2000" b="0" dirty="0" err="1">
                          <a:effectLst/>
                        </a:rPr>
                        <a:t>UISelectItem</a:t>
                      </a:r>
                      <a:r>
                        <a:rPr lang="en-GB" sz="2000" b="0" dirty="0">
                          <a:effectLst/>
                        </a:rPr>
                        <a:t>, </a:t>
                      </a:r>
                      <a:r>
                        <a:rPr lang="en-GB" sz="2000" b="0" dirty="0" err="1">
                          <a:effectLst/>
                        </a:rPr>
                        <a:t>UISelectOne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Tipos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primitivos</a:t>
                      </a:r>
                      <a:r>
                        <a:rPr lang="en-GB" sz="2000" b="0" dirty="0">
                          <a:effectLst/>
                        </a:rPr>
                        <a:t> y </a:t>
                      </a:r>
                      <a:r>
                        <a:rPr lang="en-GB" sz="2000" b="0" dirty="0" err="1">
                          <a:effectLst/>
                        </a:rPr>
                        <a:t>numéricos</a:t>
                      </a:r>
                      <a:r>
                        <a:rPr lang="en-GB" sz="2000" b="0" dirty="0">
                          <a:effectLst/>
                        </a:rPr>
                        <a:t> u </a:t>
                      </a:r>
                      <a:r>
                        <a:rPr lang="en-GB" sz="2000" b="0" dirty="0" err="1">
                          <a:effectLst/>
                        </a:rPr>
                        <a:t>objetos</a:t>
                      </a:r>
                      <a:r>
                        <a:rPr lang="en-GB" sz="2000" b="0" dirty="0">
                          <a:effectLst/>
                        </a:rPr>
                        <a:t> para los que se </a:t>
                      </a:r>
                      <a:r>
                        <a:rPr lang="en-GB" sz="2000" b="0" dirty="0" err="1">
                          <a:effectLst/>
                        </a:rPr>
                        <a:t>cuente</a:t>
                      </a:r>
                      <a:r>
                        <a:rPr lang="en-GB" sz="2000" b="0" dirty="0">
                          <a:effectLst/>
                        </a:rPr>
                        <a:t> con una </a:t>
                      </a:r>
                      <a:r>
                        <a:rPr lang="en-GB" sz="2000" b="0" dirty="0" err="1">
                          <a:effectLst/>
                        </a:rPr>
                        <a:t>implementación</a:t>
                      </a:r>
                      <a:r>
                        <a:rPr lang="en-GB" sz="2000" b="0" dirty="0">
                          <a:effectLst/>
                        </a:rPr>
                        <a:t> de </a:t>
                      </a:r>
                      <a:r>
                        <a:rPr lang="en-GB" sz="2000" b="0" dirty="0" err="1">
                          <a:effectLst/>
                        </a:rPr>
                        <a:t>jakarta.faces.convert.Converter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670543009"/>
                  </a:ext>
                </a:extLst>
              </a:tr>
              <a:tr h="59895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UIData</a:t>
                      </a:r>
                      <a:endParaRPr lang="en-GB" sz="2000" b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Arreglo</a:t>
                      </a:r>
                      <a:r>
                        <a:rPr lang="en-GB" sz="2000" b="0" dirty="0">
                          <a:effectLst/>
                        </a:rPr>
                        <a:t> o List de beans, bean, </a:t>
                      </a:r>
                      <a:r>
                        <a:rPr lang="en-GB" sz="2000" b="0" dirty="0" err="1">
                          <a:effectLst/>
                        </a:rPr>
                        <a:t>java.sql.ResultSet</a:t>
                      </a:r>
                      <a:r>
                        <a:rPr lang="en-GB" sz="2000" b="0" dirty="0">
                          <a:effectLst/>
                        </a:rPr>
                        <a:t>,</a:t>
                      </a:r>
                    </a:p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jakarta.servlet.jsp.jstl.sql.Result</a:t>
                      </a:r>
                      <a:r>
                        <a:rPr lang="en-GB" sz="2000" b="0" dirty="0">
                          <a:effectLst/>
                        </a:rPr>
                        <a:t>, </a:t>
                      </a:r>
                      <a:r>
                        <a:rPr lang="en-GB" sz="2000" b="0" dirty="0" err="1">
                          <a:effectLst/>
                        </a:rPr>
                        <a:t>javax.sql.RowSet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265535359"/>
                  </a:ext>
                </a:extLst>
              </a:tr>
              <a:tr h="3382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UISelectBoolean</a:t>
                      </a:r>
                      <a:endParaRPr lang="en-GB" sz="2000" b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boolean</a:t>
                      </a:r>
                      <a:r>
                        <a:rPr lang="en-GB" sz="2000" b="0" dirty="0">
                          <a:effectLst/>
                        </a:rPr>
                        <a:t> o Boolean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772996565"/>
                  </a:ext>
                </a:extLst>
              </a:tr>
              <a:tr h="3382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UISelectItems</a:t>
                      </a:r>
                      <a:endParaRPr lang="en-GB" sz="2000" b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java.lang.String</a:t>
                      </a:r>
                      <a:r>
                        <a:rPr lang="en-GB" sz="2000" b="0" dirty="0">
                          <a:effectLst/>
                        </a:rPr>
                        <a:t>, Collection, Array, Map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435185696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UISelectMany</a:t>
                      </a:r>
                      <a:endParaRPr lang="en-GB" sz="2000" b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Arreglo</a:t>
                      </a:r>
                      <a:r>
                        <a:rPr lang="en-GB" sz="2000" b="0" dirty="0">
                          <a:effectLst/>
                        </a:rPr>
                        <a:t> o List </a:t>
                      </a:r>
                      <a:r>
                        <a:rPr lang="en-GB" sz="2000" b="0" dirty="0" err="1">
                          <a:effectLst/>
                        </a:rPr>
                        <a:t>cuyos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elementos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pueden</a:t>
                      </a:r>
                      <a:r>
                        <a:rPr lang="en-GB" sz="2000" b="0" dirty="0">
                          <a:effectLst/>
                        </a:rPr>
                        <a:t> ser de </a:t>
                      </a:r>
                      <a:r>
                        <a:rPr lang="en-GB" sz="2000" b="0" dirty="0" err="1">
                          <a:effectLst/>
                        </a:rPr>
                        <a:t>cualquier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tipo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estándar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59081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9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A5BA-0F13-7249-8BD8-BBA1283DC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96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id="name"</a:t>
            </a:r>
          </a:p>
          <a:p>
            <a:pPr marL="0" indent="0">
              <a:buNone/>
            </a:pPr>
            <a:r>
              <a:rPr lang="en-GB" dirty="0"/>
              <a:t>             size="30"</a:t>
            </a:r>
          </a:p>
          <a:p>
            <a:pPr marL="0" indent="0">
              <a:buNone/>
            </a:pPr>
            <a:r>
              <a:rPr lang="en-GB" dirty="0"/>
              <a:t>             value="#{</a:t>
            </a:r>
            <a:r>
              <a:rPr lang="en-GB" dirty="0" err="1"/>
              <a:t>cashierBean.</a:t>
            </a:r>
            <a:r>
              <a:rPr lang="en-GB" dirty="0" err="1">
                <a:solidFill>
                  <a:srgbClr val="C00000"/>
                </a:solidFill>
              </a:rPr>
              <a:t>name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...&gt;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protected String </a:t>
            </a:r>
            <a:r>
              <a:rPr lang="en-GB" dirty="0">
                <a:solidFill>
                  <a:srgbClr val="C00000"/>
                </a:solidFill>
              </a:rPr>
              <a:t>name</a:t>
            </a:r>
            <a:r>
              <a:rPr lang="en-GB" dirty="0"/>
              <a:t> = null;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>
                <a:solidFill>
                  <a:srgbClr val="C00000"/>
                </a:solidFill>
              </a:rPr>
              <a:t>setName</a:t>
            </a:r>
            <a:r>
              <a:rPr lang="en-GB" dirty="0"/>
              <a:t>(String name)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this.name</a:t>
            </a:r>
            <a:r>
              <a:rPr lang="en-GB" dirty="0"/>
              <a:t> = name;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public String </a:t>
            </a:r>
            <a:r>
              <a:rPr lang="en-GB" dirty="0" err="1">
                <a:solidFill>
                  <a:srgbClr val="C00000"/>
                </a:solidFill>
              </a:rPr>
              <a:t>getName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this.name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C55B7-0970-1B45-A6D3-D7AA1C2B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para UIInput y UIOutput</a:t>
            </a:r>
          </a:p>
        </p:txBody>
      </p:sp>
    </p:spTree>
    <p:extLst>
      <p:ext uri="{BB962C8B-B14F-4D97-AF65-F5344CB8AC3E}">
        <p14:creationId xmlns:p14="http://schemas.microsoft.com/office/powerpoint/2010/main" val="7901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0FA058-41CB-324C-9103-D01E8E0A8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cashierBean.</a:t>
            </a:r>
            <a:r>
              <a:rPr lang="en-GB" dirty="0" err="1">
                <a:solidFill>
                  <a:srgbClr val="C00000"/>
                </a:solidFill>
              </a:rPr>
              <a:t>shipDate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</a:t>
            </a:r>
            <a:r>
              <a:rPr lang="en-GB" dirty="0" err="1">
                <a:solidFill>
                  <a:srgbClr val="C00000"/>
                </a:solidFill>
              </a:rPr>
              <a:t>convertDateTime</a:t>
            </a:r>
            <a:r>
              <a:rPr lang="en-GB" dirty="0"/>
              <a:t> type="date" </a:t>
            </a:r>
            <a:r>
              <a:rPr lang="en-GB" dirty="0" err="1"/>
              <a:t>dateStyle</a:t>
            </a:r>
            <a:r>
              <a:rPr lang="en-GB" dirty="0"/>
              <a:t>="full"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h:outputText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private Date </a:t>
            </a:r>
            <a:r>
              <a:rPr lang="en-GB" dirty="0" err="1">
                <a:solidFill>
                  <a:srgbClr val="C00000"/>
                </a:solidFill>
              </a:rPr>
              <a:t>shipDate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Date </a:t>
            </a:r>
            <a:r>
              <a:rPr lang="en-GB" dirty="0" err="1">
                <a:solidFill>
                  <a:srgbClr val="C00000"/>
                </a:solidFill>
              </a:rPr>
              <a:t>getShipDate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this.shipDate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>
                <a:solidFill>
                  <a:srgbClr val="C00000"/>
                </a:solidFill>
              </a:rPr>
              <a:t>setShipDate</a:t>
            </a:r>
            <a:r>
              <a:rPr lang="en-GB" dirty="0"/>
              <a:t>(Date </a:t>
            </a:r>
            <a:r>
              <a:rPr lang="en-GB" dirty="0" err="1"/>
              <a:t>shipDate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this.shipDate</a:t>
            </a:r>
            <a:r>
              <a:rPr lang="en-GB" dirty="0"/>
              <a:t> = </a:t>
            </a:r>
            <a:r>
              <a:rPr lang="en-GB" dirty="0" err="1"/>
              <a:t>shipDate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19BBAA-89ED-094E-A6B9-5EBBD17C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para UIInput y UIOutput</a:t>
            </a:r>
          </a:p>
        </p:txBody>
      </p:sp>
    </p:spTree>
    <p:extLst>
      <p:ext uri="{BB962C8B-B14F-4D97-AF65-F5344CB8AC3E}">
        <p14:creationId xmlns:p14="http://schemas.microsoft.com/office/powerpoint/2010/main" val="211045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AFEF9E-AD05-2B49-82B3-DCF424B1B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476672"/>
            <a:ext cx="11063453" cy="6120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h:dataTable</a:t>
            </a:r>
            <a:r>
              <a:rPr lang="en-GB" dirty="0"/>
              <a:t> id="items"</a:t>
            </a:r>
          </a:p>
          <a:p>
            <a:pPr marL="0" indent="0">
              <a:buNone/>
            </a:pPr>
            <a:r>
              <a:rPr lang="en-GB" dirty="0"/>
              <a:t>    ...</a:t>
            </a:r>
          </a:p>
          <a:p>
            <a:pPr marL="0" indent="0">
              <a:buNone/>
            </a:pPr>
            <a:r>
              <a:rPr lang="en-GB" dirty="0"/>
              <a:t>    value="#{</a:t>
            </a:r>
            <a:r>
              <a:rPr lang="en-GB" dirty="0" err="1"/>
              <a:t>cart.</a:t>
            </a:r>
            <a:r>
              <a:rPr lang="en-GB" dirty="0" err="1">
                <a:solidFill>
                  <a:srgbClr val="C00000"/>
                </a:solidFill>
              </a:rPr>
              <a:t>items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...</a:t>
            </a:r>
          </a:p>
          <a:p>
            <a:pPr marL="0" indent="0">
              <a:buNone/>
            </a:pPr>
            <a:r>
              <a:rPr lang="en-GB" dirty="0"/>
              <a:t>    var="</a:t>
            </a:r>
            <a:r>
              <a:rPr lang="en-GB" dirty="0">
                <a:solidFill>
                  <a:srgbClr val="C00000"/>
                </a:solidFill>
              </a:rPr>
              <a:t>item</a:t>
            </a:r>
            <a:r>
              <a:rPr lang="en-GB" dirty="0"/>
              <a:t>"&gt;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synchronized List&lt;</a:t>
            </a:r>
            <a:r>
              <a:rPr lang="en-GB" dirty="0" err="1"/>
              <a:t>ShoppingCartItem</a:t>
            </a:r>
            <a:r>
              <a:rPr lang="en-GB" dirty="0"/>
              <a:t>&gt; </a:t>
            </a:r>
            <a:r>
              <a:rPr lang="en-GB" dirty="0" err="1">
                <a:solidFill>
                  <a:srgbClr val="C00000"/>
                </a:solidFill>
              </a:rPr>
              <a:t>getItems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List&lt;</a:t>
            </a:r>
            <a:r>
              <a:rPr lang="en-GB" dirty="0" err="1"/>
              <a:t>ShoppingCartItem</a:t>
            </a:r>
            <a:r>
              <a:rPr lang="en-GB" dirty="0"/>
              <a:t>&gt; results = new </a:t>
            </a:r>
            <a:r>
              <a:rPr lang="en-GB" dirty="0" err="1"/>
              <a:t>ArrayList</a:t>
            </a:r>
            <a:r>
              <a:rPr lang="en-GB" dirty="0"/>
              <a:t>&lt;</a:t>
            </a:r>
            <a:r>
              <a:rPr lang="en-GB" dirty="0" err="1"/>
              <a:t>ShoppingCartItem</a:t>
            </a:r>
            <a:r>
              <a:rPr lang="en-GB" dirty="0"/>
              <a:t>&gt;();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results.addAll</a:t>
            </a:r>
            <a:r>
              <a:rPr lang="en-GB" dirty="0"/>
              <a:t>(</a:t>
            </a:r>
            <a:r>
              <a:rPr lang="en-GB" dirty="0" err="1"/>
              <a:t>this.items.values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/>
              <a:t>    return results;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h:commandLink</a:t>
            </a:r>
            <a:r>
              <a:rPr lang="en-GB" dirty="0"/>
              <a:t> action="#{</a:t>
            </a:r>
            <a:r>
              <a:rPr lang="en-GB" dirty="0" err="1"/>
              <a:t>showcart.details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>
                <a:solidFill>
                  <a:srgbClr val="C00000"/>
                </a:solidFill>
              </a:rPr>
              <a:t>item</a:t>
            </a:r>
            <a:r>
              <a:rPr lang="en-GB" dirty="0" err="1"/>
              <a:t>.item.</a:t>
            </a:r>
            <a:r>
              <a:rPr lang="en-GB" dirty="0" err="1">
                <a:solidFill>
                  <a:srgbClr val="C00000"/>
                </a:solidFill>
              </a:rPr>
              <a:t>title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h:commandLink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private String </a:t>
            </a:r>
            <a:r>
              <a:rPr lang="en-GB" dirty="0">
                <a:solidFill>
                  <a:srgbClr val="C00000"/>
                </a:solidFill>
              </a:rPr>
              <a:t>title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public String </a:t>
            </a:r>
            <a:r>
              <a:rPr lang="en-GB" dirty="0" err="1">
                <a:solidFill>
                  <a:srgbClr val="C00000"/>
                </a:solidFill>
              </a:rPr>
              <a:t>getTitle</a:t>
            </a:r>
            <a:r>
              <a:rPr lang="en-GB" dirty="0"/>
              <a:t>() { return title;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>
                <a:solidFill>
                  <a:srgbClr val="C00000"/>
                </a:solidFill>
              </a:rPr>
              <a:t>setTitle</a:t>
            </a:r>
            <a:r>
              <a:rPr lang="en-GB" dirty="0"/>
              <a:t>(String title) { </a:t>
            </a:r>
            <a:r>
              <a:rPr lang="en-GB" dirty="0" err="1"/>
              <a:t>this.title</a:t>
            </a:r>
            <a:r>
              <a:rPr lang="en-GB" dirty="0"/>
              <a:t> = title; 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5F7F57-4540-9B44-BE46-40394B3A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44" y="764704"/>
            <a:ext cx="4368485" cy="576064"/>
          </a:xfrm>
        </p:spPr>
        <p:txBody>
          <a:bodyPr/>
          <a:lstStyle/>
          <a:p>
            <a:r>
              <a:rPr lang="en-MX" dirty="0"/>
              <a:t>Atributos para UIData</a:t>
            </a:r>
          </a:p>
        </p:txBody>
      </p:sp>
    </p:spTree>
    <p:extLst>
      <p:ext uri="{BB962C8B-B14F-4D97-AF65-F5344CB8AC3E}">
        <p14:creationId xmlns:p14="http://schemas.microsoft.com/office/powerpoint/2010/main" val="8307552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1487</Words>
  <Application>Microsoft Macintosh PowerPoint</Application>
  <PresentationFormat>Widescreen</PresentationFormat>
  <Paragraphs>284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Verdana</vt:lpstr>
      <vt:lpstr>Blanco</vt:lpstr>
      <vt:lpstr>PowerPoint Presentation</vt:lpstr>
      <vt:lpstr>Beans administrados</vt:lpstr>
      <vt:lpstr>PowerPoint Presentation</vt:lpstr>
      <vt:lpstr>Atributos</vt:lpstr>
      <vt:lpstr>Lenguaje de expresiones</vt:lpstr>
      <vt:lpstr>Atributos ligados a valores de un componente</vt:lpstr>
      <vt:lpstr>Atributos para UIInput y UIOutput</vt:lpstr>
      <vt:lpstr>Atributos para UIInput y UIOutput</vt:lpstr>
      <vt:lpstr>Atributos para UIData</vt:lpstr>
      <vt:lpstr>Tipos soportados por UIData y UIRepeat</vt:lpstr>
      <vt:lpstr>Atributos para UISelectBoolean</vt:lpstr>
      <vt:lpstr>Atributos para UISelectMany</vt:lpstr>
      <vt:lpstr>Atributos para UISelectOne</vt:lpstr>
      <vt:lpstr>Atributos para UISelectItem</vt:lpstr>
      <vt:lpstr>Atributos para UISelectItems</vt:lpstr>
      <vt:lpstr>Atributos ligados a convertidor, escucha, validador</vt:lpstr>
      <vt:lpstr>PowerPoint Presentation</vt:lpstr>
      <vt:lpstr>Navegación</vt:lpstr>
      <vt:lpstr>Enum para encapsular los resultados de navegación</vt:lpstr>
      <vt:lpstr>Manejo de eventos de acción</vt:lpstr>
      <vt:lpstr>Validación</vt:lpstr>
      <vt:lpstr>Manejo de eventos de cambio de valor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147</cp:revision>
  <dcterms:created xsi:type="dcterms:W3CDTF">2011-08-24T17:20:45Z</dcterms:created>
  <dcterms:modified xsi:type="dcterms:W3CDTF">2022-02-11T18:54:19Z</dcterms:modified>
  <cp:category>Diplomado Desarrollo de sistemas con tecnología Java</cp:category>
</cp:coreProperties>
</file>