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58" r:id="rId19"/>
  </p:sldIdLst>
  <p:sldSz cx="12192000" cy="6858000"/>
  <p:notesSz cx="6858000" cy="91440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6D38"/>
    <a:srgbClr val="E8A634"/>
    <a:srgbClr val="D6A300"/>
    <a:srgbClr val="FEC200"/>
    <a:srgbClr val="FFC91D"/>
    <a:srgbClr val="C49500"/>
    <a:srgbClr val="FFDC6D"/>
    <a:srgbClr val="C9A611"/>
    <a:srgbClr val="142F50"/>
    <a:srgbClr val="1321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 autoAdjust="0"/>
    <p:restoredTop sz="94719"/>
  </p:normalViewPr>
  <p:slideViewPr>
    <p:cSldViewPr>
      <p:cViewPr varScale="1">
        <p:scale>
          <a:sx n="148" d="100"/>
          <a:sy n="148" d="100"/>
        </p:scale>
        <p:origin x="1672" y="192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79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6E8ABBE-65F4-4BA5-980D-665472EF7218}" type="datetimeFigureOut">
              <a:rPr lang="es-MX"/>
              <a:pPr>
                <a:defRPr/>
              </a:pPr>
              <a:t>11/02/22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E5D9EF7-66F9-4A0F-A229-A4EB70784902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0122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8E98EC4-04D6-4ACF-AE2A-BE709172C73F}" type="datetimeFigureOut">
              <a:rPr lang="es-MX"/>
              <a:pPr>
                <a:defRPr/>
              </a:pPr>
              <a:t>11/02/22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6ED5CB3-2BF7-405B-94AC-E3A8F1E8FEBF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5387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/>
          </a:p>
        </p:txBody>
      </p:sp>
      <p:sp>
        <p:nvSpPr>
          <p:cNvPr id="819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4CF643-A441-4B3B-8BFE-176F45764C1D}" type="slidenum">
              <a:rPr lang="es-MX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0296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 hombre en frente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6880C539-383D-4794-B1F8-51BE44C09A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9" t="8939" r="-627" b="1408"/>
          <a:stretch/>
        </p:blipFill>
        <p:spPr>
          <a:xfrm>
            <a:off x="0" y="0"/>
            <a:ext cx="10128448" cy="6326560"/>
          </a:xfrm>
          <a:prstGeom prst="rect">
            <a:avLst/>
          </a:prstGeom>
        </p:spPr>
      </p:pic>
      <p:pic>
        <p:nvPicPr>
          <p:cNvPr id="4" name="Imagen 3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79E8AF6B-208E-43D0-BA3C-6C099DA2B3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pic>
        <p:nvPicPr>
          <p:cNvPr id="8" name="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6152A925-D173-481D-8D6F-84550F5EB6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5927437"/>
            <a:ext cx="2470920" cy="10299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6 Marcador de texto"/>
          <p:cNvSpPr>
            <a:spLocks noGrp="1"/>
          </p:cNvSpPr>
          <p:nvPr>
            <p:ph type="body" sz="quarter" idx="10"/>
          </p:nvPr>
        </p:nvSpPr>
        <p:spPr>
          <a:xfrm>
            <a:off x="623392" y="1556792"/>
            <a:ext cx="11063453" cy="47154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Arial"/>
                <a:cs typeface="Arial"/>
              </a:defRPr>
            </a:lvl1pPr>
            <a:lvl2pPr>
              <a:defRPr sz="2600"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9" name="17 Título"/>
          <p:cNvSpPr>
            <a:spLocks noGrp="1"/>
          </p:cNvSpPr>
          <p:nvPr>
            <p:ph type="title"/>
          </p:nvPr>
        </p:nvSpPr>
        <p:spPr>
          <a:xfrm>
            <a:off x="623392" y="764704"/>
            <a:ext cx="11137237" cy="576064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latin typeface="Arial"/>
                <a:cs typeface="Arial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ido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7 Título"/>
          <p:cNvSpPr>
            <a:spLocks noGrp="1"/>
          </p:cNvSpPr>
          <p:nvPr>
            <p:ph type="title"/>
          </p:nvPr>
        </p:nvSpPr>
        <p:spPr>
          <a:xfrm>
            <a:off x="623392" y="764704"/>
            <a:ext cx="11137237" cy="576064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latin typeface="Arial"/>
                <a:cs typeface="Arial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616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a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6 Marcador de texto"/>
          <p:cNvSpPr>
            <a:spLocks noGrp="1"/>
          </p:cNvSpPr>
          <p:nvPr>
            <p:ph type="body" sz="quarter" idx="10"/>
          </p:nvPr>
        </p:nvSpPr>
        <p:spPr>
          <a:xfrm>
            <a:off x="623392" y="1556792"/>
            <a:ext cx="11063453" cy="471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Arial"/>
                <a:cs typeface="Arial"/>
              </a:defRPr>
            </a:lvl1pPr>
            <a:lvl2pPr marL="0" indent="0" algn="ctr">
              <a:spcAft>
                <a:spcPts val="1800"/>
              </a:spcAft>
              <a:buNone/>
              <a:defRPr sz="2000" i="1">
                <a:latin typeface="Arial"/>
                <a:cs typeface="Arial"/>
              </a:defRPr>
            </a:lvl2pPr>
            <a:lvl3pPr marL="0" indent="0" algn="ctr">
              <a:spcBef>
                <a:spcPts val="2376"/>
              </a:spcBef>
              <a:spcAft>
                <a:spcPts val="600"/>
              </a:spcAft>
              <a:buNone/>
              <a:defRPr sz="2000">
                <a:latin typeface="Arial"/>
                <a:cs typeface="Arial"/>
              </a:defRPr>
            </a:lvl3pPr>
            <a:lvl4pPr marL="0" indent="0" algn="ctr">
              <a:spcAft>
                <a:spcPts val="600"/>
              </a:spcAft>
              <a:buNone/>
              <a:defRPr sz="2000">
                <a:latin typeface="Arial"/>
                <a:cs typeface="Arial"/>
              </a:defRPr>
            </a:lvl4pPr>
            <a:lvl5pPr marL="0" indent="0" algn="ctr">
              <a:spcAft>
                <a:spcPts val="600"/>
              </a:spcAft>
              <a:buNone/>
              <a:defRPr sz="2000">
                <a:latin typeface="Arial"/>
                <a:cs typeface="Arial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9" name="17 Título"/>
          <p:cNvSpPr>
            <a:spLocks noGrp="1"/>
          </p:cNvSpPr>
          <p:nvPr>
            <p:ph type="title" hasCustomPrompt="1"/>
          </p:nvPr>
        </p:nvSpPr>
        <p:spPr>
          <a:xfrm>
            <a:off x="623392" y="764704"/>
            <a:ext cx="11137237" cy="576064"/>
          </a:xfrm>
          <a:prstGeom prst="rect">
            <a:avLst/>
          </a:prstGeom>
        </p:spPr>
        <p:txBody>
          <a:bodyPr anchor="ctr"/>
          <a:lstStyle>
            <a:lvl1pPr algn="ctr">
              <a:defRPr sz="3200" b="1">
                <a:latin typeface="Arial"/>
                <a:cs typeface="Arial"/>
              </a:defRPr>
            </a:lvl1pPr>
          </a:lstStyle>
          <a:p>
            <a:r>
              <a:rPr lang="es-ES" dirty="0"/>
              <a:t>Contacto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226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C94E179-C721-49C6-BDBA-E8CD919B315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6382464"/>
            <a:ext cx="12188952" cy="50292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507DCD9-6CD6-A343-9741-1523708C58BD}"/>
              </a:ext>
            </a:extLst>
          </p:cNvPr>
          <p:cNvSpPr txBox="1"/>
          <p:nvPr userDrawn="1"/>
        </p:nvSpPr>
        <p:spPr>
          <a:xfrm>
            <a:off x="695400" y="6381328"/>
            <a:ext cx="796888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050" dirty="0">
                <a:solidFill>
                  <a:schemeClr val="bg1"/>
                </a:solidFill>
              </a:rPr>
              <a:t>DIPLOMADO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b="1" dirty="0">
                <a:solidFill>
                  <a:schemeClr val="bg1"/>
                </a:solidFill>
              </a:rPr>
              <a:t>Desarrollo de Sistemas con Tecnología Java</a:t>
            </a:r>
            <a:endParaRPr lang="es-ES" sz="2800" b="1" dirty="0">
              <a:solidFill>
                <a:schemeClr val="bg1"/>
              </a:solidFill>
            </a:endParaRPr>
          </a:p>
        </p:txBody>
      </p:sp>
      <p:pic>
        <p:nvPicPr>
          <p:cNvPr id="9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1EE56D51-F6BA-427B-95E9-0AB4C2DA17E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393" y="6375673"/>
            <a:ext cx="1217453" cy="50747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B16094F-7B22-4BDA-9C94-EE1FD7F8F1CF}"/>
              </a:ext>
            </a:extLst>
          </p:cNvPr>
          <p:cNvSpPr txBox="1"/>
          <p:nvPr userDrawn="1"/>
        </p:nvSpPr>
        <p:spPr>
          <a:xfrm>
            <a:off x="8040216" y="6669360"/>
            <a:ext cx="94994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" dirty="0">
                <a:latin typeface="Verdana" panose="020B0604030504040204" pitchFamily="34" charset="0"/>
                <a:ea typeface="Verdana" panose="020B0604030504040204" pitchFamily="34" charset="0"/>
              </a:rPr>
              <a:t>DDTIC_DSJ_PLI_2021</a:t>
            </a:r>
            <a:endParaRPr lang="es-MX" sz="5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02E2D32-0692-465E-949C-A132E8CFF8B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029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3" r:id="rId3"/>
    <p:sldLayoutId id="2147483654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/>
          <p:cNvSpPr txBox="1"/>
          <p:nvPr/>
        </p:nvSpPr>
        <p:spPr>
          <a:xfrm>
            <a:off x="6600056" y="2420888"/>
            <a:ext cx="5059672" cy="153888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_tradnl" sz="2000" b="1" dirty="0">
                <a:solidFill>
                  <a:srgbClr val="FFFFFF"/>
                </a:solidFill>
                <a:latin typeface="Arial"/>
                <a:cs typeface="Arial"/>
              </a:rPr>
              <a:t>Módulo 9﻿</a:t>
            </a:r>
          </a:p>
          <a:p>
            <a:pPr algn="r"/>
            <a:r>
              <a:rPr lang="en-US" sz="2000" dirty="0" err="1">
                <a:solidFill>
                  <a:srgbClr val="FFFFFF"/>
                </a:solidFill>
                <a:latin typeface="Arial"/>
                <a:cs typeface="Arial"/>
              </a:rPr>
              <a:t>Introducción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 al </a:t>
            </a:r>
            <a:r>
              <a:rPr lang="en-US" sz="2000" dirty="0" err="1">
                <a:solidFill>
                  <a:srgbClr val="FFFFFF"/>
                </a:solidFill>
                <a:latin typeface="Arial"/>
                <a:cs typeface="Arial"/>
              </a:rPr>
              <a:t>desarrollo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Arial"/>
                <a:cs typeface="Arial"/>
              </a:rPr>
              <a:t>aplicaciones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/>
                <a:cs typeface="Arial"/>
              </a:rPr>
              <a:t>empresariales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 con Jakarta EE</a:t>
            </a:r>
            <a:endParaRPr lang="es-ES_tradnl" sz="2000" dirty="0">
              <a:solidFill>
                <a:srgbClr val="FFFFFF"/>
              </a:solidFill>
              <a:latin typeface="Arial"/>
              <a:cs typeface="Arial"/>
            </a:endParaRPr>
          </a:p>
          <a:p>
            <a:pPr algn="r">
              <a:spcBef>
                <a:spcPts val="1800"/>
              </a:spcBef>
              <a:spcAft>
                <a:spcPts val="0"/>
              </a:spcAft>
            </a:pPr>
            <a:r>
              <a:rPr lang="es-ES_tradnl" sz="1400" i="1" dirty="0">
                <a:solidFill>
                  <a:schemeClr val="bg1"/>
                </a:solidFill>
              </a:rPr>
              <a:t>Jorge Barrón Machado</a:t>
            </a:r>
            <a:endParaRPr lang="es-ES_tradnl" sz="1400" i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Paralelogramo 11">
            <a:extLst>
              <a:ext uri="{FF2B5EF4-FFF2-40B4-BE49-F238E27FC236}">
                <a16:creationId xmlns:a16="http://schemas.microsoft.com/office/drawing/2014/main" id="{C292C5C1-43E0-6F4E-9271-7BB09834E5C6}"/>
              </a:ext>
            </a:extLst>
          </p:cNvPr>
          <p:cNvSpPr/>
          <p:nvPr/>
        </p:nvSpPr>
        <p:spPr>
          <a:xfrm>
            <a:off x="0" y="438272"/>
            <a:ext cx="2135560" cy="1334543"/>
          </a:xfrm>
          <a:custGeom>
            <a:avLst/>
            <a:gdLst>
              <a:gd name="connsiteX0" fmla="*/ 0 w 1979712"/>
              <a:gd name="connsiteY0" fmla="*/ 792088 h 792088"/>
              <a:gd name="connsiteX1" fmla="*/ 198022 w 1979712"/>
              <a:gd name="connsiteY1" fmla="*/ 0 h 792088"/>
              <a:gd name="connsiteX2" fmla="*/ 1979712 w 1979712"/>
              <a:gd name="connsiteY2" fmla="*/ 0 h 792088"/>
              <a:gd name="connsiteX3" fmla="*/ 1781690 w 1979712"/>
              <a:gd name="connsiteY3" fmla="*/ 792088 h 792088"/>
              <a:gd name="connsiteX4" fmla="*/ 0 w 1979712"/>
              <a:gd name="connsiteY4" fmla="*/ 792088 h 792088"/>
              <a:gd name="connsiteX0" fmla="*/ 0 w 1979712"/>
              <a:gd name="connsiteY0" fmla="*/ 798990 h 798990"/>
              <a:gd name="connsiteX1" fmla="*/ 4753 w 1979712"/>
              <a:gd name="connsiteY1" fmla="*/ 0 h 798990"/>
              <a:gd name="connsiteX2" fmla="*/ 1979712 w 1979712"/>
              <a:gd name="connsiteY2" fmla="*/ 6902 h 798990"/>
              <a:gd name="connsiteX3" fmla="*/ 1781690 w 1979712"/>
              <a:gd name="connsiteY3" fmla="*/ 798990 h 798990"/>
              <a:gd name="connsiteX4" fmla="*/ 0 w 1979712"/>
              <a:gd name="connsiteY4" fmla="*/ 798990 h 79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9712" h="798990">
                <a:moveTo>
                  <a:pt x="0" y="798990"/>
                </a:moveTo>
                <a:cubicBezTo>
                  <a:pt x="1584" y="532660"/>
                  <a:pt x="3169" y="266330"/>
                  <a:pt x="4753" y="0"/>
                </a:cubicBezTo>
                <a:lnTo>
                  <a:pt x="1979712" y="6902"/>
                </a:lnTo>
                <a:lnTo>
                  <a:pt x="1781690" y="798990"/>
                </a:lnTo>
                <a:lnTo>
                  <a:pt x="0" y="798990"/>
                </a:lnTo>
                <a:close/>
              </a:path>
            </a:pathLst>
          </a:custGeom>
          <a:solidFill>
            <a:srgbClr val="D56D3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s-ES" sz="4000" b="1" dirty="0">
                <a:latin typeface="Arial Black"/>
                <a:cs typeface="Arial Black"/>
              </a:rPr>
              <a:t>0</a:t>
            </a:r>
            <a:r>
              <a:rPr lang="es-ES" sz="4000" dirty="0">
                <a:latin typeface="Arial"/>
                <a:cs typeface="Arial"/>
              </a:rPr>
              <a:t>ª</a:t>
            </a:r>
          </a:p>
          <a:p>
            <a:pPr algn="ctr">
              <a:lnSpc>
                <a:spcPct val="80000"/>
              </a:lnSpc>
            </a:pPr>
            <a:r>
              <a:rPr lang="es-ES" b="1" dirty="0">
                <a:latin typeface="Arial"/>
                <a:cs typeface="Arial"/>
              </a:rPr>
              <a:t>Emisión</a:t>
            </a:r>
            <a:endParaRPr lang="es-ES" sz="1400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DD89E1-2BF2-BB4C-988F-56C5B667E0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MX" dirty="0"/>
              <a:t>Función JS que se llamará en cada etapa del procesamiento de la solicitud Ajax: begin, complete, success.</a:t>
            </a:r>
          </a:p>
          <a:p>
            <a:r>
              <a:rPr lang="en-MX" dirty="0"/>
              <a:t>La función recibe un objeto de datos.</a:t>
            </a:r>
          </a:p>
          <a:p>
            <a:pPr marL="0" indent="0">
              <a:buNone/>
            </a:pPr>
            <a:endParaRPr lang="en-MX" dirty="0"/>
          </a:p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f:ajax</a:t>
            </a:r>
            <a:r>
              <a:rPr lang="en-GB" dirty="0"/>
              <a:t> event="click" render="</a:t>
            </a:r>
            <a:r>
              <a:rPr lang="en-GB" dirty="0" err="1"/>
              <a:t>statusmessage</a:t>
            </a:r>
            <a:r>
              <a:rPr lang="en-GB" dirty="0"/>
              <a:t>”</a:t>
            </a:r>
          </a:p>
          <a:p>
            <a:pPr marL="0" indent="0">
              <a:buNone/>
            </a:pPr>
            <a:r>
              <a:rPr lang="en-GB" dirty="0"/>
              <a:t>            </a:t>
            </a:r>
            <a:r>
              <a:rPr lang="en-GB" dirty="0" err="1">
                <a:solidFill>
                  <a:srgbClr val="C00000"/>
                </a:solidFill>
              </a:rPr>
              <a:t>onevent</a:t>
            </a:r>
            <a:r>
              <a:rPr lang="en-GB" dirty="0"/>
              <a:t>="</a:t>
            </a:r>
            <a:r>
              <a:rPr lang="en-GB" dirty="0" err="1"/>
              <a:t>monitormyajaxevent</a:t>
            </a:r>
            <a:r>
              <a:rPr lang="en-GB" dirty="0"/>
              <a:t>"/&gt;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5078AB-43DE-A949-8E84-FFE7CE07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Monitoreo de eventos en el cliente: onevent</a:t>
            </a:r>
          </a:p>
        </p:txBody>
      </p:sp>
    </p:spTree>
    <p:extLst>
      <p:ext uri="{BB962C8B-B14F-4D97-AF65-F5344CB8AC3E}">
        <p14:creationId xmlns:p14="http://schemas.microsoft.com/office/powerpoint/2010/main" val="3617882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7FB9E0-7508-0B4D-BD29-82ECCC23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Objeto enviado en onevent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DA1605-2D2F-D049-B50D-DA8673750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125217"/>
              </p:ext>
            </p:extLst>
          </p:nvPr>
        </p:nvGraphicFramePr>
        <p:xfrm>
          <a:off x="2243572" y="2090650"/>
          <a:ext cx="7704856" cy="267670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855826259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865250432"/>
                    </a:ext>
                  </a:extLst>
                </a:gridCol>
              </a:tblGrid>
              <a:tr h="323128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1" dirty="0" err="1">
                          <a:effectLst/>
                        </a:rPr>
                        <a:t>Propiedad</a:t>
                      </a:r>
                      <a:endParaRPr lang="en-GB" sz="1800" b="1" dirty="0">
                        <a:effectLst/>
                        <a:latin typeface="+mn-lt"/>
                      </a:endParaRPr>
                    </a:p>
                  </a:txBody>
                  <a:tcPr marL="83680" marR="83680" marT="41840" marB="4184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1" dirty="0" err="1">
                          <a:effectLst/>
                        </a:rPr>
                        <a:t>Descripción</a:t>
                      </a:r>
                      <a:endParaRPr lang="en-GB" sz="1800" b="1" dirty="0">
                        <a:effectLst/>
                        <a:latin typeface="+mn-lt"/>
                      </a:endParaRPr>
                    </a:p>
                  </a:txBody>
                  <a:tcPr marL="83680" marR="83680" marT="41840" marB="41840"/>
                </a:tc>
                <a:extLst>
                  <a:ext uri="{0D108BD9-81ED-4DB2-BD59-A6C34878D82A}">
                    <a16:rowId xmlns:a16="http://schemas.microsoft.com/office/drawing/2014/main" val="3311421798"/>
                  </a:ext>
                </a:extLst>
              </a:tr>
              <a:tr h="323128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>
                          <a:effectLst/>
                        </a:rPr>
                        <a:t>responseXML</a:t>
                      </a:r>
                      <a:endParaRPr lang="en-GB" sz="1800" b="0">
                        <a:effectLst/>
                        <a:latin typeface="+mn-lt"/>
                      </a:endParaRPr>
                    </a:p>
                  </a:txBody>
                  <a:tcPr marL="83680" marR="83680" marT="41840" marB="4184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>
                          <a:effectLst/>
                        </a:rPr>
                        <a:t>Respuesta a la </a:t>
                      </a:r>
                      <a:r>
                        <a:rPr lang="en-GB" sz="1800" b="0" dirty="0" err="1">
                          <a:effectLst/>
                        </a:rPr>
                        <a:t>llamada</a:t>
                      </a:r>
                      <a:r>
                        <a:rPr lang="en-GB" sz="1800" b="0" dirty="0">
                          <a:effectLst/>
                        </a:rPr>
                        <a:t> Ajax </a:t>
                      </a:r>
                      <a:r>
                        <a:rPr lang="en-GB" sz="1800" b="0" dirty="0" err="1">
                          <a:effectLst/>
                        </a:rPr>
                        <a:t>en</a:t>
                      </a:r>
                      <a:r>
                        <a:rPr lang="en-GB" sz="1800" b="0" dirty="0">
                          <a:effectLst/>
                        </a:rPr>
                        <a:t> </a:t>
                      </a:r>
                      <a:r>
                        <a:rPr lang="en-GB" sz="1800" b="0" dirty="0" err="1">
                          <a:effectLst/>
                        </a:rPr>
                        <a:t>formato</a:t>
                      </a:r>
                      <a:r>
                        <a:rPr lang="en-GB" sz="1800" b="0" dirty="0">
                          <a:effectLst/>
                        </a:rPr>
                        <a:t> XML</a:t>
                      </a:r>
                      <a:endParaRPr lang="en-GB" sz="1800" b="0" dirty="0">
                        <a:effectLst/>
                        <a:latin typeface="+mn-lt"/>
                      </a:endParaRPr>
                    </a:p>
                  </a:txBody>
                  <a:tcPr marL="83680" marR="83680" marT="41840" marB="41840"/>
                </a:tc>
                <a:extLst>
                  <a:ext uri="{0D108BD9-81ED-4DB2-BD59-A6C34878D82A}">
                    <a16:rowId xmlns:a16="http://schemas.microsoft.com/office/drawing/2014/main" val="13146425"/>
                  </a:ext>
                </a:extLst>
              </a:tr>
              <a:tr h="323128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>
                          <a:effectLst/>
                        </a:rPr>
                        <a:t>responseText</a:t>
                      </a:r>
                      <a:endParaRPr lang="en-GB" sz="1800" b="0">
                        <a:effectLst/>
                        <a:latin typeface="+mn-lt"/>
                      </a:endParaRPr>
                    </a:p>
                  </a:txBody>
                  <a:tcPr marL="83680" marR="83680" marT="41840" marB="4184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>
                          <a:effectLst/>
                        </a:rPr>
                        <a:t>Respuesta a la </a:t>
                      </a:r>
                      <a:r>
                        <a:rPr lang="en-GB" sz="1800" b="0" dirty="0" err="1">
                          <a:effectLst/>
                        </a:rPr>
                        <a:t>llamada</a:t>
                      </a:r>
                      <a:r>
                        <a:rPr lang="en-GB" sz="1800" b="0" dirty="0">
                          <a:effectLst/>
                        </a:rPr>
                        <a:t> Ajax </a:t>
                      </a:r>
                      <a:r>
                        <a:rPr lang="en-GB" sz="1800" b="0" dirty="0" err="1">
                          <a:effectLst/>
                        </a:rPr>
                        <a:t>en</a:t>
                      </a:r>
                      <a:r>
                        <a:rPr lang="en-GB" sz="1800" b="0" dirty="0">
                          <a:effectLst/>
                        </a:rPr>
                        <a:t> </a:t>
                      </a:r>
                      <a:r>
                        <a:rPr lang="en-GB" sz="1800" b="0" dirty="0" err="1">
                          <a:effectLst/>
                        </a:rPr>
                        <a:t>formato</a:t>
                      </a:r>
                      <a:r>
                        <a:rPr lang="en-GB" sz="1800" b="0" dirty="0">
                          <a:effectLst/>
                        </a:rPr>
                        <a:t> de </a:t>
                      </a:r>
                      <a:r>
                        <a:rPr lang="en-GB" sz="1800" b="0" dirty="0" err="1">
                          <a:effectLst/>
                        </a:rPr>
                        <a:t>texto</a:t>
                      </a:r>
                      <a:endParaRPr lang="en-GB" sz="1800" b="0" dirty="0">
                        <a:effectLst/>
                        <a:latin typeface="+mn-lt"/>
                      </a:endParaRPr>
                    </a:p>
                  </a:txBody>
                  <a:tcPr marL="83680" marR="83680" marT="41840" marB="41840"/>
                </a:tc>
                <a:extLst>
                  <a:ext uri="{0D108BD9-81ED-4DB2-BD59-A6C34878D82A}">
                    <a16:rowId xmlns:a16="http://schemas.microsoft.com/office/drawing/2014/main" val="4125131257"/>
                  </a:ext>
                </a:extLst>
              </a:tr>
              <a:tr h="323128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>
                          <a:effectLst/>
                        </a:rPr>
                        <a:t>responseCode</a:t>
                      </a:r>
                      <a:endParaRPr lang="en-GB" sz="1800" b="0">
                        <a:effectLst/>
                        <a:latin typeface="+mn-lt"/>
                      </a:endParaRPr>
                    </a:p>
                  </a:txBody>
                  <a:tcPr marL="83680" marR="83680" marT="41840" marB="4184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>
                          <a:effectLst/>
                        </a:rPr>
                        <a:t>Código de la </a:t>
                      </a:r>
                      <a:r>
                        <a:rPr lang="en-GB" sz="1800" b="0" dirty="0" err="1">
                          <a:effectLst/>
                        </a:rPr>
                        <a:t>respuesta</a:t>
                      </a:r>
                      <a:r>
                        <a:rPr lang="en-GB" sz="1800" b="0" dirty="0">
                          <a:effectLst/>
                        </a:rPr>
                        <a:t> a la </a:t>
                      </a:r>
                      <a:r>
                        <a:rPr lang="en-GB" sz="1800" b="0" dirty="0" err="1">
                          <a:effectLst/>
                        </a:rPr>
                        <a:t>llamada</a:t>
                      </a:r>
                      <a:r>
                        <a:rPr lang="en-GB" sz="1800" b="0" dirty="0">
                          <a:effectLst/>
                        </a:rPr>
                        <a:t> Ajax</a:t>
                      </a:r>
                      <a:endParaRPr lang="en-GB" sz="1800" b="0" dirty="0">
                        <a:effectLst/>
                        <a:latin typeface="+mn-lt"/>
                      </a:endParaRPr>
                    </a:p>
                  </a:txBody>
                  <a:tcPr marL="83680" marR="83680" marT="41840" marB="41840"/>
                </a:tc>
                <a:extLst>
                  <a:ext uri="{0D108BD9-81ED-4DB2-BD59-A6C34878D82A}">
                    <a16:rowId xmlns:a16="http://schemas.microsoft.com/office/drawing/2014/main" val="1438477485"/>
                  </a:ext>
                </a:extLst>
              </a:tr>
              <a:tr h="323128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>
                          <a:effectLst/>
                        </a:rPr>
                        <a:t>source</a:t>
                      </a:r>
                      <a:endParaRPr lang="en-GB" sz="1800" b="0">
                        <a:effectLst/>
                        <a:latin typeface="+mn-lt"/>
                      </a:endParaRPr>
                    </a:p>
                  </a:txBody>
                  <a:tcPr marL="83680" marR="83680" marT="41840" marB="4184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>
                          <a:effectLst/>
                        </a:rPr>
                        <a:t>Fuente del </a:t>
                      </a:r>
                      <a:r>
                        <a:rPr lang="en-GB" sz="1800" b="0" dirty="0" err="1">
                          <a:effectLst/>
                        </a:rPr>
                        <a:t>evento</a:t>
                      </a:r>
                      <a:r>
                        <a:rPr lang="en-GB" sz="1800" b="0" dirty="0">
                          <a:effectLst/>
                        </a:rPr>
                        <a:t> Ajax actual: element DOM</a:t>
                      </a:r>
                      <a:endParaRPr lang="en-GB" sz="1800" b="0" dirty="0">
                        <a:effectLst/>
                        <a:latin typeface="+mn-lt"/>
                      </a:endParaRPr>
                    </a:p>
                  </a:txBody>
                  <a:tcPr marL="83680" marR="83680" marT="41840" marB="41840"/>
                </a:tc>
                <a:extLst>
                  <a:ext uri="{0D108BD9-81ED-4DB2-BD59-A6C34878D82A}">
                    <a16:rowId xmlns:a16="http://schemas.microsoft.com/office/drawing/2014/main" val="3992031108"/>
                  </a:ext>
                </a:extLst>
              </a:tr>
              <a:tr h="323128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>
                          <a:effectLst/>
                        </a:rPr>
                        <a:t>status</a:t>
                      </a:r>
                      <a:endParaRPr lang="en-GB" sz="1800" b="0">
                        <a:effectLst/>
                        <a:latin typeface="+mn-lt"/>
                      </a:endParaRPr>
                    </a:p>
                  </a:txBody>
                  <a:tcPr marL="83680" marR="83680" marT="41840" marB="4184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 err="1">
                          <a:effectLst/>
                        </a:rPr>
                        <a:t>Estatus</a:t>
                      </a:r>
                      <a:r>
                        <a:rPr lang="en-GB" sz="1800" b="0" dirty="0">
                          <a:effectLst/>
                        </a:rPr>
                        <a:t> de la </a:t>
                      </a:r>
                      <a:r>
                        <a:rPr lang="en-GB" sz="1800" b="0" dirty="0" err="1">
                          <a:effectLst/>
                        </a:rPr>
                        <a:t>llamada</a:t>
                      </a:r>
                      <a:r>
                        <a:rPr lang="en-GB" sz="1800" b="0" dirty="0">
                          <a:effectLst/>
                        </a:rPr>
                        <a:t> Ajax actual: begin, complete o success</a:t>
                      </a:r>
                      <a:endParaRPr lang="en-GB" sz="1800" b="0" dirty="0">
                        <a:effectLst/>
                        <a:latin typeface="+mn-lt"/>
                      </a:endParaRPr>
                    </a:p>
                  </a:txBody>
                  <a:tcPr marL="83680" marR="83680" marT="41840" marB="41840"/>
                </a:tc>
                <a:extLst>
                  <a:ext uri="{0D108BD9-81ED-4DB2-BD59-A6C34878D82A}">
                    <a16:rowId xmlns:a16="http://schemas.microsoft.com/office/drawing/2014/main" val="3120007432"/>
                  </a:ext>
                </a:extLst>
              </a:tr>
              <a:tr h="52870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>
                          <a:effectLst/>
                        </a:rPr>
                        <a:t>type</a:t>
                      </a:r>
                      <a:endParaRPr lang="en-GB" sz="1800" b="0">
                        <a:effectLst/>
                        <a:latin typeface="+mn-lt"/>
                      </a:endParaRPr>
                    </a:p>
                  </a:txBody>
                  <a:tcPr marL="83680" marR="83680" marT="41840" marB="4184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>
                          <a:effectLst/>
                        </a:rPr>
                        <a:t>Tipo de la </a:t>
                      </a:r>
                      <a:r>
                        <a:rPr lang="en-GB" sz="1800" b="0" dirty="0" err="1">
                          <a:effectLst/>
                        </a:rPr>
                        <a:t>llamada</a:t>
                      </a:r>
                      <a:r>
                        <a:rPr lang="en-GB" sz="1800" b="0" dirty="0">
                          <a:effectLst/>
                        </a:rPr>
                        <a:t> Ajax: event</a:t>
                      </a:r>
                      <a:endParaRPr lang="en-GB" sz="1800" b="0" dirty="0">
                        <a:effectLst/>
                        <a:latin typeface="+mn-lt"/>
                      </a:endParaRPr>
                    </a:p>
                  </a:txBody>
                  <a:tcPr marL="83680" marR="83680" marT="41840" marB="41840"/>
                </a:tc>
                <a:extLst>
                  <a:ext uri="{0D108BD9-81ED-4DB2-BD59-A6C34878D82A}">
                    <a16:rowId xmlns:a16="http://schemas.microsoft.com/office/drawing/2014/main" val="3546298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858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A298F-250B-0E41-94DE-5349EF845F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392" y="1556792"/>
            <a:ext cx="11063453" cy="50405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MX" dirty="0"/>
              <a:t>El objeto recibido por la función JS además de las propiedades especificadas para onevent, recibe:</a:t>
            </a:r>
          </a:p>
          <a:p>
            <a:pPr marL="0" indent="0">
              <a:buNone/>
            </a:pPr>
            <a:endParaRPr lang="en-MX" dirty="0"/>
          </a:p>
          <a:p>
            <a:r>
              <a:rPr lang="en-GB" dirty="0"/>
              <a:t>description</a:t>
            </a:r>
          </a:p>
          <a:p>
            <a:r>
              <a:rPr lang="en-GB" dirty="0" err="1"/>
              <a:t>errorName</a:t>
            </a:r>
            <a:endParaRPr lang="en-GB" dirty="0"/>
          </a:p>
          <a:p>
            <a:r>
              <a:rPr lang="en-GB" dirty="0" err="1"/>
              <a:t>errorMessage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type = error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f:ajax</a:t>
            </a:r>
            <a:r>
              <a:rPr lang="en-GB" dirty="0"/>
              <a:t> event="click" render="</a:t>
            </a:r>
            <a:r>
              <a:rPr lang="en-GB" dirty="0" err="1"/>
              <a:t>errormessage</a:t>
            </a:r>
            <a:r>
              <a:rPr lang="en-GB" dirty="0"/>
              <a:t>”</a:t>
            </a:r>
          </a:p>
          <a:p>
            <a:pPr marL="0" indent="0">
              <a:buNone/>
            </a:pPr>
            <a:r>
              <a:rPr lang="en-GB" dirty="0"/>
              <a:t>            </a:t>
            </a:r>
            <a:r>
              <a:rPr lang="en-GB" dirty="0" err="1">
                <a:solidFill>
                  <a:srgbClr val="C00000"/>
                </a:solidFill>
              </a:rPr>
              <a:t>onerror</a:t>
            </a:r>
            <a:r>
              <a:rPr lang="en-GB" dirty="0"/>
              <a:t>="</a:t>
            </a:r>
            <a:r>
              <a:rPr lang="en-GB" dirty="0" err="1"/>
              <a:t>handlemyajaxerror</a:t>
            </a:r>
            <a:r>
              <a:rPr lang="en-GB" dirty="0"/>
              <a:t>"/&gt;</a:t>
            </a:r>
            <a:endParaRPr lang="en-MX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0A47A-09BC-2D46-92C8-C28FE333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Manejo de errores: onerror</a:t>
            </a:r>
          </a:p>
        </p:txBody>
      </p:sp>
    </p:spTree>
    <p:extLst>
      <p:ext uri="{BB962C8B-B14F-4D97-AF65-F5344CB8AC3E}">
        <p14:creationId xmlns:p14="http://schemas.microsoft.com/office/powerpoint/2010/main" val="181960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C20C90-3B58-9547-949C-895201DD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Valores de status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AAF1C7-29D6-CC4A-8458-25B2A892C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446429"/>
              </p:ext>
            </p:extLst>
          </p:nvPr>
        </p:nvGraphicFramePr>
        <p:xfrm>
          <a:off x="2567608" y="2126774"/>
          <a:ext cx="5976664" cy="265176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914206198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1236410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1" dirty="0" err="1">
                          <a:effectLst/>
                        </a:rPr>
                        <a:t>Valores</a:t>
                      </a:r>
                      <a:endParaRPr lang="en-GB" b="1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1" dirty="0" err="1">
                          <a:effectLst/>
                        </a:rPr>
                        <a:t>Descripción</a:t>
                      </a:r>
                      <a:endParaRPr lang="en-GB" b="1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95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>
                          <a:effectLst/>
                        </a:rPr>
                        <a:t>emptyResponse</a:t>
                      </a:r>
                      <a:endParaRPr lang="en-GB" b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>
                          <a:effectLst/>
                        </a:rPr>
                        <a:t>Sin </a:t>
                      </a:r>
                      <a:r>
                        <a:rPr lang="en-GB" b="0" dirty="0" err="1">
                          <a:effectLst/>
                        </a:rPr>
                        <a:t>respuesta</a:t>
                      </a:r>
                      <a:r>
                        <a:rPr lang="en-GB" b="0" dirty="0">
                          <a:effectLst/>
                        </a:rPr>
                        <a:t> Ajax por </a:t>
                      </a:r>
                      <a:r>
                        <a:rPr lang="en-GB" b="0" dirty="0" err="1">
                          <a:effectLst/>
                        </a:rPr>
                        <a:t>parte</a:t>
                      </a:r>
                      <a:r>
                        <a:rPr lang="en-GB" b="0" dirty="0">
                          <a:effectLst/>
                        </a:rPr>
                        <a:t> del </a:t>
                      </a:r>
                      <a:r>
                        <a:rPr lang="en-GB" b="0" dirty="0" err="1">
                          <a:effectLst/>
                        </a:rPr>
                        <a:t>servidor</a:t>
                      </a:r>
                      <a:r>
                        <a:rPr lang="en-GB" b="0" dirty="0">
                          <a:effectLst/>
                        </a:rPr>
                        <a:t>.</a:t>
                      </a:r>
                      <a:endParaRPr lang="en-GB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70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>
                          <a:effectLst/>
                        </a:rPr>
                        <a:t>httpError</a:t>
                      </a:r>
                      <a:endParaRPr lang="en-GB" b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 err="1">
                          <a:effectLst/>
                        </a:rPr>
                        <a:t>request.status</a:t>
                      </a:r>
                      <a:r>
                        <a:rPr lang="en-GB" b="0" dirty="0">
                          <a:effectLst/>
                        </a:rPr>
                        <a:t> == null</a:t>
                      </a:r>
                    </a:p>
                    <a:p>
                      <a:pPr algn="l" rtl="0" fontAlgn="t"/>
                      <a:r>
                        <a:rPr lang="en-GB" b="0" dirty="0" err="1">
                          <a:effectLst/>
                        </a:rPr>
                        <a:t>request.status</a:t>
                      </a:r>
                      <a:r>
                        <a:rPr lang="en-GB" b="0" dirty="0">
                          <a:effectLst/>
                        </a:rPr>
                        <a:t> == undefined</a:t>
                      </a:r>
                    </a:p>
                    <a:p>
                      <a:pPr algn="l" rtl="0" fontAlgn="t"/>
                      <a:r>
                        <a:rPr lang="en-GB" b="0" dirty="0" err="1">
                          <a:effectLst/>
                        </a:rPr>
                        <a:t>request.status</a:t>
                      </a:r>
                      <a:r>
                        <a:rPr lang="en-GB" b="0" dirty="0">
                          <a:effectLst/>
                        </a:rPr>
                        <a:t> &lt; 200</a:t>
                      </a:r>
                    </a:p>
                    <a:p>
                      <a:pPr algn="l" rtl="0" fontAlgn="t"/>
                      <a:r>
                        <a:rPr lang="en-GB" b="0" dirty="0" err="1">
                          <a:effectLst/>
                        </a:rPr>
                        <a:t>request.status</a:t>
                      </a:r>
                      <a:r>
                        <a:rPr lang="en-GB" b="0" dirty="0">
                          <a:effectLst/>
                        </a:rPr>
                        <a:t> &gt;= 300.</a:t>
                      </a:r>
                      <a:endParaRPr lang="en-GB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031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>
                          <a:effectLst/>
                        </a:rPr>
                        <a:t>malformedXML</a:t>
                      </a:r>
                      <a:endParaRPr lang="en-GB" b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>
                          <a:effectLst/>
                        </a:rPr>
                        <a:t>La </a:t>
                      </a:r>
                      <a:r>
                        <a:rPr lang="en-GB" b="0" dirty="0" err="1">
                          <a:effectLst/>
                        </a:rPr>
                        <a:t>respuesta</a:t>
                      </a:r>
                      <a:r>
                        <a:rPr lang="en-GB" b="0" dirty="0">
                          <a:effectLst/>
                        </a:rPr>
                        <a:t> Ajax no </a:t>
                      </a:r>
                      <a:r>
                        <a:rPr lang="en-GB" b="0" dirty="0" err="1">
                          <a:effectLst/>
                        </a:rPr>
                        <a:t>está</a:t>
                      </a:r>
                      <a:r>
                        <a:rPr lang="en-GB" b="0" dirty="0">
                          <a:effectLst/>
                        </a:rPr>
                        <a:t> bien </a:t>
                      </a:r>
                      <a:r>
                        <a:rPr lang="en-GB" b="0" dirty="0" err="1">
                          <a:effectLst/>
                        </a:rPr>
                        <a:t>formada</a:t>
                      </a:r>
                      <a:r>
                        <a:rPr lang="en-GB" b="0" dirty="0">
                          <a:effectLst/>
                        </a:rPr>
                        <a:t>.</a:t>
                      </a:r>
                      <a:endParaRPr lang="en-GB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289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>
                          <a:effectLst/>
                        </a:rPr>
                        <a:t>serverError</a:t>
                      </a:r>
                      <a:endParaRPr lang="en-GB" b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>
                          <a:effectLst/>
                        </a:rPr>
                        <a:t>La </a:t>
                      </a:r>
                      <a:r>
                        <a:rPr lang="en-GB" b="0" dirty="0" err="1">
                          <a:effectLst/>
                        </a:rPr>
                        <a:t>respuesta</a:t>
                      </a:r>
                      <a:r>
                        <a:rPr lang="en-GB" b="0" dirty="0">
                          <a:effectLst/>
                        </a:rPr>
                        <a:t> Ajax </a:t>
                      </a:r>
                      <a:r>
                        <a:rPr lang="en-GB" b="0" dirty="0" err="1">
                          <a:effectLst/>
                        </a:rPr>
                        <a:t>contiene</a:t>
                      </a:r>
                      <a:r>
                        <a:rPr lang="en-GB" b="0" dirty="0">
                          <a:effectLst/>
                        </a:rPr>
                        <a:t> un error.</a:t>
                      </a:r>
                      <a:endParaRPr lang="en-GB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446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95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BAAA0-5E5F-384F-A7E1-DAE2651A7F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h:commandButton</a:t>
            </a:r>
            <a:r>
              <a:rPr lang="en-GB" dirty="0"/>
              <a:t> id="submit" value="Submit"&gt;</a:t>
            </a:r>
          </a:p>
          <a:p>
            <a:pPr marL="0" indent="0">
              <a:buNone/>
            </a:pPr>
            <a:r>
              <a:rPr lang="en-GB" dirty="0"/>
              <a:t>    &lt;</a:t>
            </a:r>
            <a:r>
              <a:rPr lang="en-GB" dirty="0" err="1"/>
              <a:t>f:ajax</a:t>
            </a:r>
            <a:r>
              <a:rPr lang="en-GB" dirty="0"/>
              <a:t> execute="</a:t>
            </a:r>
            <a:r>
              <a:rPr lang="en-GB" dirty="0" err="1"/>
              <a:t>userNo</a:t>
            </a:r>
            <a:r>
              <a:rPr lang="en-GB" dirty="0"/>
              <a:t>" </a:t>
            </a:r>
            <a:r>
              <a:rPr lang="en-GB" dirty="0">
                <a:solidFill>
                  <a:srgbClr val="C00000"/>
                </a:solidFill>
              </a:rPr>
              <a:t>render</a:t>
            </a:r>
            <a:r>
              <a:rPr lang="en-GB" dirty="0"/>
              <a:t>="result" /&gt;</a:t>
            </a:r>
          </a:p>
          <a:p>
            <a:pPr marL="0" indent="0">
              <a:buNone/>
            </a:pPr>
            <a:r>
              <a:rPr lang="en-GB" dirty="0"/>
              <a:t>&lt;/</a:t>
            </a:r>
            <a:r>
              <a:rPr lang="en-GB" dirty="0" err="1"/>
              <a:t>h:commandButton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h:outputText</a:t>
            </a:r>
            <a:r>
              <a:rPr lang="en-GB" dirty="0"/>
              <a:t> id="result" value="#{</a:t>
            </a:r>
            <a:r>
              <a:rPr lang="en-GB" dirty="0" err="1"/>
              <a:t>userNumberBean.response</a:t>
            </a:r>
            <a:r>
              <a:rPr lang="en-GB" dirty="0"/>
              <a:t>}" /&gt;</a:t>
            </a:r>
            <a:endParaRPr lang="en-MX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2710D-8B7A-9B49-A300-D969A066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</a:t>
            </a:r>
            <a:r>
              <a:rPr lang="en-MX" dirty="0"/>
              <a:t>ecepción de la respuesta Ajax: render</a:t>
            </a:r>
          </a:p>
        </p:txBody>
      </p:sp>
    </p:spTree>
    <p:extLst>
      <p:ext uri="{BB962C8B-B14F-4D97-AF65-F5344CB8AC3E}">
        <p14:creationId xmlns:p14="http://schemas.microsoft.com/office/powerpoint/2010/main" val="3662581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529DAC-3B0D-7641-A672-F12E2E16DF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f:ajax</a:t>
            </a:r>
            <a:r>
              <a:rPr lang="en-GB" dirty="0"/>
              <a:t> event="click" render="@all"&gt;</a:t>
            </a:r>
          </a:p>
          <a:p>
            <a:pPr marL="0" indent="0">
              <a:buNone/>
            </a:pPr>
            <a:r>
              <a:rPr lang="en-GB" dirty="0"/>
              <a:t>    &lt;</a:t>
            </a:r>
            <a:r>
              <a:rPr lang="en-GB" dirty="0" err="1"/>
              <a:t>h:form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        &lt;</a:t>
            </a:r>
            <a:r>
              <a:rPr lang="en-GB" dirty="0" err="1"/>
              <a:t>h:inputText</a:t>
            </a:r>
            <a:r>
              <a:rPr lang="en-GB" dirty="0"/>
              <a:t> id="input1" value="#{</a:t>
            </a:r>
            <a:r>
              <a:rPr lang="en-GB" dirty="0" err="1"/>
              <a:t>user.name</a:t>
            </a:r>
            <a:r>
              <a:rPr lang="en-GB" dirty="0"/>
              <a:t>}"/&gt;</a:t>
            </a:r>
          </a:p>
          <a:p>
            <a:pPr marL="0" indent="0">
              <a:buNone/>
            </a:pPr>
            <a:r>
              <a:rPr lang="en-GB" dirty="0"/>
              <a:t>        &lt;</a:t>
            </a:r>
            <a:r>
              <a:rPr lang="en-GB" dirty="0" err="1"/>
              <a:t>h:commandButton</a:t>
            </a:r>
            <a:r>
              <a:rPr lang="en-GB" dirty="0"/>
              <a:t> id="Submit"/&gt;</a:t>
            </a:r>
          </a:p>
          <a:p>
            <a:pPr marL="0" indent="0">
              <a:buNone/>
            </a:pPr>
            <a:r>
              <a:rPr lang="en-GB" dirty="0"/>
              <a:t>    &lt;/</a:t>
            </a:r>
            <a:r>
              <a:rPr lang="en-GB" dirty="0" err="1"/>
              <a:t>h:form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&lt;/</a:t>
            </a:r>
            <a:r>
              <a:rPr lang="en-GB" dirty="0" err="1"/>
              <a:t>f:ajax</a:t>
            </a:r>
            <a:r>
              <a:rPr lang="en-GB" dirty="0"/>
              <a:t>&gt;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f:ajax</a:t>
            </a:r>
            <a:r>
              <a:rPr lang="en-GB" dirty="0"/>
              <a:t> event="click" render="@all"&gt;</a:t>
            </a:r>
          </a:p>
          <a:p>
            <a:pPr marL="0" indent="0">
              <a:buNone/>
            </a:pPr>
            <a:r>
              <a:rPr lang="en-GB" dirty="0"/>
              <a:t>    ...</a:t>
            </a:r>
          </a:p>
          <a:p>
            <a:pPr marL="0" indent="0">
              <a:buNone/>
            </a:pPr>
            <a:r>
              <a:rPr lang="en-GB" dirty="0"/>
              <a:t>    &lt;</a:t>
            </a:r>
            <a:r>
              <a:rPr lang="en-GB" dirty="0" err="1"/>
              <a:t>h:commandButton</a:t>
            </a:r>
            <a:r>
              <a:rPr lang="en-GB" dirty="0"/>
              <a:t> id="Submit"&gt;</a:t>
            </a:r>
          </a:p>
          <a:p>
            <a:pPr marL="0" indent="0">
              <a:buNone/>
            </a:pPr>
            <a:r>
              <a:rPr lang="en-GB" dirty="0"/>
              <a:t>        &lt;</a:t>
            </a:r>
            <a:r>
              <a:rPr lang="en-GB" dirty="0" err="1">
                <a:solidFill>
                  <a:srgbClr val="C00000"/>
                </a:solidFill>
              </a:rPr>
              <a:t>f:ajax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event="mouseover"/&gt;</a:t>
            </a:r>
          </a:p>
          <a:p>
            <a:pPr marL="0" indent="0">
              <a:buNone/>
            </a:pPr>
            <a:r>
              <a:rPr lang="en-GB" dirty="0"/>
              <a:t>    &lt;/</a:t>
            </a:r>
            <a:r>
              <a:rPr lang="en-GB" dirty="0" err="1"/>
              <a:t>h:commandButton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    ...</a:t>
            </a:r>
          </a:p>
          <a:p>
            <a:pPr marL="0" indent="0">
              <a:buNone/>
            </a:pPr>
            <a:r>
              <a:rPr lang="en-GB" dirty="0"/>
              <a:t>&lt;/</a:t>
            </a:r>
            <a:r>
              <a:rPr lang="en-GB" dirty="0" err="1"/>
              <a:t>f:ajax</a:t>
            </a:r>
            <a:r>
              <a:rPr lang="en-GB" dirty="0"/>
              <a:t>&gt;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957E3E-02F7-F740-A586-65263D58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Agrupación de componentes</a:t>
            </a:r>
          </a:p>
        </p:txBody>
      </p:sp>
    </p:spTree>
    <p:extLst>
      <p:ext uri="{BB962C8B-B14F-4D97-AF65-F5344CB8AC3E}">
        <p14:creationId xmlns:p14="http://schemas.microsoft.com/office/powerpoint/2010/main" val="764862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291F96-52A2-4D42-8939-24B2468612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h:form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    &lt;</a:t>
            </a:r>
            <a:r>
              <a:rPr lang="en-GB" dirty="0" err="1"/>
              <a:t>h:outputScript</a:t>
            </a:r>
            <a:r>
              <a:rPr lang="en-GB" dirty="0"/>
              <a:t> name="</a:t>
            </a:r>
            <a:r>
              <a:rPr lang="en-GB" dirty="0" err="1">
                <a:solidFill>
                  <a:srgbClr val="C00000"/>
                </a:solidFill>
              </a:rPr>
              <a:t>jsf.js</a:t>
            </a:r>
            <a:r>
              <a:rPr lang="en-GB" dirty="0"/>
              <a:t>" library="</a:t>
            </a:r>
            <a:r>
              <a:rPr lang="en-GB" dirty="0" err="1"/>
              <a:t>jakarta.faces</a:t>
            </a:r>
            <a:r>
              <a:rPr lang="en-GB" dirty="0"/>
              <a:t>”</a:t>
            </a:r>
          </a:p>
          <a:p>
            <a:pPr marL="0" indent="0">
              <a:buNone/>
            </a:pPr>
            <a:r>
              <a:rPr lang="en-GB" dirty="0"/>
              <a:t>                             target="head"&gt;</a:t>
            </a:r>
          </a:p>
          <a:p>
            <a:pPr marL="0" indent="0">
              <a:buNone/>
            </a:pPr>
            <a:r>
              <a:rPr lang="en-GB" dirty="0"/>
              <a:t>    &lt;</a:t>
            </a:r>
            <a:r>
              <a:rPr lang="en-GB" dirty="0" err="1"/>
              <a:t>h:inputText</a:t>
            </a:r>
            <a:r>
              <a:rPr lang="en-GB" dirty="0"/>
              <a:t> id="</a:t>
            </a:r>
            <a:r>
              <a:rPr lang="en-GB" dirty="0" err="1">
                <a:solidFill>
                  <a:srgbClr val="C00000"/>
                </a:solidFill>
              </a:rPr>
              <a:t>inputname</a:t>
            </a:r>
            <a:r>
              <a:rPr lang="en-GB" dirty="0"/>
              <a:t>" value="#{</a:t>
            </a:r>
            <a:r>
              <a:rPr lang="en-GB" dirty="0" err="1"/>
              <a:t>userBean.name</a:t>
            </a:r>
            <a:r>
              <a:rPr lang="en-GB" dirty="0"/>
              <a:t>}"/&gt;</a:t>
            </a:r>
          </a:p>
          <a:p>
            <a:pPr marL="0" indent="0">
              <a:buNone/>
            </a:pPr>
            <a:r>
              <a:rPr lang="en-GB" dirty="0"/>
              <a:t>    &lt;</a:t>
            </a:r>
            <a:r>
              <a:rPr lang="en-GB" dirty="0" err="1"/>
              <a:t>h:outputText</a:t>
            </a:r>
            <a:r>
              <a:rPr lang="en-GB" dirty="0"/>
              <a:t> id="</a:t>
            </a:r>
            <a:r>
              <a:rPr lang="en-GB" dirty="0" err="1">
                <a:solidFill>
                  <a:srgbClr val="C00000"/>
                </a:solidFill>
              </a:rPr>
              <a:t>outputname</a:t>
            </a:r>
            <a:r>
              <a:rPr lang="en-GB" dirty="0"/>
              <a:t>" value="#{</a:t>
            </a:r>
            <a:r>
              <a:rPr lang="en-GB" dirty="0" err="1"/>
              <a:t>userBean.name</a:t>
            </a:r>
            <a:r>
              <a:rPr lang="en-GB" dirty="0"/>
              <a:t>}"/&gt;</a:t>
            </a:r>
          </a:p>
          <a:p>
            <a:pPr marL="0" indent="0">
              <a:buNone/>
            </a:pPr>
            <a:r>
              <a:rPr lang="en-GB" dirty="0"/>
              <a:t>    &lt;</a:t>
            </a:r>
            <a:r>
              <a:rPr lang="en-GB" dirty="0" err="1"/>
              <a:t>h:commandButton</a:t>
            </a:r>
            <a:r>
              <a:rPr lang="en-GB" dirty="0"/>
              <a:t> id="submit" value="Submit"</a:t>
            </a:r>
          </a:p>
          <a:p>
            <a:pPr marL="0" indent="0">
              <a:buNone/>
            </a:pPr>
            <a:r>
              <a:rPr lang="en-GB" dirty="0"/>
              <a:t>                     onclick="</a:t>
            </a:r>
            <a:r>
              <a:rPr lang="en-GB" dirty="0" err="1">
                <a:solidFill>
                  <a:srgbClr val="C00000"/>
                </a:solidFill>
              </a:rPr>
              <a:t>jsf.ajax.request</a:t>
            </a:r>
            <a:r>
              <a:rPr lang="en-GB" dirty="0"/>
              <a:t>(this, event,</a:t>
            </a:r>
          </a:p>
          <a:p>
            <a:pPr marL="0" indent="0">
              <a:buNone/>
            </a:pPr>
            <a:r>
              <a:rPr lang="en-GB" dirty="0"/>
              <a:t>                              {execute:</a:t>
            </a:r>
            <a:r>
              <a:rPr lang="en-GB" dirty="0">
                <a:solidFill>
                  <a:srgbClr val="C00000"/>
                </a:solidFill>
              </a:rPr>
              <a:t>'</a:t>
            </a:r>
            <a:r>
              <a:rPr lang="en-GB" dirty="0" err="1">
                <a:solidFill>
                  <a:srgbClr val="C00000"/>
                </a:solidFill>
              </a:rPr>
              <a:t>inputname</a:t>
            </a:r>
            <a:r>
              <a:rPr lang="en-GB" dirty="0"/>
              <a:t>',render:</a:t>
            </a:r>
            <a:r>
              <a:rPr lang="en-GB" dirty="0">
                <a:solidFill>
                  <a:srgbClr val="C00000"/>
                </a:solidFill>
              </a:rPr>
              <a:t>'</a:t>
            </a:r>
            <a:r>
              <a:rPr lang="en-GB" dirty="0" err="1">
                <a:solidFill>
                  <a:srgbClr val="C00000"/>
                </a:solidFill>
              </a:rPr>
              <a:t>outputname</a:t>
            </a:r>
            <a:r>
              <a:rPr lang="en-GB" dirty="0"/>
              <a:t>'});</a:t>
            </a:r>
          </a:p>
          <a:p>
            <a:pPr marL="0" indent="0">
              <a:buNone/>
            </a:pPr>
            <a:r>
              <a:rPr lang="en-GB" dirty="0"/>
              <a:t>                              return false;" /&gt;</a:t>
            </a:r>
          </a:p>
          <a:p>
            <a:pPr marL="0" indent="0">
              <a:buNone/>
            </a:pPr>
            <a:r>
              <a:rPr lang="en-GB" dirty="0"/>
              <a:t>&lt;/</a:t>
            </a:r>
            <a:r>
              <a:rPr lang="en-GB" dirty="0" err="1"/>
              <a:t>h:form</a:t>
            </a:r>
            <a:r>
              <a:rPr lang="en-GB" dirty="0"/>
              <a:t>&gt;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77CB39-ADD5-8545-8940-6227000A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Uso directo de la API JS</a:t>
            </a:r>
          </a:p>
        </p:txBody>
      </p:sp>
    </p:spTree>
    <p:extLst>
      <p:ext uri="{BB962C8B-B14F-4D97-AF65-F5344CB8AC3E}">
        <p14:creationId xmlns:p14="http://schemas.microsoft.com/office/powerpoint/2010/main" val="923453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633026-4AB8-C347-B396-891D83C3D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Valores del parámetro options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90165D-CF6D-DE4F-BE23-8AB78AB5F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500816"/>
              </p:ext>
            </p:extLst>
          </p:nvPr>
        </p:nvGraphicFramePr>
        <p:xfrm>
          <a:off x="695400" y="2074530"/>
          <a:ext cx="10801200" cy="2708941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1991691484"/>
                    </a:ext>
                  </a:extLst>
                </a:gridCol>
                <a:gridCol w="9721080">
                  <a:extLst>
                    <a:ext uri="{9D8B030D-6E8A-4147-A177-3AD203B41FA5}">
                      <a16:colId xmlns:a16="http://schemas.microsoft.com/office/drawing/2014/main" val="3492158291"/>
                    </a:ext>
                  </a:extLst>
                </a:gridCol>
              </a:tblGrid>
              <a:tr h="301648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1" dirty="0" err="1">
                          <a:effectLst/>
                        </a:rPr>
                        <a:t>Nombre</a:t>
                      </a:r>
                      <a:endParaRPr lang="en-GB" sz="1800" b="1" dirty="0">
                        <a:effectLst/>
                        <a:latin typeface="+mn-lt"/>
                      </a:endParaRPr>
                    </a:p>
                  </a:txBody>
                  <a:tcPr marL="55786" marR="55786" marT="27893" marB="2789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1" dirty="0" err="1">
                          <a:effectLst/>
                        </a:rPr>
                        <a:t>Valor</a:t>
                      </a:r>
                      <a:endParaRPr lang="en-GB" sz="1800" b="1" dirty="0">
                        <a:effectLst/>
                        <a:latin typeface="+mn-lt"/>
                      </a:endParaRPr>
                    </a:p>
                  </a:txBody>
                  <a:tcPr marL="55786" marR="55786" marT="27893" marB="27893"/>
                </a:tc>
                <a:extLst>
                  <a:ext uri="{0D108BD9-81ED-4DB2-BD59-A6C34878D82A}">
                    <a16:rowId xmlns:a16="http://schemas.microsoft.com/office/drawing/2014/main" val="546212751"/>
                  </a:ext>
                </a:extLst>
              </a:tr>
              <a:tr h="574378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>
                          <a:effectLst/>
                        </a:rPr>
                        <a:t>execute</a:t>
                      </a:r>
                      <a:endParaRPr lang="en-GB" sz="1800" b="0">
                        <a:effectLst/>
                        <a:latin typeface="+mn-lt"/>
                      </a:endParaRPr>
                    </a:p>
                  </a:txBody>
                  <a:tcPr marL="55786" marR="55786" marT="27893" marB="2789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effectLst/>
                        </a:rPr>
                        <a:t>Se </a:t>
                      </a:r>
                      <a:r>
                        <a:rPr lang="en-GB" sz="1800" b="0" dirty="0" err="1">
                          <a:effectLst/>
                        </a:rPr>
                        <a:t>deben</a:t>
                      </a:r>
                      <a:r>
                        <a:rPr lang="en-GB" sz="1800" b="0" dirty="0">
                          <a:effectLst/>
                        </a:rPr>
                        <a:t> </a:t>
                      </a:r>
                      <a:r>
                        <a:rPr lang="en-GB" sz="1800" b="0" dirty="0" err="1">
                          <a:effectLst/>
                        </a:rPr>
                        <a:t>proporcionar</a:t>
                      </a:r>
                      <a:r>
                        <a:rPr lang="en-GB" sz="1800" b="0" dirty="0">
                          <a:effectLst/>
                        </a:rPr>
                        <a:t> los </a:t>
                      </a:r>
                      <a:r>
                        <a:rPr lang="en-GB" sz="1800" b="0" dirty="0" err="1">
                          <a:effectLst/>
                        </a:rPr>
                        <a:t>identificadores</a:t>
                      </a:r>
                      <a:r>
                        <a:rPr lang="en-GB" sz="1800" b="0" dirty="0">
                          <a:effectLst/>
                        </a:rPr>
                        <a:t> de los </a:t>
                      </a:r>
                      <a:r>
                        <a:rPr lang="en-GB" sz="1800" b="0" dirty="0" err="1">
                          <a:effectLst/>
                        </a:rPr>
                        <a:t>componentes</a:t>
                      </a:r>
                      <a:r>
                        <a:rPr lang="en-GB" sz="1800" b="0" dirty="0">
                          <a:effectLst/>
                        </a:rPr>
                        <a:t> </a:t>
                      </a:r>
                      <a:r>
                        <a:rPr lang="en-GB" sz="1800" b="0" dirty="0" err="1">
                          <a:effectLst/>
                        </a:rPr>
                        <a:t>separados</a:t>
                      </a:r>
                      <a:r>
                        <a:rPr lang="en-GB" sz="1800" b="0" dirty="0">
                          <a:effectLst/>
                        </a:rPr>
                        <a:t> por </a:t>
                      </a:r>
                      <a:r>
                        <a:rPr lang="en-GB" sz="1800" b="0" dirty="0" err="1">
                          <a:effectLst/>
                        </a:rPr>
                        <a:t>espacios</a:t>
                      </a:r>
                      <a:r>
                        <a:rPr lang="en-GB" sz="1800" b="0" dirty="0">
                          <a:effectLst/>
                        </a:rPr>
                        <a:t> o una palabra clave. </a:t>
                      </a:r>
                      <a:r>
                        <a:rPr lang="en-GB" sz="1800" b="0" dirty="0" err="1">
                          <a:effectLst/>
                        </a:rPr>
                        <a:t>Estos</a:t>
                      </a:r>
                      <a:r>
                        <a:rPr lang="en-GB" sz="1800" b="0" dirty="0">
                          <a:effectLst/>
                        </a:rPr>
                        <a:t> components </a:t>
                      </a:r>
                      <a:r>
                        <a:rPr lang="en-GB" sz="1800" b="0" dirty="0" err="1">
                          <a:effectLst/>
                        </a:rPr>
                        <a:t>serán</a:t>
                      </a:r>
                      <a:r>
                        <a:rPr lang="en-GB" sz="1800" b="0" dirty="0">
                          <a:effectLst/>
                        </a:rPr>
                        <a:t> </a:t>
                      </a:r>
                      <a:r>
                        <a:rPr lang="en-GB" sz="1800" b="0" dirty="0" err="1">
                          <a:effectLst/>
                        </a:rPr>
                        <a:t>procesados</a:t>
                      </a:r>
                      <a:r>
                        <a:rPr lang="en-GB" sz="1800" b="0" dirty="0">
                          <a:effectLst/>
                        </a:rPr>
                        <a:t> </a:t>
                      </a:r>
                      <a:r>
                        <a:rPr lang="en-GB" sz="1800" b="0" dirty="0" err="1">
                          <a:effectLst/>
                        </a:rPr>
                        <a:t>durante</a:t>
                      </a:r>
                      <a:r>
                        <a:rPr lang="en-GB" sz="1800" b="0" dirty="0">
                          <a:effectLst/>
                        </a:rPr>
                        <a:t> la </a:t>
                      </a:r>
                      <a:r>
                        <a:rPr lang="en-GB" sz="1800" b="0" dirty="0" err="1">
                          <a:effectLst/>
                        </a:rPr>
                        <a:t>fase</a:t>
                      </a:r>
                      <a:r>
                        <a:rPr lang="en-GB" sz="1800" b="0" dirty="0">
                          <a:effectLst/>
                        </a:rPr>
                        <a:t> de </a:t>
                      </a:r>
                      <a:r>
                        <a:rPr lang="en-GB" sz="1800" b="0" dirty="0" err="1">
                          <a:effectLst/>
                        </a:rPr>
                        <a:t>ejecución</a:t>
                      </a:r>
                      <a:r>
                        <a:rPr lang="en-GB" sz="1800" b="0" dirty="0">
                          <a:effectLst/>
                        </a:rPr>
                        <a:t>. Por default es @this.</a:t>
                      </a:r>
                      <a:endParaRPr lang="en-GB" sz="1800" b="0" dirty="0">
                        <a:effectLst/>
                        <a:latin typeface="+mn-lt"/>
                      </a:endParaRPr>
                    </a:p>
                  </a:txBody>
                  <a:tcPr marL="55786" marR="55786" marT="27893" marB="27893"/>
                </a:tc>
                <a:extLst>
                  <a:ext uri="{0D108BD9-81ED-4DB2-BD59-A6C34878D82A}">
                    <a16:rowId xmlns:a16="http://schemas.microsoft.com/office/drawing/2014/main" val="936645825"/>
                  </a:ext>
                </a:extLst>
              </a:tr>
              <a:tr h="552319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>
                          <a:effectLst/>
                        </a:rPr>
                        <a:t>render</a:t>
                      </a:r>
                      <a:endParaRPr lang="en-GB" sz="1800" b="0">
                        <a:effectLst/>
                        <a:latin typeface="+mn-lt"/>
                      </a:endParaRPr>
                    </a:p>
                  </a:txBody>
                  <a:tcPr marL="55786" marR="55786" marT="27893" marB="2789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effectLst/>
                        </a:rPr>
                        <a:t>Se </a:t>
                      </a:r>
                      <a:r>
                        <a:rPr lang="en-GB" sz="1800" b="0" dirty="0" err="1">
                          <a:effectLst/>
                        </a:rPr>
                        <a:t>deben</a:t>
                      </a:r>
                      <a:r>
                        <a:rPr lang="en-GB" sz="1800" b="0" dirty="0">
                          <a:effectLst/>
                        </a:rPr>
                        <a:t> </a:t>
                      </a:r>
                      <a:r>
                        <a:rPr lang="en-GB" sz="1800" b="0" dirty="0" err="1">
                          <a:effectLst/>
                        </a:rPr>
                        <a:t>proporcionar</a:t>
                      </a:r>
                      <a:r>
                        <a:rPr lang="en-GB" sz="1800" b="0" dirty="0">
                          <a:effectLst/>
                        </a:rPr>
                        <a:t> los </a:t>
                      </a:r>
                      <a:r>
                        <a:rPr lang="en-GB" sz="1800" b="0" dirty="0" err="1">
                          <a:effectLst/>
                        </a:rPr>
                        <a:t>identificadores</a:t>
                      </a:r>
                      <a:r>
                        <a:rPr lang="en-GB" sz="1800" b="0" dirty="0">
                          <a:effectLst/>
                        </a:rPr>
                        <a:t> de los </a:t>
                      </a:r>
                      <a:r>
                        <a:rPr lang="en-GB" sz="1800" b="0" dirty="0" err="1">
                          <a:effectLst/>
                        </a:rPr>
                        <a:t>componentes</a:t>
                      </a:r>
                      <a:r>
                        <a:rPr lang="en-GB" sz="1800" b="0" dirty="0">
                          <a:effectLst/>
                        </a:rPr>
                        <a:t> </a:t>
                      </a:r>
                      <a:r>
                        <a:rPr lang="en-GB" sz="1800" b="0" dirty="0" err="1">
                          <a:effectLst/>
                        </a:rPr>
                        <a:t>separados</a:t>
                      </a:r>
                      <a:r>
                        <a:rPr lang="en-GB" sz="1800" b="0" dirty="0">
                          <a:effectLst/>
                        </a:rPr>
                        <a:t> por </a:t>
                      </a:r>
                      <a:r>
                        <a:rPr lang="en-GB" sz="1800" b="0" dirty="0" err="1">
                          <a:effectLst/>
                        </a:rPr>
                        <a:t>espacios</a:t>
                      </a:r>
                      <a:r>
                        <a:rPr lang="en-GB" sz="1800" b="0" dirty="0">
                          <a:effectLst/>
                        </a:rPr>
                        <a:t> o una palabra clave. </a:t>
                      </a:r>
                      <a:r>
                        <a:rPr lang="en-GB" sz="1800" b="0" dirty="0" err="1">
                          <a:effectLst/>
                        </a:rPr>
                        <a:t>Estos</a:t>
                      </a:r>
                      <a:r>
                        <a:rPr lang="en-GB" sz="1800" b="0" dirty="0">
                          <a:effectLst/>
                        </a:rPr>
                        <a:t> components </a:t>
                      </a:r>
                      <a:r>
                        <a:rPr lang="en-GB" sz="1800" b="0" dirty="0" err="1">
                          <a:effectLst/>
                        </a:rPr>
                        <a:t>serán</a:t>
                      </a:r>
                      <a:r>
                        <a:rPr lang="en-GB" sz="1800" b="0" dirty="0">
                          <a:effectLst/>
                        </a:rPr>
                        <a:t> </a:t>
                      </a:r>
                      <a:r>
                        <a:rPr lang="en-GB" sz="1800" b="0" dirty="0" err="1">
                          <a:effectLst/>
                        </a:rPr>
                        <a:t>procesados</a:t>
                      </a:r>
                      <a:r>
                        <a:rPr lang="en-GB" sz="1800" b="0" dirty="0">
                          <a:effectLst/>
                        </a:rPr>
                        <a:t> </a:t>
                      </a:r>
                      <a:r>
                        <a:rPr lang="en-GB" sz="1800" b="0" dirty="0" err="1">
                          <a:effectLst/>
                        </a:rPr>
                        <a:t>durante</a:t>
                      </a:r>
                      <a:r>
                        <a:rPr lang="en-GB" sz="1800" b="0" dirty="0">
                          <a:effectLst/>
                        </a:rPr>
                        <a:t> la </a:t>
                      </a:r>
                      <a:r>
                        <a:rPr lang="en-GB" sz="1800" b="0" dirty="0" err="1">
                          <a:effectLst/>
                        </a:rPr>
                        <a:t>fase</a:t>
                      </a:r>
                      <a:r>
                        <a:rPr lang="en-GB" sz="1800" b="0" dirty="0">
                          <a:effectLst/>
                        </a:rPr>
                        <a:t> de render. Por default es @none.</a:t>
                      </a:r>
                      <a:endParaRPr lang="en-GB" sz="1800" b="0" dirty="0">
                        <a:effectLst/>
                        <a:latin typeface="+mn-lt"/>
                      </a:endParaRPr>
                    </a:p>
                  </a:txBody>
                  <a:tcPr marL="55786" marR="55786" marT="27893" marB="27893"/>
                </a:tc>
                <a:extLst>
                  <a:ext uri="{0D108BD9-81ED-4DB2-BD59-A6C34878D82A}">
                    <a16:rowId xmlns:a16="http://schemas.microsoft.com/office/drawing/2014/main" val="2699272948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>
                          <a:effectLst/>
                        </a:rPr>
                        <a:t>onevent</a:t>
                      </a:r>
                      <a:endParaRPr lang="en-GB" sz="1800" b="0">
                        <a:effectLst/>
                        <a:latin typeface="+mn-lt"/>
                      </a:endParaRPr>
                    </a:p>
                  </a:txBody>
                  <a:tcPr marL="55786" marR="55786" marT="27893" marB="2789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 err="1">
                          <a:effectLst/>
                        </a:rPr>
                        <a:t>Nombre</a:t>
                      </a:r>
                      <a:r>
                        <a:rPr lang="en-GB" sz="1800" b="0" dirty="0">
                          <a:effectLst/>
                        </a:rPr>
                        <a:t> de la </a:t>
                      </a:r>
                      <a:r>
                        <a:rPr lang="en-GB" sz="1800" b="0" dirty="0" err="1">
                          <a:effectLst/>
                        </a:rPr>
                        <a:t>función</a:t>
                      </a:r>
                      <a:r>
                        <a:rPr lang="en-GB" sz="1800" b="0" dirty="0">
                          <a:effectLst/>
                        </a:rPr>
                        <a:t> JavaScript que </a:t>
                      </a:r>
                      <a:r>
                        <a:rPr lang="en-GB" sz="1800" b="0" dirty="0" err="1">
                          <a:effectLst/>
                        </a:rPr>
                        <a:t>maneja</a:t>
                      </a:r>
                      <a:r>
                        <a:rPr lang="en-GB" sz="1800" b="0" dirty="0">
                          <a:effectLst/>
                        </a:rPr>
                        <a:t> los </a:t>
                      </a:r>
                      <a:r>
                        <a:rPr lang="en-GB" sz="1800" b="0" dirty="0" err="1">
                          <a:effectLst/>
                        </a:rPr>
                        <a:t>eventos</a:t>
                      </a:r>
                      <a:r>
                        <a:rPr lang="en-GB" sz="1800" b="0" dirty="0">
                          <a:effectLst/>
                        </a:rPr>
                        <a:t>.</a:t>
                      </a:r>
                      <a:endParaRPr lang="en-GB" sz="1800" b="0" dirty="0">
                        <a:effectLst/>
                        <a:latin typeface="inherit"/>
                      </a:endParaRPr>
                    </a:p>
                  </a:txBody>
                  <a:tcPr marL="55786" marR="55786" marT="27893" marB="27893"/>
                </a:tc>
                <a:extLst>
                  <a:ext uri="{0D108BD9-81ED-4DB2-BD59-A6C34878D82A}">
                    <a16:rowId xmlns:a16="http://schemas.microsoft.com/office/drawing/2014/main" val="3599315015"/>
                  </a:ext>
                </a:extLst>
              </a:tr>
              <a:tr h="301648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>
                          <a:effectLst/>
                        </a:rPr>
                        <a:t>onerror</a:t>
                      </a:r>
                      <a:endParaRPr lang="en-GB" sz="1800" b="0">
                        <a:effectLst/>
                        <a:latin typeface="+mn-lt"/>
                      </a:endParaRPr>
                    </a:p>
                  </a:txBody>
                  <a:tcPr marL="55786" marR="55786" marT="27893" marB="2789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 err="1">
                          <a:effectLst/>
                        </a:rPr>
                        <a:t>Nombre</a:t>
                      </a:r>
                      <a:r>
                        <a:rPr lang="en-GB" sz="1800" b="0" dirty="0">
                          <a:effectLst/>
                        </a:rPr>
                        <a:t> de la </a:t>
                      </a:r>
                      <a:r>
                        <a:rPr lang="en-GB" sz="1800" b="0" dirty="0" err="1">
                          <a:effectLst/>
                        </a:rPr>
                        <a:t>función</a:t>
                      </a:r>
                      <a:r>
                        <a:rPr lang="en-GB" sz="1800" b="0" dirty="0">
                          <a:effectLst/>
                        </a:rPr>
                        <a:t> JavaScript que </a:t>
                      </a:r>
                      <a:r>
                        <a:rPr lang="en-GB" sz="1800" b="0" dirty="0" err="1">
                          <a:effectLst/>
                        </a:rPr>
                        <a:t>maneja</a:t>
                      </a:r>
                      <a:r>
                        <a:rPr lang="en-GB" sz="1800" b="0" dirty="0">
                          <a:effectLst/>
                        </a:rPr>
                        <a:t> los </a:t>
                      </a:r>
                      <a:r>
                        <a:rPr lang="en-GB" sz="1800" b="0" dirty="0" err="1">
                          <a:effectLst/>
                        </a:rPr>
                        <a:t>errores</a:t>
                      </a:r>
                      <a:r>
                        <a:rPr lang="en-GB" sz="1800" b="0" dirty="0">
                          <a:effectLst/>
                        </a:rPr>
                        <a:t>.</a:t>
                      </a:r>
                      <a:endParaRPr lang="en-GB" sz="1800" b="0" dirty="0">
                        <a:effectLst/>
                        <a:latin typeface="inherit"/>
                      </a:endParaRPr>
                    </a:p>
                  </a:txBody>
                  <a:tcPr marL="55786" marR="55786" marT="27893" marB="27893"/>
                </a:tc>
                <a:extLst>
                  <a:ext uri="{0D108BD9-81ED-4DB2-BD59-A6C34878D82A}">
                    <a16:rowId xmlns:a16="http://schemas.microsoft.com/office/drawing/2014/main" val="1758249858"/>
                  </a:ext>
                </a:extLst>
              </a:tr>
              <a:tr h="509771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>
                          <a:effectLst/>
                        </a:rPr>
                        <a:t>params</a:t>
                      </a:r>
                      <a:endParaRPr lang="en-GB" sz="1800" b="0">
                        <a:effectLst/>
                        <a:latin typeface="+mn-lt"/>
                      </a:endParaRPr>
                    </a:p>
                  </a:txBody>
                  <a:tcPr marL="55786" marR="55786" marT="27893" marB="2789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>
                          <a:effectLst/>
                        </a:rPr>
                        <a:t>Un </a:t>
                      </a:r>
                      <a:r>
                        <a:rPr lang="en-GB" sz="1800" b="0" dirty="0" err="1">
                          <a:effectLst/>
                        </a:rPr>
                        <a:t>objeto</a:t>
                      </a:r>
                      <a:r>
                        <a:rPr lang="en-GB" sz="1800" b="0" dirty="0">
                          <a:effectLst/>
                        </a:rPr>
                        <a:t> con </a:t>
                      </a:r>
                      <a:r>
                        <a:rPr lang="en-GB" sz="1800" b="0" dirty="0" err="1">
                          <a:effectLst/>
                        </a:rPr>
                        <a:t>parámetros</a:t>
                      </a:r>
                      <a:r>
                        <a:rPr lang="en-GB" sz="1800" b="0" dirty="0">
                          <a:effectLst/>
                        </a:rPr>
                        <a:t> </a:t>
                      </a:r>
                      <a:r>
                        <a:rPr lang="en-GB" sz="1800" b="0" dirty="0" err="1">
                          <a:effectLst/>
                        </a:rPr>
                        <a:t>adicionales</a:t>
                      </a:r>
                      <a:r>
                        <a:rPr lang="en-GB" sz="1800" b="0" dirty="0">
                          <a:effectLst/>
                        </a:rPr>
                        <a:t> para la </a:t>
                      </a:r>
                      <a:r>
                        <a:rPr lang="en-GB" sz="1800" b="0" dirty="0" err="1">
                          <a:effectLst/>
                        </a:rPr>
                        <a:t>solicitud</a:t>
                      </a:r>
                      <a:r>
                        <a:rPr lang="en-GB" sz="1800" b="0" dirty="0">
                          <a:effectLst/>
                        </a:rPr>
                        <a:t>.</a:t>
                      </a:r>
                      <a:endParaRPr lang="en-GB" sz="1800" b="0" dirty="0">
                        <a:effectLst/>
                        <a:latin typeface="+mn-lt"/>
                      </a:endParaRPr>
                    </a:p>
                  </a:txBody>
                  <a:tcPr marL="55786" marR="55786" marT="27893" marB="27893"/>
                </a:tc>
                <a:extLst>
                  <a:ext uri="{0D108BD9-81ED-4DB2-BD59-A6C34878D82A}">
                    <a16:rowId xmlns:a16="http://schemas.microsoft.com/office/drawing/2014/main" val="954691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386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623392" y="1556792"/>
            <a:ext cx="11063453" cy="4715460"/>
          </a:xfrm>
        </p:spPr>
        <p:txBody>
          <a:bodyPr/>
          <a:lstStyle/>
          <a:p>
            <a:endParaRPr lang="sk-SK" dirty="0"/>
          </a:p>
          <a:p>
            <a:endParaRPr lang="sk-SK" dirty="0"/>
          </a:p>
          <a:p>
            <a:r>
              <a:rPr lang="sk-SK" dirty="0" err="1"/>
              <a:t>Jorge</a:t>
            </a:r>
            <a:r>
              <a:rPr lang="sk-SK" dirty="0"/>
              <a:t> </a:t>
            </a:r>
            <a:r>
              <a:rPr lang="sk-SK" dirty="0" err="1"/>
              <a:t>Barrón</a:t>
            </a:r>
            <a:r>
              <a:rPr lang="sk-SK" dirty="0"/>
              <a:t> </a:t>
            </a:r>
            <a:r>
              <a:rPr lang="sk-SK" dirty="0" err="1"/>
              <a:t>Machado</a:t>
            </a:r>
            <a:endParaRPr lang="sk-SK" dirty="0"/>
          </a:p>
          <a:p>
            <a:pPr lvl="2"/>
            <a:r>
              <a:rPr lang="es-ES_tradnl" dirty="0" err="1"/>
              <a:t>corre.prueba@comunidad.unam.mx</a:t>
            </a:r>
            <a:endParaRPr lang="es-ES_tradnl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3392" y="764704"/>
            <a:ext cx="11137237" cy="576064"/>
          </a:xfrm>
        </p:spPr>
        <p:txBody>
          <a:bodyPr/>
          <a:lstStyle/>
          <a:p>
            <a:r>
              <a:rPr lang="es-ES_tradnl"/>
              <a:t>Contacto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196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7A18E9-AAB3-DA43-BC85-53FE672CDB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MX" dirty="0"/>
              <a:t>Validación en tiempo real sin requerir el envío de la forma</a:t>
            </a:r>
          </a:p>
          <a:p>
            <a:r>
              <a:rPr lang="en-MX" dirty="0"/>
              <a:t>Mejor experiencia del usuario</a:t>
            </a:r>
          </a:p>
          <a:p>
            <a:r>
              <a:rPr lang="en-MX" dirty="0"/>
              <a:t>Actualización parcial del contenido sin recarga completa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BF63FF-1961-CA42-967F-9D2FF9D88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Ajax</a:t>
            </a:r>
          </a:p>
        </p:txBody>
      </p:sp>
      <p:sp>
        <p:nvSpPr>
          <p:cNvPr id="4" name="Horizontal Scroll 3">
            <a:extLst>
              <a:ext uri="{FF2B5EF4-FFF2-40B4-BE49-F238E27FC236}">
                <a16:creationId xmlns:a16="http://schemas.microsoft.com/office/drawing/2014/main" id="{DF3EC6C8-E548-3049-9765-0C12A38F9AC1}"/>
              </a:ext>
            </a:extLst>
          </p:cNvPr>
          <p:cNvSpPr/>
          <p:nvPr/>
        </p:nvSpPr>
        <p:spPr>
          <a:xfrm>
            <a:off x="3035660" y="4077072"/>
            <a:ext cx="6120680" cy="864096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/>
              <a:t>examples/web/</a:t>
            </a:r>
            <a:r>
              <a:rPr lang="en-GB" sz="2800" dirty="0" err="1"/>
              <a:t>jsf</a:t>
            </a:r>
            <a:r>
              <a:rPr lang="en-GB" sz="2800" dirty="0"/>
              <a:t>/</a:t>
            </a:r>
            <a:r>
              <a:rPr lang="en-GB" sz="2800" dirty="0" err="1"/>
              <a:t>ajaxguessnumber</a:t>
            </a:r>
            <a:r>
              <a:rPr lang="en-GB" sz="2800" dirty="0"/>
              <a:t>/</a:t>
            </a:r>
            <a:endParaRPr lang="en-MX" sz="2800" dirty="0"/>
          </a:p>
        </p:txBody>
      </p:sp>
    </p:spTree>
    <p:extLst>
      <p:ext uri="{BB962C8B-B14F-4D97-AF65-F5344CB8AC3E}">
        <p14:creationId xmlns:p14="http://schemas.microsoft.com/office/powerpoint/2010/main" val="392066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FEDF3C-47E0-3344-A64D-69E24E297E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MX" dirty="0"/>
              <a:t>Agregar JS a la aplicación</a:t>
            </a:r>
          </a:p>
          <a:p>
            <a:r>
              <a:rPr lang="en-MX" dirty="0"/>
              <a:t>Usar la biblioteca de recursos Ajax</a:t>
            </a:r>
          </a:p>
          <a:p>
            <a:pPr lvl="1"/>
            <a:r>
              <a:rPr lang="en-MX" dirty="0"/>
              <a:t>Usando la etiqueta f:ajax</a:t>
            </a:r>
          </a:p>
          <a:p>
            <a:pPr lvl="1"/>
            <a:r>
              <a:rPr lang="en-MX" dirty="0"/>
              <a:t>Usando el método jsf.ajax.request()</a:t>
            </a:r>
          </a:p>
          <a:p>
            <a:pPr lvl="1"/>
            <a:r>
              <a:rPr lang="en-MX" dirty="0"/>
              <a:t>Usando el componente &lt;h:commandScript&gt;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D3527D-B1F0-9948-AA9B-5FF7BD71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Ajax con Jakarta Faces</a:t>
            </a:r>
          </a:p>
        </p:txBody>
      </p:sp>
    </p:spTree>
    <p:extLst>
      <p:ext uri="{BB962C8B-B14F-4D97-AF65-F5344CB8AC3E}">
        <p14:creationId xmlns:p14="http://schemas.microsoft.com/office/powerpoint/2010/main" val="263219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4A99D2-36A5-CF46-BEF2-E5FB4D144A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h:inputText</a:t>
            </a:r>
            <a:r>
              <a:rPr lang="en-GB" dirty="0"/>
              <a:t> value="#{</a:t>
            </a:r>
            <a:r>
              <a:rPr lang="en-GB" dirty="0" err="1"/>
              <a:t>bean.message</a:t>
            </a:r>
            <a:r>
              <a:rPr lang="en-GB" dirty="0"/>
              <a:t>}"&gt;</a:t>
            </a:r>
          </a:p>
          <a:p>
            <a:pPr marL="0" indent="0">
              <a:buNone/>
            </a:pPr>
            <a:r>
              <a:rPr lang="en-GB" dirty="0"/>
              <a:t>    &lt;</a:t>
            </a:r>
            <a:r>
              <a:rPr lang="en-GB" dirty="0" err="1"/>
              <a:t>f:ajax</a:t>
            </a:r>
            <a:r>
              <a:rPr lang="en-GB" dirty="0"/>
              <a:t> /&gt;</a:t>
            </a:r>
          </a:p>
          <a:p>
            <a:pPr marL="0" indent="0">
              <a:buNone/>
            </a:pPr>
            <a:r>
              <a:rPr lang="en-GB" dirty="0"/>
              <a:t>&lt;/</a:t>
            </a:r>
            <a:r>
              <a:rPr lang="en-GB" dirty="0" err="1"/>
              <a:t>h:inputText</a:t>
            </a:r>
            <a:r>
              <a:rPr lang="en-GB" dirty="0"/>
              <a:t>&gt;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0F1173-E020-A545-95B0-43D24A5A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La etiqueta f:ajax</a:t>
            </a:r>
          </a:p>
        </p:txBody>
      </p:sp>
    </p:spTree>
    <p:extLst>
      <p:ext uri="{BB962C8B-B14F-4D97-AF65-F5344CB8AC3E}">
        <p14:creationId xmlns:p14="http://schemas.microsoft.com/office/powerpoint/2010/main" val="251971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CB9945-302D-644E-9D7B-DB27242B3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548680"/>
            <a:ext cx="11137237" cy="576064"/>
          </a:xfrm>
        </p:spPr>
        <p:txBody>
          <a:bodyPr/>
          <a:lstStyle/>
          <a:p>
            <a:r>
              <a:rPr lang="en-MX" dirty="0"/>
              <a:t>Atributos de la etiqueta f:ajax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47373F-F07A-1A48-9FFF-D74DF8C33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758575"/>
              </p:ext>
            </p:extLst>
          </p:nvPr>
        </p:nvGraphicFramePr>
        <p:xfrm>
          <a:off x="431370" y="1293685"/>
          <a:ext cx="11281254" cy="4797154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890626">
                  <a:extLst>
                    <a:ext uri="{9D8B030D-6E8A-4147-A177-3AD203B41FA5}">
                      <a16:colId xmlns:a16="http://schemas.microsoft.com/office/drawing/2014/main" val="1203139769"/>
                    </a:ext>
                  </a:extLst>
                </a:gridCol>
                <a:gridCol w="2181716">
                  <a:extLst>
                    <a:ext uri="{9D8B030D-6E8A-4147-A177-3AD203B41FA5}">
                      <a16:colId xmlns:a16="http://schemas.microsoft.com/office/drawing/2014/main" val="4118379047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1378997571"/>
                    </a:ext>
                  </a:extLst>
                </a:gridCol>
              </a:tblGrid>
              <a:tr h="78402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400" b="1" dirty="0" err="1">
                          <a:effectLst/>
                        </a:rPr>
                        <a:t>Nombre</a:t>
                      </a:r>
                      <a:endParaRPr lang="en-GB" sz="1400" b="1" dirty="0">
                        <a:effectLst/>
                      </a:endParaRPr>
                    </a:p>
                  </a:txBody>
                  <a:tcPr marL="19601" marR="19601" marT="9800" marB="98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400" b="1" dirty="0">
                          <a:effectLst/>
                        </a:rPr>
                        <a:t>Tipo</a:t>
                      </a:r>
                    </a:p>
                  </a:txBody>
                  <a:tcPr marL="19601" marR="19601" marT="9800" marB="98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400" b="1" dirty="0" err="1">
                          <a:effectLst/>
                        </a:rPr>
                        <a:t>Descripción</a:t>
                      </a:r>
                      <a:endParaRPr lang="en-GB" sz="1400" b="1" dirty="0">
                        <a:effectLst/>
                      </a:endParaRPr>
                    </a:p>
                  </a:txBody>
                  <a:tcPr marL="19601" marR="19601" marT="9800" marB="9800"/>
                </a:tc>
                <a:extLst>
                  <a:ext uri="{0D108BD9-81ED-4DB2-BD59-A6C34878D82A}">
                    <a16:rowId xmlns:a16="http://schemas.microsoft.com/office/drawing/2014/main" val="2429745002"/>
                  </a:ext>
                </a:extLst>
              </a:tr>
              <a:tr h="490016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400" b="0" dirty="0">
                          <a:effectLst/>
                        </a:rPr>
                        <a:t>disabled</a:t>
                      </a:r>
                      <a:endParaRPr lang="en-GB" sz="1400" b="0" dirty="0">
                        <a:effectLst/>
                        <a:latin typeface="inherit"/>
                      </a:endParaRPr>
                    </a:p>
                  </a:txBody>
                  <a:tcPr marL="19601" marR="19601" marT="9800" marB="98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400" b="0" dirty="0" err="1">
                          <a:effectLst/>
                        </a:rPr>
                        <a:t>jakarta.el.ValueExpression</a:t>
                      </a:r>
                      <a:r>
                        <a:rPr lang="en-GB" sz="1400" b="0" dirty="0">
                          <a:effectLst/>
                        </a:rPr>
                        <a:t> </a:t>
                      </a:r>
                      <a:r>
                        <a:rPr lang="en-GB" sz="1400" b="0" dirty="0" err="1">
                          <a:effectLst/>
                        </a:rPr>
                        <a:t>evaluada</a:t>
                      </a:r>
                      <a:r>
                        <a:rPr lang="en-GB" sz="1400" b="0" dirty="0">
                          <a:effectLst/>
                        </a:rPr>
                        <a:t> a Boolean</a:t>
                      </a:r>
                      <a:endParaRPr lang="en-GB" sz="1400" b="0" dirty="0">
                        <a:effectLst/>
                        <a:latin typeface="inherit"/>
                      </a:endParaRPr>
                    </a:p>
                  </a:txBody>
                  <a:tcPr marL="19601" marR="19601" marT="9800" marB="98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400" b="0" dirty="0">
                          <a:effectLst/>
                        </a:rPr>
                        <a:t>Indica </a:t>
                      </a:r>
                      <a:r>
                        <a:rPr lang="en-GB" sz="1400" b="0" dirty="0" err="1">
                          <a:effectLst/>
                        </a:rPr>
                        <a:t>si</a:t>
                      </a:r>
                      <a:r>
                        <a:rPr lang="en-GB" sz="1400" b="0" dirty="0">
                          <a:effectLst/>
                        </a:rPr>
                        <a:t> el </a:t>
                      </a:r>
                      <a:r>
                        <a:rPr lang="en-GB" sz="1400" b="0" dirty="0" err="1">
                          <a:effectLst/>
                        </a:rPr>
                        <a:t>comportamiento</a:t>
                      </a:r>
                      <a:r>
                        <a:rPr lang="en-GB" sz="1400" b="0" dirty="0">
                          <a:effectLst/>
                        </a:rPr>
                        <a:t> Ajax </a:t>
                      </a:r>
                      <a:r>
                        <a:rPr lang="en-GB" sz="1400" b="0" dirty="0" err="1">
                          <a:effectLst/>
                        </a:rPr>
                        <a:t>está</a:t>
                      </a:r>
                      <a:r>
                        <a:rPr lang="en-GB" sz="1400" b="0" dirty="0">
                          <a:effectLst/>
                        </a:rPr>
                        <a:t> </a:t>
                      </a:r>
                      <a:r>
                        <a:rPr lang="en-GB" sz="1400" b="0" dirty="0" err="1">
                          <a:effectLst/>
                        </a:rPr>
                        <a:t>deshabilitado</a:t>
                      </a:r>
                      <a:r>
                        <a:rPr lang="en-GB" sz="1400" b="0" dirty="0">
                          <a:effectLst/>
                        </a:rPr>
                        <a:t> (true) o </a:t>
                      </a:r>
                      <a:r>
                        <a:rPr lang="en-GB" sz="1400" b="0" dirty="0" err="1">
                          <a:effectLst/>
                        </a:rPr>
                        <a:t>habilitado</a:t>
                      </a:r>
                      <a:r>
                        <a:rPr lang="en-GB" sz="1400" b="0" dirty="0">
                          <a:effectLst/>
                        </a:rPr>
                        <a:t> (false). Por default </a:t>
                      </a:r>
                      <a:r>
                        <a:rPr lang="en-GB" sz="1400" b="0" dirty="0" err="1">
                          <a:effectLst/>
                        </a:rPr>
                        <a:t>está</a:t>
                      </a:r>
                      <a:r>
                        <a:rPr lang="en-GB" sz="1400" b="0" dirty="0">
                          <a:effectLst/>
                        </a:rPr>
                        <a:t> </a:t>
                      </a:r>
                      <a:r>
                        <a:rPr lang="en-GB" sz="1400" b="0" dirty="0" err="1">
                          <a:effectLst/>
                        </a:rPr>
                        <a:t>habilitado</a:t>
                      </a:r>
                      <a:r>
                        <a:rPr lang="en-GB" sz="1400" b="0" dirty="0">
                          <a:effectLst/>
                        </a:rPr>
                        <a:t>.</a:t>
                      </a:r>
                      <a:endParaRPr lang="en-GB" sz="1400" b="0" dirty="0">
                        <a:effectLst/>
                        <a:latin typeface="inherit"/>
                      </a:endParaRPr>
                    </a:p>
                  </a:txBody>
                  <a:tcPr marL="19601" marR="19601" marT="9800" marB="9800"/>
                </a:tc>
                <a:extLst>
                  <a:ext uri="{0D108BD9-81ED-4DB2-BD59-A6C34878D82A}">
                    <a16:rowId xmlns:a16="http://schemas.microsoft.com/office/drawing/2014/main" val="1942852292"/>
                  </a:ext>
                </a:extLst>
              </a:tr>
              <a:tr h="692259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400" b="0">
                          <a:effectLst/>
                        </a:rPr>
                        <a:t>event</a:t>
                      </a:r>
                      <a:endParaRPr lang="en-GB" sz="1400" b="0">
                        <a:effectLst/>
                        <a:latin typeface="inherit"/>
                      </a:endParaRPr>
                    </a:p>
                  </a:txBody>
                  <a:tcPr marL="19601" marR="19601" marT="9800" marB="98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400" b="0" dirty="0" err="1">
                          <a:effectLst/>
                        </a:rPr>
                        <a:t>jakarta.el.ValueExpression</a:t>
                      </a:r>
                      <a:r>
                        <a:rPr lang="en-GB" sz="1400" b="0" dirty="0">
                          <a:effectLst/>
                        </a:rPr>
                        <a:t> </a:t>
                      </a:r>
                      <a:r>
                        <a:rPr lang="en-GB" sz="1400" b="0" dirty="0" err="1">
                          <a:effectLst/>
                        </a:rPr>
                        <a:t>evaluada</a:t>
                      </a:r>
                      <a:r>
                        <a:rPr lang="en-GB" sz="1400" b="0" dirty="0">
                          <a:effectLst/>
                        </a:rPr>
                        <a:t> a String</a:t>
                      </a:r>
                      <a:endParaRPr lang="en-GB" sz="1400" b="0" dirty="0">
                        <a:effectLst/>
                        <a:latin typeface="inherit"/>
                      </a:endParaRPr>
                    </a:p>
                  </a:txBody>
                  <a:tcPr marL="19601" marR="19601" marT="9800" marB="98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400" b="0" dirty="0">
                          <a:effectLst/>
                        </a:rPr>
                        <a:t>Tipo de </a:t>
                      </a:r>
                      <a:r>
                        <a:rPr lang="en-GB" sz="1400" b="0" dirty="0" err="1">
                          <a:effectLst/>
                        </a:rPr>
                        <a:t>evento</a:t>
                      </a:r>
                      <a:r>
                        <a:rPr lang="en-GB" sz="1400" b="0" dirty="0">
                          <a:effectLst/>
                        </a:rPr>
                        <a:t> para el que </a:t>
                      </a:r>
                      <a:r>
                        <a:rPr lang="en-GB" sz="1400" b="0" dirty="0" err="1">
                          <a:effectLst/>
                        </a:rPr>
                        <a:t>aplica</a:t>
                      </a:r>
                      <a:r>
                        <a:rPr lang="en-GB" sz="1400" b="0" dirty="0">
                          <a:effectLst/>
                        </a:rPr>
                        <a:t> la </a:t>
                      </a:r>
                      <a:r>
                        <a:rPr lang="en-GB" sz="1400" b="0" dirty="0" err="1">
                          <a:effectLst/>
                        </a:rPr>
                        <a:t>acción</a:t>
                      </a:r>
                      <a:r>
                        <a:rPr lang="en-GB" sz="1400" b="0" dirty="0">
                          <a:effectLst/>
                        </a:rPr>
                        <a:t> Ajax de </a:t>
                      </a:r>
                      <a:r>
                        <a:rPr lang="en-GB" sz="1400" b="0" dirty="0" err="1">
                          <a:effectLst/>
                        </a:rPr>
                        <a:t>acuerdo</a:t>
                      </a:r>
                      <a:r>
                        <a:rPr lang="en-GB" sz="1400" b="0" dirty="0">
                          <a:effectLst/>
                        </a:rPr>
                        <a:t> al </a:t>
                      </a:r>
                      <a:r>
                        <a:rPr lang="en-GB" sz="1400" b="0" dirty="0" err="1">
                          <a:effectLst/>
                        </a:rPr>
                        <a:t>componente</a:t>
                      </a:r>
                      <a:r>
                        <a:rPr lang="en-GB" sz="1400" b="0" dirty="0">
                          <a:effectLst/>
                        </a:rPr>
                        <a:t>. Para los </a:t>
                      </a:r>
                      <a:r>
                        <a:rPr lang="en-GB" sz="1400" b="0" dirty="0" err="1">
                          <a:effectLst/>
                        </a:rPr>
                        <a:t>componentes</a:t>
                      </a:r>
                      <a:r>
                        <a:rPr lang="en-GB" sz="1400" b="0" dirty="0">
                          <a:effectLst/>
                        </a:rPr>
                        <a:t> </a:t>
                      </a:r>
                      <a:r>
                        <a:rPr lang="en-GB" sz="1400" b="0" dirty="0" err="1">
                          <a:effectLst/>
                        </a:rPr>
                        <a:t>jakarta.faces.component.ActionSource</a:t>
                      </a:r>
                      <a:r>
                        <a:rPr lang="en-GB" sz="1400" b="0" dirty="0">
                          <a:effectLst/>
                        </a:rPr>
                        <a:t> el </a:t>
                      </a:r>
                      <a:r>
                        <a:rPr lang="en-GB" sz="1400" b="0" dirty="0" err="1">
                          <a:effectLst/>
                        </a:rPr>
                        <a:t>evento</a:t>
                      </a:r>
                      <a:r>
                        <a:rPr lang="en-GB" sz="1400" b="0" dirty="0">
                          <a:effectLst/>
                        </a:rPr>
                        <a:t> por default es action y para los </a:t>
                      </a:r>
                      <a:r>
                        <a:rPr lang="en-GB" sz="1400" b="0" dirty="0" err="1">
                          <a:effectLst/>
                        </a:rPr>
                        <a:t>componentes</a:t>
                      </a:r>
                      <a:r>
                        <a:rPr lang="en-GB" sz="1400" b="0" dirty="0">
                          <a:effectLst/>
                        </a:rPr>
                        <a:t> </a:t>
                      </a:r>
                      <a:r>
                        <a:rPr lang="en-GB" sz="1400" b="0" dirty="0" err="1">
                          <a:effectLst/>
                        </a:rPr>
                        <a:t>jakarta.faces.component.EditableValueHolder</a:t>
                      </a:r>
                      <a:r>
                        <a:rPr lang="en-GB" sz="1400" b="0" dirty="0">
                          <a:effectLst/>
                        </a:rPr>
                        <a:t> por default es </a:t>
                      </a:r>
                      <a:r>
                        <a:rPr lang="en-GB" sz="1400" b="0" dirty="0" err="1">
                          <a:effectLst/>
                        </a:rPr>
                        <a:t>valueChange</a:t>
                      </a:r>
                      <a:r>
                        <a:rPr lang="en-GB" sz="1400" b="0" dirty="0">
                          <a:effectLst/>
                        </a:rPr>
                        <a:t>.</a:t>
                      </a:r>
                      <a:endParaRPr lang="en-GB" sz="1400" b="0" dirty="0">
                        <a:effectLst/>
                        <a:latin typeface="inherit"/>
                      </a:endParaRPr>
                    </a:p>
                  </a:txBody>
                  <a:tcPr marL="19601" marR="19601" marT="9800" marB="9800"/>
                </a:tc>
                <a:extLst>
                  <a:ext uri="{0D108BD9-81ED-4DB2-BD59-A6C34878D82A}">
                    <a16:rowId xmlns:a16="http://schemas.microsoft.com/office/drawing/2014/main" val="2806289119"/>
                  </a:ext>
                </a:extLst>
              </a:tr>
              <a:tr h="78402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400" b="0">
                          <a:effectLst/>
                        </a:rPr>
                        <a:t>execute</a:t>
                      </a:r>
                      <a:endParaRPr lang="en-GB" sz="1400" b="0">
                        <a:effectLst/>
                        <a:latin typeface="inherit"/>
                      </a:endParaRPr>
                    </a:p>
                  </a:txBody>
                  <a:tcPr marL="19601" marR="19601" marT="9800" marB="98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400" b="0" dirty="0" err="1">
                          <a:effectLst/>
                        </a:rPr>
                        <a:t>jakarta.el.ValueExpression</a:t>
                      </a:r>
                      <a:r>
                        <a:rPr lang="en-GB" sz="1400" b="0" dirty="0">
                          <a:effectLst/>
                        </a:rPr>
                        <a:t> </a:t>
                      </a:r>
                      <a:r>
                        <a:rPr lang="en-GB" sz="1400" b="0" dirty="0" err="1">
                          <a:effectLst/>
                        </a:rPr>
                        <a:t>evaluada</a:t>
                      </a:r>
                      <a:r>
                        <a:rPr lang="en-GB" sz="1400" b="0" dirty="0">
                          <a:effectLst/>
                        </a:rPr>
                        <a:t> a Object</a:t>
                      </a:r>
                      <a:endParaRPr lang="en-GB" sz="1400" b="0" dirty="0">
                        <a:effectLst/>
                        <a:latin typeface="inherit"/>
                      </a:endParaRPr>
                    </a:p>
                  </a:txBody>
                  <a:tcPr marL="19601" marR="19601" marT="9800" marB="98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400" b="0" dirty="0" err="1">
                          <a:effectLst/>
                        </a:rPr>
                        <a:t>Colección</a:t>
                      </a:r>
                      <a:r>
                        <a:rPr lang="en-GB" sz="1400" b="0" dirty="0">
                          <a:effectLst/>
                        </a:rPr>
                        <a:t> que </a:t>
                      </a:r>
                      <a:r>
                        <a:rPr lang="en-GB" sz="1400" b="0" dirty="0" err="1">
                          <a:effectLst/>
                        </a:rPr>
                        <a:t>identifica</a:t>
                      </a:r>
                      <a:r>
                        <a:rPr lang="en-GB" sz="1400" b="0" dirty="0">
                          <a:effectLst/>
                        </a:rPr>
                        <a:t> la </a:t>
                      </a:r>
                      <a:r>
                        <a:rPr lang="en-GB" sz="1400" b="0" dirty="0" err="1">
                          <a:effectLst/>
                        </a:rPr>
                        <a:t>lista</a:t>
                      </a:r>
                      <a:r>
                        <a:rPr lang="en-GB" sz="1400" b="0" dirty="0">
                          <a:effectLst/>
                        </a:rPr>
                        <a:t> de </a:t>
                      </a:r>
                      <a:r>
                        <a:rPr lang="en-GB" sz="1400" b="0" dirty="0" err="1">
                          <a:effectLst/>
                        </a:rPr>
                        <a:t>componentes</a:t>
                      </a:r>
                      <a:r>
                        <a:rPr lang="en-GB" sz="1400" b="0" dirty="0">
                          <a:effectLst/>
                        </a:rPr>
                        <a:t> a </a:t>
                      </a:r>
                      <a:r>
                        <a:rPr lang="en-GB" sz="1400" b="0" dirty="0" err="1">
                          <a:effectLst/>
                        </a:rPr>
                        <a:t>ejecutar</a:t>
                      </a:r>
                      <a:r>
                        <a:rPr lang="en-GB" sz="1400" b="0" dirty="0">
                          <a:effectLst/>
                        </a:rPr>
                        <a:t> </a:t>
                      </a:r>
                      <a:r>
                        <a:rPr lang="en-GB" sz="1400" b="0" dirty="0" err="1">
                          <a:effectLst/>
                        </a:rPr>
                        <a:t>en</a:t>
                      </a:r>
                      <a:r>
                        <a:rPr lang="en-GB" sz="1400" b="0" dirty="0">
                          <a:effectLst/>
                        </a:rPr>
                        <a:t> el </a:t>
                      </a:r>
                      <a:r>
                        <a:rPr lang="en-GB" sz="1400" b="0" dirty="0" err="1">
                          <a:effectLst/>
                        </a:rPr>
                        <a:t>servidor</a:t>
                      </a:r>
                      <a:r>
                        <a:rPr lang="en-GB" sz="1400" b="0" dirty="0">
                          <a:effectLst/>
                        </a:rPr>
                        <a:t>. Se </a:t>
                      </a:r>
                      <a:r>
                        <a:rPr lang="en-GB" sz="1400" b="0" dirty="0" err="1">
                          <a:effectLst/>
                        </a:rPr>
                        <a:t>deben</a:t>
                      </a:r>
                      <a:r>
                        <a:rPr lang="en-GB" sz="1400" b="0" dirty="0">
                          <a:effectLst/>
                        </a:rPr>
                        <a:t> </a:t>
                      </a:r>
                      <a:r>
                        <a:rPr lang="en-GB" sz="1400" b="0" dirty="0" err="1">
                          <a:effectLst/>
                        </a:rPr>
                        <a:t>proporcionar</a:t>
                      </a:r>
                      <a:r>
                        <a:rPr lang="en-GB" sz="1400" b="0" dirty="0">
                          <a:effectLst/>
                        </a:rPr>
                        <a:t> los </a:t>
                      </a:r>
                      <a:r>
                        <a:rPr lang="en-GB" sz="1400" b="0" dirty="0" err="1">
                          <a:effectLst/>
                        </a:rPr>
                        <a:t>identificadores</a:t>
                      </a:r>
                      <a:r>
                        <a:rPr lang="en-GB" sz="1400" b="0" dirty="0">
                          <a:effectLst/>
                        </a:rPr>
                        <a:t> de los </a:t>
                      </a:r>
                      <a:r>
                        <a:rPr lang="en-GB" sz="1400" b="0" dirty="0" err="1">
                          <a:effectLst/>
                        </a:rPr>
                        <a:t>componentes</a:t>
                      </a:r>
                      <a:r>
                        <a:rPr lang="en-GB" sz="1400" b="0" dirty="0">
                          <a:effectLst/>
                        </a:rPr>
                        <a:t> </a:t>
                      </a:r>
                      <a:r>
                        <a:rPr lang="en-GB" sz="1400" b="0" dirty="0" err="1">
                          <a:effectLst/>
                        </a:rPr>
                        <a:t>separados</a:t>
                      </a:r>
                      <a:r>
                        <a:rPr lang="en-GB" sz="1400" b="0" dirty="0">
                          <a:effectLst/>
                        </a:rPr>
                        <a:t> por </a:t>
                      </a:r>
                      <a:r>
                        <a:rPr lang="en-GB" sz="1400" b="0" dirty="0" err="1">
                          <a:effectLst/>
                        </a:rPr>
                        <a:t>espacios</a:t>
                      </a:r>
                      <a:r>
                        <a:rPr lang="en-GB" sz="1400" b="0" dirty="0">
                          <a:effectLst/>
                        </a:rPr>
                        <a:t> o una palabra clave. Se </a:t>
                      </a:r>
                      <a:r>
                        <a:rPr lang="en-GB" sz="1400" b="0" dirty="0" err="1">
                          <a:effectLst/>
                        </a:rPr>
                        <a:t>puede</a:t>
                      </a:r>
                      <a:r>
                        <a:rPr lang="en-GB" sz="1400" b="0" dirty="0">
                          <a:effectLst/>
                        </a:rPr>
                        <a:t> </a:t>
                      </a:r>
                      <a:r>
                        <a:rPr lang="en-GB" sz="1400" b="0" dirty="0" err="1">
                          <a:effectLst/>
                        </a:rPr>
                        <a:t>proporcionar</a:t>
                      </a:r>
                      <a:r>
                        <a:rPr lang="en-GB" sz="1400" b="0" dirty="0">
                          <a:effectLst/>
                        </a:rPr>
                        <a:t> una </a:t>
                      </a:r>
                      <a:r>
                        <a:rPr lang="en-GB" sz="1400" b="0" dirty="0" err="1">
                          <a:effectLst/>
                        </a:rPr>
                        <a:t>expresión</a:t>
                      </a:r>
                      <a:r>
                        <a:rPr lang="en-GB" sz="1400" b="0" dirty="0">
                          <a:effectLst/>
                        </a:rPr>
                        <a:t> que </a:t>
                      </a:r>
                      <a:r>
                        <a:rPr lang="en-GB" sz="1400" b="0" dirty="0" err="1">
                          <a:effectLst/>
                        </a:rPr>
                        <a:t>haga</a:t>
                      </a:r>
                      <a:r>
                        <a:rPr lang="en-GB" sz="1400" b="0" dirty="0">
                          <a:effectLst/>
                        </a:rPr>
                        <a:t> </a:t>
                      </a:r>
                      <a:r>
                        <a:rPr lang="en-GB" sz="1400" b="0" dirty="0" err="1">
                          <a:effectLst/>
                        </a:rPr>
                        <a:t>referencia</a:t>
                      </a:r>
                      <a:r>
                        <a:rPr lang="en-GB" sz="1400" b="0" dirty="0">
                          <a:effectLst/>
                        </a:rPr>
                        <a:t> a un </a:t>
                      </a:r>
                      <a:r>
                        <a:rPr lang="en-GB" sz="1400" b="0" dirty="0" err="1">
                          <a:effectLst/>
                        </a:rPr>
                        <a:t>atributo</a:t>
                      </a:r>
                      <a:r>
                        <a:rPr lang="en-GB" sz="1400" b="0" dirty="0">
                          <a:effectLst/>
                        </a:rPr>
                        <a:t> que </a:t>
                      </a:r>
                      <a:r>
                        <a:rPr lang="en-GB" sz="1400" b="0" dirty="0" err="1">
                          <a:effectLst/>
                        </a:rPr>
                        <a:t>regrese</a:t>
                      </a:r>
                      <a:r>
                        <a:rPr lang="en-GB" sz="1400" b="0" dirty="0">
                          <a:effectLst/>
                        </a:rPr>
                        <a:t> una </a:t>
                      </a:r>
                      <a:r>
                        <a:rPr lang="en-GB" sz="1400" b="0" dirty="0" err="1">
                          <a:effectLst/>
                        </a:rPr>
                        <a:t>colección</a:t>
                      </a:r>
                      <a:r>
                        <a:rPr lang="en-GB" sz="1400" b="0" dirty="0">
                          <a:effectLst/>
                        </a:rPr>
                        <a:t> de </a:t>
                      </a:r>
                      <a:r>
                        <a:rPr lang="en-GB" sz="1400" b="0" dirty="0" err="1">
                          <a:effectLst/>
                        </a:rPr>
                        <a:t>cadenas</a:t>
                      </a:r>
                      <a:r>
                        <a:rPr lang="en-GB" sz="1400" b="0" dirty="0">
                          <a:effectLst/>
                        </a:rPr>
                        <a:t>. Por default es @this.</a:t>
                      </a:r>
                      <a:endParaRPr lang="en-GB" sz="1400" b="0" dirty="0">
                        <a:effectLst/>
                        <a:latin typeface="inherit"/>
                      </a:endParaRPr>
                    </a:p>
                  </a:txBody>
                  <a:tcPr marL="19601" marR="19601" marT="9800" marB="9800"/>
                </a:tc>
                <a:extLst>
                  <a:ext uri="{0D108BD9-81ED-4DB2-BD59-A6C34878D82A}">
                    <a16:rowId xmlns:a16="http://schemas.microsoft.com/office/drawing/2014/main" val="796341026"/>
                  </a:ext>
                </a:extLst>
              </a:tr>
              <a:tr h="607619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400" b="0">
                          <a:effectLst/>
                        </a:rPr>
                        <a:t>immediate</a:t>
                      </a:r>
                      <a:endParaRPr lang="en-GB" sz="1400" b="0">
                        <a:effectLst/>
                        <a:latin typeface="inherit"/>
                      </a:endParaRPr>
                    </a:p>
                  </a:txBody>
                  <a:tcPr marL="19601" marR="19601" marT="9800" marB="98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400" b="0" dirty="0" err="1">
                          <a:effectLst/>
                        </a:rPr>
                        <a:t>jakarta.el.ValueExpression</a:t>
                      </a:r>
                      <a:r>
                        <a:rPr lang="en-GB" sz="1400" b="0" dirty="0">
                          <a:effectLst/>
                        </a:rPr>
                        <a:t> </a:t>
                      </a:r>
                      <a:r>
                        <a:rPr lang="en-GB" sz="1400" b="0" dirty="0" err="1">
                          <a:effectLst/>
                        </a:rPr>
                        <a:t>evaluada</a:t>
                      </a:r>
                      <a:r>
                        <a:rPr lang="en-GB" sz="1400" b="0" dirty="0">
                          <a:effectLst/>
                        </a:rPr>
                        <a:t> a Boolean</a:t>
                      </a:r>
                      <a:endParaRPr lang="en-GB" sz="1400" b="0" dirty="0">
                        <a:effectLst/>
                        <a:latin typeface="inherit"/>
                      </a:endParaRPr>
                    </a:p>
                  </a:txBody>
                  <a:tcPr marL="19601" marR="19601" marT="9800" marB="98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400" b="0" dirty="0">
                          <a:effectLst/>
                        </a:rPr>
                        <a:t>Indica </a:t>
                      </a:r>
                      <a:r>
                        <a:rPr lang="en-GB" sz="1400" b="0" dirty="0" err="1">
                          <a:effectLst/>
                        </a:rPr>
                        <a:t>si</a:t>
                      </a:r>
                      <a:r>
                        <a:rPr lang="en-GB" sz="1400" b="0" dirty="0">
                          <a:effectLst/>
                        </a:rPr>
                        <a:t> los </a:t>
                      </a:r>
                      <a:r>
                        <a:rPr lang="en-GB" sz="1400" b="0" dirty="0" err="1">
                          <a:effectLst/>
                        </a:rPr>
                        <a:t>eventos</a:t>
                      </a:r>
                      <a:r>
                        <a:rPr lang="en-GB" sz="1400" b="0" dirty="0">
                          <a:effectLst/>
                        </a:rPr>
                        <a:t> se </a:t>
                      </a:r>
                      <a:r>
                        <a:rPr lang="en-GB" sz="1400" b="0" dirty="0" err="1">
                          <a:effectLst/>
                        </a:rPr>
                        <a:t>deben</a:t>
                      </a:r>
                      <a:r>
                        <a:rPr lang="en-GB" sz="1400" b="0" dirty="0">
                          <a:effectLst/>
                        </a:rPr>
                        <a:t> </a:t>
                      </a:r>
                      <a:r>
                        <a:rPr lang="en-GB" sz="1400" b="0" dirty="0" err="1">
                          <a:effectLst/>
                        </a:rPr>
                        <a:t>procesar</a:t>
                      </a:r>
                      <a:r>
                        <a:rPr lang="en-GB" sz="1400" b="0" dirty="0">
                          <a:effectLst/>
                        </a:rPr>
                        <a:t> </a:t>
                      </a:r>
                      <a:r>
                        <a:rPr lang="en-GB" sz="1400" b="0" dirty="0" err="1">
                          <a:effectLst/>
                        </a:rPr>
                        <a:t>durante</a:t>
                      </a:r>
                      <a:r>
                        <a:rPr lang="en-GB" sz="1400" b="0" dirty="0">
                          <a:effectLst/>
                        </a:rPr>
                        <a:t> la </a:t>
                      </a:r>
                      <a:r>
                        <a:rPr lang="en-GB" sz="1400" b="0" dirty="0" err="1">
                          <a:effectLst/>
                        </a:rPr>
                        <a:t>fase</a:t>
                      </a:r>
                      <a:r>
                        <a:rPr lang="en-GB" sz="1400" b="0" dirty="0">
                          <a:effectLst/>
                        </a:rPr>
                        <a:t> que </a:t>
                      </a:r>
                      <a:r>
                        <a:rPr lang="en-GB" sz="1400" b="0" dirty="0" err="1">
                          <a:effectLst/>
                        </a:rPr>
                        <a:t>aplica</a:t>
                      </a:r>
                      <a:r>
                        <a:rPr lang="en-GB" sz="1400" b="0" dirty="0">
                          <a:effectLst/>
                        </a:rPr>
                        <a:t> los </a:t>
                      </a:r>
                      <a:r>
                        <a:rPr lang="en-GB" sz="1400" b="0" dirty="0" err="1">
                          <a:effectLst/>
                        </a:rPr>
                        <a:t>vaslores</a:t>
                      </a:r>
                      <a:r>
                        <a:rPr lang="en-GB" sz="1400" b="0" dirty="0">
                          <a:effectLst/>
                        </a:rPr>
                        <a:t> de la </a:t>
                      </a:r>
                      <a:r>
                        <a:rPr lang="en-GB" sz="1400" b="0" dirty="0" err="1">
                          <a:effectLst/>
                        </a:rPr>
                        <a:t>solicitud</a:t>
                      </a:r>
                      <a:r>
                        <a:rPr lang="en-GB" sz="1400" b="0" dirty="0">
                          <a:effectLst/>
                        </a:rPr>
                        <a:t> (true) o </a:t>
                      </a:r>
                      <a:r>
                        <a:rPr lang="en-GB" sz="1400" b="0" dirty="0" err="1">
                          <a:effectLst/>
                        </a:rPr>
                        <a:t>durante</a:t>
                      </a:r>
                      <a:r>
                        <a:rPr lang="en-GB" sz="1400" b="0" dirty="0">
                          <a:effectLst/>
                        </a:rPr>
                        <a:t> la </a:t>
                      </a:r>
                      <a:r>
                        <a:rPr lang="en-GB" sz="1400" b="0" dirty="0" err="1">
                          <a:effectLst/>
                        </a:rPr>
                        <a:t>fase</a:t>
                      </a:r>
                      <a:r>
                        <a:rPr lang="en-GB" sz="1400" b="0" dirty="0">
                          <a:effectLst/>
                        </a:rPr>
                        <a:t> de </a:t>
                      </a:r>
                      <a:r>
                        <a:rPr lang="en-GB" sz="1400" b="0" dirty="0" err="1">
                          <a:effectLst/>
                        </a:rPr>
                        <a:t>invocación</a:t>
                      </a:r>
                      <a:r>
                        <a:rPr lang="en-GB" sz="1400" b="0" dirty="0">
                          <a:effectLst/>
                        </a:rPr>
                        <a:t> de la </a:t>
                      </a:r>
                      <a:r>
                        <a:rPr lang="en-GB" sz="1400" b="0" dirty="0" err="1">
                          <a:effectLst/>
                        </a:rPr>
                        <a:t>aplicación</a:t>
                      </a:r>
                      <a:r>
                        <a:rPr lang="en-GB" sz="1400" b="0" dirty="0">
                          <a:effectLst/>
                        </a:rPr>
                        <a:t>. Por default es false.</a:t>
                      </a:r>
                      <a:endParaRPr lang="en-GB" sz="1400" b="0" dirty="0">
                        <a:effectLst/>
                        <a:latin typeface="inherit"/>
                      </a:endParaRPr>
                    </a:p>
                  </a:txBody>
                  <a:tcPr marL="19601" marR="19601" marT="9800" marB="9800"/>
                </a:tc>
                <a:extLst>
                  <a:ext uri="{0D108BD9-81ED-4DB2-BD59-A6C34878D82A}">
                    <a16:rowId xmlns:a16="http://schemas.microsoft.com/office/drawing/2014/main" val="2616303047"/>
                  </a:ext>
                </a:extLst>
              </a:tr>
              <a:tr h="31361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400" b="0" dirty="0">
                          <a:effectLst/>
                        </a:rPr>
                        <a:t>listener</a:t>
                      </a:r>
                      <a:endParaRPr lang="en-GB" sz="1400" b="0" dirty="0">
                        <a:effectLst/>
                        <a:latin typeface="inherit"/>
                      </a:endParaRPr>
                    </a:p>
                  </a:txBody>
                  <a:tcPr marL="19601" marR="19601" marT="9800" marB="98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400" b="0">
                          <a:effectLst/>
                        </a:rPr>
                        <a:t>jakarta.el.MethodExpression</a:t>
                      </a:r>
                      <a:endParaRPr lang="en-GB" sz="1400" b="0">
                        <a:effectLst/>
                        <a:latin typeface="inherit"/>
                      </a:endParaRPr>
                    </a:p>
                  </a:txBody>
                  <a:tcPr marL="19601" marR="19601" marT="9800" marB="98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400" b="0" dirty="0" err="1">
                          <a:effectLst/>
                        </a:rPr>
                        <a:t>Método</a:t>
                      </a:r>
                      <a:r>
                        <a:rPr lang="en-GB" sz="1400" b="0" dirty="0">
                          <a:effectLst/>
                        </a:rPr>
                        <a:t> de </a:t>
                      </a:r>
                      <a:r>
                        <a:rPr lang="en-GB" sz="1400" b="0" dirty="0" err="1">
                          <a:effectLst/>
                        </a:rPr>
                        <a:t>escucha</a:t>
                      </a:r>
                      <a:r>
                        <a:rPr lang="en-GB" sz="1400" b="0" dirty="0">
                          <a:effectLst/>
                        </a:rPr>
                        <a:t> que se debe </a:t>
                      </a:r>
                      <a:r>
                        <a:rPr lang="en-GB" sz="1400" b="0" dirty="0" err="1">
                          <a:effectLst/>
                        </a:rPr>
                        <a:t>invocar</a:t>
                      </a:r>
                      <a:r>
                        <a:rPr lang="en-GB" sz="1400" b="0" dirty="0">
                          <a:effectLst/>
                        </a:rPr>
                        <a:t>.</a:t>
                      </a:r>
                      <a:endParaRPr lang="en-GB" sz="1400" b="0" dirty="0">
                        <a:effectLst/>
                        <a:latin typeface="inherit"/>
                      </a:endParaRPr>
                    </a:p>
                  </a:txBody>
                  <a:tcPr marL="19601" marR="19601" marT="9800" marB="9800"/>
                </a:tc>
                <a:extLst>
                  <a:ext uri="{0D108BD9-81ED-4DB2-BD59-A6C34878D82A}">
                    <a16:rowId xmlns:a16="http://schemas.microsoft.com/office/drawing/2014/main" val="3111086112"/>
                  </a:ext>
                </a:extLst>
              </a:tr>
              <a:tr h="196006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400" b="0">
                          <a:effectLst/>
                        </a:rPr>
                        <a:t>onevent</a:t>
                      </a:r>
                      <a:endParaRPr lang="en-GB" sz="1400" b="0">
                        <a:effectLst/>
                        <a:latin typeface="inherit"/>
                      </a:endParaRPr>
                    </a:p>
                  </a:txBody>
                  <a:tcPr marL="19601" marR="19601" marT="9800" marB="98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400" b="0" dirty="0" err="1">
                          <a:effectLst/>
                        </a:rPr>
                        <a:t>jakarta.el.ValueExpression</a:t>
                      </a:r>
                      <a:r>
                        <a:rPr lang="en-GB" sz="1400" b="0" dirty="0">
                          <a:effectLst/>
                        </a:rPr>
                        <a:t> </a:t>
                      </a:r>
                      <a:r>
                        <a:rPr lang="en-GB" sz="1400" b="0" dirty="0" err="1">
                          <a:effectLst/>
                        </a:rPr>
                        <a:t>evaluada</a:t>
                      </a:r>
                      <a:r>
                        <a:rPr lang="en-GB" sz="1400" b="0" dirty="0">
                          <a:effectLst/>
                        </a:rPr>
                        <a:t> a String</a:t>
                      </a:r>
                      <a:endParaRPr lang="en-GB" sz="1400" b="0" dirty="0">
                        <a:effectLst/>
                        <a:latin typeface="inherit"/>
                      </a:endParaRPr>
                    </a:p>
                  </a:txBody>
                  <a:tcPr marL="19601" marR="19601" marT="9800" marB="98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400" b="0" dirty="0" err="1">
                          <a:effectLst/>
                        </a:rPr>
                        <a:t>Nombre</a:t>
                      </a:r>
                      <a:r>
                        <a:rPr lang="en-GB" sz="1400" b="0" dirty="0">
                          <a:effectLst/>
                        </a:rPr>
                        <a:t> de la </a:t>
                      </a:r>
                      <a:r>
                        <a:rPr lang="en-GB" sz="1400" b="0" dirty="0" err="1">
                          <a:effectLst/>
                        </a:rPr>
                        <a:t>función</a:t>
                      </a:r>
                      <a:r>
                        <a:rPr lang="en-GB" sz="1400" b="0" dirty="0">
                          <a:effectLst/>
                        </a:rPr>
                        <a:t> JavaScript que </a:t>
                      </a:r>
                      <a:r>
                        <a:rPr lang="en-GB" sz="1400" b="0" dirty="0" err="1">
                          <a:effectLst/>
                        </a:rPr>
                        <a:t>maneja</a:t>
                      </a:r>
                      <a:r>
                        <a:rPr lang="en-GB" sz="1400" b="0" dirty="0">
                          <a:effectLst/>
                        </a:rPr>
                        <a:t> los </a:t>
                      </a:r>
                      <a:r>
                        <a:rPr lang="en-GB" sz="1400" b="0" dirty="0" err="1">
                          <a:effectLst/>
                        </a:rPr>
                        <a:t>eventos</a:t>
                      </a:r>
                      <a:r>
                        <a:rPr lang="en-GB" sz="1400" b="0" dirty="0">
                          <a:effectLst/>
                        </a:rPr>
                        <a:t>.</a:t>
                      </a:r>
                      <a:endParaRPr lang="en-GB" sz="1400" b="0" dirty="0">
                        <a:effectLst/>
                        <a:latin typeface="inherit"/>
                      </a:endParaRPr>
                    </a:p>
                  </a:txBody>
                  <a:tcPr marL="19601" marR="19601" marT="9800" marB="9800"/>
                </a:tc>
                <a:extLst>
                  <a:ext uri="{0D108BD9-81ED-4DB2-BD59-A6C34878D82A}">
                    <a16:rowId xmlns:a16="http://schemas.microsoft.com/office/drawing/2014/main" val="753901382"/>
                  </a:ext>
                </a:extLst>
              </a:tr>
              <a:tr h="137204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400" b="0">
                          <a:effectLst/>
                        </a:rPr>
                        <a:t>onerror</a:t>
                      </a:r>
                      <a:endParaRPr lang="en-GB" sz="1400" b="0">
                        <a:effectLst/>
                        <a:latin typeface="inherit"/>
                      </a:endParaRPr>
                    </a:p>
                  </a:txBody>
                  <a:tcPr marL="19601" marR="19601" marT="9800" marB="98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400" b="0" dirty="0" err="1">
                          <a:effectLst/>
                        </a:rPr>
                        <a:t>jakarta.el.ValueExpression</a:t>
                      </a:r>
                      <a:r>
                        <a:rPr lang="en-GB" sz="1400" b="0" dirty="0">
                          <a:effectLst/>
                        </a:rPr>
                        <a:t> </a:t>
                      </a:r>
                      <a:r>
                        <a:rPr lang="en-GB" sz="1400" b="0" dirty="0" err="1">
                          <a:effectLst/>
                        </a:rPr>
                        <a:t>evaluada</a:t>
                      </a:r>
                      <a:r>
                        <a:rPr lang="en-GB" sz="1400" b="0" dirty="0">
                          <a:effectLst/>
                        </a:rPr>
                        <a:t> a String</a:t>
                      </a:r>
                      <a:endParaRPr lang="en-GB" sz="1400" b="0" dirty="0">
                        <a:effectLst/>
                        <a:latin typeface="inherit"/>
                      </a:endParaRPr>
                    </a:p>
                  </a:txBody>
                  <a:tcPr marL="19601" marR="19601" marT="9800" marB="98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400" b="0" dirty="0" err="1">
                          <a:effectLst/>
                        </a:rPr>
                        <a:t>Nombre</a:t>
                      </a:r>
                      <a:r>
                        <a:rPr lang="en-GB" sz="1400" b="0" dirty="0">
                          <a:effectLst/>
                        </a:rPr>
                        <a:t> de la </a:t>
                      </a:r>
                      <a:r>
                        <a:rPr lang="en-GB" sz="1400" b="0" dirty="0" err="1">
                          <a:effectLst/>
                        </a:rPr>
                        <a:t>función</a:t>
                      </a:r>
                      <a:r>
                        <a:rPr lang="en-GB" sz="1400" b="0" dirty="0">
                          <a:effectLst/>
                        </a:rPr>
                        <a:t> JavaScript que </a:t>
                      </a:r>
                      <a:r>
                        <a:rPr lang="en-GB" sz="1400" b="0" dirty="0" err="1">
                          <a:effectLst/>
                        </a:rPr>
                        <a:t>maneja</a:t>
                      </a:r>
                      <a:r>
                        <a:rPr lang="en-GB" sz="1400" b="0" dirty="0">
                          <a:effectLst/>
                        </a:rPr>
                        <a:t> los </a:t>
                      </a:r>
                      <a:r>
                        <a:rPr lang="en-GB" sz="1400" b="0" dirty="0" err="1">
                          <a:effectLst/>
                        </a:rPr>
                        <a:t>errores</a:t>
                      </a:r>
                      <a:r>
                        <a:rPr lang="en-GB" sz="1400" b="0" dirty="0">
                          <a:effectLst/>
                        </a:rPr>
                        <a:t>.</a:t>
                      </a:r>
                      <a:endParaRPr lang="en-GB" sz="1400" b="0" dirty="0">
                        <a:effectLst/>
                        <a:latin typeface="inherit"/>
                      </a:endParaRPr>
                    </a:p>
                  </a:txBody>
                  <a:tcPr marL="19601" marR="19601" marT="9800" marB="9800"/>
                </a:tc>
                <a:extLst>
                  <a:ext uri="{0D108BD9-81ED-4DB2-BD59-A6C34878D82A}">
                    <a16:rowId xmlns:a16="http://schemas.microsoft.com/office/drawing/2014/main" val="1050486843"/>
                  </a:ext>
                </a:extLst>
              </a:tr>
              <a:tr h="78402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400" b="0">
                          <a:effectLst/>
                        </a:rPr>
                        <a:t>render</a:t>
                      </a:r>
                      <a:endParaRPr lang="en-GB" sz="1400" b="0">
                        <a:effectLst/>
                        <a:latin typeface="inherit"/>
                      </a:endParaRPr>
                    </a:p>
                  </a:txBody>
                  <a:tcPr marL="19601" marR="19601" marT="9800" marB="98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400" b="0" dirty="0" err="1">
                          <a:effectLst/>
                        </a:rPr>
                        <a:t>jakarta.el.ValueExpression</a:t>
                      </a:r>
                      <a:r>
                        <a:rPr lang="en-GB" sz="1400" b="0" dirty="0">
                          <a:effectLst/>
                        </a:rPr>
                        <a:t> </a:t>
                      </a:r>
                      <a:r>
                        <a:rPr lang="en-GB" sz="1400" b="0" dirty="0" err="1">
                          <a:effectLst/>
                        </a:rPr>
                        <a:t>evaluada</a:t>
                      </a:r>
                      <a:r>
                        <a:rPr lang="en-GB" sz="1400" b="0" dirty="0">
                          <a:effectLst/>
                        </a:rPr>
                        <a:t> a Object</a:t>
                      </a:r>
                      <a:endParaRPr lang="en-GB" sz="1400" b="0" dirty="0">
                        <a:effectLst/>
                        <a:latin typeface="inherit"/>
                      </a:endParaRPr>
                    </a:p>
                  </a:txBody>
                  <a:tcPr marL="19601" marR="19601" marT="9800" marB="98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400" b="0" dirty="0" err="1">
                          <a:effectLst/>
                        </a:rPr>
                        <a:t>Colección</a:t>
                      </a:r>
                      <a:r>
                        <a:rPr lang="en-GB" sz="1400" b="0" dirty="0">
                          <a:effectLst/>
                        </a:rPr>
                        <a:t> que </a:t>
                      </a:r>
                      <a:r>
                        <a:rPr lang="en-GB" sz="1400" b="0" dirty="0" err="1">
                          <a:effectLst/>
                        </a:rPr>
                        <a:t>identifica</a:t>
                      </a:r>
                      <a:r>
                        <a:rPr lang="en-GB" sz="1400" b="0" dirty="0">
                          <a:effectLst/>
                        </a:rPr>
                        <a:t> la </a:t>
                      </a:r>
                      <a:r>
                        <a:rPr lang="en-GB" sz="1400" b="0" dirty="0" err="1">
                          <a:effectLst/>
                        </a:rPr>
                        <a:t>lista</a:t>
                      </a:r>
                      <a:r>
                        <a:rPr lang="en-GB" sz="1400" b="0" dirty="0">
                          <a:effectLst/>
                        </a:rPr>
                        <a:t> de </a:t>
                      </a:r>
                      <a:r>
                        <a:rPr lang="en-GB" sz="1400" b="0" dirty="0" err="1">
                          <a:effectLst/>
                        </a:rPr>
                        <a:t>componentes</a:t>
                      </a:r>
                      <a:r>
                        <a:rPr lang="en-GB" sz="1400" b="0" dirty="0">
                          <a:effectLst/>
                        </a:rPr>
                        <a:t> a </a:t>
                      </a:r>
                      <a:r>
                        <a:rPr lang="en-GB" sz="1400" b="0" dirty="0" err="1">
                          <a:effectLst/>
                        </a:rPr>
                        <a:t>renderear</a:t>
                      </a:r>
                      <a:r>
                        <a:rPr lang="en-GB" sz="1400" b="0" dirty="0">
                          <a:effectLst/>
                        </a:rPr>
                        <a:t> </a:t>
                      </a:r>
                      <a:r>
                        <a:rPr lang="en-GB" sz="1400" b="0" dirty="0" err="1">
                          <a:effectLst/>
                        </a:rPr>
                        <a:t>en</a:t>
                      </a:r>
                      <a:r>
                        <a:rPr lang="en-GB" sz="1400" b="0" dirty="0">
                          <a:effectLst/>
                        </a:rPr>
                        <a:t> el </a:t>
                      </a:r>
                      <a:r>
                        <a:rPr lang="en-GB" sz="1400" b="0" dirty="0" err="1">
                          <a:effectLst/>
                        </a:rPr>
                        <a:t>cliente</a:t>
                      </a:r>
                      <a:r>
                        <a:rPr lang="en-GB" sz="1400" b="0" dirty="0">
                          <a:effectLst/>
                        </a:rPr>
                        <a:t>. Se </a:t>
                      </a:r>
                      <a:r>
                        <a:rPr lang="en-GB" sz="1400" b="0" dirty="0" err="1">
                          <a:effectLst/>
                        </a:rPr>
                        <a:t>deben</a:t>
                      </a:r>
                      <a:r>
                        <a:rPr lang="en-GB" sz="1400" b="0" dirty="0">
                          <a:effectLst/>
                        </a:rPr>
                        <a:t> </a:t>
                      </a:r>
                      <a:r>
                        <a:rPr lang="en-GB" sz="1400" b="0" dirty="0" err="1">
                          <a:effectLst/>
                        </a:rPr>
                        <a:t>proporcionar</a:t>
                      </a:r>
                      <a:r>
                        <a:rPr lang="en-GB" sz="1400" b="0" dirty="0">
                          <a:effectLst/>
                        </a:rPr>
                        <a:t> los </a:t>
                      </a:r>
                      <a:r>
                        <a:rPr lang="en-GB" sz="1400" b="0" dirty="0" err="1">
                          <a:effectLst/>
                        </a:rPr>
                        <a:t>identificadores</a:t>
                      </a:r>
                      <a:r>
                        <a:rPr lang="en-GB" sz="1400" b="0" dirty="0">
                          <a:effectLst/>
                        </a:rPr>
                        <a:t> de los </a:t>
                      </a:r>
                      <a:r>
                        <a:rPr lang="en-GB" sz="1400" b="0" dirty="0" err="1">
                          <a:effectLst/>
                        </a:rPr>
                        <a:t>componentes</a:t>
                      </a:r>
                      <a:r>
                        <a:rPr lang="en-GB" sz="1400" b="0" dirty="0">
                          <a:effectLst/>
                        </a:rPr>
                        <a:t> </a:t>
                      </a:r>
                      <a:r>
                        <a:rPr lang="en-GB" sz="1400" b="0" dirty="0" err="1">
                          <a:effectLst/>
                        </a:rPr>
                        <a:t>separados</a:t>
                      </a:r>
                      <a:r>
                        <a:rPr lang="en-GB" sz="1400" b="0" dirty="0">
                          <a:effectLst/>
                        </a:rPr>
                        <a:t> por </a:t>
                      </a:r>
                      <a:r>
                        <a:rPr lang="en-GB" sz="1400" b="0" dirty="0" err="1">
                          <a:effectLst/>
                        </a:rPr>
                        <a:t>espacios</a:t>
                      </a:r>
                      <a:r>
                        <a:rPr lang="en-GB" sz="1400" b="0" dirty="0">
                          <a:effectLst/>
                        </a:rPr>
                        <a:t> o una palabra clave. Se </a:t>
                      </a:r>
                      <a:r>
                        <a:rPr lang="en-GB" sz="1400" b="0" dirty="0" err="1">
                          <a:effectLst/>
                        </a:rPr>
                        <a:t>puede</a:t>
                      </a:r>
                      <a:r>
                        <a:rPr lang="en-GB" sz="1400" b="0" dirty="0">
                          <a:effectLst/>
                        </a:rPr>
                        <a:t> </a:t>
                      </a:r>
                      <a:r>
                        <a:rPr lang="en-GB" sz="1400" b="0" dirty="0" err="1">
                          <a:effectLst/>
                        </a:rPr>
                        <a:t>proporcionar</a:t>
                      </a:r>
                      <a:r>
                        <a:rPr lang="en-GB" sz="1400" b="0" dirty="0">
                          <a:effectLst/>
                        </a:rPr>
                        <a:t> una </a:t>
                      </a:r>
                      <a:r>
                        <a:rPr lang="en-GB" sz="1400" b="0" dirty="0" err="1">
                          <a:effectLst/>
                        </a:rPr>
                        <a:t>expresión</a:t>
                      </a:r>
                      <a:r>
                        <a:rPr lang="en-GB" sz="1400" b="0" dirty="0">
                          <a:effectLst/>
                        </a:rPr>
                        <a:t> que </a:t>
                      </a:r>
                      <a:r>
                        <a:rPr lang="en-GB" sz="1400" b="0" dirty="0" err="1">
                          <a:effectLst/>
                        </a:rPr>
                        <a:t>haga</a:t>
                      </a:r>
                      <a:r>
                        <a:rPr lang="en-GB" sz="1400" b="0" dirty="0">
                          <a:effectLst/>
                        </a:rPr>
                        <a:t> </a:t>
                      </a:r>
                      <a:r>
                        <a:rPr lang="en-GB" sz="1400" b="0" dirty="0" err="1">
                          <a:effectLst/>
                        </a:rPr>
                        <a:t>referencia</a:t>
                      </a:r>
                      <a:r>
                        <a:rPr lang="en-GB" sz="1400" b="0" dirty="0">
                          <a:effectLst/>
                        </a:rPr>
                        <a:t> a un </a:t>
                      </a:r>
                      <a:r>
                        <a:rPr lang="en-GB" sz="1400" b="0" dirty="0" err="1">
                          <a:effectLst/>
                        </a:rPr>
                        <a:t>atributo</a:t>
                      </a:r>
                      <a:r>
                        <a:rPr lang="en-GB" sz="1400" b="0" dirty="0">
                          <a:effectLst/>
                        </a:rPr>
                        <a:t> que </a:t>
                      </a:r>
                      <a:r>
                        <a:rPr lang="en-GB" sz="1400" b="0" dirty="0" err="1">
                          <a:effectLst/>
                        </a:rPr>
                        <a:t>regrese</a:t>
                      </a:r>
                      <a:r>
                        <a:rPr lang="en-GB" sz="1400" b="0" dirty="0">
                          <a:effectLst/>
                        </a:rPr>
                        <a:t> una </a:t>
                      </a:r>
                      <a:r>
                        <a:rPr lang="en-GB" sz="1400" b="0" dirty="0" err="1">
                          <a:effectLst/>
                        </a:rPr>
                        <a:t>colección</a:t>
                      </a:r>
                      <a:r>
                        <a:rPr lang="en-GB" sz="1400" b="0" dirty="0">
                          <a:effectLst/>
                        </a:rPr>
                        <a:t> de </a:t>
                      </a:r>
                      <a:r>
                        <a:rPr lang="en-GB" sz="1400" b="0" dirty="0" err="1">
                          <a:effectLst/>
                        </a:rPr>
                        <a:t>cadenas</a:t>
                      </a:r>
                      <a:r>
                        <a:rPr lang="en-GB" sz="1400" b="0" dirty="0">
                          <a:effectLst/>
                        </a:rPr>
                        <a:t>. Por default es @none.</a:t>
                      </a:r>
                      <a:endParaRPr lang="en-GB" sz="1400" b="0" dirty="0">
                        <a:effectLst/>
                        <a:latin typeface="inherit"/>
                      </a:endParaRPr>
                    </a:p>
                  </a:txBody>
                  <a:tcPr marL="19601" marR="19601" marT="9800" marB="9800"/>
                </a:tc>
                <a:extLst>
                  <a:ext uri="{0D108BD9-81ED-4DB2-BD59-A6C34878D82A}">
                    <a16:rowId xmlns:a16="http://schemas.microsoft.com/office/drawing/2014/main" val="1491622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29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D0BC-8F30-714D-9065-79514F18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Palabras clave para execute y render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E11405-D64B-8148-89D9-33E7207D9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502661"/>
              </p:ext>
            </p:extLst>
          </p:nvPr>
        </p:nvGraphicFramePr>
        <p:xfrm>
          <a:off x="3324225" y="2812574"/>
          <a:ext cx="5543550" cy="182880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403623">
                  <a:extLst>
                    <a:ext uri="{9D8B030D-6E8A-4147-A177-3AD203B41FA5}">
                      <a16:colId xmlns:a16="http://schemas.microsoft.com/office/drawing/2014/main" val="4286432426"/>
                    </a:ext>
                  </a:extLst>
                </a:gridCol>
                <a:gridCol w="4139927">
                  <a:extLst>
                    <a:ext uri="{9D8B030D-6E8A-4147-A177-3AD203B41FA5}">
                      <a16:colId xmlns:a16="http://schemas.microsoft.com/office/drawing/2014/main" val="15743452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1">
                          <a:effectLst/>
                        </a:rPr>
                        <a:t>Keyword</a:t>
                      </a:r>
                      <a:endParaRPr lang="en-GB" b="1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1">
                          <a:effectLst/>
                        </a:rPr>
                        <a:t>Description</a:t>
                      </a:r>
                      <a:endParaRPr lang="en-GB" b="1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659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>
                          <a:effectLst/>
                        </a:rPr>
                        <a:t>@all</a:t>
                      </a:r>
                      <a:endParaRPr lang="en-GB" b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 err="1">
                          <a:effectLst/>
                        </a:rPr>
                        <a:t>Todos</a:t>
                      </a:r>
                      <a:r>
                        <a:rPr lang="en-GB" b="0" dirty="0">
                          <a:effectLst/>
                        </a:rPr>
                        <a:t> los </a:t>
                      </a:r>
                      <a:r>
                        <a:rPr lang="en-GB" b="0" dirty="0" err="1">
                          <a:effectLst/>
                        </a:rPr>
                        <a:t>componentes</a:t>
                      </a:r>
                      <a:endParaRPr lang="en-GB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738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>
                          <a:effectLst/>
                        </a:rPr>
                        <a:t>@form</a:t>
                      </a:r>
                      <a:endParaRPr lang="en-GB" b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>
                          <a:effectLst/>
                        </a:rPr>
                        <a:t>La forma que </a:t>
                      </a:r>
                      <a:r>
                        <a:rPr lang="en-GB" b="0" dirty="0" err="1">
                          <a:effectLst/>
                        </a:rPr>
                        <a:t>encierra</a:t>
                      </a:r>
                      <a:r>
                        <a:rPr lang="en-GB" b="0" dirty="0">
                          <a:effectLst/>
                        </a:rPr>
                        <a:t> al </a:t>
                      </a:r>
                      <a:r>
                        <a:rPr lang="en-GB" b="0" dirty="0" err="1">
                          <a:effectLst/>
                        </a:rPr>
                        <a:t>componente</a:t>
                      </a:r>
                      <a:endParaRPr lang="en-GB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934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>
                          <a:effectLst/>
                        </a:rPr>
                        <a:t>@none</a:t>
                      </a:r>
                      <a:endParaRPr lang="en-GB" b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 err="1">
                          <a:effectLst/>
                        </a:rPr>
                        <a:t>Ningún</a:t>
                      </a:r>
                      <a:r>
                        <a:rPr lang="en-GB" b="0" dirty="0">
                          <a:effectLst/>
                        </a:rPr>
                        <a:t> </a:t>
                      </a:r>
                      <a:r>
                        <a:rPr lang="en-GB" b="0" dirty="0" err="1">
                          <a:effectLst/>
                        </a:rPr>
                        <a:t>componente</a:t>
                      </a:r>
                      <a:endParaRPr lang="en-GB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718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>
                          <a:effectLst/>
                        </a:rPr>
                        <a:t>@this</a:t>
                      </a:r>
                      <a:endParaRPr lang="en-GB" b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>
                          <a:effectLst/>
                        </a:rPr>
                        <a:t>El element que </a:t>
                      </a:r>
                      <a:r>
                        <a:rPr lang="en-GB" b="0" dirty="0" err="1">
                          <a:effectLst/>
                        </a:rPr>
                        <a:t>disparó</a:t>
                      </a:r>
                      <a:r>
                        <a:rPr lang="en-GB" b="0" dirty="0">
                          <a:effectLst/>
                        </a:rPr>
                        <a:t> la </a:t>
                      </a:r>
                      <a:r>
                        <a:rPr lang="en-GB" b="0" dirty="0" err="1">
                          <a:effectLst/>
                        </a:rPr>
                        <a:t>solicitud</a:t>
                      </a:r>
                      <a:endParaRPr lang="en-GB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46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015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6AF24-A9DB-5B4A-A855-696126D2A5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MX" dirty="0"/>
              <a:t>Define el evento que dispara la acción Ajax: click, keyup, mouseover, focus, blur, etc.</a:t>
            </a:r>
          </a:p>
          <a:p>
            <a:pPr marL="0" indent="0">
              <a:buNone/>
            </a:pPr>
            <a:endParaRPr lang="en-MX" dirty="0"/>
          </a:p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h:commandButton</a:t>
            </a:r>
            <a:r>
              <a:rPr lang="en-GB" dirty="0"/>
              <a:t> id="submit" value="Submit"&gt;</a:t>
            </a:r>
          </a:p>
          <a:p>
            <a:pPr marL="0" indent="0">
              <a:buNone/>
            </a:pPr>
            <a:r>
              <a:rPr lang="en-GB" dirty="0"/>
              <a:t>    &lt;</a:t>
            </a:r>
            <a:r>
              <a:rPr lang="en-GB" dirty="0" err="1"/>
              <a:t>f:ajax</a:t>
            </a:r>
            <a:r>
              <a:rPr lang="en-GB" dirty="0"/>
              <a:t> event="click" /&gt;</a:t>
            </a:r>
          </a:p>
          <a:p>
            <a:pPr marL="0" indent="0">
              <a:buNone/>
            </a:pPr>
            <a:r>
              <a:rPr lang="en-GB" dirty="0"/>
              <a:t>&lt;/</a:t>
            </a:r>
            <a:r>
              <a:rPr lang="en-GB" dirty="0" err="1"/>
              <a:t>h:commandButton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h:outputText</a:t>
            </a:r>
            <a:r>
              <a:rPr lang="en-GB" dirty="0"/>
              <a:t> id="result" value="#{</a:t>
            </a:r>
            <a:r>
              <a:rPr lang="en-GB" dirty="0" err="1"/>
              <a:t>userNumberBean.response</a:t>
            </a:r>
            <a:r>
              <a:rPr lang="en-GB" dirty="0"/>
              <a:t>}" /&gt;</a:t>
            </a:r>
            <a:endParaRPr lang="en-MX" dirty="0"/>
          </a:p>
          <a:p>
            <a:pPr marL="0" indent="0">
              <a:buNone/>
            </a:pPr>
            <a:endParaRPr lang="en-MX" dirty="0"/>
          </a:p>
          <a:p>
            <a:pPr marL="0" indent="0">
              <a:buNone/>
            </a:pPr>
            <a:endParaRPr lang="en-MX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3E788-AD8F-A04E-B618-2248C8DE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Uso del atributo event</a:t>
            </a:r>
          </a:p>
        </p:txBody>
      </p:sp>
    </p:spTree>
    <p:extLst>
      <p:ext uri="{BB962C8B-B14F-4D97-AF65-F5344CB8AC3E}">
        <p14:creationId xmlns:p14="http://schemas.microsoft.com/office/powerpoint/2010/main" val="2591872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2BB76E-D106-2E4F-9CB8-5D3AB98200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h:inputText</a:t>
            </a:r>
            <a:r>
              <a:rPr lang="en-GB" dirty="0"/>
              <a:t> id="</a:t>
            </a:r>
            <a:r>
              <a:rPr lang="en-GB" dirty="0" err="1">
                <a:solidFill>
                  <a:srgbClr val="C00000"/>
                </a:solidFill>
              </a:rPr>
              <a:t>userNo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             title="Type a number from 0 to 10:"</a:t>
            </a:r>
          </a:p>
          <a:p>
            <a:pPr marL="0" indent="0">
              <a:buNone/>
            </a:pPr>
            <a:r>
              <a:rPr lang="en-GB" dirty="0"/>
              <a:t>             value="#{</a:t>
            </a:r>
            <a:r>
              <a:rPr lang="en-GB" dirty="0" err="1"/>
              <a:t>userNumberBean.userNumber</a:t>
            </a:r>
            <a:r>
              <a:rPr lang="en-GB" dirty="0"/>
              <a:t>}"&gt;</a:t>
            </a:r>
          </a:p>
          <a:p>
            <a:pPr marL="0" indent="0">
              <a:buNone/>
            </a:pPr>
            <a:r>
              <a:rPr lang="en-GB" dirty="0"/>
              <a:t>    ...</a:t>
            </a:r>
          </a:p>
          <a:p>
            <a:pPr marL="0" indent="0">
              <a:buNone/>
            </a:pPr>
            <a:r>
              <a:rPr lang="en-GB" dirty="0"/>
              <a:t>&lt;/</a:t>
            </a:r>
            <a:r>
              <a:rPr lang="en-GB" dirty="0" err="1"/>
              <a:t>h:inputText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h:commandButton</a:t>
            </a:r>
            <a:r>
              <a:rPr lang="en-GB" dirty="0"/>
              <a:t> id="submit" value="Submit"&gt;</a:t>
            </a:r>
          </a:p>
          <a:p>
            <a:pPr marL="0" indent="0">
              <a:buNone/>
            </a:pPr>
            <a:r>
              <a:rPr lang="en-GB" dirty="0"/>
              <a:t>    &lt;</a:t>
            </a:r>
            <a:r>
              <a:rPr lang="en-GB" dirty="0" err="1"/>
              <a:t>f:ajax</a:t>
            </a:r>
            <a:r>
              <a:rPr lang="en-GB" dirty="0"/>
              <a:t> event="click" execute="</a:t>
            </a:r>
            <a:r>
              <a:rPr lang="en-GB" dirty="0" err="1">
                <a:solidFill>
                  <a:srgbClr val="C00000"/>
                </a:solidFill>
              </a:rPr>
              <a:t>userNo</a:t>
            </a:r>
            <a:r>
              <a:rPr lang="en-GB" dirty="0"/>
              <a:t>" /&gt;</a:t>
            </a:r>
          </a:p>
          <a:p>
            <a:pPr marL="0" indent="0">
              <a:buNone/>
            </a:pPr>
            <a:r>
              <a:rPr lang="en-GB" dirty="0"/>
              <a:t>&lt;/</a:t>
            </a:r>
            <a:r>
              <a:rPr lang="en-GB" dirty="0" err="1"/>
              <a:t>h:commandButton</a:t>
            </a:r>
            <a:r>
              <a:rPr lang="en-GB" dirty="0"/>
              <a:t>&gt;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9EC416-FE54-0B4E-A6AA-D4D96E83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Uso del atributo execute</a:t>
            </a:r>
          </a:p>
        </p:txBody>
      </p:sp>
    </p:spTree>
    <p:extLst>
      <p:ext uri="{BB962C8B-B14F-4D97-AF65-F5344CB8AC3E}">
        <p14:creationId xmlns:p14="http://schemas.microsoft.com/office/powerpoint/2010/main" val="2874184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FC98C5-3FB8-BF4B-8AD5-7E77FD82CA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MX" dirty="0"/>
              <a:t>Método a ejecutar en el servidor en respuesta a una acción Ajax.</a:t>
            </a:r>
          </a:p>
          <a:p>
            <a:pPr marL="0" indent="0">
              <a:buNone/>
            </a:pPr>
            <a:endParaRPr lang="en-MX" dirty="0"/>
          </a:p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f:ajax</a:t>
            </a:r>
            <a:r>
              <a:rPr lang="en-GB" dirty="0"/>
              <a:t> event="change" render="total"</a:t>
            </a:r>
          </a:p>
          <a:p>
            <a:pPr marL="0" indent="0">
              <a:buNone/>
            </a:pPr>
            <a:r>
              <a:rPr lang="en-GB" dirty="0"/>
              <a:t>        listener="#{</a:t>
            </a:r>
            <a:r>
              <a:rPr lang="en-GB" dirty="0" err="1"/>
              <a:t>reservationBean.calculateTotal</a:t>
            </a:r>
            <a:r>
              <a:rPr lang="en-GB" dirty="0"/>
              <a:t>}"/&gt;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B3A2A6-3B96-9842-B65E-A848226D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Uso del atributo listener</a:t>
            </a:r>
          </a:p>
        </p:txBody>
      </p:sp>
    </p:spTree>
    <p:extLst>
      <p:ext uri="{BB962C8B-B14F-4D97-AF65-F5344CB8AC3E}">
        <p14:creationId xmlns:p14="http://schemas.microsoft.com/office/powerpoint/2010/main" val="517396164"/>
      </p:ext>
    </p:extLst>
  </p:cSld>
  <p:clrMapOvr>
    <a:masterClrMapping/>
  </p:clrMapOvr>
</p:sld>
</file>

<file path=ppt/theme/theme1.xml><?xml version="1.0" encoding="utf-8"?>
<a:theme xmlns:a="http://schemas.openxmlformats.org/drawingml/2006/main" name="Blanc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2899</TotalTime>
  <Words>1228</Words>
  <Application>Microsoft Macintosh PowerPoint</Application>
  <PresentationFormat>Widescreen</PresentationFormat>
  <Paragraphs>176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inherit</vt:lpstr>
      <vt:lpstr>Verdana</vt:lpstr>
      <vt:lpstr>Blanco</vt:lpstr>
      <vt:lpstr>PowerPoint Presentation</vt:lpstr>
      <vt:lpstr>Ajax</vt:lpstr>
      <vt:lpstr>Ajax con Jakarta Faces</vt:lpstr>
      <vt:lpstr>La etiqueta f:ajax</vt:lpstr>
      <vt:lpstr>Atributos de la etiqueta f:ajax</vt:lpstr>
      <vt:lpstr>Palabras clave para execute y render</vt:lpstr>
      <vt:lpstr>Uso del atributo event</vt:lpstr>
      <vt:lpstr>Uso del atributo execute</vt:lpstr>
      <vt:lpstr>Uso del atributo listener</vt:lpstr>
      <vt:lpstr>Monitoreo de eventos en el cliente: onevent</vt:lpstr>
      <vt:lpstr>Objeto enviado en onevent</vt:lpstr>
      <vt:lpstr>Manejo de errores: onerror</vt:lpstr>
      <vt:lpstr>Valores de status</vt:lpstr>
      <vt:lpstr>Recepción de la respuesta Ajax: render</vt:lpstr>
      <vt:lpstr>Agrupación de componentes</vt:lpstr>
      <vt:lpstr>Uso directo de la API JS</vt:lpstr>
      <vt:lpstr>Valores del parámetro options</vt:lpstr>
      <vt:lpstr>Contacto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Instructores Diplomado Java</dc:title>
  <dc:creator>Eprin</dc:creator>
  <cp:keywords>Control Escolar Diplomado Sistemas Java</cp:keywords>
  <cp:lastModifiedBy>Jorge Barron</cp:lastModifiedBy>
  <cp:revision>147</cp:revision>
  <dcterms:created xsi:type="dcterms:W3CDTF">2011-08-24T17:20:45Z</dcterms:created>
  <dcterms:modified xsi:type="dcterms:W3CDTF">2022-02-11T21:57:39Z</dcterms:modified>
  <cp:category>Diplomado Desarrollo de sistemas con tecnología Java</cp:category>
</cp:coreProperties>
</file>