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9" r:id="rId3"/>
    <p:sldId id="260" r:id="rId4"/>
    <p:sldId id="267"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58" r:id="rId39"/>
  </p:sldIdLst>
  <p:sldSz cx="12192000" cy="6858000"/>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D38"/>
    <a:srgbClr val="E8A634"/>
    <a:srgbClr val="D6A300"/>
    <a:srgbClr val="FEC200"/>
    <a:srgbClr val="FFC91D"/>
    <a:srgbClr val="C49500"/>
    <a:srgbClr val="FFDC6D"/>
    <a:srgbClr val="C9A611"/>
    <a:srgbClr val="142F50"/>
    <a:srgbClr val="1321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7" autoAdjust="0"/>
    <p:restoredTop sz="94638"/>
  </p:normalViewPr>
  <p:slideViewPr>
    <p:cSldViewPr>
      <p:cViewPr varScale="1">
        <p:scale>
          <a:sx n="68" d="100"/>
          <a:sy n="68" d="100"/>
        </p:scale>
        <p:origin x="1080" y="60"/>
      </p:cViewPr>
      <p:guideLst>
        <p:guide orient="horz" pos="4319"/>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79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6E8ABBE-65F4-4BA5-980D-665472EF7218}" type="datetimeFigureOut">
              <a:rPr lang="es-MX"/>
              <a:pPr>
                <a:defRPr/>
              </a:pPr>
              <a:t>23/02/2022</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E5D9EF7-66F9-4A0F-A229-A4EB70784902}" type="slidenum">
              <a:rPr lang="es-MX"/>
              <a:pPr>
                <a:defRPr/>
              </a:pPr>
              <a:t>‹Nº›</a:t>
            </a:fld>
            <a:endParaRPr lang="es-MX"/>
          </a:p>
        </p:txBody>
      </p:sp>
    </p:spTree>
    <p:extLst>
      <p:ext uri="{BB962C8B-B14F-4D97-AF65-F5344CB8AC3E}">
        <p14:creationId xmlns:p14="http://schemas.microsoft.com/office/powerpoint/2010/main" val="1670122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8E98EC4-04D6-4ACF-AE2A-BE709172C73F}" type="datetimeFigureOut">
              <a:rPr lang="es-MX"/>
              <a:pPr>
                <a:defRPr/>
              </a:pPr>
              <a:t>23/02/2022</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6ED5CB3-2BF7-405B-94AC-E3A8F1E8FEBF}" type="slidenum">
              <a:rPr lang="es-MX"/>
              <a:pPr>
                <a:defRPr/>
              </a:pPr>
              <a:t>‹Nº›</a:t>
            </a:fld>
            <a:endParaRPr lang="es-MX"/>
          </a:p>
        </p:txBody>
      </p:sp>
    </p:spTree>
    <p:extLst>
      <p:ext uri="{BB962C8B-B14F-4D97-AF65-F5344CB8AC3E}">
        <p14:creationId xmlns:p14="http://schemas.microsoft.com/office/powerpoint/2010/main" val="3095387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1 Marcador de imagen de diapositiva"/>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17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8195"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4CF643-A441-4B3B-8BFE-176F45764C1D}" type="slidenum">
              <a:rPr lang="es-MX"/>
              <a:pPr fontAlgn="base">
                <a:spcBef>
                  <a:spcPct val="0"/>
                </a:spcBef>
                <a:spcAft>
                  <a:spcPct val="0"/>
                </a:spcAft>
                <a:defRPr/>
              </a:pPr>
              <a:t>1</a:t>
            </a:fld>
            <a:endParaRPr lang="es-MX"/>
          </a:p>
        </p:txBody>
      </p:sp>
    </p:spTree>
    <p:extLst>
      <p:ext uri="{BB962C8B-B14F-4D97-AF65-F5344CB8AC3E}">
        <p14:creationId xmlns:p14="http://schemas.microsoft.com/office/powerpoint/2010/main" val="2450296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pic>
        <p:nvPicPr>
          <p:cNvPr id="3" name="Imagen 2" descr="Un hombre en frente de una computadora&#10;&#10;Descripción generada automáticamente con confianza media">
            <a:extLst>
              <a:ext uri="{FF2B5EF4-FFF2-40B4-BE49-F238E27FC236}">
                <a16:creationId xmlns:a16="http://schemas.microsoft.com/office/drawing/2014/main" id="{6880C539-383D-4794-B1F8-51BE44C09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759" t="8939" r="-627" b="1408"/>
          <a:stretch/>
        </p:blipFill>
        <p:spPr>
          <a:xfrm>
            <a:off x="0" y="0"/>
            <a:ext cx="10128448" cy="6326560"/>
          </a:xfrm>
          <a:prstGeom prst="rect">
            <a:avLst/>
          </a:prstGeom>
        </p:spPr>
      </p:pic>
      <p:pic>
        <p:nvPicPr>
          <p:cNvPr id="4" name="Imagen 3" descr="Imagen que contiene Gráfico&#10;&#10;Descripción generada automáticamente">
            <a:extLst>
              <a:ext uri="{FF2B5EF4-FFF2-40B4-BE49-F238E27FC236}">
                <a16:creationId xmlns:a16="http://schemas.microsoft.com/office/drawing/2014/main" id="{79E8AF6B-208E-43D0-BA3C-6C099DA2B36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6152A925-D173-481D-8D6F-84550F5EB6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52384" y="5927437"/>
            <a:ext cx="2470920" cy="102995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ido texto">
    <p:spTree>
      <p:nvGrpSpPr>
        <p:cNvPr id="1" name=""/>
        <p:cNvGrpSpPr/>
        <p:nvPr/>
      </p:nvGrpSpPr>
      <p:grpSpPr>
        <a:xfrm>
          <a:off x="0" y="0"/>
          <a:ext cx="0" cy="0"/>
          <a:chOff x="0" y="0"/>
          <a:chExt cx="0" cy="0"/>
        </a:xfrm>
      </p:grpSpPr>
      <p:sp>
        <p:nvSpPr>
          <p:cNvPr id="7" name="16 Marcador de texto"/>
          <p:cNvSpPr>
            <a:spLocks noGrp="1"/>
          </p:cNvSpPr>
          <p:nvPr>
            <p:ph type="body" sz="quarter" idx="10"/>
          </p:nvPr>
        </p:nvSpPr>
        <p:spPr>
          <a:xfrm>
            <a:off x="623392" y="1556792"/>
            <a:ext cx="11063453" cy="4715460"/>
          </a:xfrm>
          <a:prstGeom prst="rect">
            <a:avLst/>
          </a:prstGeom>
        </p:spPr>
        <p:txBody>
          <a:bodyPr>
            <a:normAutofit/>
          </a:bodyPr>
          <a:lstStyle>
            <a:lvl1pPr>
              <a:defRPr sz="2800">
                <a:latin typeface="Arial"/>
                <a:cs typeface="Arial"/>
              </a:defRPr>
            </a:lvl1pPr>
            <a:lvl2pPr>
              <a:defRPr sz="2600">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9" name="17 Título"/>
          <p:cNvSpPr>
            <a:spLocks noGrp="1"/>
          </p:cNvSpPr>
          <p:nvPr>
            <p:ph type="title"/>
          </p:nvPr>
        </p:nvSpPr>
        <p:spPr>
          <a:xfrm>
            <a:off x="623392" y="764704"/>
            <a:ext cx="11137237" cy="576064"/>
          </a:xfrm>
          <a:prstGeom prst="rect">
            <a:avLst/>
          </a:prstGeom>
        </p:spPr>
        <p:txBody>
          <a:bodyPr anchor="ctr"/>
          <a:lstStyle>
            <a:lvl1pPr algn="l">
              <a:defRPr sz="3200" b="1">
                <a:latin typeface="Arial"/>
                <a:cs typeface="Arial"/>
              </a:defRPr>
            </a:lvl1pPr>
          </a:lstStyle>
          <a:p>
            <a:r>
              <a:rPr lang="es-ES" dirty="0"/>
              <a:t>Haga clic para modificar el estilo de título del patrón</a:t>
            </a:r>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ido en blanco">
    <p:spTree>
      <p:nvGrpSpPr>
        <p:cNvPr id="1" name=""/>
        <p:cNvGrpSpPr/>
        <p:nvPr/>
      </p:nvGrpSpPr>
      <p:grpSpPr>
        <a:xfrm>
          <a:off x="0" y="0"/>
          <a:ext cx="0" cy="0"/>
          <a:chOff x="0" y="0"/>
          <a:chExt cx="0" cy="0"/>
        </a:xfrm>
      </p:grpSpPr>
      <p:sp>
        <p:nvSpPr>
          <p:cNvPr id="9" name="17 Título"/>
          <p:cNvSpPr>
            <a:spLocks noGrp="1"/>
          </p:cNvSpPr>
          <p:nvPr>
            <p:ph type="title"/>
          </p:nvPr>
        </p:nvSpPr>
        <p:spPr>
          <a:xfrm>
            <a:off x="623392" y="764704"/>
            <a:ext cx="11137237" cy="576064"/>
          </a:xfrm>
          <a:prstGeom prst="rect">
            <a:avLst/>
          </a:prstGeom>
        </p:spPr>
        <p:txBody>
          <a:bodyPr anchor="ctr"/>
          <a:lstStyle>
            <a:lvl1pPr algn="l">
              <a:defRPr sz="3200" b="1">
                <a:latin typeface="Arial"/>
                <a:cs typeface="Arial"/>
              </a:defRPr>
            </a:lvl1pPr>
          </a:lstStyle>
          <a:p>
            <a:r>
              <a:rPr lang="es-ES" dirty="0"/>
              <a:t>Haga clic para modificar el estilo de título del patrón</a:t>
            </a:r>
            <a:endParaRPr lang="es-MX" dirty="0"/>
          </a:p>
        </p:txBody>
      </p:sp>
    </p:spTree>
    <p:extLst>
      <p:ext uri="{BB962C8B-B14F-4D97-AF65-F5344CB8AC3E}">
        <p14:creationId xmlns:p14="http://schemas.microsoft.com/office/powerpoint/2010/main" val="221616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ntacto">
    <p:spTree>
      <p:nvGrpSpPr>
        <p:cNvPr id="1" name=""/>
        <p:cNvGrpSpPr/>
        <p:nvPr/>
      </p:nvGrpSpPr>
      <p:grpSpPr>
        <a:xfrm>
          <a:off x="0" y="0"/>
          <a:ext cx="0" cy="0"/>
          <a:chOff x="0" y="0"/>
          <a:chExt cx="0" cy="0"/>
        </a:xfrm>
      </p:grpSpPr>
      <p:sp>
        <p:nvSpPr>
          <p:cNvPr id="7" name="16 Marcador de texto"/>
          <p:cNvSpPr>
            <a:spLocks noGrp="1"/>
          </p:cNvSpPr>
          <p:nvPr>
            <p:ph type="body" sz="quarter" idx="10"/>
          </p:nvPr>
        </p:nvSpPr>
        <p:spPr>
          <a:xfrm>
            <a:off x="623392" y="1556792"/>
            <a:ext cx="11063453" cy="4715460"/>
          </a:xfrm>
          <a:prstGeom prst="rect">
            <a:avLst/>
          </a:prstGeom>
        </p:spPr>
        <p:txBody>
          <a:bodyPr>
            <a:normAutofit/>
          </a:bodyPr>
          <a:lstStyle>
            <a:lvl1pPr marL="0" indent="0" algn="ctr">
              <a:buNone/>
              <a:defRPr sz="2400">
                <a:latin typeface="Arial"/>
                <a:cs typeface="Arial"/>
              </a:defRPr>
            </a:lvl1pPr>
            <a:lvl2pPr marL="0" indent="0" algn="ctr">
              <a:spcAft>
                <a:spcPts val="1800"/>
              </a:spcAft>
              <a:buNone/>
              <a:defRPr sz="2000" i="1">
                <a:latin typeface="Arial"/>
                <a:cs typeface="Arial"/>
              </a:defRPr>
            </a:lvl2pPr>
            <a:lvl3pPr marL="0" indent="0" algn="ctr">
              <a:spcBef>
                <a:spcPts val="2376"/>
              </a:spcBef>
              <a:spcAft>
                <a:spcPts val="600"/>
              </a:spcAft>
              <a:buNone/>
              <a:defRPr sz="2000">
                <a:latin typeface="Arial"/>
                <a:cs typeface="Arial"/>
              </a:defRPr>
            </a:lvl3pPr>
            <a:lvl4pPr marL="0" indent="0" algn="ctr">
              <a:spcAft>
                <a:spcPts val="600"/>
              </a:spcAft>
              <a:buNone/>
              <a:defRPr sz="2000">
                <a:latin typeface="Arial"/>
                <a:cs typeface="Arial"/>
              </a:defRPr>
            </a:lvl4pPr>
            <a:lvl5pPr marL="0" indent="0" algn="ctr">
              <a:spcAft>
                <a:spcPts val="600"/>
              </a:spcAft>
              <a:buNone/>
              <a:defRPr sz="2000">
                <a:latin typeface="Arial"/>
                <a:cs typeface="Aria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9" name="17 Título"/>
          <p:cNvSpPr>
            <a:spLocks noGrp="1"/>
          </p:cNvSpPr>
          <p:nvPr>
            <p:ph type="title" hasCustomPrompt="1"/>
          </p:nvPr>
        </p:nvSpPr>
        <p:spPr>
          <a:xfrm>
            <a:off x="623392" y="764704"/>
            <a:ext cx="11137237" cy="576064"/>
          </a:xfrm>
          <a:prstGeom prst="rect">
            <a:avLst/>
          </a:prstGeom>
        </p:spPr>
        <p:txBody>
          <a:bodyPr anchor="ctr"/>
          <a:lstStyle>
            <a:lvl1pPr algn="ctr">
              <a:defRPr sz="3200" b="1">
                <a:latin typeface="Arial"/>
                <a:cs typeface="Arial"/>
              </a:defRPr>
            </a:lvl1pPr>
          </a:lstStyle>
          <a:p>
            <a:r>
              <a:rPr lang="es-ES" dirty="0"/>
              <a:t>Contacto</a:t>
            </a:r>
            <a:endParaRPr lang="es-MX" dirty="0"/>
          </a:p>
        </p:txBody>
      </p:sp>
    </p:spTree>
    <p:extLst>
      <p:ext uri="{BB962C8B-B14F-4D97-AF65-F5344CB8AC3E}">
        <p14:creationId xmlns:p14="http://schemas.microsoft.com/office/powerpoint/2010/main" val="377226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C94E179-C721-49C6-BDBA-E8CD919B315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048" y="6382464"/>
            <a:ext cx="12188952" cy="502920"/>
          </a:xfrm>
          <a:prstGeom prst="rect">
            <a:avLst/>
          </a:prstGeom>
        </p:spPr>
      </p:pic>
      <p:sp>
        <p:nvSpPr>
          <p:cNvPr id="5" name="CuadroTexto 4">
            <a:extLst>
              <a:ext uri="{FF2B5EF4-FFF2-40B4-BE49-F238E27FC236}">
                <a16:creationId xmlns:a16="http://schemas.microsoft.com/office/drawing/2014/main" id="{A507DCD9-6CD6-A343-9741-1523708C58BD}"/>
              </a:ext>
            </a:extLst>
          </p:cNvPr>
          <p:cNvSpPr txBox="1"/>
          <p:nvPr userDrawn="1"/>
        </p:nvSpPr>
        <p:spPr>
          <a:xfrm>
            <a:off x="695400" y="6381328"/>
            <a:ext cx="7968885" cy="438582"/>
          </a:xfrm>
          <a:prstGeom prst="rect">
            <a:avLst/>
          </a:prstGeom>
          <a:noFill/>
        </p:spPr>
        <p:txBody>
          <a:bodyPr wrap="square" rtlCol="0">
            <a:spAutoFit/>
          </a:bodyPr>
          <a:lstStyle/>
          <a:p>
            <a:pPr algn="l"/>
            <a:r>
              <a:rPr lang="es-ES" sz="1050" dirty="0">
                <a:solidFill>
                  <a:schemeClr val="bg1"/>
                </a:solidFill>
              </a:rPr>
              <a:t>DIPLOMADO</a:t>
            </a:r>
          </a:p>
          <a:p>
            <a:pPr marL="0" marR="0" lvl="0" indent="0" algn="l" defTabSz="914400" rtl="0" eaLnBrk="1" fontAlgn="base" latinLnBrk="0" hangingPunct="1">
              <a:lnSpc>
                <a:spcPct val="100000"/>
              </a:lnSpc>
              <a:spcBef>
                <a:spcPct val="0"/>
              </a:spcBef>
              <a:spcAft>
                <a:spcPct val="0"/>
              </a:spcAft>
              <a:buClrTx/>
              <a:buSzTx/>
              <a:buFontTx/>
              <a:buNone/>
              <a:tabLst/>
              <a:defRPr/>
            </a:pPr>
            <a:r>
              <a:rPr lang="es-ES_tradnl" sz="1200" b="1" dirty="0">
                <a:solidFill>
                  <a:schemeClr val="bg1"/>
                </a:solidFill>
              </a:rPr>
              <a:t>Desarrollo de Sistemas con Tecnología Java</a:t>
            </a:r>
            <a:endParaRPr lang="es-ES" sz="2800" b="1" dirty="0">
              <a:solidFill>
                <a:schemeClr val="bg1"/>
              </a:solidFill>
            </a:endParaRPr>
          </a:p>
        </p:txBody>
      </p:sp>
      <p:pic>
        <p:nvPicPr>
          <p:cNvPr id="9" name="Imagen 8" descr="Imagen que contiene Texto&#10;&#10;Descripción generada automáticamente">
            <a:extLst>
              <a:ext uri="{FF2B5EF4-FFF2-40B4-BE49-F238E27FC236}">
                <a16:creationId xmlns:a16="http://schemas.microsoft.com/office/drawing/2014/main" id="{1EE56D51-F6BA-427B-95E9-0AB4C2DA17E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14393" y="6375673"/>
            <a:ext cx="1217453" cy="507472"/>
          </a:xfrm>
          <a:prstGeom prst="rect">
            <a:avLst/>
          </a:prstGeom>
        </p:spPr>
      </p:pic>
      <p:sp>
        <p:nvSpPr>
          <p:cNvPr id="12" name="CuadroTexto 11">
            <a:extLst>
              <a:ext uri="{FF2B5EF4-FFF2-40B4-BE49-F238E27FC236}">
                <a16:creationId xmlns:a16="http://schemas.microsoft.com/office/drawing/2014/main" id="{8B16094F-7B22-4BDA-9C94-EE1FD7F8F1CF}"/>
              </a:ext>
            </a:extLst>
          </p:cNvPr>
          <p:cNvSpPr txBox="1"/>
          <p:nvPr userDrawn="1"/>
        </p:nvSpPr>
        <p:spPr>
          <a:xfrm>
            <a:off x="8040216" y="6669360"/>
            <a:ext cx="949941" cy="169277"/>
          </a:xfrm>
          <a:prstGeom prst="rect">
            <a:avLst/>
          </a:prstGeom>
          <a:noFill/>
        </p:spPr>
        <p:txBody>
          <a:bodyPr wrap="square" rtlCol="0">
            <a:spAutoFit/>
          </a:bodyPr>
          <a:lstStyle/>
          <a:p>
            <a:r>
              <a:rPr lang="es-ES" sz="500" dirty="0">
                <a:latin typeface="Verdana" panose="020B0604030504040204" pitchFamily="34" charset="0"/>
                <a:ea typeface="Verdana" panose="020B0604030504040204" pitchFamily="34" charset="0"/>
              </a:rPr>
              <a:t>DDTIC_DSJ_PLI_2021</a:t>
            </a:r>
            <a:endParaRPr lang="es-MX" sz="500" dirty="0">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202E2D32-0692-465E-949C-A132E8CFF8B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50292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p:cNvSpPr txBox="1"/>
          <p:nvPr/>
        </p:nvSpPr>
        <p:spPr>
          <a:xfrm>
            <a:off x="6240016" y="2420888"/>
            <a:ext cx="5419712" cy="1231106"/>
          </a:xfrm>
          <a:prstGeom prst="rect">
            <a:avLst/>
          </a:prstGeom>
          <a:noFill/>
          <a:ln>
            <a:noFill/>
          </a:ln>
          <a:effectLst/>
        </p:spPr>
        <p:txBody>
          <a:bodyPr wrap="square" rtlCol="0">
            <a:spAutoFit/>
          </a:bodyPr>
          <a:lstStyle/>
          <a:p>
            <a:pPr algn="r">
              <a:spcAft>
                <a:spcPts val="600"/>
              </a:spcAft>
            </a:pPr>
            <a:r>
              <a:rPr lang="es-ES_tradnl" sz="2000" b="1" dirty="0">
                <a:solidFill>
                  <a:srgbClr val="FFFFFF"/>
                </a:solidFill>
                <a:latin typeface="Arial"/>
                <a:cs typeface="Arial"/>
              </a:rPr>
              <a:t>Módulo 10﻿</a:t>
            </a:r>
          </a:p>
          <a:p>
            <a:pPr algn="r"/>
            <a:r>
              <a:rPr lang="es-MX" sz="2000" dirty="0">
                <a:solidFill>
                  <a:srgbClr val="FFFFFF"/>
                </a:solidFill>
                <a:latin typeface="Arial"/>
                <a:cs typeface="Arial"/>
              </a:rPr>
              <a:t>Servicios Web y </a:t>
            </a:r>
            <a:r>
              <a:rPr lang="es-MX" sz="2000" dirty="0" err="1">
                <a:solidFill>
                  <a:srgbClr val="FFFFFF"/>
                </a:solidFill>
                <a:latin typeface="Arial"/>
                <a:cs typeface="Arial"/>
              </a:rPr>
              <a:t>Beans</a:t>
            </a:r>
            <a:r>
              <a:rPr lang="es-MX" sz="2000" dirty="0">
                <a:solidFill>
                  <a:srgbClr val="FFFFFF"/>
                </a:solidFill>
                <a:latin typeface="Arial"/>
                <a:cs typeface="Arial"/>
              </a:rPr>
              <a:t> Empresariales</a:t>
            </a:r>
            <a:endParaRPr lang="es-ES_tradnl" sz="2000" dirty="0">
              <a:solidFill>
                <a:srgbClr val="FFFFFF"/>
              </a:solidFill>
              <a:latin typeface="Arial"/>
              <a:cs typeface="Arial"/>
            </a:endParaRPr>
          </a:p>
          <a:p>
            <a:pPr algn="r">
              <a:spcBef>
                <a:spcPts val="1800"/>
              </a:spcBef>
              <a:spcAft>
                <a:spcPts val="0"/>
              </a:spcAft>
            </a:pPr>
            <a:r>
              <a:rPr lang="es-ES_tradnl" sz="1400" i="1" dirty="0">
                <a:solidFill>
                  <a:schemeClr val="bg1"/>
                </a:solidFill>
              </a:rPr>
              <a:t>Ing. Jorge Alberto Montalvo Olvera </a:t>
            </a:r>
            <a:endParaRPr lang="es-ES_tradnl" sz="1400" i="1" dirty="0">
              <a:solidFill>
                <a:schemeClr val="bg1"/>
              </a:solidFill>
              <a:latin typeface="Arial"/>
              <a:cs typeface="Arial"/>
            </a:endParaRPr>
          </a:p>
        </p:txBody>
      </p:sp>
      <p:sp>
        <p:nvSpPr>
          <p:cNvPr id="5" name="Paralelogramo 11">
            <a:extLst>
              <a:ext uri="{FF2B5EF4-FFF2-40B4-BE49-F238E27FC236}">
                <a16:creationId xmlns:a16="http://schemas.microsoft.com/office/drawing/2014/main" id="{C292C5C1-43E0-6F4E-9271-7BB09834E5C6}"/>
              </a:ext>
            </a:extLst>
          </p:cNvPr>
          <p:cNvSpPr/>
          <p:nvPr/>
        </p:nvSpPr>
        <p:spPr>
          <a:xfrm>
            <a:off x="0" y="438272"/>
            <a:ext cx="2135560" cy="1334543"/>
          </a:xfrm>
          <a:custGeom>
            <a:avLst/>
            <a:gdLst>
              <a:gd name="connsiteX0" fmla="*/ 0 w 1979712"/>
              <a:gd name="connsiteY0" fmla="*/ 792088 h 792088"/>
              <a:gd name="connsiteX1" fmla="*/ 198022 w 1979712"/>
              <a:gd name="connsiteY1" fmla="*/ 0 h 792088"/>
              <a:gd name="connsiteX2" fmla="*/ 1979712 w 1979712"/>
              <a:gd name="connsiteY2" fmla="*/ 0 h 792088"/>
              <a:gd name="connsiteX3" fmla="*/ 1781690 w 1979712"/>
              <a:gd name="connsiteY3" fmla="*/ 792088 h 792088"/>
              <a:gd name="connsiteX4" fmla="*/ 0 w 1979712"/>
              <a:gd name="connsiteY4" fmla="*/ 792088 h 792088"/>
              <a:gd name="connsiteX0" fmla="*/ 0 w 1979712"/>
              <a:gd name="connsiteY0" fmla="*/ 798990 h 798990"/>
              <a:gd name="connsiteX1" fmla="*/ 4753 w 1979712"/>
              <a:gd name="connsiteY1" fmla="*/ 0 h 798990"/>
              <a:gd name="connsiteX2" fmla="*/ 1979712 w 1979712"/>
              <a:gd name="connsiteY2" fmla="*/ 6902 h 798990"/>
              <a:gd name="connsiteX3" fmla="*/ 1781690 w 1979712"/>
              <a:gd name="connsiteY3" fmla="*/ 798990 h 798990"/>
              <a:gd name="connsiteX4" fmla="*/ 0 w 1979712"/>
              <a:gd name="connsiteY4" fmla="*/ 798990 h 79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9712" h="798990">
                <a:moveTo>
                  <a:pt x="0" y="798990"/>
                </a:moveTo>
                <a:cubicBezTo>
                  <a:pt x="1584" y="532660"/>
                  <a:pt x="3169" y="266330"/>
                  <a:pt x="4753" y="0"/>
                </a:cubicBezTo>
                <a:lnTo>
                  <a:pt x="1979712" y="6902"/>
                </a:lnTo>
                <a:lnTo>
                  <a:pt x="1781690" y="798990"/>
                </a:lnTo>
                <a:lnTo>
                  <a:pt x="0" y="798990"/>
                </a:lnTo>
                <a:close/>
              </a:path>
            </a:pathLst>
          </a:custGeom>
          <a:solidFill>
            <a:srgbClr val="D56D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s-ES" sz="4000" b="1" dirty="0">
                <a:latin typeface="Arial Black"/>
                <a:cs typeface="Arial Black"/>
              </a:rPr>
              <a:t>0</a:t>
            </a:r>
            <a:r>
              <a:rPr lang="es-ES" sz="4000" dirty="0">
                <a:latin typeface="Arial"/>
                <a:cs typeface="Arial"/>
              </a:rPr>
              <a:t>ª</a:t>
            </a:r>
          </a:p>
          <a:p>
            <a:pPr algn="ctr">
              <a:lnSpc>
                <a:spcPct val="80000"/>
              </a:lnSpc>
            </a:pPr>
            <a:r>
              <a:rPr lang="es-ES" b="1" dirty="0">
                <a:latin typeface="Arial"/>
                <a:cs typeface="Arial"/>
              </a:rPr>
              <a:t>Emisión</a:t>
            </a:r>
            <a:endParaRPr lang="es-ES" sz="1400" b="1"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834D340-3E8B-4C45-B0E9-459C927D0245}"/>
              </a:ext>
            </a:extLst>
          </p:cNvPr>
          <p:cNvSpPr>
            <a:spLocks noGrp="1"/>
          </p:cNvSpPr>
          <p:nvPr>
            <p:ph type="body" sz="quarter" idx="10"/>
          </p:nvPr>
        </p:nvSpPr>
        <p:spPr/>
        <p:txBody>
          <a:bodyPr/>
          <a:lstStyle/>
          <a:p>
            <a:r>
              <a:rPr lang="es-MX" dirty="0"/>
              <a:t>Usualmente los </a:t>
            </a:r>
            <a:r>
              <a:rPr lang="es-MX" dirty="0" err="1"/>
              <a:t>RESTful</a:t>
            </a:r>
            <a:r>
              <a:rPr lang="es-MX" dirty="0"/>
              <a:t> web </a:t>
            </a:r>
            <a:r>
              <a:rPr lang="es-MX" dirty="0" err="1"/>
              <a:t>service</a:t>
            </a:r>
            <a:r>
              <a:rPr lang="es-MX" dirty="0"/>
              <a:t> tienen estas características:</a:t>
            </a:r>
          </a:p>
          <a:p>
            <a:pPr lvl="1"/>
            <a:r>
              <a:rPr lang="es-MX" dirty="0"/>
              <a:t>Están asociados a información</a:t>
            </a:r>
          </a:p>
          <a:p>
            <a:pPr lvl="1"/>
            <a:r>
              <a:rPr lang="es-MX" dirty="0"/>
              <a:t>Permiten listar, crear, leer, actualizar y borrar información</a:t>
            </a:r>
          </a:p>
          <a:p>
            <a:pPr lvl="1"/>
            <a:r>
              <a:rPr lang="es-MX" dirty="0"/>
              <a:t>Para las operaciones anteriores necesitan una URL y un método HTTP para accederlas</a:t>
            </a:r>
          </a:p>
          <a:p>
            <a:pPr lvl="1"/>
            <a:r>
              <a:rPr lang="es-MX" dirty="0"/>
              <a:t>Usualmente regresan la información en formato JSON.</a:t>
            </a:r>
          </a:p>
          <a:p>
            <a:pPr lvl="1"/>
            <a:r>
              <a:rPr lang="es-MX" dirty="0"/>
              <a:t>Retornan códigos de respuesta HTML, por ejemplo 200, 201, 404</a:t>
            </a:r>
          </a:p>
        </p:txBody>
      </p:sp>
      <p:sp>
        <p:nvSpPr>
          <p:cNvPr id="3" name="Título 2">
            <a:extLst>
              <a:ext uri="{FF2B5EF4-FFF2-40B4-BE49-F238E27FC236}">
                <a16:creationId xmlns:a16="http://schemas.microsoft.com/office/drawing/2014/main" id="{70D39CAA-2D27-4AE8-8E09-6E624CA5BDE8}"/>
              </a:ext>
            </a:extLst>
          </p:cNvPr>
          <p:cNvSpPr>
            <a:spLocks noGrp="1"/>
          </p:cNvSpPr>
          <p:nvPr>
            <p:ph type="title"/>
          </p:nvPr>
        </p:nvSpPr>
        <p:spPr/>
        <p:txBody>
          <a:bodyPr/>
          <a:lstStyle/>
          <a:p>
            <a:pPr algn="ctr"/>
            <a:r>
              <a:rPr lang="es-MX" dirty="0"/>
              <a:t>Servicio Web </a:t>
            </a:r>
            <a:r>
              <a:rPr lang="es-MX" dirty="0" err="1"/>
              <a:t>RESTful</a:t>
            </a:r>
            <a:endParaRPr lang="es-MX" dirty="0"/>
          </a:p>
        </p:txBody>
      </p:sp>
    </p:spTree>
    <p:extLst>
      <p:ext uri="{BB962C8B-B14F-4D97-AF65-F5344CB8AC3E}">
        <p14:creationId xmlns:p14="http://schemas.microsoft.com/office/powerpoint/2010/main" val="137468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9E3CD12-A8F3-4FD2-8D72-DD1418EE81C5}"/>
              </a:ext>
            </a:extLst>
          </p:cNvPr>
          <p:cNvSpPr>
            <a:spLocks noGrp="1"/>
          </p:cNvSpPr>
          <p:nvPr>
            <p:ph type="body" sz="quarter" idx="10"/>
          </p:nvPr>
        </p:nvSpPr>
        <p:spPr/>
        <p:txBody>
          <a:bodyPr/>
          <a:lstStyle/>
          <a:p>
            <a:r>
              <a:rPr lang="es-MX" dirty="0"/>
              <a:t>Los métodos HTTP que usan los Servicios Web </a:t>
            </a:r>
            <a:r>
              <a:rPr lang="es-MX" dirty="0" err="1"/>
              <a:t>RESTful</a:t>
            </a:r>
            <a:r>
              <a:rPr lang="es-MX" dirty="0"/>
              <a:t>  son los siguientes:</a:t>
            </a:r>
          </a:p>
          <a:p>
            <a:pPr lvl="1"/>
            <a:r>
              <a:rPr lang="es-MX" dirty="0"/>
              <a:t>Listar y leer: Usan el método GET</a:t>
            </a:r>
          </a:p>
          <a:p>
            <a:pPr lvl="1"/>
            <a:r>
              <a:rPr lang="es-MX" dirty="0"/>
              <a:t>Crear: Usan el método POST</a:t>
            </a:r>
          </a:p>
          <a:p>
            <a:pPr lvl="1"/>
            <a:r>
              <a:rPr lang="es-MX" dirty="0"/>
              <a:t>Actualizar: Usan el método PATCH para actualizar y PUT para reemplazar.</a:t>
            </a:r>
          </a:p>
          <a:p>
            <a:pPr lvl="1"/>
            <a:r>
              <a:rPr lang="es-MX" dirty="0"/>
              <a:t>Borrar: Usan el método DELETE</a:t>
            </a:r>
          </a:p>
        </p:txBody>
      </p:sp>
      <p:sp>
        <p:nvSpPr>
          <p:cNvPr id="3" name="Título 2">
            <a:extLst>
              <a:ext uri="{FF2B5EF4-FFF2-40B4-BE49-F238E27FC236}">
                <a16:creationId xmlns:a16="http://schemas.microsoft.com/office/drawing/2014/main" id="{51C898BF-F8E0-4C79-9F55-0D7AEB617D76}"/>
              </a:ext>
            </a:extLst>
          </p:cNvPr>
          <p:cNvSpPr>
            <a:spLocks noGrp="1"/>
          </p:cNvSpPr>
          <p:nvPr>
            <p:ph type="title"/>
          </p:nvPr>
        </p:nvSpPr>
        <p:spPr/>
        <p:txBody>
          <a:bodyPr/>
          <a:lstStyle/>
          <a:p>
            <a:pPr algn="ctr"/>
            <a:r>
              <a:rPr lang="es-MX" dirty="0"/>
              <a:t>Servicio Web </a:t>
            </a:r>
            <a:r>
              <a:rPr lang="es-MX" dirty="0" err="1"/>
              <a:t>RESTful</a:t>
            </a:r>
            <a:endParaRPr lang="es-MX" dirty="0"/>
          </a:p>
        </p:txBody>
      </p:sp>
    </p:spTree>
    <p:extLst>
      <p:ext uri="{BB962C8B-B14F-4D97-AF65-F5344CB8AC3E}">
        <p14:creationId xmlns:p14="http://schemas.microsoft.com/office/powerpoint/2010/main" val="384911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52CF2BE-9AEF-4BB6-959C-8442E1F25E06}"/>
              </a:ext>
            </a:extLst>
          </p:cNvPr>
          <p:cNvSpPr>
            <a:spLocks noGrp="1"/>
          </p:cNvSpPr>
          <p:nvPr>
            <p:ph type="body" sz="quarter" idx="10"/>
          </p:nvPr>
        </p:nvSpPr>
        <p:spPr/>
        <p:txBody>
          <a:bodyPr/>
          <a:lstStyle/>
          <a:p>
            <a:endParaRPr lang="es-MX" dirty="0"/>
          </a:p>
        </p:txBody>
      </p:sp>
      <p:sp>
        <p:nvSpPr>
          <p:cNvPr id="3" name="Título 2">
            <a:extLst>
              <a:ext uri="{FF2B5EF4-FFF2-40B4-BE49-F238E27FC236}">
                <a16:creationId xmlns:a16="http://schemas.microsoft.com/office/drawing/2014/main" id="{899D0C89-2B9D-449A-A9D1-5F7AA86B2E83}"/>
              </a:ext>
            </a:extLst>
          </p:cNvPr>
          <p:cNvSpPr>
            <a:spLocks noGrp="1"/>
          </p:cNvSpPr>
          <p:nvPr>
            <p:ph type="title"/>
          </p:nvPr>
        </p:nvSpPr>
        <p:spPr/>
        <p:txBody>
          <a:bodyPr/>
          <a:lstStyle/>
          <a:p>
            <a:pPr algn="ctr"/>
            <a:r>
              <a:rPr lang="es-MX" dirty="0"/>
              <a:t>Servicio Web </a:t>
            </a:r>
            <a:r>
              <a:rPr lang="es-MX" dirty="0" err="1"/>
              <a:t>RESTful</a:t>
            </a:r>
            <a:endParaRPr lang="es-MX" dirty="0"/>
          </a:p>
        </p:txBody>
      </p:sp>
      <p:pic>
        <p:nvPicPr>
          <p:cNvPr id="5" name="Imagen 4">
            <a:extLst>
              <a:ext uri="{FF2B5EF4-FFF2-40B4-BE49-F238E27FC236}">
                <a16:creationId xmlns:a16="http://schemas.microsoft.com/office/drawing/2014/main" id="{B51DB1D1-D8A4-406A-95FF-02D63D45E41C}"/>
              </a:ext>
            </a:extLst>
          </p:cNvPr>
          <p:cNvPicPr>
            <a:picLocks noChangeAspect="1"/>
          </p:cNvPicPr>
          <p:nvPr/>
        </p:nvPicPr>
        <p:blipFill>
          <a:blip r:embed="rId2"/>
          <a:stretch>
            <a:fillRect/>
          </a:stretch>
        </p:blipFill>
        <p:spPr>
          <a:xfrm>
            <a:off x="2149079" y="1556792"/>
            <a:ext cx="8085861" cy="4628571"/>
          </a:xfrm>
          <a:prstGeom prst="rect">
            <a:avLst/>
          </a:prstGeom>
        </p:spPr>
      </p:pic>
    </p:spTree>
    <p:extLst>
      <p:ext uri="{BB962C8B-B14F-4D97-AF65-F5344CB8AC3E}">
        <p14:creationId xmlns:p14="http://schemas.microsoft.com/office/powerpoint/2010/main" val="347710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5B25406-66F2-454C-B632-ABE05C5DFAD5}"/>
              </a:ext>
            </a:extLst>
          </p:cNvPr>
          <p:cNvSpPr>
            <a:spLocks noGrp="1"/>
          </p:cNvSpPr>
          <p:nvPr>
            <p:ph type="body" sz="quarter" idx="10"/>
          </p:nvPr>
        </p:nvSpPr>
        <p:spPr/>
        <p:txBody>
          <a:bodyPr/>
          <a:lstStyle/>
          <a:p>
            <a:endParaRPr lang="es-MX" dirty="0"/>
          </a:p>
        </p:txBody>
      </p:sp>
      <p:sp>
        <p:nvSpPr>
          <p:cNvPr id="3" name="Título 2">
            <a:extLst>
              <a:ext uri="{FF2B5EF4-FFF2-40B4-BE49-F238E27FC236}">
                <a16:creationId xmlns:a16="http://schemas.microsoft.com/office/drawing/2014/main" id="{927F91C0-457F-4E4E-8AB8-E062FE3D0FA1}"/>
              </a:ext>
            </a:extLst>
          </p:cNvPr>
          <p:cNvSpPr>
            <a:spLocks noGrp="1"/>
          </p:cNvSpPr>
          <p:nvPr>
            <p:ph type="title"/>
          </p:nvPr>
        </p:nvSpPr>
        <p:spPr/>
        <p:txBody>
          <a:bodyPr/>
          <a:lstStyle/>
          <a:p>
            <a:pPr algn="ctr"/>
            <a:r>
              <a:rPr lang="es-MX" dirty="0"/>
              <a:t>Servicio Web </a:t>
            </a:r>
            <a:r>
              <a:rPr lang="es-MX" dirty="0" err="1"/>
              <a:t>RESTful</a:t>
            </a:r>
            <a:endParaRPr lang="es-MX" dirty="0"/>
          </a:p>
        </p:txBody>
      </p:sp>
      <p:pic>
        <p:nvPicPr>
          <p:cNvPr id="7" name="Imagen 6">
            <a:extLst>
              <a:ext uri="{FF2B5EF4-FFF2-40B4-BE49-F238E27FC236}">
                <a16:creationId xmlns:a16="http://schemas.microsoft.com/office/drawing/2014/main" id="{A8011F7B-75A1-4941-B7A7-7775E300853E}"/>
              </a:ext>
            </a:extLst>
          </p:cNvPr>
          <p:cNvPicPr>
            <a:picLocks noChangeAspect="1"/>
          </p:cNvPicPr>
          <p:nvPr/>
        </p:nvPicPr>
        <p:blipFill>
          <a:blip r:embed="rId2"/>
          <a:stretch>
            <a:fillRect/>
          </a:stretch>
        </p:blipFill>
        <p:spPr>
          <a:xfrm>
            <a:off x="2306513" y="2160302"/>
            <a:ext cx="7578974" cy="3508439"/>
          </a:xfrm>
          <a:prstGeom prst="rect">
            <a:avLst/>
          </a:prstGeom>
        </p:spPr>
      </p:pic>
    </p:spTree>
    <p:extLst>
      <p:ext uri="{BB962C8B-B14F-4D97-AF65-F5344CB8AC3E}">
        <p14:creationId xmlns:p14="http://schemas.microsoft.com/office/powerpoint/2010/main" val="301204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7768083-B81A-4C74-8519-C01053815210}"/>
              </a:ext>
            </a:extLst>
          </p:cNvPr>
          <p:cNvSpPr>
            <a:spLocks noGrp="1"/>
          </p:cNvSpPr>
          <p:nvPr>
            <p:ph type="body" sz="quarter" idx="10"/>
          </p:nvPr>
        </p:nvSpPr>
        <p:spPr/>
        <p:txBody>
          <a:bodyPr/>
          <a:lstStyle/>
          <a:p>
            <a:endParaRPr lang="es-MX" dirty="0"/>
          </a:p>
        </p:txBody>
      </p:sp>
      <p:sp>
        <p:nvSpPr>
          <p:cNvPr id="3" name="Título 2">
            <a:extLst>
              <a:ext uri="{FF2B5EF4-FFF2-40B4-BE49-F238E27FC236}">
                <a16:creationId xmlns:a16="http://schemas.microsoft.com/office/drawing/2014/main" id="{8FD1ACB2-3B86-4AC9-8F7C-3B86285297F4}"/>
              </a:ext>
            </a:extLst>
          </p:cNvPr>
          <p:cNvSpPr>
            <a:spLocks noGrp="1"/>
          </p:cNvSpPr>
          <p:nvPr>
            <p:ph type="title"/>
          </p:nvPr>
        </p:nvSpPr>
        <p:spPr/>
        <p:txBody>
          <a:bodyPr/>
          <a:lstStyle/>
          <a:p>
            <a:pPr algn="ctr"/>
            <a:r>
              <a:rPr lang="es-MX" dirty="0"/>
              <a:t>Servicio Web </a:t>
            </a:r>
            <a:r>
              <a:rPr lang="es-MX" dirty="0" err="1"/>
              <a:t>RESTful</a:t>
            </a:r>
            <a:endParaRPr lang="es-MX" dirty="0"/>
          </a:p>
        </p:txBody>
      </p:sp>
      <p:pic>
        <p:nvPicPr>
          <p:cNvPr id="5" name="Imagen 4">
            <a:extLst>
              <a:ext uri="{FF2B5EF4-FFF2-40B4-BE49-F238E27FC236}">
                <a16:creationId xmlns:a16="http://schemas.microsoft.com/office/drawing/2014/main" id="{FCCECDDD-7319-4D5D-ACB2-2B1A7FBA14A2}"/>
              </a:ext>
            </a:extLst>
          </p:cNvPr>
          <p:cNvPicPr>
            <a:picLocks noChangeAspect="1"/>
          </p:cNvPicPr>
          <p:nvPr/>
        </p:nvPicPr>
        <p:blipFill>
          <a:blip r:embed="rId2"/>
          <a:stretch>
            <a:fillRect/>
          </a:stretch>
        </p:blipFill>
        <p:spPr>
          <a:xfrm>
            <a:off x="1922470" y="2019247"/>
            <a:ext cx="8347060" cy="3790550"/>
          </a:xfrm>
          <a:prstGeom prst="rect">
            <a:avLst/>
          </a:prstGeom>
        </p:spPr>
      </p:pic>
    </p:spTree>
    <p:extLst>
      <p:ext uri="{BB962C8B-B14F-4D97-AF65-F5344CB8AC3E}">
        <p14:creationId xmlns:p14="http://schemas.microsoft.com/office/powerpoint/2010/main" val="60957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A6F74C0-55BF-4748-8094-29B899E1ED6C}"/>
              </a:ext>
            </a:extLst>
          </p:cNvPr>
          <p:cNvSpPr>
            <a:spLocks noGrp="1"/>
          </p:cNvSpPr>
          <p:nvPr>
            <p:ph type="body" sz="quarter" idx="10"/>
          </p:nvPr>
        </p:nvSpPr>
        <p:spPr/>
        <p:txBody>
          <a:bodyPr/>
          <a:lstStyle/>
          <a:p>
            <a:endParaRPr lang="es-MX" dirty="0"/>
          </a:p>
        </p:txBody>
      </p:sp>
      <p:sp>
        <p:nvSpPr>
          <p:cNvPr id="3" name="Título 2">
            <a:extLst>
              <a:ext uri="{FF2B5EF4-FFF2-40B4-BE49-F238E27FC236}">
                <a16:creationId xmlns:a16="http://schemas.microsoft.com/office/drawing/2014/main" id="{10C48D3D-71E7-48CE-97A2-923BB2AA1B7F}"/>
              </a:ext>
            </a:extLst>
          </p:cNvPr>
          <p:cNvSpPr>
            <a:spLocks noGrp="1"/>
          </p:cNvSpPr>
          <p:nvPr>
            <p:ph type="title"/>
          </p:nvPr>
        </p:nvSpPr>
        <p:spPr/>
        <p:txBody>
          <a:bodyPr/>
          <a:lstStyle/>
          <a:p>
            <a:pPr algn="ctr"/>
            <a:r>
              <a:rPr lang="es-MX" dirty="0"/>
              <a:t>Servicio Web </a:t>
            </a:r>
            <a:r>
              <a:rPr lang="es-MX" dirty="0" err="1"/>
              <a:t>RESTful</a:t>
            </a:r>
            <a:endParaRPr lang="es-MX" dirty="0"/>
          </a:p>
        </p:txBody>
      </p:sp>
      <p:pic>
        <p:nvPicPr>
          <p:cNvPr id="5" name="Imagen 4">
            <a:extLst>
              <a:ext uri="{FF2B5EF4-FFF2-40B4-BE49-F238E27FC236}">
                <a16:creationId xmlns:a16="http://schemas.microsoft.com/office/drawing/2014/main" id="{47C70ECC-FCC7-4012-89BD-9FE559BC8F42}"/>
              </a:ext>
            </a:extLst>
          </p:cNvPr>
          <p:cNvPicPr>
            <a:picLocks noChangeAspect="1"/>
          </p:cNvPicPr>
          <p:nvPr/>
        </p:nvPicPr>
        <p:blipFill>
          <a:blip r:embed="rId2"/>
          <a:stretch>
            <a:fillRect/>
          </a:stretch>
        </p:blipFill>
        <p:spPr>
          <a:xfrm>
            <a:off x="2335373" y="2043346"/>
            <a:ext cx="7713274" cy="3742351"/>
          </a:xfrm>
          <a:prstGeom prst="rect">
            <a:avLst/>
          </a:prstGeom>
        </p:spPr>
      </p:pic>
    </p:spTree>
    <p:extLst>
      <p:ext uri="{BB962C8B-B14F-4D97-AF65-F5344CB8AC3E}">
        <p14:creationId xmlns:p14="http://schemas.microsoft.com/office/powerpoint/2010/main" val="423649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7334FD0-E62F-4E2B-B7CA-CB49C691A505}"/>
              </a:ext>
            </a:extLst>
          </p:cNvPr>
          <p:cNvSpPr>
            <a:spLocks noGrp="1"/>
          </p:cNvSpPr>
          <p:nvPr>
            <p:ph type="body" sz="quarter" idx="10"/>
          </p:nvPr>
        </p:nvSpPr>
        <p:spPr/>
        <p:txBody>
          <a:bodyPr/>
          <a:lstStyle/>
          <a:p>
            <a:endParaRPr lang="es-MX" dirty="0"/>
          </a:p>
        </p:txBody>
      </p:sp>
      <p:sp>
        <p:nvSpPr>
          <p:cNvPr id="3" name="Título 2">
            <a:extLst>
              <a:ext uri="{FF2B5EF4-FFF2-40B4-BE49-F238E27FC236}">
                <a16:creationId xmlns:a16="http://schemas.microsoft.com/office/drawing/2014/main" id="{B1F226D0-3AB6-4491-83D1-E0E997C06436}"/>
              </a:ext>
            </a:extLst>
          </p:cNvPr>
          <p:cNvSpPr>
            <a:spLocks noGrp="1"/>
          </p:cNvSpPr>
          <p:nvPr>
            <p:ph type="title"/>
          </p:nvPr>
        </p:nvSpPr>
        <p:spPr/>
        <p:txBody>
          <a:bodyPr/>
          <a:lstStyle/>
          <a:p>
            <a:pPr algn="ctr"/>
            <a:r>
              <a:rPr lang="es-MX" dirty="0"/>
              <a:t>Servicio Web </a:t>
            </a:r>
            <a:r>
              <a:rPr lang="es-MX" dirty="0" err="1"/>
              <a:t>RESTful</a:t>
            </a:r>
            <a:endParaRPr lang="es-MX" dirty="0"/>
          </a:p>
        </p:txBody>
      </p:sp>
      <p:pic>
        <p:nvPicPr>
          <p:cNvPr id="5" name="Imagen 4">
            <a:extLst>
              <a:ext uri="{FF2B5EF4-FFF2-40B4-BE49-F238E27FC236}">
                <a16:creationId xmlns:a16="http://schemas.microsoft.com/office/drawing/2014/main" id="{850071F0-AD59-4984-AD07-33829C03E281}"/>
              </a:ext>
            </a:extLst>
          </p:cNvPr>
          <p:cNvPicPr>
            <a:picLocks noChangeAspect="1"/>
          </p:cNvPicPr>
          <p:nvPr/>
        </p:nvPicPr>
        <p:blipFill>
          <a:blip r:embed="rId2"/>
          <a:stretch>
            <a:fillRect/>
          </a:stretch>
        </p:blipFill>
        <p:spPr>
          <a:xfrm>
            <a:off x="2347278" y="2124878"/>
            <a:ext cx="7689464" cy="3579288"/>
          </a:xfrm>
          <a:prstGeom prst="rect">
            <a:avLst/>
          </a:prstGeom>
        </p:spPr>
      </p:pic>
    </p:spTree>
    <p:extLst>
      <p:ext uri="{BB962C8B-B14F-4D97-AF65-F5344CB8AC3E}">
        <p14:creationId xmlns:p14="http://schemas.microsoft.com/office/powerpoint/2010/main" val="60622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60DE7A1-B58B-4934-8971-8BAF9462B92D}"/>
              </a:ext>
            </a:extLst>
          </p:cNvPr>
          <p:cNvSpPr>
            <a:spLocks noGrp="1"/>
          </p:cNvSpPr>
          <p:nvPr>
            <p:ph type="body" sz="quarter" idx="10"/>
          </p:nvPr>
        </p:nvSpPr>
        <p:spPr/>
        <p:txBody>
          <a:bodyPr/>
          <a:lstStyle/>
          <a:p>
            <a:endParaRPr lang="es-MX" dirty="0"/>
          </a:p>
        </p:txBody>
      </p:sp>
      <p:sp>
        <p:nvSpPr>
          <p:cNvPr id="3" name="Título 2">
            <a:extLst>
              <a:ext uri="{FF2B5EF4-FFF2-40B4-BE49-F238E27FC236}">
                <a16:creationId xmlns:a16="http://schemas.microsoft.com/office/drawing/2014/main" id="{5B57E922-B05F-4F6C-83FD-7038E81C00E9}"/>
              </a:ext>
            </a:extLst>
          </p:cNvPr>
          <p:cNvSpPr>
            <a:spLocks noGrp="1"/>
          </p:cNvSpPr>
          <p:nvPr>
            <p:ph type="title"/>
          </p:nvPr>
        </p:nvSpPr>
        <p:spPr/>
        <p:txBody>
          <a:bodyPr/>
          <a:lstStyle/>
          <a:p>
            <a:pPr algn="ctr"/>
            <a:r>
              <a:rPr lang="es-MX" dirty="0"/>
              <a:t>Servicio Web </a:t>
            </a:r>
            <a:r>
              <a:rPr lang="es-MX" dirty="0" err="1"/>
              <a:t>RESTful</a:t>
            </a:r>
            <a:endParaRPr lang="es-MX" dirty="0"/>
          </a:p>
        </p:txBody>
      </p:sp>
      <p:pic>
        <p:nvPicPr>
          <p:cNvPr id="5" name="Imagen 4">
            <a:extLst>
              <a:ext uri="{FF2B5EF4-FFF2-40B4-BE49-F238E27FC236}">
                <a16:creationId xmlns:a16="http://schemas.microsoft.com/office/drawing/2014/main" id="{5572FD2A-E085-4797-A5BC-7964F7B5EE94}"/>
              </a:ext>
            </a:extLst>
          </p:cNvPr>
          <p:cNvPicPr>
            <a:picLocks noChangeAspect="1"/>
          </p:cNvPicPr>
          <p:nvPr/>
        </p:nvPicPr>
        <p:blipFill>
          <a:blip r:embed="rId2"/>
          <a:stretch>
            <a:fillRect/>
          </a:stretch>
        </p:blipFill>
        <p:spPr>
          <a:xfrm>
            <a:off x="2356201" y="2073333"/>
            <a:ext cx="7479598" cy="3682377"/>
          </a:xfrm>
          <a:prstGeom prst="rect">
            <a:avLst/>
          </a:prstGeom>
        </p:spPr>
      </p:pic>
    </p:spTree>
    <p:extLst>
      <p:ext uri="{BB962C8B-B14F-4D97-AF65-F5344CB8AC3E}">
        <p14:creationId xmlns:p14="http://schemas.microsoft.com/office/powerpoint/2010/main" val="113328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AD99295-995C-4ED2-95FB-922A48D937FB}"/>
              </a:ext>
            </a:extLst>
          </p:cNvPr>
          <p:cNvSpPr>
            <a:spLocks noGrp="1"/>
          </p:cNvSpPr>
          <p:nvPr>
            <p:ph type="body" sz="quarter" idx="10"/>
          </p:nvPr>
        </p:nvSpPr>
        <p:spPr/>
        <p:txBody>
          <a:bodyPr/>
          <a:lstStyle/>
          <a:p>
            <a:pPr algn="just"/>
            <a:r>
              <a:rPr lang="es-MX" dirty="0" err="1"/>
              <a:t>Jakarta</a:t>
            </a:r>
            <a:r>
              <a:rPr lang="es-MX" dirty="0"/>
              <a:t> EE es la nueva plataforma de Java Enterprise </a:t>
            </a:r>
            <a:r>
              <a:rPr lang="es-MX" dirty="0" err="1"/>
              <a:t>Edition</a:t>
            </a:r>
            <a:r>
              <a:rPr lang="es-MX" dirty="0"/>
              <a:t> o Java EE. Hasta este momento todas las especificaciones han sido fuertemente lideradas por Oracle que es el que mantiene la propiedad de Java como lenguaje y por lo tanto de Java EE como extensión natural de este.</a:t>
            </a:r>
          </a:p>
        </p:txBody>
      </p:sp>
      <p:sp>
        <p:nvSpPr>
          <p:cNvPr id="3" name="Título 2">
            <a:extLst>
              <a:ext uri="{FF2B5EF4-FFF2-40B4-BE49-F238E27FC236}">
                <a16:creationId xmlns:a16="http://schemas.microsoft.com/office/drawing/2014/main" id="{C1927CE8-7148-490B-96C7-ABD21E5812C4}"/>
              </a:ext>
            </a:extLst>
          </p:cNvPr>
          <p:cNvSpPr>
            <a:spLocks noGrp="1"/>
          </p:cNvSpPr>
          <p:nvPr>
            <p:ph type="title"/>
          </p:nvPr>
        </p:nvSpPr>
        <p:spPr/>
        <p:txBody>
          <a:bodyPr/>
          <a:lstStyle/>
          <a:p>
            <a:pPr algn="ctr"/>
            <a:r>
              <a:rPr lang="es-MX" dirty="0" err="1"/>
              <a:t>Jakarta</a:t>
            </a:r>
            <a:r>
              <a:rPr lang="es-MX" dirty="0"/>
              <a:t> EE</a:t>
            </a:r>
          </a:p>
        </p:txBody>
      </p:sp>
      <p:pic>
        <p:nvPicPr>
          <p:cNvPr id="8194" name="Picture 2" descr="Lo elemental de Jakarta EE)">
            <a:extLst>
              <a:ext uri="{FF2B5EF4-FFF2-40B4-BE49-F238E27FC236}">
                <a16:creationId xmlns:a16="http://schemas.microsoft.com/office/drawing/2014/main" id="{4CFB1BCF-C103-4B81-838C-B990A33DFD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3914522"/>
            <a:ext cx="5640288" cy="181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80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DE344C4-510E-4135-ACF2-C7865B5B328D}"/>
              </a:ext>
            </a:extLst>
          </p:cNvPr>
          <p:cNvSpPr>
            <a:spLocks noGrp="1"/>
          </p:cNvSpPr>
          <p:nvPr>
            <p:ph type="body" sz="quarter" idx="10"/>
          </p:nvPr>
        </p:nvSpPr>
        <p:spPr/>
        <p:txBody>
          <a:bodyPr/>
          <a:lstStyle/>
          <a:p>
            <a:r>
              <a:rPr lang="es-MX" dirty="0" err="1"/>
              <a:t>Jakarta</a:t>
            </a:r>
            <a:r>
              <a:rPr lang="es-MX" dirty="0"/>
              <a:t> EE y Especificaciones:</a:t>
            </a:r>
          </a:p>
          <a:p>
            <a:pPr lvl="1" algn="just"/>
            <a:r>
              <a:rPr lang="es-MX" dirty="0" err="1"/>
              <a:t>Jakarta</a:t>
            </a:r>
            <a:r>
              <a:rPr lang="es-MX" dirty="0"/>
              <a:t> </a:t>
            </a:r>
            <a:r>
              <a:rPr lang="es-MX" dirty="0" err="1"/>
              <a:t>RESTFul</a:t>
            </a:r>
            <a:r>
              <a:rPr lang="es-MX" dirty="0"/>
              <a:t> Web </a:t>
            </a:r>
            <a:r>
              <a:rPr lang="es-MX" dirty="0" err="1"/>
              <a:t>Services</a:t>
            </a:r>
            <a:r>
              <a:rPr lang="es-MX" dirty="0"/>
              <a:t>: La especificación que hace referencia a los servicios Web de tipo REST.</a:t>
            </a:r>
          </a:p>
          <a:p>
            <a:pPr lvl="1" algn="just"/>
            <a:r>
              <a:rPr lang="es-MX" dirty="0" err="1"/>
              <a:t>Jakarta</a:t>
            </a:r>
            <a:r>
              <a:rPr lang="es-MX" dirty="0"/>
              <a:t> Enterprise Java </a:t>
            </a:r>
            <a:r>
              <a:rPr lang="es-MX" dirty="0" err="1"/>
              <a:t>Beans</a:t>
            </a:r>
            <a:r>
              <a:rPr lang="es-MX" dirty="0"/>
              <a:t>: Uno de los proyectos más importantes que es el uso de EJBS.</a:t>
            </a:r>
          </a:p>
          <a:p>
            <a:pPr lvl="1" algn="just"/>
            <a:r>
              <a:rPr lang="es-MX" dirty="0" err="1"/>
              <a:t>Jakarta</a:t>
            </a:r>
            <a:r>
              <a:rPr lang="es-MX" dirty="0"/>
              <a:t> </a:t>
            </a:r>
            <a:r>
              <a:rPr lang="es-MX" dirty="0" err="1"/>
              <a:t>Persistence</a:t>
            </a:r>
            <a:r>
              <a:rPr lang="es-MX" dirty="0"/>
              <a:t>: proyecto que aborda todo lo relacionado a la capa de persistencia.</a:t>
            </a:r>
          </a:p>
        </p:txBody>
      </p:sp>
      <p:sp>
        <p:nvSpPr>
          <p:cNvPr id="3" name="Título 2">
            <a:extLst>
              <a:ext uri="{FF2B5EF4-FFF2-40B4-BE49-F238E27FC236}">
                <a16:creationId xmlns:a16="http://schemas.microsoft.com/office/drawing/2014/main" id="{EEA4B876-0EB4-477D-B13A-F726EA073AB7}"/>
              </a:ext>
            </a:extLst>
          </p:cNvPr>
          <p:cNvSpPr>
            <a:spLocks noGrp="1"/>
          </p:cNvSpPr>
          <p:nvPr>
            <p:ph type="title"/>
          </p:nvPr>
        </p:nvSpPr>
        <p:spPr/>
        <p:txBody>
          <a:bodyPr/>
          <a:lstStyle/>
          <a:p>
            <a:pPr algn="ctr"/>
            <a:r>
              <a:rPr lang="es-MX" dirty="0" err="1"/>
              <a:t>Jakarta</a:t>
            </a:r>
            <a:r>
              <a:rPr lang="es-MX" dirty="0"/>
              <a:t> EE</a:t>
            </a:r>
          </a:p>
        </p:txBody>
      </p:sp>
    </p:spTree>
    <p:extLst>
      <p:ext uri="{BB962C8B-B14F-4D97-AF65-F5344CB8AC3E}">
        <p14:creationId xmlns:p14="http://schemas.microsoft.com/office/powerpoint/2010/main" val="306433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A779B6B-5C33-41B4-943E-7A8C95D872AF}"/>
              </a:ext>
            </a:extLst>
          </p:cNvPr>
          <p:cNvSpPr>
            <a:spLocks noGrp="1"/>
          </p:cNvSpPr>
          <p:nvPr>
            <p:ph type="body" sz="quarter" idx="10"/>
          </p:nvPr>
        </p:nvSpPr>
        <p:spPr/>
        <p:txBody>
          <a:bodyPr>
            <a:normAutofit/>
          </a:bodyPr>
          <a:lstStyle/>
          <a:p>
            <a:r>
              <a:rPr lang="es-MX" dirty="0"/>
              <a:t>Introducción</a:t>
            </a:r>
          </a:p>
          <a:p>
            <a:pPr lvl="1"/>
            <a:r>
              <a:rPr lang="es-MX" dirty="0"/>
              <a:t>Servicios Web</a:t>
            </a:r>
          </a:p>
          <a:p>
            <a:pPr lvl="1"/>
            <a:r>
              <a:rPr lang="es-MX" dirty="0" err="1"/>
              <a:t>Rest</a:t>
            </a:r>
            <a:endParaRPr lang="es-MX" dirty="0"/>
          </a:p>
          <a:p>
            <a:r>
              <a:rPr lang="es-MX" dirty="0"/>
              <a:t>Servicios Web </a:t>
            </a:r>
            <a:r>
              <a:rPr lang="es-MX" dirty="0" err="1"/>
              <a:t>RESTful</a:t>
            </a:r>
            <a:endParaRPr lang="es-MX" dirty="0"/>
          </a:p>
          <a:p>
            <a:pPr lvl="1"/>
            <a:r>
              <a:rPr lang="es-MX" dirty="0"/>
              <a:t>Construcción</a:t>
            </a:r>
          </a:p>
          <a:p>
            <a:pPr lvl="1"/>
            <a:r>
              <a:rPr lang="es-MX" dirty="0"/>
              <a:t>Consumo Servicios Web </a:t>
            </a:r>
            <a:r>
              <a:rPr lang="es-MX" dirty="0" err="1"/>
              <a:t>RESTful</a:t>
            </a:r>
            <a:endParaRPr lang="es-MX" dirty="0"/>
          </a:p>
          <a:p>
            <a:r>
              <a:rPr lang="es-MX" dirty="0" err="1"/>
              <a:t>Beans</a:t>
            </a:r>
            <a:r>
              <a:rPr lang="es-MX" dirty="0"/>
              <a:t> Empresariales</a:t>
            </a:r>
          </a:p>
          <a:p>
            <a:r>
              <a:rPr lang="es-MX" dirty="0"/>
              <a:t>El contenedor embebido de </a:t>
            </a:r>
            <a:r>
              <a:rPr lang="es-MX" dirty="0" err="1"/>
              <a:t>Beans</a:t>
            </a:r>
            <a:r>
              <a:rPr lang="es-MX" dirty="0"/>
              <a:t> Empresariales</a:t>
            </a:r>
          </a:p>
          <a:p>
            <a:r>
              <a:rPr lang="es-MX" dirty="0"/>
              <a:t>Invocación asíncrona de métodos en los </a:t>
            </a:r>
            <a:r>
              <a:rPr lang="es-MX" dirty="0" err="1"/>
              <a:t>Beans</a:t>
            </a:r>
            <a:r>
              <a:rPr lang="es-MX" dirty="0"/>
              <a:t> de Sesión.</a:t>
            </a:r>
          </a:p>
        </p:txBody>
      </p:sp>
      <p:sp>
        <p:nvSpPr>
          <p:cNvPr id="3" name="Título 2">
            <a:extLst>
              <a:ext uri="{FF2B5EF4-FFF2-40B4-BE49-F238E27FC236}">
                <a16:creationId xmlns:a16="http://schemas.microsoft.com/office/drawing/2014/main" id="{8C3D1B86-2894-4780-8556-8DD4395AB0CA}"/>
              </a:ext>
            </a:extLst>
          </p:cNvPr>
          <p:cNvSpPr>
            <a:spLocks noGrp="1"/>
          </p:cNvSpPr>
          <p:nvPr>
            <p:ph type="title"/>
          </p:nvPr>
        </p:nvSpPr>
        <p:spPr/>
        <p:txBody>
          <a:bodyPr/>
          <a:lstStyle/>
          <a:p>
            <a:pPr algn="ctr"/>
            <a:r>
              <a:rPr lang="es-MX" dirty="0"/>
              <a:t>TEMARIO</a:t>
            </a:r>
          </a:p>
        </p:txBody>
      </p:sp>
    </p:spTree>
    <p:extLst>
      <p:ext uri="{BB962C8B-B14F-4D97-AF65-F5344CB8AC3E}">
        <p14:creationId xmlns:p14="http://schemas.microsoft.com/office/powerpoint/2010/main" val="1777063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676DBFD7-2AE1-4D46-933A-04FB6D089A9F}"/>
              </a:ext>
            </a:extLst>
          </p:cNvPr>
          <p:cNvSpPr>
            <a:spLocks noGrp="1"/>
          </p:cNvSpPr>
          <p:nvPr>
            <p:ph type="body" sz="quarter" idx="10"/>
          </p:nvPr>
        </p:nvSpPr>
        <p:spPr/>
        <p:txBody>
          <a:bodyPr/>
          <a:lstStyle/>
          <a:p>
            <a:r>
              <a:rPr lang="es-MX" dirty="0"/>
              <a:t>En </a:t>
            </a:r>
            <a:r>
              <a:rPr lang="es-MX" dirty="0" err="1"/>
              <a:t>Jakarta</a:t>
            </a:r>
            <a:r>
              <a:rPr lang="es-MX" dirty="0"/>
              <a:t> EE fue necesario renombrar los paquetes anteriores ya que Oracle mantiene los derechos:</a:t>
            </a:r>
          </a:p>
          <a:p>
            <a:pPr lvl="2"/>
            <a:r>
              <a:rPr lang="es-MX" dirty="0"/>
              <a:t>Java y </a:t>
            </a:r>
            <a:r>
              <a:rPr lang="es-MX" dirty="0" err="1"/>
              <a:t>javax</a:t>
            </a:r>
            <a:endParaRPr lang="es-MX" dirty="0"/>
          </a:p>
          <a:p>
            <a:pPr lvl="1"/>
            <a:r>
              <a:rPr lang="es-MX" dirty="0"/>
              <a:t>Por</a:t>
            </a:r>
          </a:p>
          <a:p>
            <a:pPr lvl="2"/>
            <a:r>
              <a:rPr lang="es-MX" dirty="0" err="1"/>
              <a:t>jakarta</a:t>
            </a:r>
            <a:endParaRPr lang="es-MX" dirty="0"/>
          </a:p>
        </p:txBody>
      </p:sp>
      <p:sp>
        <p:nvSpPr>
          <p:cNvPr id="3" name="Título 2">
            <a:extLst>
              <a:ext uri="{FF2B5EF4-FFF2-40B4-BE49-F238E27FC236}">
                <a16:creationId xmlns:a16="http://schemas.microsoft.com/office/drawing/2014/main" id="{D377B8AD-F3B4-4076-A215-2D0BF610EEE0}"/>
              </a:ext>
            </a:extLst>
          </p:cNvPr>
          <p:cNvSpPr>
            <a:spLocks noGrp="1"/>
          </p:cNvSpPr>
          <p:nvPr>
            <p:ph type="title"/>
          </p:nvPr>
        </p:nvSpPr>
        <p:spPr/>
        <p:txBody>
          <a:bodyPr/>
          <a:lstStyle/>
          <a:p>
            <a:pPr algn="ctr"/>
            <a:r>
              <a:rPr lang="es-MX" dirty="0" err="1"/>
              <a:t>Jakarta</a:t>
            </a:r>
            <a:r>
              <a:rPr lang="es-MX" dirty="0"/>
              <a:t> EE</a:t>
            </a:r>
          </a:p>
        </p:txBody>
      </p:sp>
    </p:spTree>
    <p:extLst>
      <p:ext uri="{BB962C8B-B14F-4D97-AF65-F5344CB8AC3E}">
        <p14:creationId xmlns:p14="http://schemas.microsoft.com/office/powerpoint/2010/main" val="889802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66AC9C7-E0FC-469A-9542-34F9187766F1}"/>
              </a:ext>
            </a:extLst>
          </p:cNvPr>
          <p:cNvSpPr>
            <a:spLocks noGrp="1"/>
          </p:cNvSpPr>
          <p:nvPr>
            <p:ph type="body" sz="quarter" idx="10"/>
          </p:nvPr>
        </p:nvSpPr>
        <p:spPr/>
        <p:txBody>
          <a:bodyPr>
            <a:normAutofit/>
          </a:bodyPr>
          <a:lstStyle/>
          <a:p>
            <a:r>
              <a:rPr lang="es-MX" dirty="0" err="1"/>
              <a:t>Jakarta</a:t>
            </a:r>
            <a:r>
              <a:rPr lang="es-MX" dirty="0"/>
              <a:t> EE contiene la especificación JAX-RS para la implementación de Servicios Web </a:t>
            </a:r>
            <a:r>
              <a:rPr lang="es-MX" dirty="0" err="1"/>
              <a:t>Restful</a:t>
            </a:r>
            <a:r>
              <a:rPr lang="es-MX" dirty="0"/>
              <a:t>.</a:t>
            </a:r>
          </a:p>
          <a:p>
            <a:pPr algn="just"/>
            <a:r>
              <a:rPr lang="es-MX" dirty="0"/>
              <a:t>Utiliza anotaciones Java para simplificar el desarrollo de servicios web </a:t>
            </a:r>
            <a:r>
              <a:rPr lang="es-MX" dirty="0" err="1"/>
              <a:t>RESTful</a:t>
            </a:r>
            <a:r>
              <a:rPr lang="es-MX" dirty="0"/>
              <a:t>, por lo tanto, la reflexión en tiempo de ejecución generará las clases auxiliares y los artefactos para el recurso. </a:t>
            </a:r>
          </a:p>
          <a:p>
            <a:pPr algn="just"/>
            <a:r>
              <a:rPr lang="es-MX" dirty="0"/>
              <a:t>Un archivo de aplicación </a:t>
            </a:r>
            <a:r>
              <a:rPr lang="es-MX" dirty="0" err="1"/>
              <a:t>Jakarta</a:t>
            </a:r>
            <a:r>
              <a:rPr lang="es-MX" dirty="0"/>
              <a:t> EE que contenga clases de recursos REST de </a:t>
            </a:r>
            <a:r>
              <a:rPr lang="es-MX" dirty="0" err="1"/>
              <a:t>Jakarta</a:t>
            </a:r>
            <a:r>
              <a:rPr lang="es-MX" dirty="0"/>
              <a:t> tendrá los recursos configurados, las clases auxiliares y los artefactos generados y el recurso expuesto a los clientes mediante la implementación del archivo en un servidor </a:t>
            </a:r>
            <a:r>
              <a:rPr lang="es-MX" dirty="0" err="1"/>
              <a:t>Jakarta</a:t>
            </a:r>
            <a:r>
              <a:rPr lang="es-MX" dirty="0"/>
              <a:t> EE.</a:t>
            </a:r>
          </a:p>
        </p:txBody>
      </p:sp>
      <p:sp>
        <p:nvSpPr>
          <p:cNvPr id="3" name="Título 2">
            <a:extLst>
              <a:ext uri="{FF2B5EF4-FFF2-40B4-BE49-F238E27FC236}">
                <a16:creationId xmlns:a16="http://schemas.microsoft.com/office/drawing/2014/main" id="{2EBB911F-FF40-4345-B1E9-32AE2A97F7BD}"/>
              </a:ext>
            </a:extLst>
          </p:cNvPr>
          <p:cNvSpPr>
            <a:spLocks noGrp="1"/>
          </p:cNvSpPr>
          <p:nvPr>
            <p:ph type="title"/>
          </p:nvPr>
        </p:nvSpPr>
        <p:spPr/>
        <p:txBody>
          <a:bodyPr/>
          <a:lstStyle/>
          <a:p>
            <a:pPr algn="ctr"/>
            <a:r>
              <a:rPr lang="es-MX" dirty="0" err="1"/>
              <a:t>Jakarta</a:t>
            </a:r>
            <a:r>
              <a:rPr lang="es-MX" dirty="0"/>
              <a:t> Servicios Web </a:t>
            </a:r>
            <a:r>
              <a:rPr lang="es-MX" dirty="0" err="1"/>
              <a:t>RESTFul</a:t>
            </a:r>
            <a:endParaRPr lang="es-MX" dirty="0"/>
          </a:p>
        </p:txBody>
      </p:sp>
    </p:spTree>
    <p:extLst>
      <p:ext uri="{BB962C8B-B14F-4D97-AF65-F5344CB8AC3E}">
        <p14:creationId xmlns:p14="http://schemas.microsoft.com/office/powerpoint/2010/main" val="3800695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7B21219-FDD0-4B9F-B6C8-EB42D8FA31DD}"/>
              </a:ext>
            </a:extLst>
          </p:cNvPr>
          <p:cNvSpPr>
            <a:spLocks noGrp="1"/>
          </p:cNvSpPr>
          <p:nvPr>
            <p:ph type="body" sz="quarter" idx="10"/>
          </p:nvPr>
        </p:nvSpPr>
        <p:spPr/>
        <p:txBody>
          <a:bodyPr>
            <a:normAutofit lnSpcReduction="10000"/>
          </a:bodyPr>
          <a:lstStyle/>
          <a:p>
            <a:r>
              <a:rPr lang="es-MX" dirty="0"/>
              <a:t>Para realizar la instalación del API JAX-RS en un proyecto Java administrado por Maven es necesario contar con las siguientes dependencias:</a:t>
            </a:r>
          </a:p>
          <a:p>
            <a:r>
              <a:rPr lang="es-MX" sz="2000" dirty="0"/>
              <a:t>&lt;</a:t>
            </a:r>
            <a:r>
              <a:rPr lang="es-MX" sz="2000" dirty="0" err="1"/>
              <a:t>dependency</a:t>
            </a:r>
            <a:r>
              <a:rPr lang="es-MX" sz="2000" dirty="0"/>
              <a:t>&gt;</a:t>
            </a:r>
          </a:p>
          <a:p>
            <a:pPr lvl="1"/>
            <a:r>
              <a:rPr lang="es-MX" sz="1800" dirty="0"/>
              <a:t>&lt;</a:t>
            </a:r>
            <a:r>
              <a:rPr lang="es-MX" sz="1800" dirty="0" err="1"/>
              <a:t>groupId</a:t>
            </a:r>
            <a:r>
              <a:rPr lang="es-MX" sz="1800" dirty="0"/>
              <a:t>&gt;</a:t>
            </a:r>
            <a:r>
              <a:rPr lang="es-MX" sz="1800" dirty="0" err="1"/>
              <a:t>jakarta.platform</a:t>
            </a:r>
            <a:r>
              <a:rPr lang="es-MX" sz="1800" dirty="0"/>
              <a:t>&lt;/</a:t>
            </a:r>
            <a:r>
              <a:rPr lang="es-MX" sz="1800" dirty="0" err="1"/>
              <a:t>groupId</a:t>
            </a:r>
            <a:r>
              <a:rPr lang="es-MX" sz="1800" dirty="0"/>
              <a:t>&gt;</a:t>
            </a:r>
          </a:p>
          <a:p>
            <a:pPr lvl="1"/>
            <a:r>
              <a:rPr lang="es-MX" sz="1800" dirty="0"/>
              <a:t>&lt;</a:t>
            </a:r>
            <a:r>
              <a:rPr lang="es-MX" sz="1800" dirty="0" err="1"/>
              <a:t>artifactId</a:t>
            </a:r>
            <a:r>
              <a:rPr lang="es-MX" sz="1800" dirty="0"/>
              <a:t>&gt;</a:t>
            </a:r>
            <a:r>
              <a:rPr lang="es-MX" sz="1800" dirty="0" err="1"/>
              <a:t>jakarta.jakartaee</a:t>
            </a:r>
            <a:r>
              <a:rPr lang="es-MX" sz="1800" dirty="0"/>
              <a:t>-web-api&lt;/</a:t>
            </a:r>
            <a:r>
              <a:rPr lang="es-MX" sz="1800" dirty="0" err="1"/>
              <a:t>artifactId</a:t>
            </a:r>
            <a:r>
              <a:rPr lang="es-MX" sz="1800" dirty="0"/>
              <a:t>&gt;</a:t>
            </a:r>
          </a:p>
          <a:p>
            <a:pPr lvl="1"/>
            <a:r>
              <a:rPr lang="es-MX" sz="1800" dirty="0"/>
              <a:t>&lt;</a:t>
            </a:r>
            <a:r>
              <a:rPr lang="es-MX" sz="1800" dirty="0" err="1"/>
              <a:t>version</a:t>
            </a:r>
            <a:r>
              <a:rPr lang="es-MX" sz="1800" dirty="0"/>
              <a:t>&gt;9.0.0&lt;/</a:t>
            </a:r>
            <a:r>
              <a:rPr lang="es-MX" sz="1800" dirty="0" err="1"/>
              <a:t>version</a:t>
            </a:r>
            <a:r>
              <a:rPr lang="es-MX" sz="1800" dirty="0"/>
              <a:t>&gt;</a:t>
            </a:r>
          </a:p>
          <a:p>
            <a:r>
              <a:rPr lang="es-MX" sz="2000" dirty="0"/>
              <a:t>&lt;/</a:t>
            </a:r>
            <a:r>
              <a:rPr lang="es-MX" sz="2000" dirty="0" err="1"/>
              <a:t>dependency</a:t>
            </a:r>
            <a:r>
              <a:rPr lang="es-MX" sz="2000" dirty="0"/>
              <a:t>&gt;</a:t>
            </a:r>
          </a:p>
          <a:p>
            <a:r>
              <a:rPr lang="es-MX" sz="2000" dirty="0"/>
              <a:t>&lt;</a:t>
            </a:r>
            <a:r>
              <a:rPr lang="es-MX" sz="2000" dirty="0" err="1"/>
              <a:t>dependency</a:t>
            </a:r>
            <a:r>
              <a:rPr lang="es-MX" sz="2000" dirty="0"/>
              <a:t>&gt;</a:t>
            </a:r>
          </a:p>
          <a:p>
            <a:pPr lvl="1"/>
            <a:r>
              <a:rPr lang="es-MX" sz="1800" dirty="0"/>
              <a:t>&lt;</a:t>
            </a:r>
            <a:r>
              <a:rPr lang="es-MX" sz="1800" dirty="0" err="1"/>
              <a:t>groupId</a:t>
            </a:r>
            <a:r>
              <a:rPr lang="es-MX" sz="1800" dirty="0"/>
              <a:t>&gt;jakarta.ws.rs&lt;/</a:t>
            </a:r>
            <a:r>
              <a:rPr lang="es-MX" sz="1800" dirty="0" err="1"/>
              <a:t>groupId</a:t>
            </a:r>
            <a:r>
              <a:rPr lang="es-MX" sz="1800" dirty="0"/>
              <a:t>&gt;</a:t>
            </a:r>
          </a:p>
          <a:p>
            <a:pPr lvl="1"/>
            <a:r>
              <a:rPr lang="es-MX" sz="1800" dirty="0"/>
              <a:t>&lt;</a:t>
            </a:r>
            <a:r>
              <a:rPr lang="es-MX" sz="1800" dirty="0" err="1"/>
              <a:t>artifactId</a:t>
            </a:r>
            <a:r>
              <a:rPr lang="es-MX" sz="1800" dirty="0"/>
              <a:t>&gt;jakarta.ws.rs-api&lt;/</a:t>
            </a:r>
            <a:r>
              <a:rPr lang="es-MX" sz="1800" dirty="0" err="1"/>
              <a:t>artifactId</a:t>
            </a:r>
            <a:r>
              <a:rPr lang="es-MX" sz="1800" dirty="0"/>
              <a:t>&gt;</a:t>
            </a:r>
          </a:p>
          <a:p>
            <a:pPr lvl="1"/>
            <a:r>
              <a:rPr lang="es-MX" sz="1800" dirty="0"/>
              <a:t>&lt;</a:t>
            </a:r>
            <a:r>
              <a:rPr lang="es-MX" sz="1800" dirty="0" err="1"/>
              <a:t>version</a:t>
            </a:r>
            <a:r>
              <a:rPr lang="es-MX" sz="1800" dirty="0"/>
              <a:t>&gt;3.0.0&lt;/</a:t>
            </a:r>
            <a:r>
              <a:rPr lang="es-MX" sz="1800" dirty="0" err="1"/>
              <a:t>version</a:t>
            </a:r>
            <a:r>
              <a:rPr lang="es-MX" sz="1800" dirty="0"/>
              <a:t>&gt;</a:t>
            </a:r>
          </a:p>
          <a:p>
            <a:r>
              <a:rPr lang="es-MX" sz="2000" dirty="0"/>
              <a:t>&lt;/</a:t>
            </a:r>
            <a:r>
              <a:rPr lang="es-MX" sz="2000" dirty="0" err="1"/>
              <a:t>dependency</a:t>
            </a:r>
            <a:r>
              <a:rPr lang="es-MX" sz="2000" dirty="0"/>
              <a:t>&gt;</a:t>
            </a:r>
          </a:p>
        </p:txBody>
      </p:sp>
      <p:sp>
        <p:nvSpPr>
          <p:cNvPr id="3" name="Título 2">
            <a:extLst>
              <a:ext uri="{FF2B5EF4-FFF2-40B4-BE49-F238E27FC236}">
                <a16:creationId xmlns:a16="http://schemas.microsoft.com/office/drawing/2014/main" id="{2A8622E6-494F-4367-9F08-A5B857085578}"/>
              </a:ext>
            </a:extLst>
          </p:cNvPr>
          <p:cNvSpPr>
            <a:spLocks noGrp="1"/>
          </p:cNvSpPr>
          <p:nvPr>
            <p:ph type="title"/>
          </p:nvPr>
        </p:nvSpPr>
        <p:spPr/>
        <p:txBody>
          <a:bodyPr/>
          <a:lstStyle/>
          <a:p>
            <a:pPr algn="ctr"/>
            <a:r>
              <a:rPr lang="es-MX" dirty="0"/>
              <a:t>Instalación JAX-RS</a:t>
            </a:r>
          </a:p>
        </p:txBody>
      </p:sp>
    </p:spTree>
    <p:extLst>
      <p:ext uri="{BB962C8B-B14F-4D97-AF65-F5344CB8AC3E}">
        <p14:creationId xmlns:p14="http://schemas.microsoft.com/office/powerpoint/2010/main" val="2477981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1AB027-A2AD-4911-8753-1C40AEB8AF06}"/>
              </a:ext>
            </a:extLst>
          </p:cNvPr>
          <p:cNvSpPr>
            <a:spLocks noGrp="1"/>
          </p:cNvSpPr>
          <p:nvPr>
            <p:ph type="body" sz="quarter" idx="10"/>
          </p:nvPr>
        </p:nvSpPr>
        <p:spPr/>
        <p:txBody>
          <a:bodyPr/>
          <a:lstStyle/>
          <a:p>
            <a:r>
              <a:rPr lang="es-MX" dirty="0"/>
              <a:t>@ApplicationPath</a:t>
            </a:r>
          </a:p>
          <a:p>
            <a:pPr lvl="1" algn="just"/>
            <a:r>
              <a:rPr lang="es-MX" dirty="0"/>
              <a:t>La anotación @ApplicationPath se usa para definir la asignación de URL para la aplicación. La ruta especificada por @ApplicationPath es el URI base para todos los URI de recursos especificados por las anotaciones </a:t>
            </a:r>
          </a:p>
          <a:p>
            <a:pPr lvl="1" algn="just"/>
            <a:r>
              <a:rPr lang="es-MX" dirty="0"/>
              <a:t>Solo puede aplicar @ApplicationPath a una subclase de </a:t>
            </a:r>
            <a:r>
              <a:rPr lang="es-MX" dirty="0" err="1"/>
              <a:t>jakarta.ws.rs.core.Application</a:t>
            </a:r>
            <a:endParaRPr lang="es-MX" dirty="0"/>
          </a:p>
          <a:p>
            <a:pPr lvl="1" algn="just"/>
            <a:endParaRPr lang="es-MX" dirty="0"/>
          </a:p>
          <a:p>
            <a:pPr lvl="2" algn="just"/>
            <a:r>
              <a:rPr lang="es-MX" dirty="0"/>
              <a:t>@ApplicationPath("webservice")</a:t>
            </a:r>
          </a:p>
        </p:txBody>
      </p:sp>
      <p:sp>
        <p:nvSpPr>
          <p:cNvPr id="3" name="Título 2">
            <a:extLst>
              <a:ext uri="{FF2B5EF4-FFF2-40B4-BE49-F238E27FC236}">
                <a16:creationId xmlns:a16="http://schemas.microsoft.com/office/drawing/2014/main" id="{F20E6E47-AC1F-40B2-9DDD-1DF27D181249}"/>
              </a:ext>
            </a:extLst>
          </p:cNvPr>
          <p:cNvSpPr>
            <a:spLocks noGrp="1"/>
          </p:cNvSpPr>
          <p:nvPr>
            <p:ph type="title"/>
          </p:nvPr>
        </p:nvSpPr>
        <p:spPr/>
        <p:txBody>
          <a:bodyPr/>
          <a:lstStyle/>
          <a:p>
            <a:pPr algn="ctr"/>
            <a:r>
              <a:rPr lang="es-MX" dirty="0"/>
              <a:t>Anotaciones JAX-RS</a:t>
            </a:r>
          </a:p>
        </p:txBody>
      </p:sp>
    </p:spTree>
    <p:extLst>
      <p:ext uri="{BB962C8B-B14F-4D97-AF65-F5344CB8AC3E}">
        <p14:creationId xmlns:p14="http://schemas.microsoft.com/office/powerpoint/2010/main" val="2702219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D26A938-9F25-4E70-B2E5-AB01422D4D89}"/>
              </a:ext>
            </a:extLst>
          </p:cNvPr>
          <p:cNvSpPr>
            <a:spLocks noGrp="1"/>
          </p:cNvSpPr>
          <p:nvPr>
            <p:ph type="body" sz="quarter" idx="10"/>
          </p:nvPr>
        </p:nvSpPr>
        <p:spPr/>
        <p:txBody>
          <a:bodyPr/>
          <a:lstStyle/>
          <a:p>
            <a:r>
              <a:rPr lang="es-MX" dirty="0"/>
              <a:t>@Path</a:t>
            </a:r>
          </a:p>
          <a:p>
            <a:pPr lvl="1" algn="just"/>
            <a:r>
              <a:rPr lang="es-MX" dirty="0"/>
              <a:t>El valor de la anotación @Path es una ruta URI relativa que indica dónde se alojará la clase Java: por ejemplo, /</a:t>
            </a:r>
            <a:r>
              <a:rPr lang="es-MX" dirty="0" err="1"/>
              <a:t>helloworld</a:t>
            </a:r>
            <a:r>
              <a:rPr lang="es-MX" dirty="0"/>
              <a:t>.</a:t>
            </a:r>
          </a:p>
          <a:p>
            <a:pPr lvl="1" algn="just"/>
            <a:r>
              <a:rPr lang="es-MX" dirty="0"/>
              <a:t>Puede incrustar variables en los URI para crear una plantilla de ruta de URI. Por ejemplo, podría solicitar el nombre de un usuario y pasarlo a la aplicación como una variable en la URI: /</a:t>
            </a:r>
            <a:r>
              <a:rPr lang="es-MX" dirty="0" err="1"/>
              <a:t>helloworld</a:t>
            </a:r>
            <a:r>
              <a:rPr lang="es-MX" dirty="0"/>
              <a:t>/{</a:t>
            </a:r>
            <a:r>
              <a:rPr lang="es-MX" dirty="0" err="1"/>
              <a:t>username</a:t>
            </a:r>
            <a:r>
              <a:rPr lang="es-MX" dirty="0"/>
              <a:t>}.</a:t>
            </a:r>
          </a:p>
          <a:p>
            <a:pPr lvl="1" algn="just"/>
            <a:endParaRPr lang="es-MX" dirty="0"/>
          </a:p>
          <a:p>
            <a:pPr lvl="2" algn="just"/>
            <a:r>
              <a:rPr lang="es-MX" dirty="0"/>
              <a:t>@Path(“/helloworld”)</a:t>
            </a:r>
          </a:p>
        </p:txBody>
      </p:sp>
      <p:sp>
        <p:nvSpPr>
          <p:cNvPr id="3" name="Título 2">
            <a:extLst>
              <a:ext uri="{FF2B5EF4-FFF2-40B4-BE49-F238E27FC236}">
                <a16:creationId xmlns:a16="http://schemas.microsoft.com/office/drawing/2014/main" id="{624D7CEC-785F-4E95-A484-43830690846B}"/>
              </a:ext>
            </a:extLst>
          </p:cNvPr>
          <p:cNvSpPr>
            <a:spLocks noGrp="1"/>
          </p:cNvSpPr>
          <p:nvPr>
            <p:ph type="title"/>
          </p:nvPr>
        </p:nvSpPr>
        <p:spPr/>
        <p:txBody>
          <a:bodyPr/>
          <a:lstStyle/>
          <a:p>
            <a:pPr algn="ctr"/>
            <a:r>
              <a:rPr lang="es-MX" dirty="0"/>
              <a:t>Anotaciones JAX-RS</a:t>
            </a:r>
          </a:p>
        </p:txBody>
      </p:sp>
    </p:spTree>
    <p:extLst>
      <p:ext uri="{BB962C8B-B14F-4D97-AF65-F5344CB8AC3E}">
        <p14:creationId xmlns:p14="http://schemas.microsoft.com/office/powerpoint/2010/main" val="401527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B285395-50C4-40C2-AABD-A91155836CAE}"/>
              </a:ext>
            </a:extLst>
          </p:cNvPr>
          <p:cNvSpPr>
            <a:spLocks noGrp="1"/>
          </p:cNvSpPr>
          <p:nvPr>
            <p:ph type="body" sz="quarter" idx="10"/>
          </p:nvPr>
        </p:nvSpPr>
        <p:spPr/>
        <p:txBody>
          <a:bodyPr/>
          <a:lstStyle/>
          <a:p>
            <a:r>
              <a:rPr lang="es-MX" dirty="0"/>
              <a:t>Anotaciones que definen el método HTTP de consumo:</a:t>
            </a:r>
          </a:p>
          <a:p>
            <a:pPr lvl="1"/>
            <a:r>
              <a:rPr lang="es-MX" dirty="0"/>
              <a:t>@GET</a:t>
            </a:r>
          </a:p>
          <a:p>
            <a:pPr lvl="1"/>
            <a:r>
              <a:rPr lang="es-MX" dirty="0"/>
              <a:t>@POST</a:t>
            </a:r>
          </a:p>
          <a:p>
            <a:pPr lvl="1"/>
            <a:r>
              <a:rPr lang="es-MX" dirty="0"/>
              <a:t>@PUT</a:t>
            </a:r>
          </a:p>
          <a:p>
            <a:pPr lvl="1"/>
            <a:r>
              <a:rPr lang="es-MX" dirty="0"/>
              <a:t>@DELETE</a:t>
            </a:r>
          </a:p>
          <a:p>
            <a:pPr lvl="1"/>
            <a:r>
              <a:rPr lang="es-MX" dirty="0"/>
              <a:t>@PATCH</a:t>
            </a:r>
          </a:p>
          <a:p>
            <a:pPr lvl="1"/>
            <a:r>
              <a:rPr lang="es-MX" dirty="0"/>
              <a:t>@HEAD</a:t>
            </a:r>
          </a:p>
          <a:p>
            <a:pPr lvl="1"/>
            <a:r>
              <a:rPr lang="es-MX" dirty="0"/>
              <a:t>@OPTIONS</a:t>
            </a:r>
          </a:p>
        </p:txBody>
      </p:sp>
      <p:sp>
        <p:nvSpPr>
          <p:cNvPr id="3" name="Título 2">
            <a:extLst>
              <a:ext uri="{FF2B5EF4-FFF2-40B4-BE49-F238E27FC236}">
                <a16:creationId xmlns:a16="http://schemas.microsoft.com/office/drawing/2014/main" id="{13F42BB0-E84E-42C7-A6CA-7770BC0AE7EE}"/>
              </a:ext>
            </a:extLst>
          </p:cNvPr>
          <p:cNvSpPr>
            <a:spLocks noGrp="1"/>
          </p:cNvSpPr>
          <p:nvPr>
            <p:ph type="title"/>
          </p:nvPr>
        </p:nvSpPr>
        <p:spPr/>
        <p:txBody>
          <a:bodyPr/>
          <a:lstStyle/>
          <a:p>
            <a:pPr algn="ctr"/>
            <a:r>
              <a:rPr lang="es-MX" dirty="0"/>
              <a:t>Anotaciones JAX-RS</a:t>
            </a:r>
          </a:p>
        </p:txBody>
      </p:sp>
    </p:spTree>
    <p:extLst>
      <p:ext uri="{BB962C8B-B14F-4D97-AF65-F5344CB8AC3E}">
        <p14:creationId xmlns:p14="http://schemas.microsoft.com/office/powerpoint/2010/main" val="1973595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DC02830-2133-420F-A742-7263189737B2}"/>
              </a:ext>
            </a:extLst>
          </p:cNvPr>
          <p:cNvSpPr>
            <a:spLocks noGrp="1"/>
          </p:cNvSpPr>
          <p:nvPr>
            <p:ph type="body" sz="quarter" idx="10"/>
          </p:nvPr>
        </p:nvSpPr>
        <p:spPr/>
        <p:txBody>
          <a:bodyPr/>
          <a:lstStyle/>
          <a:p>
            <a:r>
              <a:rPr lang="es-MX" dirty="0"/>
              <a:t>@PathParam</a:t>
            </a:r>
          </a:p>
          <a:p>
            <a:pPr lvl="1" algn="just"/>
            <a:r>
              <a:rPr lang="es-MX" dirty="0"/>
              <a:t>La anotación @PathParam es un tipo de parámetro que se puede extraer para usar en su clase de recurso. Los parámetros de ruta de URI se extraen del URI de solicitud y los nombres de los parámetros corresponden a los nombres de variables de la plantilla de ruta de URI especificados en la anotación de nivel de clase @Path.</a:t>
            </a:r>
          </a:p>
          <a:p>
            <a:pPr lvl="1" algn="just"/>
            <a:endParaRPr lang="es-MX" dirty="0"/>
          </a:p>
          <a:p>
            <a:pPr lvl="2" algn="just"/>
            <a:r>
              <a:rPr lang="es-MX" dirty="0"/>
              <a:t>@PathParam("id") </a:t>
            </a:r>
            <a:r>
              <a:rPr lang="es-MX" dirty="0" err="1"/>
              <a:t>int</a:t>
            </a:r>
            <a:r>
              <a:rPr lang="es-MX" dirty="0"/>
              <a:t> id</a:t>
            </a:r>
          </a:p>
        </p:txBody>
      </p:sp>
      <p:sp>
        <p:nvSpPr>
          <p:cNvPr id="3" name="Título 2">
            <a:extLst>
              <a:ext uri="{FF2B5EF4-FFF2-40B4-BE49-F238E27FC236}">
                <a16:creationId xmlns:a16="http://schemas.microsoft.com/office/drawing/2014/main" id="{45B31CF8-BE7D-452C-952B-8B1F182EA054}"/>
              </a:ext>
            </a:extLst>
          </p:cNvPr>
          <p:cNvSpPr>
            <a:spLocks noGrp="1"/>
          </p:cNvSpPr>
          <p:nvPr>
            <p:ph type="title"/>
          </p:nvPr>
        </p:nvSpPr>
        <p:spPr/>
        <p:txBody>
          <a:bodyPr/>
          <a:lstStyle/>
          <a:p>
            <a:pPr algn="ctr"/>
            <a:r>
              <a:rPr lang="es-MX" dirty="0"/>
              <a:t>Anotaciones JAX-RS</a:t>
            </a:r>
          </a:p>
        </p:txBody>
      </p:sp>
    </p:spTree>
    <p:extLst>
      <p:ext uri="{BB962C8B-B14F-4D97-AF65-F5344CB8AC3E}">
        <p14:creationId xmlns:p14="http://schemas.microsoft.com/office/powerpoint/2010/main" val="1531980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ED08056-D82D-43F4-BEB5-7A5982DD5AC6}"/>
              </a:ext>
            </a:extLst>
          </p:cNvPr>
          <p:cNvSpPr>
            <a:spLocks noGrp="1"/>
          </p:cNvSpPr>
          <p:nvPr>
            <p:ph type="body" sz="quarter" idx="10"/>
          </p:nvPr>
        </p:nvSpPr>
        <p:spPr/>
        <p:txBody>
          <a:bodyPr/>
          <a:lstStyle/>
          <a:p>
            <a:r>
              <a:rPr lang="es-MX" dirty="0"/>
              <a:t>@QueryParam</a:t>
            </a:r>
          </a:p>
          <a:p>
            <a:pPr lvl="1" algn="just"/>
            <a:r>
              <a:rPr lang="es-MX" dirty="0"/>
              <a:t>La anotación @QueryParam es un tipo de parámetro que se puede extraer para usar en su clase de recursos. Los parámetros de consulta se extraen de los parámetros de consulta del URI de solicitud.</a:t>
            </a:r>
          </a:p>
          <a:p>
            <a:pPr lvl="1" algn="just"/>
            <a:endParaRPr lang="es-MX" dirty="0"/>
          </a:p>
          <a:p>
            <a:pPr lvl="2" algn="just"/>
            <a:r>
              <a:rPr lang="es-MX" dirty="0"/>
              <a:t>@QueryParam(“name") </a:t>
            </a:r>
            <a:r>
              <a:rPr lang="es-MX" dirty="0" err="1"/>
              <a:t>String</a:t>
            </a:r>
            <a:r>
              <a:rPr lang="es-MX" dirty="0"/>
              <a:t> </a:t>
            </a:r>
            <a:r>
              <a:rPr lang="es-MX" dirty="0" err="1"/>
              <a:t>name</a:t>
            </a:r>
            <a:endParaRPr lang="es-MX" dirty="0"/>
          </a:p>
          <a:p>
            <a:pPr lvl="2" algn="just"/>
            <a:r>
              <a:rPr lang="es-MX" dirty="0"/>
              <a:t>http://myapi.com/customers?name=oscar</a:t>
            </a:r>
          </a:p>
        </p:txBody>
      </p:sp>
      <p:sp>
        <p:nvSpPr>
          <p:cNvPr id="3" name="Título 2">
            <a:extLst>
              <a:ext uri="{FF2B5EF4-FFF2-40B4-BE49-F238E27FC236}">
                <a16:creationId xmlns:a16="http://schemas.microsoft.com/office/drawing/2014/main" id="{7A262239-5D35-499F-986D-77A42037A846}"/>
              </a:ext>
            </a:extLst>
          </p:cNvPr>
          <p:cNvSpPr>
            <a:spLocks noGrp="1"/>
          </p:cNvSpPr>
          <p:nvPr>
            <p:ph type="title"/>
          </p:nvPr>
        </p:nvSpPr>
        <p:spPr/>
        <p:txBody>
          <a:bodyPr/>
          <a:lstStyle/>
          <a:p>
            <a:pPr algn="ctr"/>
            <a:r>
              <a:rPr lang="es-MX" dirty="0"/>
              <a:t>Anotaciones JAX-RS</a:t>
            </a:r>
          </a:p>
        </p:txBody>
      </p:sp>
    </p:spTree>
    <p:extLst>
      <p:ext uri="{BB962C8B-B14F-4D97-AF65-F5344CB8AC3E}">
        <p14:creationId xmlns:p14="http://schemas.microsoft.com/office/powerpoint/2010/main" val="261541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4E73225-F354-43ED-8961-561FCF6CF96A}"/>
              </a:ext>
            </a:extLst>
          </p:cNvPr>
          <p:cNvSpPr>
            <a:spLocks noGrp="1"/>
          </p:cNvSpPr>
          <p:nvPr>
            <p:ph type="body" sz="quarter" idx="10"/>
          </p:nvPr>
        </p:nvSpPr>
        <p:spPr/>
        <p:txBody>
          <a:bodyPr/>
          <a:lstStyle/>
          <a:p>
            <a:r>
              <a:rPr lang="es-MX" dirty="0"/>
              <a:t>@Consumes</a:t>
            </a:r>
          </a:p>
          <a:p>
            <a:pPr lvl="1" algn="just"/>
            <a:r>
              <a:rPr lang="es-MX" dirty="0"/>
              <a:t>La anotación @Consumes se usa para especificar los tipos de medios MIME de representaciones que un recurso puede consumir y que fueron enviados por el cliente.</a:t>
            </a:r>
          </a:p>
          <a:p>
            <a:pPr lvl="1" algn="just"/>
            <a:endParaRPr lang="es-MX" dirty="0"/>
          </a:p>
          <a:p>
            <a:pPr lvl="2" algn="just"/>
            <a:r>
              <a:rPr lang="es-MX" dirty="0"/>
              <a:t>@Consumes(MediaType.APPLICATION_JSON)</a:t>
            </a:r>
          </a:p>
        </p:txBody>
      </p:sp>
      <p:sp>
        <p:nvSpPr>
          <p:cNvPr id="3" name="Título 2">
            <a:extLst>
              <a:ext uri="{FF2B5EF4-FFF2-40B4-BE49-F238E27FC236}">
                <a16:creationId xmlns:a16="http://schemas.microsoft.com/office/drawing/2014/main" id="{82E5992A-5D3A-4CF4-97EF-7C9B372ECC73}"/>
              </a:ext>
            </a:extLst>
          </p:cNvPr>
          <p:cNvSpPr>
            <a:spLocks noGrp="1"/>
          </p:cNvSpPr>
          <p:nvPr>
            <p:ph type="title"/>
          </p:nvPr>
        </p:nvSpPr>
        <p:spPr/>
        <p:txBody>
          <a:bodyPr/>
          <a:lstStyle/>
          <a:p>
            <a:pPr algn="ctr"/>
            <a:r>
              <a:rPr lang="es-MX" dirty="0"/>
              <a:t>Anotaciones JAX-RS</a:t>
            </a:r>
          </a:p>
        </p:txBody>
      </p:sp>
    </p:spTree>
    <p:extLst>
      <p:ext uri="{BB962C8B-B14F-4D97-AF65-F5344CB8AC3E}">
        <p14:creationId xmlns:p14="http://schemas.microsoft.com/office/powerpoint/2010/main" val="3953509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824C00A-C597-4F9D-B805-34CFBB5D6801}"/>
              </a:ext>
            </a:extLst>
          </p:cNvPr>
          <p:cNvSpPr>
            <a:spLocks noGrp="1"/>
          </p:cNvSpPr>
          <p:nvPr>
            <p:ph type="body" sz="quarter" idx="10"/>
          </p:nvPr>
        </p:nvSpPr>
        <p:spPr/>
        <p:txBody>
          <a:bodyPr/>
          <a:lstStyle/>
          <a:p>
            <a:r>
              <a:rPr lang="en-US" dirty="0"/>
              <a:t>@Produces</a:t>
            </a:r>
          </a:p>
          <a:p>
            <a:pPr lvl="1" algn="just"/>
            <a:r>
              <a:rPr lang="es-MX" dirty="0"/>
              <a:t>La anotación @Produces se usa para especificar los tipos de representaciones de medios MIME que un recurso puede producir y enviar al cliente: por ejemplo, "texto/simple".</a:t>
            </a:r>
          </a:p>
          <a:p>
            <a:pPr lvl="1" algn="just"/>
            <a:endParaRPr lang="es-MX" dirty="0"/>
          </a:p>
          <a:p>
            <a:pPr lvl="2" algn="just"/>
            <a:r>
              <a:rPr lang="en-US" dirty="0"/>
              <a:t>@Produces(MediaType.APPLICATION_XML)</a:t>
            </a:r>
          </a:p>
        </p:txBody>
      </p:sp>
      <p:sp>
        <p:nvSpPr>
          <p:cNvPr id="3" name="Título 2">
            <a:extLst>
              <a:ext uri="{FF2B5EF4-FFF2-40B4-BE49-F238E27FC236}">
                <a16:creationId xmlns:a16="http://schemas.microsoft.com/office/drawing/2014/main" id="{926ABD39-329A-411E-A8FA-F25FD3B2D4B5}"/>
              </a:ext>
            </a:extLst>
          </p:cNvPr>
          <p:cNvSpPr>
            <a:spLocks noGrp="1"/>
          </p:cNvSpPr>
          <p:nvPr>
            <p:ph type="title"/>
          </p:nvPr>
        </p:nvSpPr>
        <p:spPr/>
        <p:txBody>
          <a:bodyPr/>
          <a:lstStyle/>
          <a:p>
            <a:pPr algn="ctr"/>
            <a:r>
              <a:rPr lang="es-MX" dirty="0"/>
              <a:t>Anotaciones JAX-RS</a:t>
            </a:r>
          </a:p>
        </p:txBody>
      </p:sp>
    </p:spTree>
    <p:extLst>
      <p:ext uri="{BB962C8B-B14F-4D97-AF65-F5344CB8AC3E}">
        <p14:creationId xmlns:p14="http://schemas.microsoft.com/office/powerpoint/2010/main" val="130063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5616AEB-D2E7-463C-B105-BABEEFB0EBF8}"/>
              </a:ext>
            </a:extLst>
          </p:cNvPr>
          <p:cNvSpPr>
            <a:spLocks noGrp="1"/>
          </p:cNvSpPr>
          <p:nvPr>
            <p:ph type="body" sz="quarter" idx="10"/>
          </p:nvPr>
        </p:nvSpPr>
        <p:spPr/>
        <p:txBody>
          <a:bodyPr/>
          <a:lstStyle/>
          <a:p>
            <a:pPr algn="just"/>
            <a:r>
              <a:rPr lang="es-MX" dirty="0"/>
              <a:t>Un Web </a:t>
            </a:r>
            <a:r>
              <a:rPr lang="es-MX" dirty="0" err="1"/>
              <a:t>Service</a:t>
            </a:r>
            <a:r>
              <a:rPr lang="es-MX" dirty="0"/>
              <a:t>, o Servicio Web, es un método de comunicación entre dos plataformas diferentes en una red. </a:t>
            </a:r>
          </a:p>
          <a:p>
            <a:pPr algn="just"/>
            <a:r>
              <a:rPr lang="es-MX" dirty="0"/>
              <a:t>Es una colección de protocolos abiertos y estándares usados para intercambiar datos entre aplicaciones o sistemas.</a:t>
            </a:r>
          </a:p>
        </p:txBody>
      </p:sp>
      <p:sp>
        <p:nvSpPr>
          <p:cNvPr id="3" name="Título 2">
            <a:extLst>
              <a:ext uri="{FF2B5EF4-FFF2-40B4-BE49-F238E27FC236}">
                <a16:creationId xmlns:a16="http://schemas.microsoft.com/office/drawing/2014/main" id="{BD03F195-A475-41CE-9191-14F079E89B81}"/>
              </a:ext>
            </a:extLst>
          </p:cNvPr>
          <p:cNvSpPr>
            <a:spLocks noGrp="1"/>
          </p:cNvSpPr>
          <p:nvPr>
            <p:ph type="title"/>
          </p:nvPr>
        </p:nvSpPr>
        <p:spPr/>
        <p:txBody>
          <a:bodyPr/>
          <a:lstStyle/>
          <a:p>
            <a:pPr algn="ctr"/>
            <a:r>
              <a:rPr lang="es-MX" dirty="0"/>
              <a:t>Servicios Web</a:t>
            </a:r>
          </a:p>
        </p:txBody>
      </p:sp>
      <p:pic>
        <p:nvPicPr>
          <p:cNvPr id="1026" name="Picture 2" descr="Servicio Web, Api De Java Para Servicios Web Xml, La Transferencia De  Estado Representacional imagen png - imagen transparente descarga gratuita">
            <a:extLst>
              <a:ext uri="{FF2B5EF4-FFF2-40B4-BE49-F238E27FC236}">
                <a16:creationId xmlns:a16="http://schemas.microsoft.com/office/drawing/2014/main" id="{1E593CE0-F9B8-4BB8-A629-11D4C0453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771" y="3573016"/>
            <a:ext cx="6158458"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81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A747748-1210-4529-8BBA-721993EE3A51}"/>
              </a:ext>
            </a:extLst>
          </p:cNvPr>
          <p:cNvSpPr>
            <a:spLocks noGrp="1"/>
          </p:cNvSpPr>
          <p:nvPr>
            <p:ph type="body" sz="quarter" idx="10"/>
          </p:nvPr>
        </p:nvSpPr>
        <p:spPr/>
        <p:txBody>
          <a:bodyPr/>
          <a:lstStyle/>
          <a:p>
            <a:r>
              <a:rPr lang="es-MX" dirty="0"/>
              <a:t>Ejemplo de Configuración:</a:t>
            </a:r>
          </a:p>
          <a:p>
            <a:endParaRPr lang="es-MX" dirty="0"/>
          </a:p>
          <a:p>
            <a:pPr lvl="1"/>
            <a:r>
              <a:rPr lang="en-US" dirty="0"/>
              <a:t>@ApplicationPath("ws")</a:t>
            </a:r>
          </a:p>
          <a:p>
            <a:pPr lvl="1"/>
            <a:r>
              <a:rPr lang="en-US" dirty="0"/>
              <a:t>public class </a:t>
            </a:r>
            <a:r>
              <a:rPr lang="en-US" dirty="0" err="1"/>
              <a:t>WSAppConfig</a:t>
            </a:r>
            <a:r>
              <a:rPr lang="en-US" dirty="0"/>
              <a:t> extends Application {}</a:t>
            </a:r>
            <a:endParaRPr lang="es-MX" dirty="0"/>
          </a:p>
        </p:txBody>
      </p:sp>
      <p:sp>
        <p:nvSpPr>
          <p:cNvPr id="3" name="Título 2">
            <a:extLst>
              <a:ext uri="{FF2B5EF4-FFF2-40B4-BE49-F238E27FC236}">
                <a16:creationId xmlns:a16="http://schemas.microsoft.com/office/drawing/2014/main" id="{F67DF54E-E693-49C6-B1EC-2A8AC2878632}"/>
              </a:ext>
            </a:extLst>
          </p:cNvPr>
          <p:cNvSpPr>
            <a:spLocks noGrp="1"/>
          </p:cNvSpPr>
          <p:nvPr>
            <p:ph type="title"/>
          </p:nvPr>
        </p:nvSpPr>
        <p:spPr/>
        <p:txBody>
          <a:bodyPr/>
          <a:lstStyle/>
          <a:p>
            <a:pPr algn="ctr"/>
            <a:r>
              <a:rPr lang="es-MX" dirty="0"/>
              <a:t>Servicio Web </a:t>
            </a:r>
            <a:r>
              <a:rPr lang="es-MX" dirty="0" err="1"/>
              <a:t>Restful</a:t>
            </a:r>
            <a:r>
              <a:rPr lang="es-MX" dirty="0"/>
              <a:t> </a:t>
            </a:r>
            <a:r>
              <a:rPr lang="es-MX" dirty="0" err="1"/>
              <a:t>Jakarta</a:t>
            </a:r>
            <a:r>
              <a:rPr lang="es-MX" dirty="0"/>
              <a:t> EE</a:t>
            </a:r>
          </a:p>
        </p:txBody>
      </p:sp>
    </p:spTree>
    <p:extLst>
      <p:ext uri="{BB962C8B-B14F-4D97-AF65-F5344CB8AC3E}">
        <p14:creationId xmlns:p14="http://schemas.microsoft.com/office/powerpoint/2010/main" val="2437042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84BECE58-1E80-4C0B-B20D-DBC63E6E55EA}"/>
              </a:ext>
            </a:extLst>
          </p:cNvPr>
          <p:cNvSpPr>
            <a:spLocks noGrp="1"/>
          </p:cNvSpPr>
          <p:nvPr>
            <p:ph type="body" sz="quarter" idx="10"/>
          </p:nvPr>
        </p:nvSpPr>
        <p:spPr/>
        <p:txBody>
          <a:bodyPr/>
          <a:lstStyle/>
          <a:p>
            <a:r>
              <a:rPr lang="es-MX" dirty="0"/>
              <a:t>Ejemplo de </a:t>
            </a:r>
            <a:r>
              <a:rPr lang="es-MX" dirty="0" err="1"/>
              <a:t>EndPont</a:t>
            </a:r>
            <a:r>
              <a:rPr lang="es-MX" dirty="0"/>
              <a:t>:</a:t>
            </a:r>
          </a:p>
          <a:p>
            <a:endParaRPr lang="es-MX" dirty="0"/>
          </a:p>
          <a:p>
            <a:pPr lvl="1"/>
            <a:r>
              <a:rPr lang="en-US" dirty="0"/>
              <a:t>@Path("/actions")</a:t>
            </a:r>
          </a:p>
          <a:p>
            <a:pPr lvl="1"/>
            <a:r>
              <a:rPr lang="en-US" dirty="0"/>
              <a:t>public class </a:t>
            </a:r>
            <a:r>
              <a:rPr lang="en-US" dirty="0" err="1"/>
              <a:t>DemoEndPoint</a:t>
            </a:r>
            <a:r>
              <a:rPr lang="en-US" dirty="0"/>
              <a:t> {    </a:t>
            </a:r>
          </a:p>
          <a:p>
            <a:pPr lvl="2"/>
            <a:r>
              <a:rPr lang="en-US" dirty="0"/>
              <a:t>@GET </a:t>
            </a:r>
          </a:p>
          <a:p>
            <a:pPr lvl="2"/>
            <a:r>
              <a:rPr lang="en-US" dirty="0"/>
              <a:t>@Path("/hello")</a:t>
            </a:r>
          </a:p>
          <a:p>
            <a:pPr lvl="2"/>
            <a:r>
              <a:rPr lang="en-US" dirty="0"/>
              <a:t>public Response hello() {</a:t>
            </a:r>
          </a:p>
          <a:p>
            <a:pPr lvl="3"/>
            <a:r>
              <a:rPr lang="en-US" dirty="0"/>
              <a:t>return </a:t>
            </a:r>
            <a:r>
              <a:rPr lang="en-US" dirty="0" err="1"/>
              <a:t>Response.ok</a:t>
            </a:r>
            <a:r>
              <a:rPr lang="en-US" dirty="0"/>
              <a:t>().entity("Service online").build();</a:t>
            </a:r>
          </a:p>
          <a:p>
            <a:pPr lvl="3"/>
            <a:r>
              <a:rPr lang="en-US" dirty="0"/>
              <a:t>}</a:t>
            </a:r>
          </a:p>
          <a:p>
            <a:pPr lvl="2"/>
            <a:r>
              <a:rPr lang="en-US" dirty="0"/>
              <a:t>}</a:t>
            </a:r>
            <a:endParaRPr lang="es-MX" dirty="0"/>
          </a:p>
        </p:txBody>
      </p:sp>
      <p:sp>
        <p:nvSpPr>
          <p:cNvPr id="3" name="Título 2">
            <a:extLst>
              <a:ext uri="{FF2B5EF4-FFF2-40B4-BE49-F238E27FC236}">
                <a16:creationId xmlns:a16="http://schemas.microsoft.com/office/drawing/2014/main" id="{8BF1D448-EBE4-4554-B2D7-4147AA4F204A}"/>
              </a:ext>
            </a:extLst>
          </p:cNvPr>
          <p:cNvSpPr>
            <a:spLocks noGrp="1"/>
          </p:cNvSpPr>
          <p:nvPr>
            <p:ph type="title"/>
          </p:nvPr>
        </p:nvSpPr>
        <p:spPr/>
        <p:txBody>
          <a:bodyPr/>
          <a:lstStyle/>
          <a:p>
            <a:pPr algn="ctr"/>
            <a:r>
              <a:rPr lang="es-MX" dirty="0"/>
              <a:t>Servicio Web </a:t>
            </a:r>
            <a:r>
              <a:rPr lang="es-MX" dirty="0" err="1"/>
              <a:t>Restful</a:t>
            </a:r>
            <a:r>
              <a:rPr lang="es-MX" dirty="0"/>
              <a:t> </a:t>
            </a:r>
            <a:r>
              <a:rPr lang="es-MX" dirty="0" err="1"/>
              <a:t>Jakarta</a:t>
            </a:r>
            <a:r>
              <a:rPr lang="es-MX" dirty="0"/>
              <a:t> EE</a:t>
            </a:r>
          </a:p>
        </p:txBody>
      </p:sp>
    </p:spTree>
    <p:extLst>
      <p:ext uri="{BB962C8B-B14F-4D97-AF65-F5344CB8AC3E}">
        <p14:creationId xmlns:p14="http://schemas.microsoft.com/office/powerpoint/2010/main" val="419258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8290816-88D2-483D-9C46-814FCCC375EF}"/>
              </a:ext>
            </a:extLst>
          </p:cNvPr>
          <p:cNvSpPr>
            <a:spLocks noGrp="1"/>
          </p:cNvSpPr>
          <p:nvPr>
            <p:ph type="body" sz="quarter" idx="10"/>
          </p:nvPr>
        </p:nvSpPr>
        <p:spPr/>
        <p:txBody>
          <a:bodyPr/>
          <a:lstStyle/>
          <a:p>
            <a:r>
              <a:rPr lang="es-MX" dirty="0"/>
              <a:t>Para consumir un Servicio Web </a:t>
            </a:r>
            <a:r>
              <a:rPr lang="es-MX" dirty="0" err="1"/>
              <a:t>Restful</a:t>
            </a:r>
            <a:r>
              <a:rPr lang="es-MX" dirty="0"/>
              <a:t>, es necesario crear un cliente.</a:t>
            </a:r>
          </a:p>
          <a:p>
            <a:r>
              <a:rPr lang="es-MX" dirty="0" err="1"/>
              <a:t>Jakarta</a:t>
            </a:r>
            <a:r>
              <a:rPr lang="es-MX" dirty="0"/>
              <a:t> EE define las siguientes clases:</a:t>
            </a:r>
          </a:p>
          <a:p>
            <a:pPr lvl="1"/>
            <a:r>
              <a:rPr lang="es-MX" dirty="0"/>
              <a:t>Client</a:t>
            </a:r>
          </a:p>
          <a:p>
            <a:pPr lvl="1"/>
            <a:r>
              <a:rPr lang="es-MX" dirty="0" err="1"/>
              <a:t>ClientBuilder</a:t>
            </a:r>
            <a:endParaRPr lang="es-MX" dirty="0"/>
          </a:p>
        </p:txBody>
      </p:sp>
      <p:sp>
        <p:nvSpPr>
          <p:cNvPr id="3" name="Título 2">
            <a:extLst>
              <a:ext uri="{FF2B5EF4-FFF2-40B4-BE49-F238E27FC236}">
                <a16:creationId xmlns:a16="http://schemas.microsoft.com/office/drawing/2014/main" id="{8C2D0165-5D9C-4B66-B10B-22096A75E69D}"/>
              </a:ext>
            </a:extLst>
          </p:cNvPr>
          <p:cNvSpPr>
            <a:spLocks noGrp="1"/>
          </p:cNvSpPr>
          <p:nvPr>
            <p:ph type="title"/>
          </p:nvPr>
        </p:nvSpPr>
        <p:spPr/>
        <p:txBody>
          <a:bodyPr/>
          <a:lstStyle/>
          <a:p>
            <a:pPr algn="ctr"/>
            <a:r>
              <a:rPr lang="es-MX" dirty="0"/>
              <a:t>Consumo WS </a:t>
            </a:r>
            <a:r>
              <a:rPr lang="es-MX" dirty="0" err="1"/>
              <a:t>Restful</a:t>
            </a:r>
            <a:endParaRPr lang="es-MX" dirty="0"/>
          </a:p>
        </p:txBody>
      </p:sp>
    </p:spTree>
    <p:extLst>
      <p:ext uri="{BB962C8B-B14F-4D97-AF65-F5344CB8AC3E}">
        <p14:creationId xmlns:p14="http://schemas.microsoft.com/office/powerpoint/2010/main" val="1604753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F50A127-7D89-41FD-BBAD-22AB55282144}"/>
              </a:ext>
            </a:extLst>
          </p:cNvPr>
          <p:cNvSpPr>
            <a:spLocks noGrp="1"/>
          </p:cNvSpPr>
          <p:nvPr>
            <p:ph type="body" sz="quarter" idx="10"/>
          </p:nvPr>
        </p:nvSpPr>
        <p:spPr/>
        <p:txBody>
          <a:bodyPr/>
          <a:lstStyle/>
          <a:p>
            <a:r>
              <a:rPr lang="en-US" dirty="0" err="1"/>
              <a:t>Ejemplo</a:t>
            </a:r>
            <a:r>
              <a:rPr lang="en-US" dirty="0"/>
              <a:t> de </a:t>
            </a:r>
            <a:r>
              <a:rPr lang="en-US" dirty="0" err="1"/>
              <a:t>cliente</a:t>
            </a:r>
            <a:r>
              <a:rPr lang="en-US" dirty="0"/>
              <a:t> </a:t>
            </a:r>
            <a:r>
              <a:rPr lang="en-US" dirty="0" err="1"/>
              <a:t>sencillo</a:t>
            </a:r>
            <a:r>
              <a:rPr lang="en-US" dirty="0"/>
              <a:t>:</a:t>
            </a:r>
          </a:p>
          <a:p>
            <a:endParaRPr lang="en-US" dirty="0"/>
          </a:p>
          <a:p>
            <a:r>
              <a:rPr lang="en-US" dirty="0"/>
              <a:t>Client </a:t>
            </a:r>
            <a:r>
              <a:rPr lang="en-US" dirty="0" err="1"/>
              <a:t>client</a:t>
            </a:r>
            <a:r>
              <a:rPr lang="en-US" dirty="0"/>
              <a:t> = </a:t>
            </a:r>
            <a:r>
              <a:rPr lang="en-US" dirty="0" err="1"/>
              <a:t>ClientBuilder.newClient</a:t>
            </a:r>
            <a:r>
              <a:rPr lang="en-US" dirty="0"/>
              <a:t>();</a:t>
            </a:r>
          </a:p>
          <a:p>
            <a:r>
              <a:rPr lang="en-US" dirty="0"/>
              <a:t>String name = </a:t>
            </a:r>
            <a:r>
              <a:rPr lang="en-US" dirty="0" err="1"/>
              <a:t>client.target</a:t>
            </a:r>
            <a:r>
              <a:rPr lang="en-US" dirty="0"/>
              <a:t>("http://example.com/</a:t>
            </a:r>
            <a:r>
              <a:rPr lang="en-US" dirty="0" err="1"/>
              <a:t>webapi</a:t>
            </a:r>
            <a:r>
              <a:rPr lang="en-US" dirty="0"/>
              <a:t>/hello")      .request(</a:t>
            </a:r>
            <a:r>
              <a:rPr lang="en-US" dirty="0" err="1"/>
              <a:t>MediaType.TEXT_PLAIN</a:t>
            </a:r>
            <a:r>
              <a:rPr lang="en-US" dirty="0"/>
              <a:t>).get(</a:t>
            </a:r>
            <a:r>
              <a:rPr lang="en-US" dirty="0" err="1"/>
              <a:t>String.class</a:t>
            </a:r>
            <a:r>
              <a:rPr lang="en-US" dirty="0"/>
              <a:t>);</a:t>
            </a:r>
            <a:endParaRPr lang="es-MX" dirty="0"/>
          </a:p>
        </p:txBody>
      </p:sp>
      <p:sp>
        <p:nvSpPr>
          <p:cNvPr id="3" name="Título 2">
            <a:extLst>
              <a:ext uri="{FF2B5EF4-FFF2-40B4-BE49-F238E27FC236}">
                <a16:creationId xmlns:a16="http://schemas.microsoft.com/office/drawing/2014/main" id="{C9BFB16B-9F44-4693-90FD-CC4075711B3A}"/>
              </a:ext>
            </a:extLst>
          </p:cNvPr>
          <p:cNvSpPr>
            <a:spLocks noGrp="1"/>
          </p:cNvSpPr>
          <p:nvPr>
            <p:ph type="title"/>
          </p:nvPr>
        </p:nvSpPr>
        <p:spPr/>
        <p:txBody>
          <a:bodyPr/>
          <a:lstStyle/>
          <a:p>
            <a:pPr algn="ctr"/>
            <a:r>
              <a:rPr lang="es-MX" dirty="0"/>
              <a:t>Consumo WS </a:t>
            </a:r>
            <a:r>
              <a:rPr lang="es-MX" dirty="0" err="1"/>
              <a:t>Restful</a:t>
            </a:r>
            <a:endParaRPr lang="es-MX" dirty="0"/>
          </a:p>
        </p:txBody>
      </p:sp>
    </p:spTree>
    <p:extLst>
      <p:ext uri="{BB962C8B-B14F-4D97-AF65-F5344CB8AC3E}">
        <p14:creationId xmlns:p14="http://schemas.microsoft.com/office/powerpoint/2010/main" val="3679820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F51D17C-1CFA-42DD-BF1A-020864FF7AD4}"/>
              </a:ext>
            </a:extLst>
          </p:cNvPr>
          <p:cNvSpPr>
            <a:spLocks noGrp="1"/>
          </p:cNvSpPr>
          <p:nvPr>
            <p:ph type="body" sz="quarter" idx="10"/>
          </p:nvPr>
        </p:nvSpPr>
        <p:spPr/>
        <p:txBody>
          <a:bodyPr/>
          <a:lstStyle/>
          <a:p>
            <a:r>
              <a:rPr lang="es-MX" dirty="0" err="1"/>
              <a:t>WebTarget</a:t>
            </a:r>
            <a:endParaRPr lang="es-MX" dirty="0"/>
          </a:p>
          <a:p>
            <a:pPr lvl="1" algn="just"/>
            <a:r>
              <a:rPr lang="es-MX" dirty="0"/>
              <a:t>El destino de un cliente, el recurso REST en un URI particular, está representado por una instancia de la interfaz </a:t>
            </a:r>
            <a:r>
              <a:rPr lang="es-MX" dirty="0" err="1"/>
              <a:t>jakarta.ws.rs.client.WebTarget</a:t>
            </a:r>
            <a:r>
              <a:rPr lang="es-MX" dirty="0"/>
              <a:t>. Obtiene una instancia de </a:t>
            </a:r>
            <a:r>
              <a:rPr lang="es-MX" dirty="0" err="1"/>
              <a:t>WebTarget</a:t>
            </a:r>
            <a:r>
              <a:rPr lang="es-MX" dirty="0"/>
              <a:t> llamando al método </a:t>
            </a:r>
            <a:r>
              <a:rPr lang="es-MX" dirty="0" err="1"/>
              <a:t>Client.target</a:t>
            </a:r>
            <a:r>
              <a:rPr lang="es-MX" dirty="0"/>
              <a:t> y pasando el URI del recurso REST de destino.</a:t>
            </a:r>
          </a:p>
          <a:p>
            <a:pPr lvl="2" algn="just"/>
            <a:r>
              <a:rPr lang="es-MX" dirty="0"/>
              <a:t>Client </a:t>
            </a:r>
            <a:r>
              <a:rPr lang="es-MX" dirty="0" err="1"/>
              <a:t>client</a:t>
            </a:r>
            <a:r>
              <a:rPr lang="es-MX" dirty="0"/>
              <a:t> = </a:t>
            </a:r>
            <a:r>
              <a:rPr lang="es-MX" dirty="0" err="1"/>
              <a:t>ClientBuilder.newClient</a:t>
            </a:r>
            <a:r>
              <a:rPr lang="es-MX" dirty="0"/>
              <a:t>();</a:t>
            </a:r>
          </a:p>
          <a:p>
            <a:pPr lvl="3" algn="just"/>
            <a:r>
              <a:rPr lang="es-MX" dirty="0" err="1"/>
              <a:t>WebTarget</a:t>
            </a:r>
            <a:r>
              <a:rPr lang="es-MX" dirty="0"/>
              <a:t> </a:t>
            </a:r>
            <a:r>
              <a:rPr lang="es-MX" dirty="0" err="1"/>
              <a:t>myResource</a:t>
            </a:r>
            <a:r>
              <a:rPr lang="es-MX" dirty="0"/>
              <a:t> = </a:t>
            </a:r>
            <a:r>
              <a:rPr lang="es-MX" dirty="0" err="1"/>
              <a:t>client.target</a:t>
            </a:r>
            <a:r>
              <a:rPr lang="es-MX" dirty="0"/>
              <a:t>("http://example.com/</a:t>
            </a:r>
            <a:r>
              <a:rPr lang="es-MX" dirty="0" err="1"/>
              <a:t>webapi</a:t>
            </a:r>
            <a:r>
              <a:rPr lang="es-MX" dirty="0"/>
              <a:t>");</a:t>
            </a:r>
          </a:p>
          <a:p>
            <a:pPr lvl="3" algn="just"/>
            <a:endParaRPr lang="es-MX" dirty="0"/>
          </a:p>
          <a:p>
            <a:pPr lvl="2" algn="just"/>
            <a:r>
              <a:rPr lang="es-MX" dirty="0" err="1"/>
              <a:t>WebTarget</a:t>
            </a:r>
            <a:r>
              <a:rPr lang="es-MX" dirty="0"/>
              <a:t> </a:t>
            </a:r>
            <a:r>
              <a:rPr lang="es-MX" dirty="0" err="1"/>
              <a:t>myResource</a:t>
            </a:r>
            <a:r>
              <a:rPr lang="es-MX" dirty="0"/>
              <a:t> = </a:t>
            </a:r>
            <a:r>
              <a:rPr lang="es-MX" dirty="0" err="1"/>
              <a:t>client.target</a:t>
            </a:r>
            <a:r>
              <a:rPr lang="es-MX" dirty="0"/>
              <a:t>(REST_URI_JSON_GET)		.</a:t>
            </a:r>
            <a:r>
              <a:rPr lang="es-MX" dirty="0" err="1"/>
              <a:t>path</a:t>
            </a:r>
            <a:r>
              <a:rPr lang="es-MX" dirty="0"/>
              <a:t>("{id}").</a:t>
            </a:r>
            <a:r>
              <a:rPr lang="es-MX" dirty="0" err="1"/>
              <a:t>resolveTemplate</a:t>
            </a:r>
            <a:r>
              <a:rPr lang="es-MX" dirty="0"/>
              <a:t>("id", 3);</a:t>
            </a:r>
          </a:p>
        </p:txBody>
      </p:sp>
      <p:sp>
        <p:nvSpPr>
          <p:cNvPr id="3" name="Título 2">
            <a:extLst>
              <a:ext uri="{FF2B5EF4-FFF2-40B4-BE49-F238E27FC236}">
                <a16:creationId xmlns:a16="http://schemas.microsoft.com/office/drawing/2014/main" id="{F31ECF4D-6A0F-4D6A-B4F1-019525AF6051}"/>
              </a:ext>
            </a:extLst>
          </p:cNvPr>
          <p:cNvSpPr>
            <a:spLocks noGrp="1"/>
          </p:cNvSpPr>
          <p:nvPr>
            <p:ph type="title"/>
          </p:nvPr>
        </p:nvSpPr>
        <p:spPr/>
        <p:txBody>
          <a:bodyPr/>
          <a:lstStyle/>
          <a:p>
            <a:pPr algn="ctr"/>
            <a:r>
              <a:rPr lang="es-MX" dirty="0"/>
              <a:t>Consumo WS </a:t>
            </a:r>
            <a:r>
              <a:rPr lang="es-MX" dirty="0" err="1"/>
              <a:t>Restful</a:t>
            </a:r>
            <a:endParaRPr lang="es-MX" dirty="0"/>
          </a:p>
        </p:txBody>
      </p:sp>
    </p:spTree>
    <p:extLst>
      <p:ext uri="{BB962C8B-B14F-4D97-AF65-F5344CB8AC3E}">
        <p14:creationId xmlns:p14="http://schemas.microsoft.com/office/powerpoint/2010/main" val="3083602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88A1E0F3-70C0-449C-8234-46BAD405557C}"/>
              </a:ext>
            </a:extLst>
          </p:cNvPr>
          <p:cNvSpPr>
            <a:spLocks noGrp="1"/>
          </p:cNvSpPr>
          <p:nvPr>
            <p:ph type="body" sz="quarter" idx="10"/>
          </p:nvPr>
        </p:nvSpPr>
        <p:spPr/>
        <p:txBody>
          <a:bodyPr/>
          <a:lstStyle/>
          <a:p>
            <a:r>
              <a:rPr lang="es-MX" dirty="0"/>
              <a:t>Si el recurso REST de destino está esperando una solicitud HTTP POST, llame al método </a:t>
            </a:r>
            <a:r>
              <a:rPr lang="es-MX" dirty="0" err="1"/>
              <a:t>Invocación.Builder.post</a:t>
            </a:r>
            <a:r>
              <a:rPr lang="es-MX" dirty="0"/>
              <a:t>.</a:t>
            </a:r>
          </a:p>
          <a:p>
            <a:endParaRPr lang="es-MX" dirty="0"/>
          </a:p>
          <a:p>
            <a:pPr lvl="1"/>
            <a:r>
              <a:rPr lang="es-MX" dirty="0"/>
              <a:t>Client </a:t>
            </a:r>
            <a:r>
              <a:rPr lang="es-MX" dirty="0" err="1"/>
              <a:t>client</a:t>
            </a:r>
            <a:r>
              <a:rPr lang="es-MX" dirty="0"/>
              <a:t> = </a:t>
            </a:r>
            <a:r>
              <a:rPr lang="es-MX" dirty="0" err="1"/>
              <a:t>ClientBuilder.newClient</a:t>
            </a:r>
            <a:r>
              <a:rPr lang="es-MX" dirty="0"/>
              <a:t>();</a:t>
            </a:r>
          </a:p>
          <a:p>
            <a:pPr lvl="1"/>
            <a:r>
              <a:rPr lang="es-MX" dirty="0" err="1"/>
              <a:t>StoreOrder</a:t>
            </a:r>
            <a:r>
              <a:rPr lang="es-MX" dirty="0"/>
              <a:t> </a:t>
            </a:r>
            <a:r>
              <a:rPr lang="es-MX" dirty="0" err="1"/>
              <a:t>order</a:t>
            </a:r>
            <a:r>
              <a:rPr lang="es-MX" dirty="0"/>
              <a:t> = new </a:t>
            </a:r>
            <a:r>
              <a:rPr lang="es-MX" dirty="0" err="1"/>
              <a:t>StoreOrder</a:t>
            </a:r>
            <a:r>
              <a:rPr lang="es-MX" dirty="0"/>
              <a:t>(...);</a:t>
            </a:r>
          </a:p>
          <a:p>
            <a:pPr lvl="1" algn="just"/>
            <a:r>
              <a:rPr lang="es-MX" dirty="0" err="1"/>
              <a:t>WebTarget</a:t>
            </a:r>
            <a:r>
              <a:rPr lang="es-MX" dirty="0"/>
              <a:t> </a:t>
            </a:r>
            <a:r>
              <a:rPr lang="es-MX" dirty="0" err="1"/>
              <a:t>myResource</a:t>
            </a:r>
            <a:r>
              <a:rPr lang="es-MX" dirty="0"/>
              <a:t> = </a:t>
            </a:r>
            <a:r>
              <a:rPr lang="es-MX" dirty="0" err="1"/>
              <a:t>client.target</a:t>
            </a:r>
            <a:r>
              <a:rPr lang="es-MX" dirty="0"/>
              <a:t>("http://example.com/</a:t>
            </a:r>
            <a:r>
              <a:rPr lang="es-MX" dirty="0" err="1"/>
              <a:t>webapi</a:t>
            </a:r>
            <a:r>
              <a:rPr lang="es-MX" dirty="0"/>
              <a:t>/</a:t>
            </a:r>
            <a:r>
              <a:rPr lang="es-MX" dirty="0" err="1"/>
              <a:t>write</a:t>
            </a:r>
            <a:r>
              <a:rPr lang="es-MX" dirty="0"/>
              <a:t>");</a:t>
            </a:r>
          </a:p>
          <a:p>
            <a:pPr lvl="1"/>
            <a:r>
              <a:rPr lang="es-MX" dirty="0" err="1"/>
              <a:t>TrackingNumber</a:t>
            </a:r>
            <a:r>
              <a:rPr lang="es-MX" dirty="0"/>
              <a:t> </a:t>
            </a:r>
            <a:r>
              <a:rPr lang="es-MX" dirty="0" err="1"/>
              <a:t>trackingNumber</a:t>
            </a:r>
            <a:r>
              <a:rPr lang="es-MX" dirty="0"/>
              <a:t> = </a:t>
            </a:r>
            <a:r>
              <a:rPr lang="es-MX" dirty="0" err="1"/>
              <a:t>myResource.request</a:t>
            </a:r>
            <a:r>
              <a:rPr lang="es-MX" dirty="0"/>
              <a:t>(</a:t>
            </a:r>
            <a:r>
              <a:rPr lang="es-MX" dirty="0" err="1"/>
              <a:t>MediaType.APPLICATION_XML</a:t>
            </a:r>
            <a:r>
              <a:rPr lang="es-MX" dirty="0"/>
              <a:t>)                                   .post(Entity.xml(</a:t>
            </a:r>
            <a:r>
              <a:rPr lang="es-MX" dirty="0" err="1"/>
              <a:t>order</a:t>
            </a:r>
            <a:r>
              <a:rPr lang="es-MX" dirty="0"/>
              <a:t>), </a:t>
            </a:r>
            <a:r>
              <a:rPr lang="es-MX" dirty="0" err="1"/>
              <a:t>TrackingNumber.class</a:t>
            </a:r>
            <a:r>
              <a:rPr lang="es-MX" dirty="0"/>
              <a:t>);</a:t>
            </a:r>
          </a:p>
        </p:txBody>
      </p:sp>
      <p:sp>
        <p:nvSpPr>
          <p:cNvPr id="3" name="Título 2">
            <a:extLst>
              <a:ext uri="{FF2B5EF4-FFF2-40B4-BE49-F238E27FC236}">
                <a16:creationId xmlns:a16="http://schemas.microsoft.com/office/drawing/2014/main" id="{4F8CF8D8-9411-424B-96CA-D04AAC1F4CEE}"/>
              </a:ext>
            </a:extLst>
          </p:cNvPr>
          <p:cNvSpPr>
            <a:spLocks noGrp="1"/>
          </p:cNvSpPr>
          <p:nvPr>
            <p:ph type="title"/>
          </p:nvPr>
        </p:nvSpPr>
        <p:spPr/>
        <p:txBody>
          <a:bodyPr/>
          <a:lstStyle/>
          <a:p>
            <a:pPr algn="ctr"/>
            <a:r>
              <a:rPr lang="es-MX" dirty="0"/>
              <a:t>Consumo WS </a:t>
            </a:r>
            <a:r>
              <a:rPr lang="es-MX" dirty="0" err="1"/>
              <a:t>Restful</a:t>
            </a:r>
            <a:endParaRPr lang="es-MX" dirty="0"/>
          </a:p>
        </p:txBody>
      </p:sp>
    </p:spTree>
    <p:extLst>
      <p:ext uri="{BB962C8B-B14F-4D97-AF65-F5344CB8AC3E}">
        <p14:creationId xmlns:p14="http://schemas.microsoft.com/office/powerpoint/2010/main" val="2605577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ADA2D23-207E-4D76-B8A6-B22615E614B0}"/>
              </a:ext>
            </a:extLst>
          </p:cNvPr>
          <p:cNvSpPr>
            <a:spLocks noGrp="1"/>
          </p:cNvSpPr>
          <p:nvPr>
            <p:ph type="body" sz="quarter" idx="10"/>
          </p:nvPr>
        </p:nvSpPr>
        <p:spPr/>
        <p:txBody>
          <a:bodyPr/>
          <a:lstStyle/>
          <a:p>
            <a:r>
              <a:rPr lang="es-MX" dirty="0"/>
              <a:t>Otro ejemplo:</a:t>
            </a:r>
          </a:p>
          <a:p>
            <a:endParaRPr lang="es-MX" dirty="0"/>
          </a:p>
          <a:p>
            <a:r>
              <a:rPr lang="es-MX" dirty="0"/>
              <a:t>Client </a:t>
            </a:r>
            <a:r>
              <a:rPr lang="es-MX" dirty="0" err="1"/>
              <a:t>client</a:t>
            </a:r>
            <a:r>
              <a:rPr lang="es-MX" dirty="0"/>
              <a:t> = </a:t>
            </a:r>
            <a:r>
              <a:rPr lang="es-MX" dirty="0" err="1"/>
              <a:t>ClientBuilder.newClient</a:t>
            </a:r>
            <a:r>
              <a:rPr lang="es-MX" dirty="0"/>
              <a:t>();</a:t>
            </a:r>
          </a:p>
          <a:p>
            <a:r>
              <a:rPr lang="es-MX" dirty="0" err="1"/>
              <a:t>WebTarget</a:t>
            </a:r>
            <a:r>
              <a:rPr lang="es-MX" dirty="0"/>
              <a:t> </a:t>
            </a:r>
            <a:r>
              <a:rPr lang="es-MX" dirty="0" err="1"/>
              <a:t>myResource</a:t>
            </a:r>
            <a:r>
              <a:rPr lang="es-MX" dirty="0"/>
              <a:t> = </a:t>
            </a:r>
            <a:r>
              <a:rPr lang="es-MX" dirty="0" err="1"/>
              <a:t>client.target</a:t>
            </a:r>
            <a:r>
              <a:rPr lang="es-MX" dirty="0"/>
              <a:t>(REST_URI_JSON_GET)				.</a:t>
            </a:r>
            <a:r>
              <a:rPr lang="es-MX" dirty="0" err="1"/>
              <a:t>path</a:t>
            </a:r>
            <a:r>
              <a:rPr lang="es-MX" dirty="0"/>
              <a:t>("{id}").</a:t>
            </a:r>
            <a:r>
              <a:rPr lang="es-MX" dirty="0" err="1"/>
              <a:t>resolveTemplate</a:t>
            </a:r>
            <a:r>
              <a:rPr lang="es-MX" dirty="0"/>
              <a:t>("id", 3); </a:t>
            </a:r>
          </a:p>
          <a:p>
            <a:r>
              <a:rPr lang="es-MX" dirty="0"/>
              <a:t>Response </a:t>
            </a:r>
            <a:r>
              <a:rPr lang="es-MX" dirty="0" err="1"/>
              <a:t>resp</a:t>
            </a:r>
            <a:r>
              <a:rPr lang="es-MX" dirty="0"/>
              <a:t> = </a:t>
            </a:r>
            <a:r>
              <a:rPr lang="es-MX" dirty="0" err="1"/>
              <a:t>myResource.request</a:t>
            </a:r>
            <a:r>
              <a:rPr lang="es-MX" dirty="0"/>
              <a:t>(</a:t>
            </a:r>
            <a:r>
              <a:rPr lang="es-MX" dirty="0" err="1"/>
              <a:t>MediaType.APPLICATION_JSON</a:t>
            </a:r>
            <a:r>
              <a:rPr lang="es-MX" dirty="0"/>
              <a:t>).</a:t>
            </a:r>
            <a:r>
              <a:rPr lang="es-MX" dirty="0" err="1"/>
              <a:t>get</a:t>
            </a:r>
            <a:r>
              <a:rPr lang="es-MX" dirty="0"/>
              <a:t>();		</a:t>
            </a:r>
            <a:r>
              <a:rPr lang="es-MX" dirty="0" err="1"/>
              <a:t>DataPojo</a:t>
            </a:r>
            <a:r>
              <a:rPr lang="es-MX" dirty="0"/>
              <a:t> data = </a:t>
            </a:r>
            <a:r>
              <a:rPr lang="es-MX" dirty="0" err="1"/>
              <a:t>resp.readEntity</a:t>
            </a:r>
            <a:r>
              <a:rPr lang="es-MX" dirty="0"/>
              <a:t>(</a:t>
            </a:r>
            <a:r>
              <a:rPr lang="es-MX" dirty="0" err="1"/>
              <a:t>DataPojo.class</a:t>
            </a:r>
            <a:r>
              <a:rPr lang="es-MX" dirty="0"/>
              <a:t>);</a:t>
            </a:r>
          </a:p>
        </p:txBody>
      </p:sp>
      <p:sp>
        <p:nvSpPr>
          <p:cNvPr id="3" name="Título 2">
            <a:extLst>
              <a:ext uri="{FF2B5EF4-FFF2-40B4-BE49-F238E27FC236}">
                <a16:creationId xmlns:a16="http://schemas.microsoft.com/office/drawing/2014/main" id="{14909867-D616-485F-916D-0ABD1C856FFB}"/>
              </a:ext>
            </a:extLst>
          </p:cNvPr>
          <p:cNvSpPr>
            <a:spLocks noGrp="1"/>
          </p:cNvSpPr>
          <p:nvPr>
            <p:ph type="title"/>
          </p:nvPr>
        </p:nvSpPr>
        <p:spPr/>
        <p:txBody>
          <a:bodyPr/>
          <a:lstStyle/>
          <a:p>
            <a:pPr algn="ctr"/>
            <a:r>
              <a:rPr lang="es-MX" dirty="0"/>
              <a:t>Consumo WS </a:t>
            </a:r>
            <a:r>
              <a:rPr lang="es-MX" dirty="0" err="1"/>
              <a:t>Restful</a:t>
            </a:r>
            <a:endParaRPr lang="es-MX" dirty="0"/>
          </a:p>
        </p:txBody>
      </p:sp>
    </p:spTree>
    <p:extLst>
      <p:ext uri="{BB962C8B-B14F-4D97-AF65-F5344CB8AC3E}">
        <p14:creationId xmlns:p14="http://schemas.microsoft.com/office/powerpoint/2010/main" val="1823197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853A4FD3-4F10-42E2-884A-CF99A0637153}"/>
              </a:ext>
            </a:extLst>
          </p:cNvPr>
          <p:cNvSpPr>
            <a:spLocks noGrp="1"/>
          </p:cNvSpPr>
          <p:nvPr>
            <p:ph type="body" sz="quarter" idx="10"/>
          </p:nvPr>
        </p:nvSpPr>
        <p:spPr/>
        <p:txBody>
          <a:bodyPr/>
          <a:lstStyle/>
          <a:p>
            <a:r>
              <a:rPr lang="es-MX" dirty="0" err="1"/>
              <a:t>DataPojo</a:t>
            </a:r>
            <a:r>
              <a:rPr lang="es-MX" dirty="0"/>
              <a:t> data = new </a:t>
            </a:r>
            <a:r>
              <a:rPr lang="es-MX" dirty="0" err="1"/>
              <a:t>DataPojo</a:t>
            </a:r>
            <a:r>
              <a:rPr lang="es-MX" dirty="0"/>
              <a:t>(8, "</a:t>
            </a:r>
            <a:r>
              <a:rPr lang="es-MX" dirty="0" err="1"/>
              <a:t>information</a:t>
            </a:r>
            <a:r>
              <a:rPr lang="es-MX" dirty="0"/>
              <a:t>"); </a:t>
            </a:r>
          </a:p>
          <a:p>
            <a:r>
              <a:rPr lang="es-MX" dirty="0"/>
              <a:t>Client </a:t>
            </a:r>
            <a:r>
              <a:rPr lang="es-MX" dirty="0" err="1"/>
              <a:t>client</a:t>
            </a:r>
            <a:r>
              <a:rPr lang="es-MX" dirty="0"/>
              <a:t> = </a:t>
            </a:r>
            <a:r>
              <a:rPr lang="es-MX" dirty="0" err="1"/>
              <a:t>ClientBuilder.newClient</a:t>
            </a:r>
            <a:r>
              <a:rPr lang="es-MX" dirty="0"/>
              <a:t>(); </a:t>
            </a:r>
          </a:p>
          <a:p>
            <a:r>
              <a:rPr lang="es-MX" dirty="0" err="1"/>
              <a:t>WebTarget</a:t>
            </a:r>
            <a:r>
              <a:rPr lang="es-MX" dirty="0"/>
              <a:t> </a:t>
            </a:r>
            <a:r>
              <a:rPr lang="es-MX" dirty="0" err="1"/>
              <a:t>myResource</a:t>
            </a:r>
            <a:r>
              <a:rPr lang="es-MX" dirty="0"/>
              <a:t> = </a:t>
            </a:r>
            <a:r>
              <a:rPr lang="es-MX" dirty="0" err="1"/>
              <a:t>client.target</a:t>
            </a:r>
            <a:r>
              <a:rPr lang="es-MX" dirty="0"/>
              <a:t>(REST_URI_JSON_POST);</a:t>
            </a:r>
          </a:p>
          <a:p>
            <a:r>
              <a:rPr lang="es-MX" dirty="0" err="1"/>
              <a:t>DataPojo</a:t>
            </a:r>
            <a:r>
              <a:rPr lang="es-MX" dirty="0"/>
              <a:t> </a:t>
            </a:r>
            <a:r>
              <a:rPr lang="es-MX" dirty="0" err="1"/>
              <a:t>dataResp</a:t>
            </a:r>
            <a:r>
              <a:rPr lang="es-MX" dirty="0"/>
              <a:t> = </a:t>
            </a:r>
            <a:r>
              <a:rPr lang="es-MX" dirty="0" err="1"/>
              <a:t>myResource.request</a:t>
            </a:r>
            <a:r>
              <a:rPr lang="es-MX" dirty="0"/>
              <a:t>(</a:t>
            </a:r>
            <a:r>
              <a:rPr lang="es-MX" dirty="0" err="1"/>
              <a:t>MediaType.APPLICATION_JSON</a:t>
            </a:r>
            <a:r>
              <a:rPr lang="es-MX" dirty="0"/>
              <a:t>)				.post(</a:t>
            </a:r>
            <a:r>
              <a:rPr lang="es-MX" dirty="0" err="1"/>
              <a:t>Entity.json</a:t>
            </a:r>
            <a:r>
              <a:rPr lang="es-MX" dirty="0"/>
              <a:t>(data), </a:t>
            </a:r>
            <a:r>
              <a:rPr lang="es-MX" dirty="0" err="1"/>
              <a:t>DataPojo.class</a:t>
            </a:r>
            <a:r>
              <a:rPr lang="es-MX" dirty="0"/>
              <a:t>);</a:t>
            </a:r>
          </a:p>
        </p:txBody>
      </p:sp>
      <p:sp>
        <p:nvSpPr>
          <p:cNvPr id="3" name="Título 2">
            <a:extLst>
              <a:ext uri="{FF2B5EF4-FFF2-40B4-BE49-F238E27FC236}">
                <a16:creationId xmlns:a16="http://schemas.microsoft.com/office/drawing/2014/main" id="{319904ED-5030-4ED4-B7B3-05789C33337F}"/>
              </a:ext>
            </a:extLst>
          </p:cNvPr>
          <p:cNvSpPr>
            <a:spLocks noGrp="1"/>
          </p:cNvSpPr>
          <p:nvPr>
            <p:ph type="title"/>
          </p:nvPr>
        </p:nvSpPr>
        <p:spPr/>
        <p:txBody>
          <a:bodyPr/>
          <a:lstStyle/>
          <a:p>
            <a:pPr algn="ctr"/>
            <a:r>
              <a:rPr lang="es-MX" dirty="0"/>
              <a:t>Consumo WS </a:t>
            </a:r>
            <a:r>
              <a:rPr lang="es-MX"/>
              <a:t>Restful</a:t>
            </a:r>
          </a:p>
        </p:txBody>
      </p:sp>
    </p:spTree>
    <p:extLst>
      <p:ext uri="{BB962C8B-B14F-4D97-AF65-F5344CB8AC3E}">
        <p14:creationId xmlns:p14="http://schemas.microsoft.com/office/powerpoint/2010/main" val="3028332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a:xfrm>
            <a:off x="623392" y="1556792"/>
            <a:ext cx="11063453" cy="4715460"/>
          </a:xfrm>
        </p:spPr>
        <p:txBody>
          <a:bodyPr/>
          <a:lstStyle/>
          <a:p>
            <a:r>
              <a:rPr lang="es-MX" dirty="0"/>
              <a:t>Jorge Alberto Montalvo Olvera</a:t>
            </a:r>
            <a:endParaRPr lang="sk-SK" dirty="0"/>
          </a:p>
          <a:p>
            <a:pPr lvl="1"/>
            <a:r>
              <a:rPr lang="es-ES_tradnl" dirty="0"/>
              <a:t>Ingeniero en Computación</a:t>
            </a:r>
          </a:p>
          <a:p>
            <a:pPr lvl="2"/>
            <a:r>
              <a:rPr lang="es-ES_tradnl" dirty="0"/>
              <a:t>jorge.Montalvo@gm3s.com.mx</a:t>
            </a:r>
          </a:p>
        </p:txBody>
      </p:sp>
      <p:sp>
        <p:nvSpPr>
          <p:cNvPr id="4" name="Título 3"/>
          <p:cNvSpPr>
            <a:spLocks noGrp="1"/>
          </p:cNvSpPr>
          <p:nvPr>
            <p:ph type="title"/>
          </p:nvPr>
        </p:nvSpPr>
        <p:spPr>
          <a:xfrm>
            <a:off x="623392" y="764704"/>
            <a:ext cx="11137237" cy="576064"/>
          </a:xfrm>
        </p:spPr>
        <p:txBody>
          <a:bodyPr/>
          <a:lstStyle/>
          <a:p>
            <a:r>
              <a:rPr lang="es-ES_tradnl"/>
              <a:t>Contacto</a:t>
            </a:r>
            <a:endParaRPr lang="es-ES" dirty="0"/>
          </a:p>
        </p:txBody>
      </p:sp>
    </p:spTree>
    <p:extLst>
      <p:ext uri="{BB962C8B-B14F-4D97-AF65-F5344CB8AC3E}">
        <p14:creationId xmlns:p14="http://schemas.microsoft.com/office/powerpoint/2010/main" val="105196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99EA675-C5BA-4561-BAA2-4E7C908FF362}"/>
              </a:ext>
            </a:extLst>
          </p:cNvPr>
          <p:cNvSpPr>
            <a:spLocks noGrp="1"/>
          </p:cNvSpPr>
          <p:nvPr>
            <p:ph type="body" sz="quarter" idx="10"/>
          </p:nvPr>
        </p:nvSpPr>
        <p:spPr/>
        <p:txBody>
          <a:bodyPr/>
          <a:lstStyle/>
          <a:p>
            <a:r>
              <a:rPr lang="es-MX" dirty="0"/>
              <a:t>La base de comunicación entre servicios web es el lenguaje XML y el protocolo HTTP.</a:t>
            </a:r>
          </a:p>
        </p:txBody>
      </p:sp>
      <p:sp>
        <p:nvSpPr>
          <p:cNvPr id="3" name="Título 2">
            <a:extLst>
              <a:ext uri="{FF2B5EF4-FFF2-40B4-BE49-F238E27FC236}">
                <a16:creationId xmlns:a16="http://schemas.microsoft.com/office/drawing/2014/main" id="{26853C23-9A45-49E1-B75D-C9BB9C1A1A44}"/>
              </a:ext>
            </a:extLst>
          </p:cNvPr>
          <p:cNvSpPr>
            <a:spLocks noGrp="1"/>
          </p:cNvSpPr>
          <p:nvPr>
            <p:ph type="title"/>
          </p:nvPr>
        </p:nvSpPr>
        <p:spPr/>
        <p:txBody>
          <a:bodyPr/>
          <a:lstStyle/>
          <a:p>
            <a:pPr algn="ctr"/>
            <a:r>
              <a:rPr lang="es-MX" dirty="0"/>
              <a:t>Servicios Web</a:t>
            </a:r>
          </a:p>
        </p:txBody>
      </p:sp>
      <p:pic>
        <p:nvPicPr>
          <p:cNvPr id="7170" name="Picture 2" descr="Funcionamiento de los Web services | Programación Web en cliente">
            <a:extLst>
              <a:ext uri="{FF2B5EF4-FFF2-40B4-BE49-F238E27FC236}">
                <a16:creationId xmlns:a16="http://schemas.microsoft.com/office/drawing/2014/main" id="{D9B2D056-7F54-4CF0-9183-16500BCB5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2903929"/>
            <a:ext cx="5207273" cy="202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77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A3C05A2-F940-446C-B5D7-B6C7ADCC836D}"/>
              </a:ext>
            </a:extLst>
          </p:cNvPr>
          <p:cNvSpPr>
            <a:spLocks noGrp="1"/>
          </p:cNvSpPr>
          <p:nvPr>
            <p:ph type="body" sz="quarter" idx="10"/>
          </p:nvPr>
        </p:nvSpPr>
        <p:spPr>
          <a:xfrm>
            <a:off x="623393" y="1556792"/>
            <a:ext cx="5472608" cy="4715460"/>
          </a:xfrm>
        </p:spPr>
        <p:txBody>
          <a:bodyPr/>
          <a:lstStyle/>
          <a:p>
            <a:pPr algn="just"/>
            <a:r>
              <a:rPr lang="es-MX" dirty="0"/>
              <a:t>El protocolo más simple para el intercambio de información entre equipos de cómputo es XML-RPC, que emplea XML para llevar a cabo </a:t>
            </a:r>
            <a:r>
              <a:rPr lang="es-MX" dirty="0" err="1"/>
              <a:t>RPCs</a:t>
            </a:r>
            <a:r>
              <a:rPr lang="es-MX" dirty="0"/>
              <a:t>. RPC, Remote </a:t>
            </a:r>
            <a:r>
              <a:rPr lang="es-MX" dirty="0" err="1"/>
              <a:t>Procedure</a:t>
            </a:r>
            <a:r>
              <a:rPr lang="es-MX" dirty="0"/>
              <a:t> </a:t>
            </a:r>
            <a:r>
              <a:rPr lang="es-MX" dirty="0" err="1"/>
              <a:t>Call</a:t>
            </a:r>
            <a:r>
              <a:rPr lang="es-MX" dirty="0"/>
              <a:t>, es un protocolo de red que permite a un programa a ejecutar código en una máquina remota.</a:t>
            </a:r>
          </a:p>
        </p:txBody>
      </p:sp>
      <p:sp>
        <p:nvSpPr>
          <p:cNvPr id="3" name="Título 2">
            <a:extLst>
              <a:ext uri="{FF2B5EF4-FFF2-40B4-BE49-F238E27FC236}">
                <a16:creationId xmlns:a16="http://schemas.microsoft.com/office/drawing/2014/main" id="{B6A8C3E8-3663-4AC1-B86C-0E27518ACD43}"/>
              </a:ext>
            </a:extLst>
          </p:cNvPr>
          <p:cNvSpPr>
            <a:spLocks noGrp="1"/>
          </p:cNvSpPr>
          <p:nvPr>
            <p:ph type="title"/>
          </p:nvPr>
        </p:nvSpPr>
        <p:spPr/>
        <p:txBody>
          <a:bodyPr/>
          <a:lstStyle/>
          <a:p>
            <a:pPr algn="ctr"/>
            <a:r>
              <a:rPr lang="es-MX" dirty="0"/>
              <a:t>Servicio Web</a:t>
            </a:r>
          </a:p>
        </p:txBody>
      </p:sp>
      <p:pic>
        <p:nvPicPr>
          <p:cNvPr id="2050" name="Picture 2" descr="Web Services">
            <a:extLst>
              <a:ext uri="{FF2B5EF4-FFF2-40B4-BE49-F238E27FC236}">
                <a16:creationId xmlns:a16="http://schemas.microsoft.com/office/drawing/2014/main" id="{73610412-7748-47EF-99F8-AB7AAC007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404937"/>
            <a:ext cx="41624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1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307F223-0976-4018-A93D-AA5CB6DC50B0}"/>
              </a:ext>
            </a:extLst>
          </p:cNvPr>
          <p:cNvSpPr>
            <a:spLocks noGrp="1"/>
          </p:cNvSpPr>
          <p:nvPr>
            <p:ph type="body" sz="quarter" idx="10"/>
          </p:nvPr>
        </p:nvSpPr>
        <p:spPr>
          <a:xfrm>
            <a:off x="623393" y="1556792"/>
            <a:ext cx="6192688" cy="4715460"/>
          </a:xfrm>
        </p:spPr>
        <p:txBody>
          <a:bodyPr/>
          <a:lstStyle/>
          <a:p>
            <a:pPr algn="just"/>
            <a:r>
              <a:rPr lang="es-MX" dirty="0"/>
              <a:t>Los servicios web estandarizados funcionan con los siguientes componentes:</a:t>
            </a:r>
          </a:p>
          <a:p>
            <a:pPr lvl="1"/>
            <a:r>
              <a:rPr lang="es-MX" dirty="0"/>
              <a:t>SOAP - Simple </a:t>
            </a:r>
            <a:r>
              <a:rPr lang="es-MX" dirty="0" err="1"/>
              <a:t>Object</a:t>
            </a:r>
            <a:r>
              <a:rPr lang="es-MX" dirty="0"/>
              <a:t> Access </a:t>
            </a:r>
            <a:r>
              <a:rPr lang="es-MX" dirty="0" err="1"/>
              <a:t>Protocol</a:t>
            </a:r>
            <a:endParaRPr lang="es-MX" dirty="0"/>
          </a:p>
          <a:p>
            <a:pPr lvl="1"/>
            <a:r>
              <a:rPr lang="es-MX" dirty="0"/>
              <a:t>WSDL - Web </a:t>
            </a:r>
            <a:r>
              <a:rPr lang="es-MX" dirty="0" err="1"/>
              <a:t>Services</a:t>
            </a:r>
            <a:r>
              <a:rPr lang="es-MX" dirty="0"/>
              <a:t> </a:t>
            </a:r>
            <a:r>
              <a:rPr lang="es-MX" dirty="0" err="1"/>
              <a:t>Description</a:t>
            </a:r>
            <a:r>
              <a:rPr lang="es-MX" dirty="0"/>
              <a:t> </a:t>
            </a:r>
            <a:r>
              <a:rPr lang="es-MX" dirty="0" err="1"/>
              <a:t>Language</a:t>
            </a:r>
            <a:endParaRPr lang="es-MX" dirty="0"/>
          </a:p>
          <a:p>
            <a:pPr lvl="1"/>
            <a:r>
              <a:rPr lang="en-US" dirty="0"/>
              <a:t>UDDI - Universal Description, Discovery and Integration</a:t>
            </a:r>
            <a:endParaRPr lang="es-MX" dirty="0"/>
          </a:p>
        </p:txBody>
      </p:sp>
      <p:sp>
        <p:nvSpPr>
          <p:cNvPr id="3" name="Título 2">
            <a:extLst>
              <a:ext uri="{FF2B5EF4-FFF2-40B4-BE49-F238E27FC236}">
                <a16:creationId xmlns:a16="http://schemas.microsoft.com/office/drawing/2014/main" id="{9CD6B76C-EC51-4B92-BDCC-52F0DC220FDA}"/>
              </a:ext>
            </a:extLst>
          </p:cNvPr>
          <p:cNvSpPr>
            <a:spLocks noGrp="1"/>
          </p:cNvSpPr>
          <p:nvPr>
            <p:ph type="title"/>
          </p:nvPr>
        </p:nvSpPr>
        <p:spPr/>
        <p:txBody>
          <a:bodyPr/>
          <a:lstStyle/>
          <a:p>
            <a:pPr algn="ctr"/>
            <a:r>
              <a:rPr lang="es-MX" dirty="0"/>
              <a:t>Servicio Web</a:t>
            </a:r>
          </a:p>
        </p:txBody>
      </p:sp>
      <p:pic>
        <p:nvPicPr>
          <p:cNvPr id="3076" name="Picture 4" descr="Arquitectura de Servicios Web - Disrupción Tecnológica">
            <a:extLst>
              <a:ext uri="{FF2B5EF4-FFF2-40B4-BE49-F238E27FC236}">
                <a16:creationId xmlns:a16="http://schemas.microsoft.com/office/drawing/2014/main" id="{49B1EF1C-8860-43EA-AE34-A24C24811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900" y="1772816"/>
            <a:ext cx="4440493" cy="389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05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7D8C023-4F71-42E2-85F0-1A95237A1E95}"/>
              </a:ext>
            </a:extLst>
          </p:cNvPr>
          <p:cNvSpPr>
            <a:spLocks noGrp="1"/>
          </p:cNvSpPr>
          <p:nvPr>
            <p:ph type="body" sz="quarter" idx="10"/>
          </p:nvPr>
        </p:nvSpPr>
        <p:spPr/>
        <p:txBody>
          <a:bodyPr/>
          <a:lstStyle/>
          <a:p>
            <a:pPr algn="just"/>
            <a:r>
              <a:rPr lang="es-MX" dirty="0" err="1"/>
              <a:t>Rest</a:t>
            </a:r>
            <a:r>
              <a:rPr lang="es-MX" dirty="0"/>
              <a:t> es una arquitectura para aplicaciones basadas en redes, sus siglas significan </a:t>
            </a:r>
            <a:r>
              <a:rPr lang="es-MX" dirty="0" err="1"/>
              <a:t>REpresentational</a:t>
            </a:r>
            <a:r>
              <a:rPr lang="es-MX" dirty="0"/>
              <a:t> </a:t>
            </a:r>
            <a:r>
              <a:rPr lang="es-MX" dirty="0" err="1"/>
              <a:t>State</a:t>
            </a:r>
            <a:r>
              <a:rPr lang="es-MX" dirty="0"/>
              <a:t> Transfer.</a:t>
            </a:r>
          </a:p>
          <a:p>
            <a:pPr lvl="1" algn="just"/>
            <a:r>
              <a:rPr lang="es-MX" dirty="0"/>
              <a:t>Se diseñó pensando en ser simple, con ello se lograría una rápida adopción del usuario y un desarrollo rápido.</a:t>
            </a:r>
          </a:p>
          <a:p>
            <a:pPr lvl="1" algn="just"/>
            <a:r>
              <a:rPr lang="es-MX" dirty="0"/>
              <a:t>Es un estilo arquitectónico diseñado para y sobre un sistema distribuido particular, la Web.</a:t>
            </a:r>
          </a:p>
        </p:txBody>
      </p:sp>
      <p:sp>
        <p:nvSpPr>
          <p:cNvPr id="3" name="Título 2">
            <a:extLst>
              <a:ext uri="{FF2B5EF4-FFF2-40B4-BE49-F238E27FC236}">
                <a16:creationId xmlns:a16="http://schemas.microsoft.com/office/drawing/2014/main" id="{E0F4FC5C-7CAF-4064-A090-8A31831A8CEF}"/>
              </a:ext>
            </a:extLst>
          </p:cNvPr>
          <p:cNvSpPr>
            <a:spLocks noGrp="1"/>
          </p:cNvSpPr>
          <p:nvPr>
            <p:ph type="title"/>
          </p:nvPr>
        </p:nvSpPr>
        <p:spPr/>
        <p:txBody>
          <a:bodyPr/>
          <a:lstStyle/>
          <a:p>
            <a:pPr algn="ctr"/>
            <a:r>
              <a:rPr lang="es-MX" dirty="0" err="1"/>
              <a:t>Rest</a:t>
            </a:r>
            <a:endParaRPr lang="es-MX" dirty="0"/>
          </a:p>
        </p:txBody>
      </p:sp>
    </p:spTree>
    <p:extLst>
      <p:ext uri="{BB962C8B-B14F-4D97-AF65-F5344CB8AC3E}">
        <p14:creationId xmlns:p14="http://schemas.microsoft.com/office/powerpoint/2010/main" val="154644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87F49C8F-3E2E-43A8-AE12-414D6041A196}"/>
              </a:ext>
            </a:extLst>
          </p:cNvPr>
          <p:cNvSpPr>
            <a:spLocks noGrp="1"/>
          </p:cNvSpPr>
          <p:nvPr>
            <p:ph type="body" sz="quarter" idx="10"/>
          </p:nvPr>
        </p:nvSpPr>
        <p:spPr/>
        <p:txBody>
          <a:bodyPr/>
          <a:lstStyle/>
          <a:p>
            <a:endParaRPr lang="es-MX" dirty="0"/>
          </a:p>
        </p:txBody>
      </p:sp>
      <p:sp>
        <p:nvSpPr>
          <p:cNvPr id="3" name="Título 2">
            <a:extLst>
              <a:ext uri="{FF2B5EF4-FFF2-40B4-BE49-F238E27FC236}">
                <a16:creationId xmlns:a16="http://schemas.microsoft.com/office/drawing/2014/main" id="{41536CF1-4544-4887-840E-16C102CF1D59}"/>
              </a:ext>
            </a:extLst>
          </p:cNvPr>
          <p:cNvSpPr>
            <a:spLocks noGrp="1"/>
          </p:cNvSpPr>
          <p:nvPr>
            <p:ph type="title"/>
          </p:nvPr>
        </p:nvSpPr>
        <p:spPr/>
        <p:txBody>
          <a:bodyPr/>
          <a:lstStyle/>
          <a:p>
            <a:pPr algn="ctr"/>
            <a:r>
              <a:rPr lang="es-MX" dirty="0" err="1"/>
              <a:t>Rest</a:t>
            </a:r>
            <a:endParaRPr lang="es-MX" dirty="0"/>
          </a:p>
        </p:txBody>
      </p:sp>
      <p:pic>
        <p:nvPicPr>
          <p:cNvPr id="5122" name="Picture 2" descr="Procesamiento del lado del cliente">
            <a:extLst>
              <a:ext uri="{FF2B5EF4-FFF2-40B4-BE49-F238E27FC236}">
                <a16:creationId xmlns:a16="http://schemas.microsoft.com/office/drawing/2014/main" id="{2E22022C-7F41-4245-AB92-8ADA17478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013" y="1718863"/>
            <a:ext cx="7089973" cy="439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58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92F7AF2-96BA-4660-89DC-D2936E822972}"/>
              </a:ext>
            </a:extLst>
          </p:cNvPr>
          <p:cNvSpPr>
            <a:spLocks noGrp="1"/>
          </p:cNvSpPr>
          <p:nvPr>
            <p:ph type="body" sz="quarter" idx="10"/>
          </p:nvPr>
        </p:nvSpPr>
        <p:spPr/>
        <p:txBody>
          <a:bodyPr/>
          <a:lstStyle/>
          <a:p>
            <a:pPr algn="just"/>
            <a:r>
              <a:rPr lang="es-MX" dirty="0"/>
              <a:t>Servicio Web </a:t>
            </a:r>
            <a:r>
              <a:rPr lang="es-MX" dirty="0" err="1"/>
              <a:t>RESTful</a:t>
            </a:r>
            <a:r>
              <a:rPr lang="es-MX" dirty="0"/>
              <a:t> es aquél servicio web que está basado en la arquitectura REST. </a:t>
            </a:r>
          </a:p>
          <a:p>
            <a:pPr algn="just"/>
            <a:r>
              <a:rPr lang="es-MX" dirty="0"/>
              <a:t>Los servicios Web </a:t>
            </a:r>
            <a:r>
              <a:rPr lang="es-MX" dirty="0" err="1"/>
              <a:t>RESTful</a:t>
            </a:r>
            <a:r>
              <a:rPr lang="es-MX" dirty="0"/>
              <a:t> se basan en recursos. </a:t>
            </a:r>
          </a:p>
          <a:p>
            <a:pPr lvl="1" algn="just"/>
            <a:r>
              <a:rPr lang="es-MX" dirty="0"/>
              <a:t>Un recurso es una entidad, la cual se almacena principalmente en un servidor y el cliente solicita el recurso utilizando servicios Web </a:t>
            </a:r>
            <a:r>
              <a:rPr lang="es-MX" dirty="0" err="1"/>
              <a:t>RESTful</a:t>
            </a:r>
            <a:r>
              <a:rPr lang="es-MX" dirty="0"/>
              <a:t>.</a:t>
            </a:r>
          </a:p>
        </p:txBody>
      </p:sp>
      <p:sp>
        <p:nvSpPr>
          <p:cNvPr id="3" name="Título 2">
            <a:extLst>
              <a:ext uri="{FF2B5EF4-FFF2-40B4-BE49-F238E27FC236}">
                <a16:creationId xmlns:a16="http://schemas.microsoft.com/office/drawing/2014/main" id="{F355A34A-FA75-4DCA-B227-F2498BF4EC4C}"/>
              </a:ext>
            </a:extLst>
          </p:cNvPr>
          <p:cNvSpPr>
            <a:spLocks noGrp="1"/>
          </p:cNvSpPr>
          <p:nvPr>
            <p:ph type="title"/>
          </p:nvPr>
        </p:nvSpPr>
        <p:spPr/>
        <p:txBody>
          <a:bodyPr/>
          <a:lstStyle/>
          <a:p>
            <a:pPr algn="ctr"/>
            <a:r>
              <a:rPr lang="es-MX" dirty="0"/>
              <a:t>Servicio Web </a:t>
            </a:r>
            <a:r>
              <a:rPr lang="es-MX" dirty="0" err="1"/>
              <a:t>RESTful</a:t>
            </a:r>
            <a:endParaRPr lang="es-MX" dirty="0"/>
          </a:p>
        </p:txBody>
      </p:sp>
      <p:pic>
        <p:nvPicPr>
          <p:cNvPr id="6146" name="Picture 2" descr="Todo lo que debes saber sobre Web RESTful)">
            <a:extLst>
              <a:ext uri="{FF2B5EF4-FFF2-40B4-BE49-F238E27FC236}">
                <a16:creationId xmlns:a16="http://schemas.microsoft.com/office/drawing/2014/main" id="{2B891C3C-CED9-448F-ADCD-1F68BD2FD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746" y="3955540"/>
            <a:ext cx="4752528" cy="233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787333"/>
      </p:ext>
    </p:extLst>
  </p:cSld>
  <p:clrMapOvr>
    <a:masterClrMapping/>
  </p:clrMapOvr>
</p:sld>
</file>

<file path=ppt/theme/theme1.xml><?xml version="1.0" encoding="utf-8"?>
<a:theme xmlns:a="http://schemas.openxmlformats.org/drawingml/2006/main" name="Blanc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15538</TotalTime>
  <Words>1606</Words>
  <Application>Microsoft Office PowerPoint</Application>
  <PresentationFormat>Panorámica</PresentationFormat>
  <Paragraphs>181</Paragraphs>
  <Slides>38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Arial Black</vt:lpstr>
      <vt:lpstr>Calibri</vt:lpstr>
      <vt:lpstr>Verdana</vt:lpstr>
      <vt:lpstr>Blanco</vt:lpstr>
      <vt:lpstr>Presentación de PowerPoint</vt:lpstr>
      <vt:lpstr>TEMARIO</vt:lpstr>
      <vt:lpstr>Servicios Web</vt:lpstr>
      <vt:lpstr>Servicios Web</vt:lpstr>
      <vt:lpstr>Servicio Web</vt:lpstr>
      <vt:lpstr>Servicio Web</vt:lpstr>
      <vt:lpstr>Rest</vt:lpstr>
      <vt:lpstr>Rest</vt:lpstr>
      <vt:lpstr>Servicio Web RESTful</vt:lpstr>
      <vt:lpstr>Servicio Web RESTful</vt:lpstr>
      <vt:lpstr>Servicio Web RESTful</vt:lpstr>
      <vt:lpstr>Servicio Web RESTful</vt:lpstr>
      <vt:lpstr>Servicio Web RESTful</vt:lpstr>
      <vt:lpstr>Servicio Web RESTful</vt:lpstr>
      <vt:lpstr>Servicio Web RESTful</vt:lpstr>
      <vt:lpstr>Servicio Web RESTful</vt:lpstr>
      <vt:lpstr>Servicio Web RESTful</vt:lpstr>
      <vt:lpstr>Jakarta EE</vt:lpstr>
      <vt:lpstr>Jakarta EE</vt:lpstr>
      <vt:lpstr>Jakarta EE</vt:lpstr>
      <vt:lpstr>Jakarta Servicios Web RESTFul</vt:lpstr>
      <vt:lpstr>Instalación JAX-RS</vt:lpstr>
      <vt:lpstr>Anotaciones JAX-RS</vt:lpstr>
      <vt:lpstr>Anotaciones JAX-RS</vt:lpstr>
      <vt:lpstr>Anotaciones JAX-RS</vt:lpstr>
      <vt:lpstr>Anotaciones JAX-RS</vt:lpstr>
      <vt:lpstr>Anotaciones JAX-RS</vt:lpstr>
      <vt:lpstr>Anotaciones JAX-RS</vt:lpstr>
      <vt:lpstr>Anotaciones JAX-RS</vt:lpstr>
      <vt:lpstr>Servicio Web Restful Jakarta EE</vt:lpstr>
      <vt:lpstr>Servicio Web Restful Jakarta EE</vt:lpstr>
      <vt:lpstr>Consumo WS Restful</vt:lpstr>
      <vt:lpstr>Consumo WS Restful</vt:lpstr>
      <vt:lpstr>Consumo WS Restful</vt:lpstr>
      <vt:lpstr>Consumo WS Restful</vt:lpstr>
      <vt:lpstr>Consumo WS Restful</vt:lpstr>
      <vt:lpstr>Consumo WS Restful</vt:lpstr>
      <vt:lpstr>Contacto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Instructores Diplomado Java</dc:title>
  <dc:creator>Eprin</dc:creator>
  <cp:keywords>Control Escolar Diplomado Sistemas Java</cp:keywords>
  <cp:lastModifiedBy>Jorge Alberto Montalvo Olvera</cp:lastModifiedBy>
  <cp:revision>248</cp:revision>
  <dcterms:created xsi:type="dcterms:W3CDTF">2011-08-24T17:20:45Z</dcterms:created>
  <dcterms:modified xsi:type="dcterms:W3CDTF">2022-02-26T10:59:15Z</dcterms:modified>
  <cp:category>Diplomado Desarrollo de sistemas con tecnología Java</cp:category>
</cp:coreProperties>
</file>