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3.jpeg" ContentType="image/jpeg"/>
  <Override PartName="/ppt/media/image15.jpeg" ContentType="image/jpeg"/>
  <Override PartName="/ppt/media/image14.png" ContentType="image/png"/>
  <Override PartName="/ppt/media/image1.jpeg" ContentType="image/jpeg"/>
  <Override PartName="/ppt/media/image10.jpeg" ContentType="image/jpeg"/>
  <Override PartName="/ppt/media/image5.png" ContentType="image/png"/>
  <Override PartName="/ppt/media/image9.jpeg" ContentType="image/jpeg"/>
  <Override PartName="/ppt/media/image3.jpeg" ContentType="image/jpeg"/>
  <Override PartName="/ppt/media/image2.png" ContentType="image/png"/>
  <Override PartName="/ppt/media/image4.jpeg" ContentType="image/jpeg"/>
  <Override PartName="/ppt/media/image6.png" ContentType="image/png"/>
  <Override PartName="/ppt/media/image7.jpeg" ContentType="image/jpeg"/>
  <Override PartName="/ppt/media/image11.png" ContentType="image/png"/>
  <Override PartName="/ppt/media/image12.jpeg" ContentType="image/jpeg"/>
  <Override PartName="/ppt/media/image8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MX" sz="4400" spc="-1" strike="noStrike">
                <a:solidFill>
                  <a:srgbClr val="000000"/>
                </a:solidFill>
                <a:latin typeface="Arial"/>
              </a:rPr>
              <a:t>Click to move </a:t>
            </a:r>
            <a:r>
              <a:rPr b="0" lang="es-MX" sz="4400" spc="-1" strike="noStrike">
                <a:solidFill>
                  <a:srgbClr val="000000"/>
                </a:solidFill>
                <a:latin typeface="Arial"/>
              </a:rPr>
              <a:t>the slide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MX" sz="2000" spc="-1" strike="noStrike">
                <a:latin typeface="Arial"/>
              </a:rPr>
              <a:t>Click to edit the notes format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MX" sz="1400" spc="-1" strike="noStrike">
                <a:latin typeface="Times New Roman"/>
              </a:rPr>
              <a:t>&lt;header&gt;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MX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s-MX" sz="1400" spc="-1" strike="noStrike">
                <a:latin typeface="Times New Roman"/>
              </a:rPr>
              <a:t>&lt;date/time&gt;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MX" sz="1400" spc="-1" strike="noStrike">
                <a:latin typeface="Times New Roman"/>
              </a:defRPr>
            </a:lvl1pPr>
          </a:lstStyle>
          <a:p>
            <a:r>
              <a:rPr b="0" lang="es-MX" sz="1400" spc="-1" strike="noStrike">
                <a:latin typeface="Times New Roman"/>
              </a:rPr>
              <a:t>&lt;footer&gt;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s-MX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58E33EC-CDD1-4CF3-A033-08FE8A167861}" type="slidenum">
              <a:rPr b="0" lang="es-MX" sz="1400" spc="-1" strike="noStrike">
                <a:latin typeface="Times New Roman"/>
              </a:rPr>
              <a:t>&lt;number&gt;</a:t>
            </a:fld>
            <a:endParaRPr b="0" lang="es-MX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s-MX" sz="20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s-MX" sz="1200" spc="-1" strike="noStrike">
                <a:latin typeface="+mn-l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02B4A2-E5CB-428A-BD00-63A08EF1AEB1}" type="slidenum">
              <a:rPr b="0" lang="es-MX" sz="1200" spc="-1" strike="noStrike">
                <a:latin typeface="+mn-lt"/>
              </a:rPr>
              <a:t>&lt;number&gt;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520" y="4019760"/>
            <a:ext cx="110631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23520" y="401976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92440" y="401976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64280" y="155664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105040" y="155664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23520" y="401976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64280" y="401976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105040" y="401976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23520" y="764640"/>
            <a:ext cx="1113696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520" y="401976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92440" y="401976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3520" y="4019760"/>
            <a:ext cx="110631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520" y="4019760"/>
            <a:ext cx="110631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23520" y="401976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92440" y="401976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64280" y="155664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105040" y="155664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520" y="401976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64280" y="401976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105040" y="401976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23520" y="764640"/>
            <a:ext cx="1113696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520" y="401976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292440" y="401976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23520" y="4019760"/>
            <a:ext cx="110631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520" y="4019760"/>
            <a:ext cx="110631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23520" y="401976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292440" y="401976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364280" y="155664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8105040" y="155664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23520" y="401976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4364280" y="401976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8105040" y="401976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623520" y="764640"/>
            <a:ext cx="1113696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23520" y="401976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292440" y="401976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23520" y="4019760"/>
            <a:ext cx="110631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520" y="4019760"/>
            <a:ext cx="110631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623520" y="401976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6292440" y="401976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364280" y="155664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8105040" y="155664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623520" y="401976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/>
          </p:nvPr>
        </p:nvSpPr>
        <p:spPr>
          <a:xfrm>
            <a:off x="4364280" y="401976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/>
          </p:nvPr>
        </p:nvSpPr>
        <p:spPr>
          <a:xfrm>
            <a:off x="8105040" y="4019760"/>
            <a:ext cx="356220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23520" y="764640"/>
            <a:ext cx="1113696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520" y="401976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47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92440" y="401976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3520" y="739800"/>
            <a:ext cx="11136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2352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92440" y="1556640"/>
            <a:ext cx="5398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3520" y="4019760"/>
            <a:ext cx="110631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5" descr=""/>
          <p:cNvPicPr/>
          <p:nvPr/>
        </p:nvPicPr>
        <p:blipFill>
          <a:blip r:embed="rId2"/>
          <a:stretch/>
        </p:blipFill>
        <p:spPr>
          <a:xfrm>
            <a:off x="2880" y="6382440"/>
            <a:ext cx="12188520" cy="502560"/>
          </a:xfrm>
          <a:prstGeom prst="rect">
            <a:avLst/>
          </a:prstGeom>
          <a:ln w="0">
            <a:noFill/>
          </a:ln>
        </p:spPr>
      </p:pic>
      <p:sp>
        <p:nvSpPr>
          <p:cNvPr id="1" name="CuadroTexto 4"/>
          <p:cNvSpPr/>
          <p:nvPr/>
        </p:nvSpPr>
        <p:spPr>
          <a:xfrm>
            <a:off x="695520" y="6381360"/>
            <a:ext cx="7968600" cy="4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050" spc="-1" strike="noStrike">
                <a:solidFill>
                  <a:srgbClr val="ffffff"/>
                </a:solidFill>
                <a:latin typeface="Arial"/>
              </a:rPr>
              <a:t>DIPLOMADO</a:t>
            </a:r>
            <a:endParaRPr b="0" lang="es-MX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_tradnl" sz="1200" spc="-1" strike="noStrike">
                <a:solidFill>
                  <a:srgbClr val="ffffff"/>
                </a:solidFill>
                <a:latin typeface="Arial"/>
              </a:rPr>
              <a:t>Desarrollo de Sistemas con Tecnología Java</a:t>
            </a:r>
            <a:endParaRPr b="0" lang="es-MX" sz="1200" spc="-1" strike="noStrike">
              <a:latin typeface="Arial"/>
            </a:endParaRPr>
          </a:p>
        </p:txBody>
      </p:sp>
      <p:pic>
        <p:nvPicPr>
          <p:cNvPr id="2" name="Imagen 8" descr="Imagen que contiene Texto&#10;&#10;Descripción generada automáticamente"/>
          <p:cNvPicPr/>
          <p:nvPr/>
        </p:nvPicPr>
        <p:blipFill>
          <a:blip r:embed="rId3"/>
          <a:stretch/>
        </p:blipFill>
        <p:spPr>
          <a:xfrm>
            <a:off x="10714320" y="6375600"/>
            <a:ext cx="1217160" cy="507240"/>
          </a:xfrm>
          <a:prstGeom prst="rect">
            <a:avLst/>
          </a:prstGeom>
          <a:ln w="0">
            <a:noFill/>
          </a:ln>
        </p:spPr>
      </p:pic>
      <p:sp>
        <p:nvSpPr>
          <p:cNvPr id="3" name="CuadroTexto 11"/>
          <p:cNvSpPr/>
          <p:nvPr/>
        </p:nvSpPr>
        <p:spPr>
          <a:xfrm>
            <a:off x="8040240" y="6669360"/>
            <a:ext cx="949680" cy="1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500" spc="-1" strike="noStrike">
                <a:solidFill>
                  <a:srgbClr val="000000"/>
                </a:solidFill>
                <a:latin typeface="Verdana"/>
                <a:ea typeface="Verdana"/>
              </a:rPr>
              <a:t>DDTIC_DSJ_PLI_2021</a:t>
            </a:r>
            <a:endParaRPr b="0" lang="es-MX" sz="500" spc="-1" strike="noStrike">
              <a:latin typeface="Arial"/>
            </a:endParaRPr>
          </a:p>
        </p:txBody>
      </p:sp>
      <p:pic>
        <p:nvPicPr>
          <p:cNvPr id="4" name="Imagen 2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502560"/>
          </a:xfrm>
          <a:prstGeom prst="rect">
            <a:avLst/>
          </a:prstGeom>
          <a:ln w="0">
            <a:noFill/>
          </a:ln>
        </p:spPr>
      </p:pic>
      <p:pic>
        <p:nvPicPr>
          <p:cNvPr id="5" name="Imagen 2" descr="Un hombre en frente de una computadora&#10;&#10;Descripción generada automáticamente con confianza media"/>
          <p:cNvPicPr/>
          <p:nvPr/>
        </p:nvPicPr>
        <p:blipFill>
          <a:blip r:embed="rId5"/>
          <a:srcRect l="3758" t="8937" r="-628" b="1407"/>
          <a:stretch/>
        </p:blipFill>
        <p:spPr>
          <a:xfrm>
            <a:off x="0" y="0"/>
            <a:ext cx="10128240" cy="6326280"/>
          </a:xfrm>
          <a:prstGeom prst="rect">
            <a:avLst/>
          </a:prstGeom>
          <a:ln w="0">
            <a:noFill/>
          </a:ln>
        </p:spPr>
      </p:pic>
      <p:pic>
        <p:nvPicPr>
          <p:cNvPr id="6" name="Imagen 3" descr="Imagen que contiene Gráfico&#10;&#10;Descripción generada automáticamente"/>
          <p:cNvPicPr/>
          <p:nvPr/>
        </p:nvPicPr>
        <p:blipFill>
          <a:blip r:embed="rId6"/>
          <a:stretch/>
        </p:blipFill>
        <p:spPr>
          <a:xfrm>
            <a:off x="1080" y="0"/>
            <a:ext cx="12189240" cy="6857640"/>
          </a:xfrm>
          <a:prstGeom prst="rect">
            <a:avLst/>
          </a:prstGeom>
          <a:ln w="0">
            <a:noFill/>
          </a:ln>
        </p:spPr>
      </p:pic>
      <p:pic>
        <p:nvPicPr>
          <p:cNvPr id="7" name="Imagen 7" descr="Imagen que contiene Texto&#10;&#10;Descripción generada automáticamente"/>
          <p:cNvPicPr/>
          <p:nvPr/>
        </p:nvPicPr>
        <p:blipFill>
          <a:blip r:embed="rId7"/>
          <a:stretch/>
        </p:blipFill>
        <p:spPr>
          <a:xfrm>
            <a:off x="9552240" y="5927400"/>
            <a:ext cx="2470680" cy="102960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MX" sz="44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s-MX" sz="4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n 5" descr=""/>
          <p:cNvPicPr/>
          <p:nvPr/>
        </p:nvPicPr>
        <p:blipFill>
          <a:blip r:embed="rId2"/>
          <a:stretch/>
        </p:blipFill>
        <p:spPr>
          <a:xfrm>
            <a:off x="2880" y="6382440"/>
            <a:ext cx="12188520" cy="502560"/>
          </a:xfrm>
          <a:prstGeom prst="rect">
            <a:avLst/>
          </a:prstGeom>
          <a:ln w="0">
            <a:noFill/>
          </a:ln>
        </p:spPr>
      </p:pic>
      <p:sp>
        <p:nvSpPr>
          <p:cNvPr id="47" name="CuadroTexto 4"/>
          <p:cNvSpPr/>
          <p:nvPr/>
        </p:nvSpPr>
        <p:spPr>
          <a:xfrm>
            <a:off x="695520" y="6381360"/>
            <a:ext cx="7968600" cy="4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050" spc="-1" strike="noStrike">
                <a:solidFill>
                  <a:srgbClr val="ffffff"/>
                </a:solidFill>
                <a:latin typeface="Arial"/>
              </a:rPr>
              <a:t>DIPLOMADO</a:t>
            </a:r>
            <a:endParaRPr b="0" lang="es-MX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_tradnl" sz="1200" spc="-1" strike="noStrike">
                <a:solidFill>
                  <a:srgbClr val="ffffff"/>
                </a:solidFill>
                <a:latin typeface="Arial"/>
              </a:rPr>
              <a:t>Desarrollo de Sistemas con Tecnología Java</a:t>
            </a:r>
            <a:endParaRPr b="0" lang="es-MX" sz="1200" spc="-1" strike="noStrike">
              <a:latin typeface="Arial"/>
            </a:endParaRPr>
          </a:p>
        </p:txBody>
      </p:sp>
      <p:pic>
        <p:nvPicPr>
          <p:cNvPr id="48" name="Imagen 8" descr="Imagen que contiene Texto&#10;&#10;Descripción generada automáticamente"/>
          <p:cNvPicPr/>
          <p:nvPr/>
        </p:nvPicPr>
        <p:blipFill>
          <a:blip r:embed="rId3"/>
          <a:stretch/>
        </p:blipFill>
        <p:spPr>
          <a:xfrm>
            <a:off x="10714320" y="6375600"/>
            <a:ext cx="1217160" cy="507240"/>
          </a:xfrm>
          <a:prstGeom prst="rect">
            <a:avLst/>
          </a:prstGeom>
          <a:ln w="0">
            <a:noFill/>
          </a:ln>
        </p:spPr>
      </p:pic>
      <p:sp>
        <p:nvSpPr>
          <p:cNvPr id="49" name="CuadroTexto 11"/>
          <p:cNvSpPr/>
          <p:nvPr/>
        </p:nvSpPr>
        <p:spPr>
          <a:xfrm>
            <a:off x="8040240" y="6669360"/>
            <a:ext cx="949680" cy="1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500" spc="-1" strike="noStrike">
                <a:solidFill>
                  <a:srgbClr val="000000"/>
                </a:solidFill>
                <a:latin typeface="Verdana"/>
                <a:ea typeface="Verdana"/>
              </a:rPr>
              <a:t>DDTIC_DSJ_PLI_2021</a:t>
            </a:r>
            <a:endParaRPr b="0" lang="es-MX" sz="500" spc="-1" strike="noStrike">
              <a:latin typeface="Arial"/>
            </a:endParaRPr>
          </a:p>
        </p:txBody>
      </p:sp>
      <p:pic>
        <p:nvPicPr>
          <p:cNvPr id="50" name="Imagen 2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50256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body"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Haga clic para modificar el estilo de texto del patrón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Segundo nivel</a:t>
            </a:r>
            <a:endParaRPr b="0" lang="es-MX" sz="2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</a:t>
            </a: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200" spc="-1" strike="noStrike">
                <a:solidFill>
                  <a:srgbClr val="000000"/>
                </a:solidFill>
                <a:latin typeface="Arial"/>
              </a:rPr>
              <a:t>Haga clic para modificar </a:t>
            </a:r>
            <a:r>
              <a:rPr b="1" lang="es-ES" sz="3200" spc="-1" strike="noStrike">
                <a:solidFill>
                  <a:srgbClr val="000000"/>
                </a:solidFill>
                <a:latin typeface="Arial"/>
              </a:rPr>
              <a:t>el estilo de título del </a:t>
            </a:r>
            <a:r>
              <a:rPr b="1" lang="es-ES" sz="3200" spc="-1" strike="noStrike">
                <a:solidFill>
                  <a:srgbClr val="000000"/>
                </a:solidFill>
                <a:latin typeface="Arial"/>
              </a:rPr>
              <a:t>patrón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n 5" descr=""/>
          <p:cNvPicPr/>
          <p:nvPr/>
        </p:nvPicPr>
        <p:blipFill>
          <a:blip r:embed="rId2"/>
          <a:stretch/>
        </p:blipFill>
        <p:spPr>
          <a:xfrm>
            <a:off x="2880" y="6382440"/>
            <a:ext cx="12188520" cy="502560"/>
          </a:xfrm>
          <a:prstGeom prst="rect">
            <a:avLst/>
          </a:prstGeom>
          <a:ln w="0">
            <a:noFill/>
          </a:ln>
        </p:spPr>
      </p:pic>
      <p:sp>
        <p:nvSpPr>
          <p:cNvPr id="90" name="CuadroTexto 4"/>
          <p:cNvSpPr/>
          <p:nvPr/>
        </p:nvSpPr>
        <p:spPr>
          <a:xfrm>
            <a:off x="695520" y="6381360"/>
            <a:ext cx="7968600" cy="4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050" spc="-1" strike="noStrike">
                <a:solidFill>
                  <a:srgbClr val="ffffff"/>
                </a:solidFill>
                <a:latin typeface="Arial"/>
              </a:rPr>
              <a:t>DIPLOMADO</a:t>
            </a:r>
            <a:endParaRPr b="0" lang="es-MX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_tradnl" sz="1200" spc="-1" strike="noStrike">
                <a:solidFill>
                  <a:srgbClr val="ffffff"/>
                </a:solidFill>
                <a:latin typeface="Arial"/>
              </a:rPr>
              <a:t>Desarrollo de Sistemas con Tecnología Java</a:t>
            </a:r>
            <a:endParaRPr b="0" lang="es-MX" sz="1200" spc="-1" strike="noStrike">
              <a:latin typeface="Arial"/>
            </a:endParaRPr>
          </a:p>
        </p:txBody>
      </p:sp>
      <p:pic>
        <p:nvPicPr>
          <p:cNvPr id="91" name="Imagen 8" descr="Imagen que contiene Texto&#10;&#10;Descripción generada automáticamente"/>
          <p:cNvPicPr/>
          <p:nvPr/>
        </p:nvPicPr>
        <p:blipFill>
          <a:blip r:embed="rId3"/>
          <a:stretch/>
        </p:blipFill>
        <p:spPr>
          <a:xfrm>
            <a:off x="10714320" y="6375600"/>
            <a:ext cx="1217160" cy="507240"/>
          </a:xfrm>
          <a:prstGeom prst="rect">
            <a:avLst/>
          </a:prstGeom>
          <a:ln w="0">
            <a:noFill/>
          </a:ln>
        </p:spPr>
      </p:pic>
      <p:sp>
        <p:nvSpPr>
          <p:cNvPr id="92" name="CuadroTexto 11"/>
          <p:cNvSpPr/>
          <p:nvPr/>
        </p:nvSpPr>
        <p:spPr>
          <a:xfrm>
            <a:off x="8040240" y="6669360"/>
            <a:ext cx="949680" cy="1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500" spc="-1" strike="noStrike">
                <a:solidFill>
                  <a:srgbClr val="000000"/>
                </a:solidFill>
                <a:latin typeface="Verdana"/>
                <a:ea typeface="Verdana"/>
              </a:rPr>
              <a:t>DDTIC_DSJ_PLI_2021</a:t>
            </a:r>
            <a:endParaRPr b="0" lang="es-MX" sz="500" spc="-1" strike="noStrike">
              <a:latin typeface="Arial"/>
            </a:endParaRPr>
          </a:p>
        </p:txBody>
      </p:sp>
      <p:pic>
        <p:nvPicPr>
          <p:cNvPr id="93" name="Imagen 2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50256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200" spc="-1" strike="noStrike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n 5" descr=""/>
          <p:cNvPicPr/>
          <p:nvPr/>
        </p:nvPicPr>
        <p:blipFill>
          <a:blip r:embed="rId2"/>
          <a:stretch/>
        </p:blipFill>
        <p:spPr>
          <a:xfrm>
            <a:off x="2880" y="6382440"/>
            <a:ext cx="12188520" cy="502560"/>
          </a:xfrm>
          <a:prstGeom prst="rect">
            <a:avLst/>
          </a:prstGeom>
          <a:ln w="0">
            <a:noFill/>
          </a:ln>
        </p:spPr>
      </p:pic>
      <p:sp>
        <p:nvSpPr>
          <p:cNvPr id="133" name="CuadroTexto 4"/>
          <p:cNvSpPr/>
          <p:nvPr/>
        </p:nvSpPr>
        <p:spPr>
          <a:xfrm>
            <a:off x="695520" y="6381360"/>
            <a:ext cx="7968600" cy="4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050" spc="-1" strike="noStrike">
                <a:solidFill>
                  <a:srgbClr val="ffffff"/>
                </a:solidFill>
                <a:latin typeface="Arial"/>
              </a:rPr>
              <a:t>DIPLOMADO</a:t>
            </a:r>
            <a:endParaRPr b="0" lang="es-MX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_tradnl" sz="1200" spc="-1" strike="noStrike">
                <a:solidFill>
                  <a:srgbClr val="ffffff"/>
                </a:solidFill>
                <a:latin typeface="Arial"/>
              </a:rPr>
              <a:t>Desarrollo de Sistemas con Tecnología Java</a:t>
            </a:r>
            <a:endParaRPr b="0" lang="es-MX" sz="1200" spc="-1" strike="noStrike">
              <a:latin typeface="Arial"/>
            </a:endParaRPr>
          </a:p>
        </p:txBody>
      </p:sp>
      <p:pic>
        <p:nvPicPr>
          <p:cNvPr id="134" name="Imagen 8" descr="Imagen que contiene Texto&#10;&#10;Descripción generada automáticamente"/>
          <p:cNvPicPr/>
          <p:nvPr/>
        </p:nvPicPr>
        <p:blipFill>
          <a:blip r:embed="rId3"/>
          <a:stretch/>
        </p:blipFill>
        <p:spPr>
          <a:xfrm>
            <a:off x="10714320" y="6375600"/>
            <a:ext cx="1217160" cy="507240"/>
          </a:xfrm>
          <a:prstGeom prst="rect">
            <a:avLst/>
          </a:prstGeom>
          <a:ln w="0">
            <a:noFill/>
          </a:ln>
        </p:spPr>
      </p:pic>
      <p:sp>
        <p:nvSpPr>
          <p:cNvPr id="135" name="CuadroTexto 11"/>
          <p:cNvSpPr/>
          <p:nvPr/>
        </p:nvSpPr>
        <p:spPr>
          <a:xfrm>
            <a:off x="8040240" y="6669360"/>
            <a:ext cx="949680" cy="1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500" spc="-1" strike="noStrike">
                <a:solidFill>
                  <a:srgbClr val="000000"/>
                </a:solidFill>
                <a:latin typeface="Verdana"/>
                <a:ea typeface="Verdana"/>
              </a:rPr>
              <a:t>DDTIC_DSJ_PLI_2021</a:t>
            </a:r>
            <a:endParaRPr b="0" lang="es-MX" sz="500" spc="-1" strike="noStrike">
              <a:latin typeface="Arial"/>
            </a:endParaRPr>
          </a:p>
        </p:txBody>
      </p:sp>
      <p:pic>
        <p:nvPicPr>
          <p:cNvPr id="136" name="Imagen 2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50256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Haga clic para modificar el estilo de texto del patrón</a:t>
            </a: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1800"/>
              </a:spcAft>
              <a:buNone/>
              <a:tabLst>
                <a:tab algn="l" pos="0"/>
              </a:tabLst>
            </a:pPr>
            <a:r>
              <a:rPr b="0" i="1" lang="es-ES" sz="2000" spc="-1" strike="noStrike">
                <a:solidFill>
                  <a:srgbClr val="000000"/>
                </a:solidFill>
                <a:latin typeface="Arial"/>
              </a:rPr>
              <a:t>Segundo nivel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2375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Tercer nivel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ES" sz="3200" spc="-1" strike="noStrike">
                <a:solidFill>
                  <a:srgbClr val="000000"/>
                </a:solidFill>
                <a:latin typeface="Arial"/>
              </a:rPr>
              <a:t>Contacto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adroTexto 13"/>
          <p:cNvSpPr/>
          <p:nvPr/>
        </p:nvSpPr>
        <p:spPr>
          <a:xfrm>
            <a:off x="6599880" y="2421000"/>
            <a:ext cx="5059440" cy="15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s-ES_tradnl" sz="2000" spc="-1" strike="noStrike">
                <a:solidFill>
                  <a:srgbClr val="ffffff"/>
                </a:solidFill>
                <a:latin typeface="Arial"/>
              </a:rPr>
              <a:t>Módulo 9</a:t>
            </a:r>
            <a:r>
              <a:rPr b="1" lang="hi-IN" sz="2000" spc="-1" strike="noStrike">
                <a:solidFill>
                  <a:srgbClr val="ffffff"/>
                </a:solidFill>
                <a:latin typeface="Arial"/>
                <a:cs typeface="Arial"/>
              </a:rPr>
              <a:t>﻿</a:t>
            </a:r>
            <a:endParaRPr b="0" lang="es-MX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Introducción al desarrollo de aplicaciones empresariales con Jakarta EE</a:t>
            </a:r>
            <a:endParaRPr b="0" lang="es-MX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800"/>
              </a:spcBef>
              <a:buNone/>
            </a:pPr>
            <a:r>
              <a:rPr b="0" i="1" lang="es-ES_tradnl" sz="1400" spc="-1" strike="noStrike">
                <a:solidFill>
                  <a:srgbClr val="ffffff"/>
                </a:solidFill>
                <a:latin typeface="Arial"/>
              </a:rPr>
              <a:t>Jorge Barrón Machado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182" name="Paralelogramo 11"/>
          <p:cNvSpPr/>
          <p:nvPr/>
        </p:nvSpPr>
        <p:spPr>
          <a:xfrm>
            <a:off x="0" y="438120"/>
            <a:ext cx="2135160" cy="1334160"/>
          </a:xfrm>
          <a:custGeom>
            <a:avLst/>
            <a:gdLst/>
            <a:ahLst/>
            <a:rect l="l" t="t" r="r" b="b"/>
            <a:pathLst>
              <a:path w="1979712" h="798990">
                <a:moveTo>
                  <a:pt x="0" y="798990"/>
                </a:moveTo>
                <a:cubicBezTo>
                  <a:pt x="1584" y="532660"/>
                  <a:pt x="3169" y="266330"/>
                  <a:pt x="4753" y="0"/>
                </a:cubicBezTo>
                <a:lnTo>
                  <a:pt x="1979712" y="6902"/>
                </a:lnTo>
                <a:lnTo>
                  <a:pt x="1781690" y="798990"/>
                </a:lnTo>
                <a:lnTo>
                  <a:pt x="0" y="798990"/>
                </a:lnTo>
                <a:close/>
              </a:path>
            </a:pathLst>
          </a:custGeom>
          <a:solidFill>
            <a:srgbClr val="d56d38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0000"/>
              </a:lnSpc>
              <a:buNone/>
            </a:pPr>
            <a:r>
              <a:rPr b="1" lang="es-ES" sz="4000" spc="-1" strike="noStrike">
                <a:solidFill>
                  <a:srgbClr val="ffffff"/>
                </a:solidFill>
                <a:latin typeface="Arial Black"/>
              </a:rPr>
              <a:t>0</a:t>
            </a:r>
            <a:r>
              <a:rPr b="0" lang="es-ES" sz="4000" spc="-1" strike="noStrike">
                <a:solidFill>
                  <a:srgbClr val="ffffff"/>
                </a:solidFill>
                <a:latin typeface="Arial"/>
              </a:rPr>
              <a:t>ª</a:t>
            </a:r>
            <a:endParaRPr b="0" lang="es-MX" sz="4000" spc="-1" strike="noStrike">
              <a:latin typeface="Arial"/>
            </a:endParaRPr>
          </a:p>
          <a:p>
            <a:pPr algn="ctr">
              <a:lnSpc>
                <a:spcPct val="80000"/>
              </a:lnSpc>
              <a:buNone/>
            </a:pPr>
            <a:r>
              <a:rPr b="1" lang="es-ES" sz="1800" spc="-1" strike="noStrike">
                <a:solidFill>
                  <a:srgbClr val="ffffff"/>
                </a:solidFill>
                <a:latin typeface="Arial"/>
              </a:rPr>
              <a:t>Emisión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bean[“metodo”](parametroA, parametroB)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bean.metodo(parametroA, parametroB)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&lt;h:inputText value="#{userNumberBean.userNumber('5')}"&gt;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&lt;h:commandButton action="#{trader.buy('SOMESTOCK’)}”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                               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value="buy"/&gt;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Llamadas a métodos con parámetros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Texto estático: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&lt;some:tag&gt;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some text ${expr} some text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&lt;/some:tag&gt;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En atributos de etiquetas que acepten expresiones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&lt;some:tag value="${expr}"/&gt;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&lt;another:tag value="#{expr}"/&gt;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Donde puedo usar las expresiones?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&lt;some:tag value="some${expr}${expr}text${expr}"/&gt;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&lt;another:tag value="some#{expr}#{expr}text#{expr}"/&gt;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Donde puedo usar las expresiones?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Se usan para referenciar un método.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&lt;h:form&gt;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&lt;h:inputText id="name" value="#{customer.name}”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                   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validator="#{</a:t>
            </a:r>
            <a:r>
              <a:rPr b="0" lang="en-GB" sz="2800" spc="-1" strike="noStrike">
                <a:solidFill>
                  <a:srgbClr val="c00000"/>
                </a:solidFill>
                <a:latin typeface="Arial"/>
              </a:rPr>
              <a:t>customer.validateName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}"/&gt;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&lt;h:commandButton id="submit" action="#{customer.submit}" /&gt; &lt;/h:form&gt;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#{object.method}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#{object["method"]}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Expresiones de método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x -&gt; x+1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(x, y) -&gt; x + y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() -&gt; 64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((x, y) -&gt; x + y)(3, 4)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v = (x, y) -&gt; x + y; v(3, 4)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Expresiones lambda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Conjuntos: {1, 2, 3}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Listas: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</a:rPr>
              <a:t>[1,2,3]</a:t>
            </a:r>
            <a:endParaRPr b="0" lang="es-MX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</a:rPr>
              <a:t>[1, "two", [three,four]]</a:t>
            </a:r>
            <a:endParaRPr b="0" lang="es-MX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Mapas: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{"one":1, "two":2, "three":3}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Operaciones sobre colecciones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Para operar sobre colecciones se emplean los flujos que se pueden encadenar en un pipeline. Un pipeline consta de: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Una fuente (Stream)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Operaciones intermedias que retornan un flujo: filter, map, etc.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Una operación terminal que no retorna un flujo: toList(), etc.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Operaciones sobre colecciones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books.stream().filter(b-&gt;b.category == "history")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.map(b-&gt;b.title)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.toList()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[1,3,5,2].stream().sorted().toList()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Operaciones sobre colecciones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Operaciones soportadas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6" name="Table 3"/>
          <p:cNvGraphicFramePr/>
          <p:nvPr/>
        </p:nvGraphicFramePr>
        <p:xfrm>
          <a:off x="2423520" y="1661040"/>
          <a:ext cx="7344360" cy="0"/>
        </p:xfrm>
        <a:graphic>
          <a:graphicData uri="http://schemas.openxmlformats.org/drawingml/2006/table">
            <a:tbl>
              <a:tblPr/>
              <a:tblGrid>
                <a:gridCol w="1836000"/>
                <a:gridCol w="1836000"/>
                <a:gridCol w="1836000"/>
                <a:gridCol w="1836000"/>
              </a:tblGrid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allMatch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anyMatch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count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distinct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filter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findFirst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flatMap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forEach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iterator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limit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map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noneMatch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peek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reduce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sorted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substream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sum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toArray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toList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Aritméticos: +, - (binario), *, / and div, % and mod, - (unario)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Concatenación de cadenas: +=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Lógicos: and, &amp;&amp;, or, ||, not, !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Relacionales: ==, eq, !=, ne, &lt;, lt, &gt;, gt, &lt;=, ge, &gt;=, le.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Empty: determinar si un valor es nulo o vacío.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Ternario: A ? B : C.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Expresión lambda: -&gt;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Asignación: =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Punto y coma: ;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Operadores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Permite que la capa de presentación (páginas web) se comunique con la lógica de la aplicación (beans administrados).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&lt;c:if test="${sessionScope.cart.numberOfItems &gt; 0}"&gt;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&lt;/c:if&gt;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Lenguaje de 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expresiones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82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8000"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[] 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() (cambia la precedencia de los operadores)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- (unario) not ! empty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* / div % mod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+ - (binario)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+=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&lt;&gt; &lt;= &gt;= lt gt le ge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== != eq ne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&amp;&amp; and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|| or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? :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-&gt;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=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Precedencia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Palabras reservadas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22" name="Table 3"/>
          <p:cNvGraphicFramePr/>
          <p:nvPr/>
        </p:nvGraphicFramePr>
        <p:xfrm>
          <a:off x="2171520" y="2392560"/>
          <a:ext cx="7848360" cy="0"/>
        </p:xfrm>
        <a:graphic>
          <a:graphicData uri="http://schemas.openxmlformats.org/drawingml/2006/table">
            <a:tbl>
              <a:tblPr/>
              <a:tblGrid>
                <a:gridCol w="1962000"/>
                <a:gridCol w="1962000"/>
                <a:gridCol w="1962000"/>
                <a:gridCol w="1962000"/>
              </a:tblGrid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and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eq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lt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gt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ccf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instanceof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empty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div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mod</a:t>
                      </a:r>
                      <a:endParaRPr b="0" lang="es-MX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Ejemplos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24" name="Table 3"/>
          <p:cNvGraphicFramePr/>
          <p:nvPr/>
        </p:nvGraphicFramePr>
        <p:xfrm>
          <a:off x="2567520" y="1917000"/>
          <a:ext cx="6552360" cy="1495440"/>
        </p:xfrm>
        <a:graphic>
          <a:graphicData uri="http://schemas.openxmlformats.org/drawingml/2006/table">
            <a:tbl>
              <a:tblPr/>
              <a:tblGrid>
                <a:gridCol w="2184120"/>
                <a:gridCol w="2184120"/>
                <a:gridCol w="2184120"/>
              </a:tblGrid>
              <a:tr h="32976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Expresión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Resultado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Respuesta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79646"/>
                    </a:solidFill>
                  </a:tcPr>
                </a:tc>
              </a:tr>
              <a:tr h="32976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MX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${1 &gt; (4/2)}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false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976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MX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${4.0 &gt;= 3}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true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532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MX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${100.0 == 100}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true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532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${(10*10) ne 100}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false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976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${'a' &gt; 'b'}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false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976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${'hip' lt 'hit'}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true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976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MX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${4 &gt; 3}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true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976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${1.2E4 + 1.4}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MX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12001.4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976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${3 div 4}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MX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0.75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976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${10 mod 4}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MX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s-MX" sz="20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Ejemplos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128600" y="1851840"/>
            <a:ext cx="11062800" cy="4125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158760" bIns="792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27" name="Table 3"/>
          <p:cNvGraphicFramePr/>
          <p:nvPr/>
        </p:nvGraphicFramePr>
        <p:xfrm>
          <a:off x="564480" y="1640880"/>
          <a:ext cx="11062800" cy="1937520"/>
        </p:xfrm>
        <a:graphic>
          <a:graphicData uri="http://schemas.openxmlformats.org/drawingml/2006/table">
            <a:tbl>
              <a:tblPr/>
              <a:tblGrid>
                <a:gridCol w="4291200"/>
                <a:gridCol w="3620520"/>
                <a:gridCol w="3151080"/>
              </a:tblGrid>
              <a:tr h="30852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Expresión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Resultado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Respuesta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79646"/>
                    </a:solidFill>
                  </a:tcPr>
                </a:tc>
              </a:tr>
              <a:tr h="30852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${((x, y) → x + y)(3, 5.5)}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MX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8.5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852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[1,2,3,4].stream().sum()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MX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852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[1,3,5,2].stream().sorted().toList()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MX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[1, 2, 3, 5]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8284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${!empty param.Add}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False si Add es null o cadena vacía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8284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${pageContext.request.contextPath}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La ruta de contexto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3148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${sessionScope.cart.numberOfItems}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El valor del atributo numberOfItems del atributo cart con alcance session-scoped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5716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${param['mycom.productId']}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El valor del parámetro de la solicitud llamado mycom.productid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984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${header["host"]}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El host</a:t>
                      </a:r>
                      <a:endParaRPr b="0" lang="es-MX" sz="18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Ejemplos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29" name="Table 3"/>
          <p:cNvGraphicFramePr/>
          <p:nvPr/>
        </p:nvGraphicFramePr>
        <p:xfrm>
          <a:off x="505080" y="1772640"/>
          <a:ext cx="11181240" cy="1495440"/>
        </p:xfrm>
        <a:graphic>
          <a:graphicData uri="http://schemas.openxmlformats.org/drawingml/2006/table">
            <a:tbl>
              <a:tblPr/>
              <a:tblGrid>
                <a:gridCol w="5014440"/>
                <a:gridCol w="2880000"/>
                <a:gridCol w="3286800"/>
              </a:tblGrid>
              <a:tr h="25992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Expresión</a:t>
                      </a:r>
                      <a:endParaRPr b="0" lang="es-MX" sz="16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Resultado</a:t>
                      </a:r>
                      <a:endParaRPr b="0" lang="es-MX" sz="16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Respuesta</a:t>
                      </a:r>
                      <a:endParaRPr b="0" lang="es-MX" sz="16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79646"/>
                    </a:solidFill>
                  </a:tcPr>
                </a:tc>
              </a:tr>
              <a:tr h="48564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${departments[deptName]}</a:t>
                      </a:r>
                      <a:endParaRPr b="0" lang="es-MX" sz="16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El valor de deptName en el mapa departments</a:t>
                      </a:r>
                      <a:endParaRPr b="0" lang="es-MX" sz="16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136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${requestScope['jakarta.servlet.forward.servlet_path']}</a:t>
                      </a:r>
                      <a:endParaRPr b="0" lang="es-MX" sz="16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El valor en el alcance request-scoped del atributo llamado jakarta.servlet.forward.servlet_path</a:t>
                      </a:r>
                      <a:endParaRPr b="0" lang="es-MX" sz="16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3708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#{customer.lName}</a:t>
                      </a:r>
                      <a:endParaRPr b="0" lang="es-MX" sz="16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Obtiene el valor del atributo lName del bean customer durante la solicitud inicial; asigna el valor de lName durante un postback</a:t>
                      </a:r>
                      <a:endParaRPr b="0" lang="es-MX" sz="16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5640"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#{customer.calcTotal}</a:t>
                      </a:r>
                      <a:endParaRPr b="0" lang="es-MX" sz="1600" spc="-1" strike="noStrike">
                        <a:latin typeface="Arial"/>
                      </a:endParaRPr>
                    </a:p>
                  </a:txBody>
                  <a:tcPr anchor="t" marL="33840" marR="33840">
                    <a:lnL w="12240">
                      <a:solidFill>
                        <a:srgbClr val="f79646"/>
                      </a:solidFill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33840" marR="338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840" rIns="33840" tIns="16920" bIns="16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El valor de retorno del método calcTotal del bean customer</a:t>
                      </a:r>
                      <a:endParaRPr b="0" lang="es-MX" sz="1600" spc="-1" strike="noStrike">
                        <a:latin typeface="Arial"/>
                      </a:endParaRPr>
                    </a:p>
                  </a:txBody>
                  <a:tcPr anchor="t" marL="33840" marR="33840">
                    <a:lnL>
                      <a:noFill/>
                    </a:lnL>
                    <a:lnR w="12240">
                      <a:solidFill>
                        <a:srgbClr val="f79646"/>
                      </a:solidFill>
                    </a:lnR>
                    <a:lnT w="12240">
                      <a:solidFill>
                        <a:srgbClr val="f79646"/>
                      </a:solidFill>
                    </a:lnT>
                    <a:lnB w="12240">
                      <a:solidFill>
                        <a:srgbClr val="f79646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23520" y="1851480"/>
            <a:ext cx="11063160" cy="4125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158760" bIns="792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Arial"/>
              </a:rPr>
              <a:t>Jorge Barrón Machado</a:t>
            </a: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2375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Arial"/>
              </a:rPr>
              <a:t>corre.prueba@comunidad.unam.mx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ES_tradnl" sz="3200" spc="-1" strike="noStrike">
                <a:solidFill>
                  <a:srgbClr val="000000"/>
                </a:solidFill>
                <a:latin typeface="Arial"/>
              </a:rPr>
              <a:t>Contacto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Leer dinámicamente los datos de la aplicación almacenados en componentes JavaBeans, estructuras de datos y objetos ímplicitos.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Escribir dinámicamente datos ingresados por el usuario en los componentes JavaBeans.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Invocar métodos estáticos y públicos.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Realizar dinámicamente operaciones aritméticas, booleanas y con cadenas.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Construir dinámicamente colecciones y ejecutar operaciones sobre ellas.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Posibilidades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&lt;h:outputText value="${catalog.bookQuantity}" /&gt;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&lt;h:inputText id="name" value="#{customer.name}" /&gt;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Sintaxis 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de 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evaluación 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inmediata 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${} y 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diferida 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#{}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Se evalúan para producir un valor: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De valor izquierdo. Puede especificar un objetivo al cual asignarle el valor: objetos, propiedades de un bean, elementos de una colección.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De valor derecho. No se puede especificar dicho objetivo.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${customer.name}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#{customer.name}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Expresion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es de 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valor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El identificador de más alto nivel puede referirse a: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Parámetros lambda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Variables de lenguaje de expresión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Beans administrados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Objetos implícitos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Clases de atributos y métodos estáticos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Es posible crear EL resolvers personalizados que intercepte objetos con cierto nombre como ${customer}.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Referencia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s a 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objetos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public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enum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Suit {hearts, spades, diamonds, clubs}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${mySuit == suit.hearts}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Referencia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s a 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objetos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${customer.name}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${customer["name"]}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En combinación: ${customer.address["street"]}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Atributos o métodos estáticos: ${Boolean.FALSE}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Listas: ${customer.orders[1]}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Mapas: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</a:rPr>
              <a:t>${customer.orders["socks"]}</a:t>
            </a:r>
            <a:endParaRPr b="0" lang="es-MX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</a:rPr>
              <a:t>${customer.orders.socks}</a:t>
            </a:r>
            <a:endParaRPr b="0" lang="es-MX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title"/>
          </p:nvPr>
        </p:nvSpPr>
        <p:spPr>
          <a:xfrm>
            <a:off x="623520" y="585720"/>
            <a:ext cx="11136960" cy="97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Referencia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s a 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propiedad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es de 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objetos y 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elementos 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de 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coleccione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s: . []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/>
          </p:nvPr>
        </p:nvSpPr>
        <p:spPr>
          <a:xfrm>
            <a:off x="623520" y="1556640"/>
            <a:ext cx="11063160" cy="471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Boolean ${true}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Integer ${57}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Floating-point ${3.141664}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String “ ‘ ${“literal”}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MX" sz="2800" spc="-1" strike="noStrike">
                <a:solidFill>
                  <a:srgbClr val="000000"/>
                </a:solidFill>
                <a:latin typeface="Arial"/>
              </a:rPr>
              <a:t>Null ${null}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title"/>
          </p:nvPr>
        </p:nvSpPr>
        <p:spPr>
          <a:xfrm>
            <a:off x="623520" y="764640"/>
            <a:ext cx="11136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Referencia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s a </a:t>
            </a:r>
            <a:r>
              <a:rPr b="1" lang="en-MX" sz="3200" spc="-1" strike="noStrike">
                <a:solidFill>
                  <a:srgbClr val="000000"/>
                </a:solidFill>
                <a:latin typeface="Arial"/>
              </a:rPr>
              <a:t>literales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2868</TotalTime>
  <Application>LibreOffice/7.3.7.2$Linux_X86_64 LibreOffice_project/30$Build-2</Application>
  <AppVersion>15.0000</AppVersion>
  <Words>1237</Words>
  <Paragraphs>242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Diplomado Desarrollo de sistemas con tecnología Java</cp:category>
  <dcterms:created xsi:type="dcterms:W3CDTF">2011-08-24T17:20:45Z</dcterms:created>
  <dc:creator>Eprin</dc:creator>
  <dc:description/>
  <cp:keywords>Control Escolar Diplomado Sistemas Java</cp:keywords>
  <dc:language>en-US</dc:language>
  <cp:lastModifiedBy/>
  <dcterms:modified xsi:type="dcterms:W3CDTF">2022-12-09T00:09:03Z</dcterms:modified>
  <cp:revision>147</cp:revision>
  <dc:subject/>
  <dc:title>Plantilla Instructores Diplomado Java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25</vt:i4>
  </property>
</Properties>
</file>