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6" r:id="rId5"/>
    <p:sldMasterId id="2147483904" r:id="rId6"/>
    <p:sldMasterId id="2147483935" r:id="rId7"/>
  </p:sldMasterIdLst>
  <p:notesMasterIdLst>
    <p:notesMasterId r:id="rId22"/>
  </p:notesMasterIdLst>
  <p:handoutMasterIdLst>
    <p:handoutMasterId r:id="rId23"/>
  </p:handoutMasterIdLst>
  <p:sldIdLst>
    <p:sldId id="256" r:id="rId8"/>
    <p:sldId id="272" r:id="rId9"/>
    <p:sldId id="292" r:id="rId10"/>
    <p:sldId id="293" r:id="rId11"/>
    <p:sldId id="295" r:id="rId12"/>
    <p:sldId id="300" r:id="rId13"/>
    <p:sldId id="257" r:id="rId14"/>
    <p:sldId id="301" r:id="rId15"/>
    <p:sldId id="298" r:id="rId16"/>
    <p:sldId id="296" r:id="rId17"/>
    <p:sldId id="299" r:id="rId18"/>
    <p:sldId id="304" r:id="rId19"/>
    <p:sldId id="305" r:id="rId20"/>
    <p:sldId id="288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1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609">
          <p15:clr>
            <a:srgbClr val="A4A3A4"/>
          </p15:clr>
        </p15:guide>
        <p15:guide id="4" pos="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60019"/>
    <a:srgbClr val="C62722"/>
    <a:srgbClr val="FF2722"/>
    <a:srgbClr val="FF322B"/>
    <a:srgbClr val="FF3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77895" autoAdjust="0"/>
  </p:normalViewPr>
  <p:slideViewPr>
    <p:cSldViewPr snapToGrid="0" snapToObjects="1">
      <p:cViewPr varScale="1">
        <p:scale>
          <a:sx n="118" d="100"/>
          <a:sy n="118" d="100"/>
        </p:scale>
        <p:origin x="1200" y="90"/>
      </p:cViewPr>
      <p:guideLst>
        <p:guide orient="horz" pos="741"/>
        <p:guide pos="3840"/>
        <p:guide orient="horz" pos="609"/>
        <p:guide pos="3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26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A4754-911F-AC41-A824-91DA1B8FA50B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CDCD-E9B1-454F-9FB4-9225198F3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40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F9559-3A8F-9C4B-A8FD-B97B398BF768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BB689-3E0F-4241-AE49-BB02816D0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26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56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6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-PowerShell v 6.0</a:t>
            </a:r>
          </a:p>
          <a:p>
            <a:r>
              <a:rPr lang="en-US" dirty="0"/>
              <a:t>-based on .</a:t>
            </a:r>
            <a:r>
              <a:rPr lang="en-US" dirty="0" err="1"/>
              <a:t>NetCore</a:t>
            </a:r>
            <a:r>
              <a:rPr lang="en-US" dirty="0"/>
              <a:t> instead of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-Open Source and runs on Linux, Mac OS, and Windows. (Windows IoT, Arm support as well)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-Installs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sxs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PowerShell 5.0</a:t>
            </a:r>
            <a:endParaRPr lang="en-US" dirty="0"/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pwsh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powershell.exe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-Microsoft works actively on PowerShell Core. PowerShell, is in a state of extended support. Microsoft has no plans to add features to PowerShell, but it will release critical bug fixes and security updates.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-PowerShell Core has no ISE USE VS CODE!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dirty="0"/>
              <a:t>missing things like:</a:t>
            </a:r>
          </a:p>
          <a:p>
            <a:r>
              <a:rPr lang="en-US" dirty="0"/>
              <a:t>	web forms, get-credential is all cli based</a:t>
            </a:r>
          </a:p>
          <a:p>
            <a:r>
              <a:rPr lang="en-US" dirty="0"/>
              <a:t>	no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	limited cmdlets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Remoting over SSH as well as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0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13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 with the purpose of task automation and configuration management for Windows based Operating Systems</a:t>
            </a:r>
          </a:p>
          <a:p>
            <a:r>
              <a:rPr lang="en-US" dirty="0"/>
              <a:t>-Built into Windows since Server 2008</a:t>
            </a:r>
          </a:p>
          <a:p>
            <a:r>
              <a:rPr lang="en-US" dirty="0"/>
              <a:t>    -Available for Windows XP SP2 and Server 2003 SP2 (Feb 2008 over a decade)</a:t>
            </a:r>
          </a:p>
          <a:p>
            <a:r>
              <a:rPr lang="en-US" dirty="0"/>
              <a:t>-</a:t>
            </a:r>
            <a:r>
              <a:rPr lang="en-US" dirty="0" err="1"/>
              <a:t>CMDlets</a:t>
            </a:r>
            <a:r>
              <a:rPr lang="en-US" dirty="0"/>
              <a:t> are unique and give PowerShell its POWER!</a:t>
            </a:r>
          </a:p>
          <a:p>
            <a:r>
              <a:rPr lang="en-US" dirty="0"/>
              <a:t>    -verb-noun easy to understand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PowerShell ISE for scripting environment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The latest version is 5.x</a:t>
            </a:r>
          </a:p>
          <a:p>
            <a:r>
              <a:rPr lang="en-US" dirty="0"/>
              <a:t>Like the ISE Microsoft has said that PowerShell will only receive security updates going 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9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-PowerShell v 6.0</a:t>
            </a:r>
          </a:p>
          <a:p>
            <a:r>
              <a:rPr lang="en-US" dirty="0"/>
              <a:t>-based on .</a:t>
            </a:r>
            <a:r>
              <a:rPr lang="en-US" dirty="0" err="1"/>
              <a:t>NetCore</a:t>
            </a:r>
            <a:r>
              <a:rPr lang="en-US" dirty="0"/>
              <a:t> instead of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-Open Source and runs on Linux, Mac OS, and Windows. (Windows IoT, Arm support as well)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-Installs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sxs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PowerShell 5.0</a:t>
            </a:r>
            <a:endParaRPr lang="en-US" dirty="0"/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pwsh</a:t>
            </a: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powershell.exe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-Microsoft works actively on PowerShell Core. PowerShell, is in a state of extended support. Microsoft has no plans to add features to PowerShell, but it will release critical bug fixes and security updates.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-PowerShell Core has no ISE USE VS CODE!</a:t>
            </a:r>
          </a:p>
          <a:p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dirty="0"/>
              <a:t>missing things like:</a:t>
            </a:r>
          </a:p>
          <a:p>
            <a:r>
              <a:rPr lang="en-US" dirty="0"/>
              <a:t>	web forms, get-credential is all cli based</a:t>
            </a:r>
          </a:p>
          <a:p>
            <a:r>
              <a:rPr lang="en-US" dirty="0"/>
              <a:t>	no out-</a:t>
            </a:r>
            <a:r>
              <a:rPr lang="en-US" dirty="0" err="1"/>
              <a:t>gridview</a:t>
            </a:r>
            <a:endParaRPr lang="en-US" dirty="0"/>
          </a:p>
          <a:p>
            <a:r>
              <a:rPr lang="en-US" dirty="0"/>
              <a:t>	limited cmdlets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Supports Remoting over SSH as well as </a:t>
            </a:r>
            <a:r>
              <a:rPr lang="en-US" sz="9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WinRM</a:t>
            </a: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07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Github</a:t>
            </a:r>
            <a:r>
              <a:rPr lang="en-US" dirty="0"/>
              <a:t> for install files</a:t>
            </a:r>
          </a:p>
          <a:p>
            <a:r>
              <a:rPr lang="en-US" dirty="0"/>
              <a:t>-Version for everything including .rpm, .deb for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25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7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73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60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BB689-3E0F-4241-AE49-BB02816D09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1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ldorion/Desktop/PPT/Assets/metlife_eng_tagline_cmyk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012" y="2632613"/>
            <a:ext cx="8146141" cy="580662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547175"/>
            <a:ext cx="2200588" cy="5201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t="25599" r="9369" b="25265"/>
          <a:stretch/>
        </p:blipFill>
        <p:spPr>
          <a:xfrm>
            <a:off x="540160" y="547175"/>
            <a:ext cx="2200588" cy="520139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4740105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945443" y="4740105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863530" y="4740105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8716437" y="4740105"/>
            <a:ext cx="427562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33705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3746501"/>
            <a:ext cx="4736688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4108444"/>
            <a:ext cx="4736688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metlife_eng_tagline_cmyk.jpg" descr="/Users/ldorion/Desktop/PPT/Assets/metlife_eng_tagline_cmyk.jpg"/>
          <p:cNvPicPr>
            <a:picLocks noChangeAspect="1"/>
          </p:cNvPicPr>
          <p:nvPr userDrawn="1"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02" y="716794"/>
            <a:ext cx="2006600" cy="36512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s - 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48292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9156" y="154858"/>
            <a:ext cx="6944443" cy="852676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6" y="1019808"/>
            <a:ext cx="6948752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s, 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156" y="154858"/>
            <a:ext cx="6944443" cy="852676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6" y="1019808"/>
            <a:ext cx="6948752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7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Navig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78341" y="774006"/>
            <a:ext cx="1369427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934190" y="774006"/>
            <a:ext cx="1372633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09" y="774006"/>
            <a:ext cx="1356924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911356" y="774006"/>
            <a:ext cx="1372633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75135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934190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3593245" y="1075388"/>
            <a:ext cx="137263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5252300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6911356" y="1076174"/>
            <a:ext cx="1372633" cy="457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3593245" y="774006"/>
            <a:ext cx="1372633" cy="302168"/>
          </a:xfrm>
        </p:spPr>
        <p:txBody>
          <a:bodyPr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="1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Navig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219042" y="765539"/>
            <a:ext cx="1394596" cy="310635"/>
          </a:xfrm>
          <a:prstGeom prst="rect">
            <a:avLst/>
          </a:prstGeom>
          <a:solidFill>
            <a:schemeClr val="accent1"/>
          </a:solidFill>
          <a:ln w="25400" cap="rnd" cmpd="sng">
            <a:solidFill>
              <a:schemeClr val="accent1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6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 hasCustomPrompt="1"/>
          </p:nvPr>
        </p:nvSpPr>
        <p:spPr>
          <a:xfrm>
            <a:off x="269875" y="774006"/>
            <a:ext cx="1392034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1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743177" y="774006"/>
            <a:ext cx="1394596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2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7" hasCustomPrompt="1"/>
          </p:nvPr>
        </p:nvSpPr>
        <p:spPr>
          <a:xfrm>
            <a:off x="3213713" y="774006"/>
            <a:ext cx="1394596" cy="302168"/>
          </a:xfrm>
        </p:spPr>
        <p:txBody>
          <a:bodyPr tIns="36576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3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4694907" y="774006"/>
            <a:ext cx="1394596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4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9" hasCustomPrompt="1"/>
          </p:nvPr>
        </p:nvSpPr>
        <p:spPr>
          <a:xfrm>
            <a:off x="6170771" y="774006"/>
            <a:ext cx="1394596" cy="302168"/>
          </a:xfrm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lIns="0" tIns="36576" rIns="0" bIns="0" anchor="ctr" anchorCtr="1">
            <a:noAutofit/>
          </a:bodyPr>
          <a:lstStyle>
            <a:lvl1pPr algn="ctr">
              <a:lnSpc>
                <a:spcPts val="700"/>
              </a:lnSpc>
              <a:spcBef>
                <a:spcPts val="0"/>
              </a:spcBef>
              <a:defRPr sz="1100" baseline="0"/>
            </a:lvl1pPr>
          </a:lstStyle>
          <a:p>
            <a:pPr lvl="0"/>
            <a:r>
              <a:rPr lang="en-US" dirty="0"/>
              <a:t>Item 5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64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156" y="1089184"/>
            <a:ext cx="3886200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9656" y="1089184"/>
            <a:ext cx="3886200" cy="32635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57" y="1384402"/>
            <a:ext cx="2693736" cy="622203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45121" y="1384402"/>
            <a:ext cx="2693736" cy="622203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6005728" y="1384402"/>
            <a:ext cx="2693736" cy="622203"/>
          </a:xfrm>
        </p:spPr>
        <p:txBody>
          <a:bodyPr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272008" y="2134135"/>
            <a:ext cx="2694337" cy="245427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145732" y="2134135"/>
            <a:ext cx="2694337" cy="245427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6005162" y="2134135"/>
            <a:ext cx="2694337" cy="2454275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2200"/>
              </a:lnSpc>
              <a:defRPr sz="1800"/>
            </a:lvl2pPr>
            <a:lvl3pPr>
              <a:lnSpc>
                <a:spcPts val="2200"/>
              </a:lnSpc>
              <a:defRPr sz="1800"/>
            </a:lvl3pPr>
            <a:lvl4pPr>
              <a:lnSpc>
                <a:spcPts val="2200"/>
              </a:lnSpc>
              <a:defRPr sz="1800"/>
            </a:lvl4pPr>
            <a:lvl5pPr>
              <a:lnSpc>
                <a:spcPts val="22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3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5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442182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267313" y="2508347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267313" y="3598876"/>
            <a:ext cx="2692561" cy="575214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915201" y="1378680"/>
            <a:ext cx="5441601" cy="862965"/>
          </a:xfrm>
        </p:spPr>
        <p:txBody>
          <a:bodyPr tIns="0" bIns="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8"/>
          </p:nvPr>
        </p:nvSpPr>
        <p:spPr>
          <a:xfrm>
            <a:off x="2915201" y="2452563"/>
            <a:ext cx="5441601" cy="879612"/>
          </a:xfrm>
        </p:spPr>
        <p:txBody>
          <a:bodyPr tIns="0" bIns="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9"/>
          </p:nvPr>
        </p:nvSpPr>
        <p:spPr>
          <a:xfrm>
            <a:off x="2915201" y="3535374"/>
            <a:ext cx="5441601" cy="1045091"/>
          </a:xfrm>
        </p:spPr>
        <p:txBody>
          <a:bodyPr tIns="0" bIns="0" anchor="t"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5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Rows /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1593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2430841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/>
          </p:nvPr>
        </p:nvSpPr>
        <p:spPr>
          <a:xfrm>
            <a:off x="4640088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7"/>
          </p:nvPr>
        </p:nvSpPr>
        <p:spPr>
          <a:xfrm>
            <a:off x="6849334" y="3091815"/>
            <a:ext cx="2066864" cy="1109632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1500" b="1"/>
            </a:lvl1pPr>
            <a:lvl2pPr marL="4763" indent="0" algn="ctr">
              <a:lnSpc>
                <a:spcPct val="100000"/>
              </a:lnSpc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69156" y="154858"/>
            <a:ext cx="6944443" cy="852676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0616" y="1019808"/>
            <a:ext cx="6948752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0680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9" y="2071227"/>
            <a:ext cx="8435930" cy="525411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77548" y="2605786"/>
            <a:ext cx="8438889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5945443" y="0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3531" y="0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8716438" y="0"/>
            <a:ext cx="427562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845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616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1478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458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899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38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915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88176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479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9773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 dirty="0"/>
              <a:t>Agenda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69874" y="1401763"/>
            <a:ext cx="6943725" cy="3170237"/>
          </a:xfrm>
        </p:spPr>
        <p:txBody>
          <a:bodyPr>
            <a:normAutofit/>
          </a:bodyPr>
          <a:lstStyle>
            <a:lvl1pPr>
              <a:lnSpc>
                <a:spcPts val="4500"/>
              </a:lnSpc>
              <a:defRPr sz="22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1.</a:t>
            </a:r>
          </a:p>
          <a:p>
            <a:pPr lvl="0"/>
            <a:r>
              <a:rPr lang="en-US" dirty="0"/>
              <a:t>2.</a:t>
            </a:r>
          </a:p>
          <a:p>
            <a:pPr lvl="0"/>
            <a:r>
              <a:rPr lang="en-US" dirty="0"/>
              <a:t>3.</a:t>
            </a:r>
          </a:p>
          <a:p>
            <a:pPr lvl="0"/>
            <a:r>
              <a:rPr lang="en-US" dirty="0"/>
              <a:t>4.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21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264469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45935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774590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302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61826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5143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21851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6056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45211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2263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Divider -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2" y="748587"/>
            <a:ext cx="5896743" cy="2550940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spcAft>
                <a:spcPts val="0"/>
              </a:spcAft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124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544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967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2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76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567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62C4-29DA-4006-9668-811E29B256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168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62C4-29DA-4006-9668-811E29B256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5643323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62C4-29DA-4006-9668-811E29B256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4957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62C4-29DA-4006-9668-811E29B256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493267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62C4-29DA-4006-9668-811E29B25661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71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82962" y="748587"/>
            <a:ext cx="5896743" cy="2550940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67236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3312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09" y="2071227"/>
            <a:ext cx="8435930" cy="525411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77548" y="2605786"/>
            <a:ext cx="8438889" cy="359300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5945443" y="0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863531" y="0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8716438" y="0"/>
            <a:ext cx="427562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93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2793056"/>
            <a:ext cx="6477804" cy="733216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65765-A1FE-4A53-8A52-1E1B371C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7029-AE41-4D43-82A9-A1EBDF8C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5B9D0-A01F-4633-90A3-6158F5FA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58C0951-4D90-441A-B37A-3E9195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7366061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012" y="2632613"/>
            <a:ext cx="8146141" cy="580662"/>
          </a:xfrm>
        </p:spPr>
        <p:txBody>
          <a:bodyPr tIns="0" bIns="0" anchor="t">
            <a:noAutofit/>
          </a:bodyPr>
          <a:lstStyle>
            <a:lvl1pPr algn="l">
              <a:lnSpc>
                <a:spcPct val="100000"/>
              </a:lnSpc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0" y="4740105"/>
            <a:ext cx="5945444" cy="42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5945443" y="4740105"/>
            <a:ext cx="918088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6863530" y="4740105"/>
            <a:ext cx="1852908" cy="420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8716437" y="4740105"/>
            <a:ext cx="427562" cy="42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3013" y="3370548"/>
            <a:ext cx="4736688" cy="325152"/>
          </a:xfrm>
        </p:spPr>
        <p:txBody>
          <a:bodyPr tIns="0" b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Presenter’s Name</a:t>
            </a:r>
          </a:p>
        </p:txBody>
      </p:sp>
      <p:sp>
        <p:nvSpPr>
          <p:cNvPr id="14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483013" y="3746501"/>
            <a:ext cx="4736688" cy="298450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Department</a:t>
            </a:r>
          </a:p>
        </p:txBody>
      </p:sp>
      <p:sp>
        <p:nvSpPr>
          <p:cNvPr id="16" name="Content Placeholder 16"/>
          <p:cNvSpPr>
            <a:spLocks noGrp="1"/>
          </p:cNvSpPr>
          <p:nvPr>
            <p:ph sz="quarter" idx="11" hasCustomPrompt="1"/>
          </p:nvPr>
        </p:nvSpPr>
        <p:spPr>
          <a:xfrm>
            <a:off x="483012" y="4108444"/>
            <a:ext cx="4736688" cy="292106"/>
          </a:xfrm>
        </p:spPr>
        <p:txBody>
          <a:bodyPr tIns="0" bIns="0" anchor="ctr" anchorCtr="0">
            <a:no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116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or Divi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2962" y="748587"/>
            <a:ext cx="5896743" cy="2550940"/>
          </a:xfrm>
        </p:spPr>
        <p:txBody>
          <a:bodyPr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Use as a Divider slide, or place a quote or fact here. Use on it’s own or to introduce a new section of the presentation. (Georgia 28 </a:t>
            </a:r>
            <a:r>
              <a:rPr lang="en-US" dirty="0" err="1"/>
              <a:t>pt</a:t>
            </a:r>
            <a:r>
              <a:rPr lang="en-US" dirty="0"/>
              <a:t> Bold)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29893"/>
            <a:ext cx="638175" cy="2569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11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300554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lor Bar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313" y="1272212"/>
            <a:ext cx="8581720" cy="3210751"/>
          </a:xfrm>
        </p:spPr>
        <p:txBody>
          <a:bodyPr>
            <a:noAutofit/>
          </a:bodyPr>
          <a:lstStyle>
            <a:lvl1pPr>
              <a:lnSpc>
                <a:spcPct val="140000"/>
              </a:lnSpc>
              <a:defRPr sz="2200"/>
            </a:lvl1pPr>
            <a:lvl2pPr>
              <a:lnSpc>
                <a:spcPct val="140000"/>
              </a:lnSpc>
              <a:defRPr sz="2200"/>
            </a:lvl2pPr>
            <a:lvl3pPr>
              <a:lnSpc>
                <a:spcPct val="140000"/>
              </a:lnSpc>
              <a:defRPr sz="2200"/>
            </a:lvl3pPr>
            <a:lvl4pPr>
              <a:lnSpc>
                <a:spcPct val="140000"/>
              </a:lnSpc>
              <a:defRPr sz="2200"/>
            </a:lvl4pPr>
            <a:lvl5pPr>
              <a:lnSpc>
                <a:spcPct val="14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5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>
      <p:ext uri="{BB962C8B-B14F-4D97-AF65-F5344CB8AC3E}">
        <p14:creationId xmlns:p14="http://schemas.microsoft.com/office/powerpoint/2010/main" val="213029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944443" cy="493465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2"/>
          <p:cNvSpPr txBox="1">
            <a:spLocks/>
          </p:cNvSpPr>
          <p:nvPr userDrawn="1"/>
        </p:nvSpPr>
        <p:spPr>
          <a:xfrm>
            <a:off x="6349490" y="75520"/>
            <a:ext cx="2794510" cy="156202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rgbClr val="006AB6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r"/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Confidential </a:t>
            </a:r>
            <a:r>
              <a:rPr lang="mr-IN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–</a:t>
            </a:r>
            <a:r>
              <a:rPr lang="en-US" sz="850" dirty="0">
                <a:solidFill>
                  <a:schemeClr val="accent6">
                    <a:lumMod val="60000"/>
                    <a:lumOff val="40000"/>
                  </a:schemeClr>
                </a:solidFill>
                <a:ea typeface="Arial" charset="0"/>
                <a:cs typeface="Arial" charset="0"/>
              </a:rPr>
              <a:t> for MetLife internal use only</a:t>
            </a: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64849" y="654050"/>
            <a:ext cx="6948752" cy="297472"/>
          </a:xfrm>
        </p:spPr>
        <p:txBody>
          <a:bodyPr lIns="91440" tIns="0" rIns="91440" bIns="0" anchor="b" anchorCtr="0">
            <a:noAutofit/>
          </a:bodyPr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Subtitle text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file://localhost/Users/ldorion/Desktop/PPT/Assets/metlife_eng_logo_cmyk-c.jpg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file://localhost/Users/ldorion/Desktop/PPT/Assets/metlife_eng_logo_cmyk-c.jpg" TargetMode="Externa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image" Target="file://localhost/Users/ldorion/Desktop/PPT/Assets/metlife_eng_logo_cmyk-c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157" y="153621"/>
            <a:ext cx="6394608" cy="57027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313" y="1390746"/>
            <a:ext cx="8089489" cy="321075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811507"/>
            <a:ext cx="67842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1218666" y="4895569"/>
            <a:ext cx="3086100" cy="108368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600">
                <a:solidFill>
                  <a:schemeClr val="accent3"/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pic>
        <p:nvPicPr>
          <p:cNvPr id="5" name="metlife_eng_logo_cmyk-c.jpg" descr="/Users/ldorion/Desktop/PPT/Assets/metlife_eng_logo_cmyk-c.jpg"/>
          <p:cNvPicPr>
            <a:picLocks noChangeAspect="1"/>
          </p:cNvPicPr>
          <p:nvPr userDrawn="1"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4693794"/>
            <a:ext cx="1167866" cy="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4" r:id="rId2"/>
    <p:sldLayoutId id="2147483741" r:id="rId3"/>
    <p:sldLayoutId id="2147483725" r:id="rId4"/>
    <p:sldLayoutId id="2147483726" r:id="rId5"/>
    <p:sldLayoutId id="2147483727" r:id="rId6"/>
    <p:sldLayoutId id="2147483742" r:id="rId7"/>
    <p:sldLayoutId id="2147483735" r:id="rId8"/>
    <p:sldLayoutId id="2147483720" r:id="rId9"/>
    <p:sldLayoutId id="2147483722" r:id="rId10"/>
    <p:sldLayoutId id="2147483723" r:id="rId11"/>
    <p:sldLayoutId id="2147483737" r:id="rId12"/>
    <p:sldLayoutId id="2147483739" r:id="rId13"/>
    <p:sldLayoutId id="2147483728" r:id="rId14"/>
    <p:sldLayoutId id="2147483731" r:id="rId15"/>
    <p:sldLayoutId id="2147483732" r:id="rId16"/>
    <p:sldLayoutId id="2147483733" r:id="rId17"/>
    <p:sldLayoutId id="2147483734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</p:titleStyle>
    <p:bodyStyle>
      <a:lvl1pPr marL="0" indent="0" algn="l" defTabSz="685800" rtl="0" eaLnBrk="1" latinLnBrk="0" hangingPunct="1">
        <a:lnSpc>
          <a:spcPct val="140000"/>
        </a:lnSpc>
        <a:spcBef>
          <a:spcPts val="750"/>
        </a:spcBef>
        <a:buFont typeface="Arial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130969" indent="-126206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2419" indent="-17145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428625" indent="-132160" algn="l" defTabSz="685800" rtl="0" eaLnBrk="1" latinLnBrk="0" hangingPunct="1">
        <a:lnSpc>
          <a:spcPct val="140000"/>
        </a:lnSpc>
        <a:spcBef>
          <a:spcPts val="375"/>
        </a:spcBef>
        <a:buFont typeface="Arial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60785" indent="-170260" algn="l" defTabSz="685800" rtl="0" eaLnBrk="1" latinLnBrk="0" hangingPunct="1">
        <a:lnSpc>
          <a:spcPct val="140000"/>
        </a:lnSpc>
        <a:spcBef>
          <a:spcPts val="375"/>
        </a:spcBef>
        <a:buFont typeface=".AppleSystemUIFont" charset="-120"/>
        <a:buChar char="−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7">
          <p15:clr>
            <a:srgbClr val="F26B43"/>
          </p15:clr>
        </p15:guide>
        <p15:guide id="2" pos="288">
          <p15:clr>
            <a:srgbClr val="F26B43"/>
          </p15:clr>
        </p15:guide>
        <p15:guide id="3" orient="horz" pos="1361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1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metlife_eng_logo_cmyk-c.jpg" descr="/Users/ldorion/Desktop/PPT/Assets/metlife_eng_logo_cmyk-c.jpg">
            <a:extLst>
              <a:ext uri="{FF2B5EF4-FFF2-40B4-BE49-F238E27FC236}">
                <a16:creationId xmlns:a16="http://schemas.microsoft.com/office/drawing/2014/main" id="{3BD3C181-2849-4A80-B0C3-E3D6C5544A71}"/>
              </a:ext>
            </a:extLst>
          </p:cNvPr>
          <p:cNvPicPr>
            <a:picLocks noChangeAspect="1"/>
          </p:cNvPicPr>
          <p:nvPr userDrawn="1"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4693794"/>
            <a:ext cx="1167866" cy="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42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 edit go to: Insert &gt; Header and Footer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metlife_eng_logo_cmyk-c.jpg" descr="/Users/ldorion/Desktop/PPT/Assets/metlife_eng_logo_cmyk-c.jpg">
            <a:extLst>
              <a:ext uri="{FF2B5EF4-FFF2-40B4-BE49-F238E27FC236}">
                <a16:creationId xmlns:a16="http://schemas.microsoft.com/office/drawing/2014/main" id="{7B5F1BA5-18FA-4666-AC0D-9894AE34C52F}"/>
              </a:ext>
            </a:extLst>
          </p:cNvPr>
          <p:cNvPicPr>
            <a:picLocks noChangeAspect="1"/>
          </p:cNvPicPr>
          <p:nvPr userDrawn="1"/>
        </p:nvPicPr>
        <p:blipFill>
          <a:blip r:embed="rId21" r:link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7" y="4693794"/>
            <a:ext cx="1167866" cy="4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  <p:sldLayoutId id="2147483892" r:id="rId18"/>
    <p:sldLayoutId id="2147483755" r:id="rId19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tpsug.com/" TargetMode="External"/><Relationship Id="rId2" Type="http://schemas.openxmlformats.org/officeDocument/2006/relationships/hyperlink" Target="mailto:kevin.laux@metlife.com" TargetMode="External"/><Relationship Id="rId1" Type="http://schemas.openxmlformats.org/officeDocument/2006/relationships/slideLayout" Target="../slideLayouts/slideLayout52.xml"/><Relationship Id="rId5" Type="http://schemas.openxmlformats.org/officeDocument/2006/relationships/hyperlink" Target="https://www.youtube.com/c/RTPSUG" TargetMode="External"/><Relationship Id="rId4" Type="http://schemas.openxmlformats.org/officeDocument/2006/relationships/hyperlink" Target="https://www.meetup.com/Research-Triangle-PowerShell-Users-Grou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0818" y="601724"/>
            <a:ext cx="6477805" cy="2190535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PowerShell Core: 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	</a:t>
            </a:r>
            <a:r>
              <a:rPr lang="en-US" sz="1800" dirty="0">
                <a:latin typeface="Georgia" panose="02040502050405020303" pitchFamily="18" charset="0"/>
              </a:rPr>
              <a:t>What is it and how do I use it? 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Kevin Laux</a:t>
            </a:r>
            <a:r>
              <a:rPr lang="en-US" dirty="0"/>
              <a:t>	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0" y="3746500"/>
            <a:ext cx="4737100" cy="298450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Platform Engineering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0" y="4108450"/>
            <a:ext cx="4737100" cy="2921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April 10</a:t>
            </a:r>
            <a:r>
              <a:rPr lang="en-US" baseline="30000" dirty="0">
                <a:latin typeface="Georgia" panose="02040502050405020303" pitchFamily="18" charset="0"/>
              </a:rPr>
              <a:t>th</a:t>
            </a:r>
            <a:r>
              <a:rPr lang="en-US" dirty="0">
                <a:latin typeface="Georgia" panose="02040502050405020303" pitchFamily="18" charset="0"/>
              </a:rPr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82997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Remoting between Windows and Linux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Script Demo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1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71846-4CDB-46E7-A9AA-5568D059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79" y="1026748"/>
            <a:ext cx="4714875" cy="3495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F579-1C39-4724-A861-0F6078CC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DD906047-A438-4FAC-8BF1-6EFBE966A098}"/>
              </a:ext>
            </a:extLst>
          </p:cNvPr>
          <p:cNvSpPr txBox="1">
            <a:spLocks/>
          </p:cNvSpPr>
          <p:nvPr/>
        </p:nvSpPr>
        <p:spPr>
          <a:xfrm>
            <a:off x="278170" y="2073635"/>
            <a:ext cx="8435930" cy="52541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One more thing…</a:t>
            </a:r>
          </a:p>
        </p:txBody>
      </p:sp>
    </p:spTree>
    <p:extLst>
      <p:ext uri="{BB962C8B-B14F-4D97-AF65-F5344CB8AC3E}">
        <p14:creationId xmlns:p14="http://schemas.microsoft.com/office/powerpoint/2010/main" val="512762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PowerShell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794573"/>
            <a:ext cx="678426" cy="273844"/>
          </a:xfrm>
          <a:prstGeom prst="rect">
            <a:avLst/>
          </a:prstGeom>
          <a:effectLst>
            <a:softEdge rad="31750"/>
          </a:effectLst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F9D2-4424-4035-B211-48FA4DB2DA7F}"/>
              </a:ext>
            </a:extLst>
          </p:cNvPr>
          <p:cNvSpPr txBox="1"/>
          <p:nvPr/>
        </p:nvSpPr>
        <p:spPr>
          <a:xfrm>
            <a:off x="6365631" y="1906205"/>
            <a:ext cx="2778369" cy="914400"/>
          </a:xfrm>
          <a:prstGeom prst="rect">
            <a:avLst/>
          </a:prstGeom>
          <a:noFill/>
        </p:spPr>
        <p:txBody>
          <a:bodyPr wrap="none" lIns="91440" tIns="0" rIns="91440" bIns="0" rtlCol="0">
            <a:noAutofit/>
          </a:bodyPr>
          <a:lstStyle/>
          <a:p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4FD7D5-C814-41A9-86F8-EE6408D1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07" y="1651842"/>
            <a:ext cx="4516569" cy="26840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60E0B3-06BD-499A-A311-1EF219DEC1F4}"/>
              </a:ext>
            </a:extLst>
          </p:cNvPr>
          <p:cNvSpPr txBox="1">
            <a:spLocks/>
          </p:cNvSpPr>
          <p:nvPr/>
        </p:nvSpPr>
        <p:spPr>
          <a:xfrm>
            <a:off x="265824" y="2559360"/>
            <a:ext cx="4095783" cy="199359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40000"/>
              </a:lnSpc>
              <a:spcBef>
                <a:spcPts val="75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0969" indent="-126206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419" indent="-17145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8625" indent="-1321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0785" indent="-1702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Based on .</a:t>
            </a:r>
            <a:r>
              <a:rPr lang="en-US" sz="1800" dirty="0" err="1">
                <a:latin typeface="Georgia" panose="02040502050405020303" pitchFamily="18" charset="0"/>
              </a:rPr>
              <a:t>NetCore</a:t>
            </a:r>
            <a:r>
              <a:rPr lang="en-US" sz="1800" dirty="0">
                <a:latin typeface="Georgia" panose="02040502050405020303" pitchFamily="18" charset="0"/>
              </a:rPr>
              <a:t> 3.0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Bulk of users Linux not Windows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90+% Compatibility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“A full replacement of Windows PowerShell 5.1.“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Georgia" panose="02040502050405020303" pitchFamily="18" charset="0"/>
              </a:rPr>
              <a:t>Preview Availability in May (likely)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64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848" y="982133"/>
            <a:ext cx="8091954" cy="3618442"/>
          </a:xfrm>
          <a:prstGeom prst="rect">
            <a:avLst/>
          </a:prstGeom>
          <a:noFill/>
        </p:spPr>
        <p:txBody>
          <a:bodyPr wrap="square" lIns="91440" tIns="0" rIns="91440" b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/>
              <a:t>Personal:</a:t>
            </a:r>
            <a:r>
              <a:rPr lang="en-US" sz="12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Email: </a:t>
            </a:r>
            <a:r>
              <a:rPr lang="en-US" sz="1200" dirty="0">
                <a:hlinkClick r:id="rId2"/>
              </a:rPr>
              <a:t>kevin.laux@metlife.com</a:t>
            </a: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sz="1200" dirty="0"/>
              <a:t>Join the PowerShell Yammer Group!</a:t>
            </a:r>
          </a:p>
          <a:p>
            <a:pPr>
              <a:lnSpc>
                <a:spcPct val="120000"/>
              </a:lnSpc>
            </a:pPr>
            <a:r>
              <a:rPr lang="en-US" sz="1200" dirty="0"/>
              <a:t>PowerShell Training May 21-23</a:t>
            </a:r>
          </a:p>
          <a:p>
            <a:pPr>
              <a:lnSpc>
                <a:spcPct val="120000"/>
              </a:lnSpc>
            </a:pPr>
            <a:endParaRPr lang="en-US" sz="1200" b="1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</a:rPr>
              <a:t>Research Triangle PowerShell Users Group</a:t>
            </a:r>
            <a:r>
              <a:rPr lang="en-US" sz="1200" b="1">
                <a:solidFill>
                  <a:srgbClr val="000000"/>
                </a:solidFill>
              </a:rPr>
              <a:t>:</a:t>
            </a:r>
            <a:r>
              <a:rPr lang="en-US" sz="120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Virtual - Meeting 1st Wednesday of month</a:t>
            </a: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Onsite - Meeting 3rd Wednesday of month</a:t>
            </a: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Website: </a:t>
            </a:r>
            <a:r>
              <a:rPr lang="en-US" sz="1200" dirty="0">
                <a:solidFill>
                  <a:srgbClr val="000000"/>
                </a:solidFill>
                <a:hlinkClick r:id="rId3"/>
              </a:rPr>
              <a:t>https://rtpsug.com/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Meetup: </a:t>
            </a:r>
            <a:r>
              <a:rPr lang="en-US" sz="1200" dirty="0">
                <a:solidFill>
                  <a:srgbClr val="000000"/>
                </a:solidFill>
                <a:hlinkClick r:id="rId4"/>
              </a:rPr>
              <a:t>https://www.meetup.com/Research-Triangle-PowerShell-Users-Group/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r>
              <a:rPr lang="en-US" sz="1200" dirty="0" err="1">
                <a:solidFill>
                  <a:srgbClr val="000000"/>
                </a:solidFill>
              </a:rPr>
              <a:t>Youtube</a:t>
            </a:r>
            <a:r>
              <a:rPr lang="en-US" sz="1200" dirty="0">
                <a:solidFill>
                  <a:srgbClr val="000000"/>
                </a:solidFill>
              </a:rPr>
              <a:t>: </a:t>
            </a:r>
            <a:r>
              <a:rPr lang="en-US" sz="1200" dirty="0">
                <a:solidFill>
                  <a:srgbClr val="000000"/>
                </a:solidFill>
                <a:hlinkClick r:id="rId5"/>
              </a:rPr>
              <a:t>https://www.youtube.com/c/RTPSUG</a:t>
            </a:r>
            <a:endParaRPr lang="en-US" sz="12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20000"/>
              </a:lnSpc>
            </a:pPr>
            <a:endParaRPr lang="en-US" sz="12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rgbClr val="000000"/>
                </a:solidFill>
              </a:rPr>
              <a:t>PowerShell Saturday: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September 21</a:t>
            </a:r>
            <a:r>
              <a:rPr lang="en-US" sz="1200" baseline="30000" dirty="0">
                <a:solidFill>
                  <a:srgbClr val="000000"/>
                </a:solidFill>
              </a:rPr>
              <a:t>st</a:t>
            </a:r>
            <a:r>
              <a:rPr lang="en-US" sz="1200" dirty="0">
                <a:solidFill>
                  <a:srgbClr val="000000"/>
                </a:solidFill>
              </a:rPr>
              <a:t>, 2019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000000"/>
                </a:solidFill>
              </a:rPr>
              <a:t>On NC State Centennial Campus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0509" y="456722"/>
            <a:ext cx="8435930" cy="525411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Kevin Laux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5825" y="2429941"/>
            <a:ext cx="8438889" cy="3593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Senior Platform Engineer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2" y="4794573"/>
            <a:ext cx="678426" cy="273844"/>
          </a:xfrm>
          <a:prstGeom prst="rect">
            <a:avLst/>
          </a:prstGeom>
          <a:effectLst>
            <a:softEdge rad="31750"/>
          </a:effectLst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1F9D2-4424-4035-B211-48FA4DB2DA7F}"/>
              </a:ext>
            </a:extLst>
          </p:cNvPr>
          <p:cNvSpPr txBox="1"/>
          <p:nvPr/>
        </p:nvSpPr>
        <p:spPr>
          <a:xfrm>
            <a:off x="6365631" y="1906205"/>
            <a:ext cx="2778369" cy="914400"/>
          </a:xfrm>
          <a:prstGeom prst="rect">
            <a:avLst/>
          </a:prstGeom>
          <a:noFill/>
        </p:spPr>
        <p:txBody>
          <a:bodyPr wrap="none" lIns="91440" tIns="0" rIns="91440" bIns="0" rtlCol="0">
            <a:noAutofit/>
          </a:bodyPr>
          <a:lstStyle/>
          <a:p>
            <a:endParaRPr lang="en-US" sz="22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60E0B3-06BD-499A-A311-1EF219DEC1F4}"/>
              </a:ext>
            </a:extLst>
          </p:cNvPr>
          <p:cNvSpPr txBox="1">
            <a:spLocks/>
          </p:cNvSpPr>
          <p:nvPr/>
        </p:nvSpPr>
        <p:spPr>
          <a:xfrm>
            <a:off x="265824" y="2761660"/>
            <a:ext cx="4844561" cy="177517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140000"/>
              </a:lnSpc>
              <a:spcBef>
                <a:spcPts val="750"/>
              </a:spcBef>
              <a:buFont typeface="Arial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0969" indent="-126206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419" indent="-17145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8625" indent="-1321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60785" indent="-170260" algn="l" defTabSz="685800" rtl="0" eaLnBrk="1" latinLnBrk="0" hangingPunct="1">
              <a:lnSpc>
                <a:spcPct val="140000"/>
              </a:lnSpc>
              <a:spcBef>
                <a:spcPts val="375"/>
              </a:spcBef>
              <a:buFont typeface=".AppleSystemUIFont" charset="-120"/>
              <a:buChar char="−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Georgia" panose="02040502050405020303" pitchFamily="18" charset="0"/>
              </a:rPr>
              <a:t>- PowerShell Advocate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Georgia" panose="02040502050405020303" pitchFamily="18" charset="0"/>
              </a:rPr>
              <a:t>- Leader RTPSUG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Georgia" panose="02040502050405020303" pitchFamily="18" charset="0"/>
              </a:rPr>
              <a:t>- User since v3</a:t>
            </a:r>
            <a:endParaRPr lang="en-US" sz="1800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FAF86-74BB-4D00-8AE4-BF5428C8B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9" t="2" r="-599" b="37779"/>
          <a:stretch/>
        </p:blipFill>
        <p:spPr bwMode="auto">
          <a:xfrm>
            <a:off x="5979362" y="1395381"/>
            <a:ext cx="2231136" cy="3200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4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4E2B7-4CDB-4AB2-B83A-0B1087721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38" y="1025299"/>
            <a:ext cx="4756829" cy="3525089"/>
          </a:xfrm>
          <a:prstGeom prst="rect">
            <a:avLst/>
          </a:prstGeom>
          <a:gradFill>
            <a:gsLst>
              <a:gs pos="0">
                <a:schemeClr val="bg1">
                  <a:tint val="94000"/>
                  <a:satMod val="80000"/>
                  <a:lumMod val="106000"/>
                </a:schemeClr>
              </a:gs>
              <a:gs pos="100000">
                <a:schemeClr val="bg1">
                  <a:shade val="80000"/>
                </a:schemeClr>
              </a:gs>
            </a:gsLst>
            <a:path path="circle">
              <a:fillToRect l="43000" r="43000" b="100000"/>
            </a:path>
          </a:gradFill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E3EBBC3-D807-4F93-999A-69BFC0B4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70" y="2073635"/>
            <a:ext cx="8435930" cy="52541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What is PowerShell?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F579-1C39-4724-A861-0F6078CC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271846-4CDB-46E7-A9AA-5568D059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079" y="1026748"/>
            <a:ext cx="4714875" cy="3495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DF579-1C39-4724-A861-0F6078CC1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DD906047-A438-4FAC-8BF1-6EFBE966A098}"/>
              </a:ext>
            </a:extLst>
          </p:cNvPr>
          <p:cNvSpPr txBox="1">
            <a:spLocks/>
          </p:cNvSpPr>
          <p:nvPr/>
        </p:nvSpPr>
        <p:spPr>
          <a:xfrm>
            <a:off x="302446" y="2130279"/>
            <a:ext cx="8435930" cy="52541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z="2700" dirty="0">
                <a:solidFill>
                  <a:srgbClr val="90C226"/>
                </a:solidFill>
                <a:latin typeface="+mn-lt"/>
                <a:ea typeface="+mj-ea"/>
                <a:cs typeface="+mj-cs"/>
              </a:rPr>
              <a:t>What is PowerShell Core?</a:t>
            </a:r>
          </a:p>
        </p:txBody>
      </p:sp>
    </p:spTree>
    <p:extLst>
      <p:ext uri="{BB962C8B-B14F-4D97-AF65-F5344CB8AC3E}">
        <p14:creationId xmlns:p14="http://schemas.microsoft.com/office/powerpoint/2010/main" val="3688094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489DF9-493C-44DE-B2FE-BC094023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09" y="403430"/>
            <a:ext cx="8435930" cy="525411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E37E4-98D5-4C01-958D-192CF7C7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67417-637A-46F0-AC4A-28C28C4E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8" y="909791"/>
            <a:ext cx="5401682" cy="374683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6C56C-8FD0-421E-94B8-15E817E3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732" y="909791"/>
            <a:ext cx="2183707" cy="3746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06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719AA-6545-495B-B0C4-E49972387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5D2E96-09D4-684C-BDED-6024B7F4284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A602A1-95C8-44D8-96B3-FA50248B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09" y="2071227"/>
            <a:ext cx="8435930" cy="525411"/>
          </a:xfrm>
        </p:spPr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A457404-D90A-4E13-A8E8-D3ECB74EF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509" y="2612210"/>
            <a:ext cx="8438889" cy="359300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93766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PowerShell vs PowerShell Core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OpenSSH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A5ED86-0A95-45AE-B766-FFF30B77A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PowerShell Core on Linux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D2E96-09D4-684C-BDED-6024B7F428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506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Custom 6">
      <a:dk1>
        <a:srgbClr val="000000"/>
      </a:dk1>
      <a:lt1>
        <a:srgbClr val="FFFFFF"/>
      </a:lt1>
      <a:dk2>
        <a:srgbClr val="DB0A5B"/>
      </a:dk2>
      <a:lt2>
        <a:srgbClr val="6025A9"/>
      </a:lt2>
      <a:accent1>
        <a:srgbClr val="A3CE4E"/>
      </a:accent1>
      <a:accent2>
        <a:srgbClr val="0090DA"/>
      </a:accent2>
      <a:accent3>
        <a:srgbClr val="0061A0"/>
      </a:accent3>
      <a:accent4>
        <a:srgbClr val="FFC600"/>
      </a:accent4>
      <a:accent5>
        <a:srgbClr val="00A3AD"/>
      </a:accent5>
      <a:accent6>
        <a:srgbClr val="75787B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0" rIns="91440" bIns="0" rtlCol="0">
        <a:noAutofit/>
      </a:bodyPr>
      <a:lstStyle>
        <a:defPPr>
          <a:defRPr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pc3a60732cff4bd6a1032848edf6a57b xmlns="d18c1617-1ac8-4b22-9cef-b2ac240d88cb">
      <Terms xmlns="http://schemas.microsoft.com/office/infopath/2007/PartnerControls"/>
    </pc3a60732cff4bd6a1032848edf6a57b>
    <TaxKeywordTaxHTField xmlns="d18c1617-1ac8-4b22-9cef-b2ac240d88cb">
      <Terms xmlns="http://schemas.microsoft.com/office/infopath/2007/PartnerControls"/>
    </TaxKeywordTaxHTField>
    <aa413b61045448e6bc230aa29a84eb0b xmlns="d18c1617-1ac8-4b22-9cef-b2ac240d88cb">
      <Terms xmlns="http://schemas.microsoft.com/office/infopath/2007/PartnerControls"/>
    </aa413b61045448e6bc230aa29a84eb0b>
    <hae69c9a3b974f6ea09ed5059cd93782 xmlns="d18c1617-1ac8-4b22-9cef-b2ac240d88cb">
      <Terms xmlns="http://schemas.microsoft.com/office/infopath/2007/PartnerControls"/>
    </hae69c9a3b974f6ea09ed5059cd93782>
    <_ip_UnifiedCompliancePolicyProperties xmlns="http://schemas.microsoft.com/sharepoint/v3" xsi:nil="true"/>
    <o2a67a7f239d463099c84f831d9f71a7 xmlns="d18c1617-1ac8-4b22-9cef-b2ac240d88cb">
      <Terms xmlns="http://schemas.microsoft.com/office/infopath/2007/PartnerControls"/>
    </o2a67a7f239d463099c84f831d9f71a7>
    <TaxCatchAll xmlns="d18c1617-1ac8-4b22-9cef-b2ac240d88cb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8C71CFBE36F428020B03044A67D63" ma:contentTypeVersion="13" ma:contentTypeDescription="Create a new document." ma:contentTypeScope="" ma:versionID="db1b1a27ee87fa52ec29d59679249f61">
  <xsd:schema xmlns:xsd="http://www.w3.org/2001/XMLSchema" xmlns:xs="http://www.w3.org/2001/XMLSchema" xmlns:p="http://schemas.microsoft.com/office/2006/metadata/properties" xmlns:ns1="http://schemas.microsoft.com/sharepoint/v3" xmlns:ns3="d18c1617-1ac8-4b22-9cef-b2ac240d88cb" xmlns:ns4="b12e2fae-4f8e-4c24-b9f9-15782bd6ee5e" xmlns:ns5="b8858fac-6e6c-4400-9d8d-42f386b5e564" targetNamespace="http://schemas.microsoft.com/office/2006/metadata/properties" ma:root="true" ma:fieldsID="f1e40aae6431f47b21c98fb6de603f57" ns1:_="" ns3:_="" ns4:_="" ns5:_="">
    <xsd:import namespace="http://schemas.microsoft.com/sharepoint/v3"/>
    <xsd:import namespace="d18c1617-1ac8-4b22-9cef-b2ac240d88cb"/>
    <xsd:import namespace="b12e2fae-4f8e-4c24-b9f9-15782bd6ee5e"/>
    <xsd:import namespace="b8858fac-6e6c-4400-9d8d-42f386b5e564"/>
    <xsd:element name="properties">
      <xsd:complexType>
        <xsd:sequence>
          <xsd:element name="documentManagement">
            <xsd:complexType>
              <xsd:all>
                <xsd:element ref="ns3:TaxKeywordTaxHTField" minOccurs="0"/>
                <xsd:element ref="ns3:TaxCatchAll" minOccurs="0"/>
                <xsd:element ref="ns3:TaxCatchAllLabel" minOccurs="0"/>
                <xsd:element ref="ns3:hae69c9a3b974f6ea09ed5059cd93782" minOccurs="0"/>
                <xsd:element ref="ns3:aa413b61045448e6bc230aa29a84eb0b" minOccurs="0"/>
                <xsd:element ref="ns3:o2a67a7f239d463099c84f831d9f71a7" minOccurs="0"/>
                <xsd:element ref="ns3:pc3a60732cff4bd6a1032848edf6a57b" minOccurs="0"/>
                <xsd:element ref="ns4:SharedWithUsers" minOccurs="0"/>
                <xsd:element ref="ns4:SharedWithDetails" minOccurs="0"/>
                <xsd:element ref="ns4:SharingHintHash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ServiceAutoTags" minOccurs="0"/>
                <xsd:element ref="ns5:MediaServiceOCR" minOccurs="0"/>
                <xsd:element ref="ns5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8c1617-1ac8-4b22-9cef-b2ac240d88c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fieldId="{23f27201-bee3-471e-b2e7-b64fd8b7ca38}" ma:taxonomyMulti="true" ma:sspId="f5af0f96-557c-40e5-b74f-4de88d247c4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2970906-6d70-464e-aff0-d28de3ee867f}" ma:internalName="TaxCatchAll" ma:showField="CatchAllData" ma:web="b12e2fae-4f8e-4c24-b9f9-15782bd6ee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2970906-6d70-464e-aff0-d28de3ee867f}" ma:internalName="TaxCatchAllLabel" ma:readOnly="true" ma:showField="CatchAllDataLabel" ma:web="b12e2fae-4f8e-4c24-b9f9-15782bd6ee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hae69c9a3b974f6ea09ed5059cd93782" ma:index="12" nillable="true" ma:taxonomy="true" ma:internalName="hae69c9a3b974f6ea09ed5059cd93782" ma:taxonomyFieldName="ML_Geography" ma:displayName="Geography" ma:fieldId="{1ae69c9a-3b97-4f6e-a09e-d5059cd93782}" ma:taxonomyMulti="true" ma:sspId="f5af0f96-557c-40e5-b74f-4de88d247c44" ma:termSetId="f4bc552d-80e9-412b-b8d4-dc34d9eb862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a413b61045448e6bc230aa29a84eb0b" ma:index="14" nillable="true" ma:taxonomy="true" ma:internalName="aa413b61045448e6bc230aa29a84eb0b" ma:taxonomyFieldName="ML_LineOfBusiness" ma:displayName="Line of Business" ma:fieldId="{aa413b61-0454-48e6-bc23-0aa29a84eb0b}" ma:taxonomyMulti="true" ma:sspId="f5af0f96-557c-40e5-b74f-4de88d247c44" ma:termSetId="46c83da5-9adb-4a6d-91e4-77f5077fc76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2a67a7f239d463099c84f831d9f71a7" ma:index="16" nillable="true" ma:taxonomy="true" ma:internalName="o2a67a7f239d463099c84f831d9f71a7" ma:taxonomyFieldName="ML_OfficeLocation" ma:displayName="Office Location" ma:fieldId="{82a67a7f-239d-4630-99c8-4f831d9f71a7}" ma:taxonomyMulti="true" ma:sspId="f5af0f96-557c-40e5-b74f-4de88d247c44" ma:termSetId="441ea418-53ba-4ba6-ade2-cf7ca33080f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c3a60732cff4bd6a1032848edf6a57b" ma:index="18" nillable="true" ma:taxonomy="true" ma:internalName="pc3a60732cff4bd6a1032848edf6a57b" ma:taxonomyFieldName="ML_Roles" ma:displayName="Roles" ma:fieldId="{9c3a6073-2cff-4bd6-a103-2848edf6a57b}" ma:taxonomyMulti="true" ma:sspId="f5af0f96-557c-40e5-b74f-4de88d247c44" ma:termSetId="79b653d6-6741-48c0-b5a8-f7c31de24a4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e2fae-4f8e-4c24-b9f9-15782bd6ee5e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58fac-6e6c-4400-9d8d-42f386b5e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6" nillable="true" ma:displayName="Tags" ma:internalName="MediaServiceAutoTags" ma:readOnly="true">
      <xsd:simpleType>
        <xsd:restriction base="dms:Text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f5af0f96-557c-40e5-b74f-4de88d247c44" ContentTypeId="0x0101" PreviousValue="false"/>
</file>

<file path=customXml/itemProps1.xml><?xml version="1.0" encoding="utf-8"?>
<ds:datastoreItem xmlns:ds="http://schemas.openxmlformats.org/officeDocument/2006/customXml" ds:itemID="{620FCD7C-6C23-44D6-8146-3CDA6F55A5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A0E29-8962-4DDF-9B4A-6083AC8BCDA1}">
  <ds:schemaRefs>
    <ds:schemaRef ds:uri="http://purl.org/dc/dcmitype/"/>
    <ds:schemaRef ds:uri="b8858fac-6e6c-4400-9d8d-42f386b5e564"/>
    <ds:schemaRef ds:uri="http://schemas.microsoft.com/sharepoint/v3"/>
    <ds:schemaRef ds:uri="http://www.w3.org/XML/1998/namespace"/>
    <ds:schemaRef ds:uri="d18c1617-1ac8-4b22-9cef-b2ac240d88c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12e2fae-4f8e-4c24-b9f9-15782bd6ee5e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0387FD-3524-4A10-8EAB-6F4117502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18c1617-1ac8-4b22-9cef-b2ac240d88cb"/>
    <ds:schemaRef ds:uri="b12e2fae-4f8e-4c24-b9f9-15782bd6ee5e"/>
    <ds:schemaRef ds:uri="b8858fac-6e6c-4400-9d8d-42f386b5e5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FB2830B-2CAD-45D8-A96B-A90A75B1CA9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8012</TotalTime>
  <Words>510</Words>
  <Application>Microsoft Office PowerPoint</Application>
  <PresentationFormat>On-screen Show (16:9)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.AppleSystemUIFont</vt:lpstr>
      <vt:lpstr>Arial</vt:lpstr>
      <vt:lpstr>Calibri</vt:lpstr>
      <vt:lpstr>Century Gothic</vt:lpstr>
      <vt:lpstr>Georgia</vt:lpstr>
      <vt:lpstr>Trebuchet MS</vt:lpstr>
      <vt:lpstr>Wingdings 3</vt:lpstr>
      <vt:lpstr>1_Default Theme</vt:lpstr>
      <vt:lpstr>Slice</vt:lpstr>
      <vt:lpstr>Facet</vt:lpstr>
      <vt:lpstr>PowerShell Core:   What is it and how do I use it? </vt:lpstr>
      <vt:lpstr>Kevin Laux</vt:lpstr>
      <vt:lpstr>What is PowerShell?</vt:lpstr>
      <vt:lpstr>PowerPoint Presentation</vt:lpstr>
      <vt:lpstr>Install</vt:lpstr>
      <vt:lpstr>Demo</vt:lpstr>
      <vt:lpstr>Demo</vt:lpstr>
      <vt:lpstr>Demo</vt:lpstr>
      <vt:lpstr>Demo</vt:lpstr>
      <vt:lpstr>Demo</vt:lpstr>
      <vt:lpstr>Demo</vt:lpstr>
      <vt:lpstr>PowerPoint Presentation</vt:lpstr>
      <vt:lpstr>PowerShell 7</vt:lpstr>
      <vt:lpstr>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Laux, Kevin</dc:creator>
  <cp:keywords/>
  <dc:description/>
  <cp:lastModifiedBy>Laux, Kevin</cp:lastModifiedBy>
  <cp:revision>244</cp:revision>
  <cp:lastPrinted>2016-11-22T17:29:32Z</cp:lastPrinted>
  <dcterms:created xsi:type="dcterms:W3CDTF">2016-10-12T07:45:17Z</dcterms:created>
  <dcterms:modified xsi:type="dcterms:W3CDTF">2019-05-14T13:40:06Z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0x0101000048C71CFBE36F428020B03044A67D63</vt:lpwstr>
  </property>
  <property fmtid="{D5CDD505-2E9C-101B-9397-08002B2CF9AE}" pid="3" name="TaxKeyword">
    <vt:lpwstr/>
  </property>
  <property fmtid="{D5CDD505-2E9C-101B-9397-08002B2CF9AE}" pid="4" name="ML_LineOfBusiness">
    <vt:lpwstr/>
  </property>
  <property fmtid="{D5CDD505-2E9C-101B-9397-08002B2CF9AE}" pid="5" name="ML_OfficeLocation">
    <vt:lpwstr/>
  </property>
  <property fmtid="{D5CDD505-2E9C-101B-9397-08002B2CF9AE}" pid="6" name="ML_Roles">
    <vt:lpwstr/>
  </property>
  <property fmtid="{D5CDD505-2E9C-101B-9397-08002B2CF9AE}" pid="7" name="ML_Geography">
    <vt:lpwstr/>
  </property>
  <property fmtid="{D5CDD505-2E9C-101B-9397-08002B2CF9AE}" pid="8" name="AuthorIds_UIVersion_1024">
    <vt:lpwstr>111</vt:lpwstr>
  </property>
</Properties>
</file>