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56" r:id="rId2"/>
    <p:sldId id="257" r:id="rId3"/>
    <p:sldId id="260" r:id="rId4"/>
    <p:sldId id="261" r:id="rId5"/>
    <p:sldId id="262" r:id="rId6"/>
    <p:sldId id="258" r:id="rId7"/>
    <p:sldId id="259"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43" d="100"/>
          <a:sy n="143" d="100"/>
        </p:scale>
        <p:origin x="120" y="354"/>
      </p:cViewPr>
      <p:guideLst/>
    </p:cSldViewPr>
  </p:slideViewPr>
  <p:notesTextViewPr>
    <p:cViewPr>
      <p:scale>
        <a:sx n="1" d="1"/>
        <a:sy n="1" d="1"/>
      </p:scale>
      <p:origin x="0" y="-16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34F51-157B-45FC-8340-12C737E99D00}"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E602E-9EC1-47EB-899C-474553772B09}" type="slidenum">
              <a:rPr lang="en-US" smtClean="0"/>
              <a:t>‹#›</a:t>
            </a:fld>
            <a:endParaRPr lang="en-US"/>
          </a:p>
        </p:txBody>
      </p:sp>
    </p:spTree>
    <p:extLst>
      <p:ext uri="{BB962C8B-B14F-4D97-AF65-F5344CB8AC3E}">
        <p14:creationId xmlns:p14="http://schemas.microsoft.com/office/powerpoint/2010/main" val="223799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Way to package software</a:t>
            </a:r>
          </a:p>
          <a:p>
            <a:endParaRPr lang="en-US" dirty="0"/>
          </a:p>
        </p:txBody>
      </p:sp>
      <p:sp>
        <p:nvSpPr>
          <p:cNvPr id="4" name="Slide Number Placeholder 3"/>
          <p:cNvSpPr>
            <a:spLocks noGrp="1"/>
          </p:cNvSpPr>
          <p:nvPr>
            <p:ph type="sldNum" sz="quarter" idx="5"/>
          </p:nvPr>
        </p:nvSpPr>
        <p:spPr/>
        <p:txBody>
          <a:bodyPr/>
          <a:lstStyle/>
          <a:p>
            <a:fld id="{178E602E-9EC1-47EB-899C-474553772B09}" type="slidenum">
              <a:rPr lang="en-US" smtClean="0"/>
              <a:t>2</a:t>
            </a:fld>
            <a:endParaRPr lang="en-US"/>
          </a:p>
        </p:txBody>
      </p:sp>
    </p:spTree>
    <p:extLst>
      <p:ext uri="{BB962C8B-B14F-4D97-AF65-F5344CB8AC3E}">
        <p14:creationId xmlns:p14="http://schemas.microsoft.com/office/powerpoint/2010/main" val="1394602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Swarm is a tool for managing a cluster of Docker hosts. It allows you to create and manage a swarm of Docker nodes and schedule containers to run on the swarm. In simple terms, Docker Swarm helps you manage and orchestrate multiple Docker hosts so that you can easily deploy and scale your applications across multiple machines.</a:t>
            </a:r>
          </a:p>
          <a:p>
            <a:r>
              <a:rPr lang="en-US" dirty="0"/>
              <a:t>Kubernetes </a:t>
            </a:r>
            <a:r>
              <a:rPr lang="en-US" b="0" i="0" dirty="0">
                <a:solidFill>
                  <a:srgbClr val="111111"/>
                </a:solidFill>
                <a:effectLst/>
                <a:latin typeface="-apple-system"/>
              </a:rPr>
              <a:t>is an open-source platform that automates the deployment, scaling, and management of containerized applications. It groups containers that make up an application into logical units for easy management and discovery. In simple terms, Kubernetes helps you manage and orchestrate containers so that you can easily deploy and scale your applications.</a:t>
            </a:r>
            <a:endParaRPr lang="en-US" dirty="0"/>
          </a:p>
          <a:p>
            <a:r>
              <a:rPr lang="en-US" dirty="0"/>
              <a:t>OpenShift is Kubernetes platform developed by Red Hat that helps developers build, deploy, and manage containerized applications. It offers automated installation, upgrades, and lifecycle management throughout the container stack, including the operating system, Kubernetes and cluster services, and applications 1. In simple terms, OpenShift is a platform that makes it easier for developers to build and deploy applications using containers.</a:t>
            </a:r>
          </a:p>
          <a:p>
            <a:endParaRPr lang="en-US" dirty="0"/>
          </a:p>
        </p:txBody>
      </p:sp>
      <p:sp>
        <p:nvSpPr>
          <p:cNvPr id="4" name="Slide Number Placeholder 3"/>
          <p:cNvSpPr>
            <a:spLocks noGrp="1"/>
          </p:cNvSpPr>
          <p:nvPr>
            <p:ph type="sldNum" sz="quarter" idx="5"/>
          </p:nvPr>
        </p:nvSpPr>
        <p:spPr/>
        <p:txBody>
          <a:bodyPr/>
          <a:lstStyle/>
          <a:p>
            <a:fld id="{178E602E-9EC1-47EB-899C-474553772B09}" type="slidenum">
              <a:rPr lang="en-US" smtClean="0"/>
              <a:t>11</a:t>
            </a:fld>
            <a:endParaRPr lang="en-US"/>
          </a:p>
        </p:txBody>
      </p:sp>
    </p:spTree>
    <p:extLst>
      <p:ext uri="{BB962C8B-B14F-4D97-AF65-F5344CB8AC3E}">
        <p14:creationId xmlns:p14="http://schemas.microsoft.com/office/powerpoint/2010/main" val="2520985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https://labs.play-with-docker.com/</a:t>
            </a:r>
          </a:p>
        </p:txBody>
      </p:sp>
      <p:sp>
        <p:nvSpPr>
          <p:cNvPr id="4" name="Slide Number Placeholder 3"/>
          <p:cNvSpPr>
            <a:spLocks noGrp="1"/>
          </p:cNvSpPr>
          <p:nvPr>
            <p:ph type="sldNum" sz="quarter" idx="5"/>
          </p:nvPr>
        </p:nvSpPr>
        <p:spPr/>
        <p:txBody>
          <a:bodyPr/>
          <a:lstStyle/>
          <a:p>
            <a:fld id="{178E602E-9EC1-47EB-899C-474553772B09}" type="slidenum">
              <a:rPr lang="en-US" smtClean="0"/>
              <a:t>12</a:t>
            </a:fld>
            <a:endParaRPr lang="en-US"/>
          </a:p>
        </p:txBody>
      </p:sp>
    </p:spTree>
    <p:extLst>
      <p:ext uri="{BB962C8B-B14F-4D97-AF65-F5344CB8AC3E}">
        <p14:creationId xmlns:p14="http://schemas.microsoft.com/office/powerpoint/2010/main" val="397157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them portable</a:t>
            </a:r>
          </a:p>
          <a:p>
            <a:endParaRPr lang="en-US" dirty="0"/>
          </a:p>
        </p:txBody>
      </p:sp>
      <p:sp>
        <p:nvSpPr>
          <p:cNvPr id="4" name="Slide Number Placeholder 3"/>
          <p:cNvSpPr>
            <a:spLocks noGrp="1"/>
          </p:cNvSpPr>
          <p:nvPr>
            <p:ph type="sldNum" sz="quarter" idx="5"/>
          </p:nvPr>
        </p:nvSpPr>
        <p:spPr/>
        <p:txBody>
          <a:bodyPr/>
          <a:lstStyle/>
          <a:p>
            <a:fld id="{178E602E-9EC1-47EB-899C-474553772B09}" type="slidenum">
              <a:rPr lang="en-US" smtClean="0"/>
              <a:t>3</a:t>
            </a:fld>
            <a:endParaRPr lang="en-US"/>
          </a:p>
        </p:txBody>
      </p:sp>
    </p:spTree>
    <p:extLst>
      <p:ext uri="{BB962C8B-B14F-4D97-AF65-F5344CB8AC3E}">
        <p14:creationId xmlns:p14="http://schemas.microsoft.com/office/powerpoint/2010/main" val="3663466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Isolates applications on the same host</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178E602E-9EC1-47EB-899C-474553772B09}" type="slidenum">
              <a:rPr lang="en-US" smtClean="0"/>
              <a:t>4</a:t>
            </a:fld>
            <a:endParaRPr lang="en-US"/>
          </a:p>
        </p:txBody>
      </p:sp>
    </p:spTree>
    <p:extLst>
      <p:ext uri="{BB962C8B-B14F-4D97-AF65-F5344CB8AC3E}">
        <p14:creationId xmlns:p14="http://schemas.microsoft.com/office/powerpoint/2010/main" val="3589360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Allows applications to share a host</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178E602E-9EC1-47EB-899C-474553772B09}" type="slidenum">
              <a:rPr lang="en-US" smtClean="0"/>
              <a:t>5</a:t>
            </a:fld>
            <a:endParaRPr lang="en-US"/>
          </a:p>
        </p:txBody>
      </p:sp>
    </p:spTree>
    <p:extLst>
      <p:ext uri="{BB962C8B-B14F-4D97-AF65-F5344CB8AC3E}">
        <p14:creationId xmlns:p14="http://schemas.microsoft.com/office/powerpoint/2010/main" val="411327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Sharing Resources</a:t>
            </a:r>
          </a:p>
          <a:p>
            <a:r>
              <a:rPr lang="en-US" dirty="0"/>
              <a:t>Sounds a little like Virtualization, how do they differ?</a:t>
            </a:r>
          </a:p>
          <a:p>
            <a:r>
              <a:rPr lang="en-US" dirty="0"/>
              <a:t>Instead of virtualizing a whole machine and operating system (binaries, drivers, kernel, bios, networking, storage)</a:t>
            </a:r>
          </a:p>
          <a:p>
            <a:r>
              <a:rPr lang="en-US" dirty="0"/>
              <a:t>The container engine shares the operating system amongst the individual containers</a:t>
            </a:r>
          </a:p>
          <a:p>
            <a:endParaRPr lang="en-US" dirty="0"/>
          </a:p>
        </p:txBody>
      </p:sp>
      <p:sp>
        <p:nvSpPr>
          <p:cNvPr id="4" name="Slide Number Placeholder 3"/>
          <p:cNvSpPr>
            <a:spLocks noGrp="1"/>
          </p:cNvSpPr>
          <p:nvPr>
            <p:ph type="sldNum" sz="quarter" idx="5"/>
          </p:nvPr>
        </p:nvSpPr>
        <p:spPr/>
        <p:txBody>
          <a:bodyPr/>
          <a:lstStyle/>
          <a:p>
            <a:fld id="{178E602E-9EC1-47EB-899C-474553772B09}" type="slidenum">
              <a:rPr lang="en-US" smtClean="0"/>
              <a:t>6</a:t>
            </a:fld>
            <a:endParaRPr lang="en-US"/>
          </a:p>
        </p:txBody>
      </p:sp>
    </p:spTree>
    <p:extLst>
      <p:ext uri="{BB962C8B-B14F-4D97-AF65-F5344CB8AC3E}">
        <p14:creationId xmlns:p14="http://schemas.microsoft.com/office/powerpoint/2010/main" val="204536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allows us to package a software and all of its dependencies together.</a:t>
            </a:r>
          </a:p>
          <a:p>
            <a:r>
              <a:rPr lang="en-US" dirty="0"/>
              <a:t>This allows them to be extremely portable and able to run basically anywhere with a container engine.</a:t>
            </a:r>
          </a:p>
          <a:p>
            <a:r>
              <a:rPr lang="en-US" dirty="0"/>
              <a:t>Allows for greater server density</a:t>
            </a:r>
          </a:p>
          <a:p>
            <a:r>
              <a:rPr lang="en-US" dirty="0"/>
              <a:t>Allows for Application Isolation </a:t>
            </a:r>
          </a:p>
          <a:p>
            <a:r>
              <a:rPr lang="en-US" dirty="0"/>
              <a:t>Allows for quick scaling of applications</a:t>
            </a:r>
          </a:p>
          <a:p>
            <a:endParaRPr lang="en-US" dirty="0"/>
          </a:p>
          <a:p>
            <a:r>
              <a:rPr lang="en-US" dirty="0"/>
              <a:t>Fast, Lightweight, Portable</a:t>
            </a:r>
          </a:p>
        </p:txBody>
      </p:sp>
      <p:sp>
        <p:nvSpPr>
          <p:cNvPr id="4" name="Slide Number Placeholder 3"/>
          <p:cNvSpPr>
            <a:spLocks noGrp="1"/>
          </p:cNvSpPr>
          <p:nvPr>
            <p:ph type="sldNum" sz="quarter" idx="5"/>
          </p:nvPr>
        </p:nvSpPr>
        <p:spPr/>
        <p:txBody>
          <a:bodyPr/>
          <a:lstStyle/>
          <a:p>
            <a:fld id="{178E602E-9EC1-47EB-899C-474553772B09}" type="slidenum">
              <a:rPr lang="en-US" smtClean="0"/>
              <a:t>7</a:t>
            </a:fld>
            <a:endParaRPr lang="en-US"/>
          </a:p>
        </p:txBody>
      </p:sp>
    </p:spTree>
    <p:extLst>
      <p:ext uri="{BB962C8B-B14F-4D97-AF65-F5344CB8AC3E}">
        <p14:creationId xmlns:p14="http://schemas.microsoft.com/office/powerpoint/2010/main" val="284156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an application is packaged with its dependencies and built.</a:t>
            </a:r>
          </a:p>
          <a:p>
            <a:r>
              <a:rPr lang="en-US" dirty="0"/>
              <a:t>Discuss layering </a:t>
            </a:r>
          </a:p>
        </p:txBody>
      </p:sp>
      <p:sp>
        <p:nvSpPr>
          <p:cNvPr id="4" name="Slide Number Placeholder 3"/>
          <p:cNvSpPr>
            <a:spLocks noGrp="1"/>
          </p:cNvSpPr>
          <p:nvPr>
            <p:ph type="sldNum" sz="quarter" idx="5"/>
          </p:nvPr>
        </p:nvSpPr>
        <p:spPr/>
        <p:txBody>
          <a:bodyPr/>
          <a:lstStyle/>
          <a:p>
            <a:fld id="{178E602E-9EC1-47EB-899C-474553772B09}" type="slidenum">
              <a:rPr lang="en-US" smtClean="0"/>
              <a:t>8</a:t>
            </a:fld>
            <a:endParaRPr lang="en-US"/>
          </a:p>
        </p:txBody>
      </p:sp>
    </p:spTree>
    <p:extLst>
      <p:ext uri="{BB962C8B-B14F-4D97-AF65-F5344CB8AC3E}">
        <p14:creationId xmlns:p14="http://schemas.microsoft.com/office/powerpoint/2010/main" val="2387776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https://hub.docker.com/_/httpd</a:t>
            </a:r>
          </a:p>
          <a:p>
            <a:endParaRPr lang="en-US" dirty="0"/>
          </a:p>
        </p:txBody>
      </p:sp>
      <p:sp>
        <p:nvSpPr>
          <p:cNvPr id="4" name="Slide Number Placeholder 3"/>
          <p:cNvSpPr>
            <a:spLocks noGrp="1"/>
          </p:cNvSpPr>
          <p:nvPr>
            <p:ph type="sldNum" sz="quarter" idx="5"/>
          </p:nvPr>
        </p:nvSpPr>
        <p:spPr/>
        <p:txBody>
          <a:bodyPr/>
          <a:lstStyle/>
          <a:p>
            <a:fld id="{178E602E-9EC1-47EB-899C-474553772B09}" type="slidenum">
              <a:rPr lang="en-US" smtClean="0"/>
              <a:t>9</a:t>
            </a:fld>
            <a:endParaRPr lang="en-US"/>
          </a:p>
        </p:txBody>
      </p:sp>
    </p:spTree>
    <p:extLst>
      <p:ext uri="{BB962C8B-B14F-4D97-AF65-F5344CB8AC3E}">
        <p14:creationId xmlns:p14="http://schemas.microsoft.com/office/powerpoint/2010/main" val="2815605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tool for defining and running multi-container Docker applications. It uses a YAML file to configure the application’s services, networks, and volumes.</a:t>
            </a:r>
          </a:p>
        </p:txBody>
      </p:sp>
      <p:sp>
        <p:nvSpPr>
          <p:cNvPr id="4" name="Slide Number Placeholder 3"/>
          <p:cNvSpPr>
            <a:spLocks noGrp="1"/>
          </p:cNvSpPr>
          <p:nvPr>
            <p:ph type="sldNum" sz="quarter" idx="5"/>
          </p:nvPr>
        </p:nvSpPr>
        <p:spPr/>
        <p:txBody>
          <a:bodyPr/>
          <a:lstStyle/>
          <a:p>
            <a:fld id="{178E602E-9EC1-47EB-899C-474553772B09}" type="slidenum">
              <a:rPr lang="en-US" smtClean="0"/>
              <a:t>10</a:t>
            </a:fld>
            <a:endParaRPr lang="en-US"/>
          </a:p>
        </p:txBody>
      </p:sp>
    </p:spTree>
    <p:extLst>
      <p:ext uri="{BB962C8B-B14F-4D97-AF65-F5344CB8AC3E}">
        <p14:creationId xmlns:p14="http://schemas.microsoft.com/office/powerpoint/2010/main" val="125159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3344182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241659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8826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276294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3829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1195363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3103666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347087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326601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108943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ECB328-CDDE-4839-A86E-340B7D67B426}"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171467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ECB328-CDDE-4839-A86E-340B7D67B426}"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179197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ECB328-CDDE-4839-A86E-340B7D67B426}"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300170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CB328-CDDE-4839-A86E-340B7D67B426}"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2804815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CB328-CDDE-4839-A86E-340B7D67B426}"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300272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A14C0-ADAD-47C6-B42D-94B1604A21CE}" type="slidenum">
              <a:rPr lang="en-US" smtClean="0"/>
              <a:t>‹#›</a:t>
            </a:fld>
            <a:endParaRPr lang="en-US"/>
          </a:p>
        </p:txBody>
      </p:sp>
      <p:sp>
        <p:nvSpPr>
          <p:cNvPr id="5" name="Date Placeholder 4"/>
          <p:cNvSpPr>
            <a:spLocks noGrp="1"/>
          </p:cNvSpPr>
          <p:nvPr>
            <p:ph type="dt" sz="half" idx="10"/>
          </p:nvPr>
        </p:nvSpPr>
        <p:spPr/>
        <p:txBody>
          <a:bodyPr/>
          <a:lstStyle/>
          <a:p>
            <a:fld id="{C9ECB328-CDDE-4839-A86E-340B7D67B426}" type="datetimeFigureOut">
              <a:rPr lang="en-US" smtClean="0"/>
              <a:t>4/5/2023</a:t>
            </a:fld>
            <a:endParaRPr lang="en-US"/>
          </a:p>
        </p:txBody>
      </p:sp>
    </p:spTree>
    <p:extLst>
      <p:ext uri="{BB962C8B-B14F-4D97-AF65-F5344CB8AC3E}">
        <p14:creationId xmlns:p14="http://schemas.microsoft.com/office/powerpoint/2010/main" val="395710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ECB328-CDDE-4839-A86E-340B7D67B426}" type="datetimeFigureOut">
              <a:rPr lang="en-US" smtClean="0"/>
              <a:t>4/5/2023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2A14C0-ADAD-47C6-B42D-94B1604A21CE}" type="slidenum">
              <a:rPr lang="en-US" smtClean="0"/>
              <a:t>‹#›</a:t>
            </a:fld>
            <a:endParaRPr lang="en-US"/>
          </a:p>
        </p:txBody>
      </p:sp>
    </p:spTree>
    <p:extLst>
      <p:ext uri="{BB962C8B-B14F-4D97-AF65-F5344CB8AC3E}">
        <p14:creationId xmlns:p14="http://schemas.microsoft.com/office/powerpoint/2010/main" val="5736851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ub.docker.com/_/http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88-C7B0-261A-97AF-BA2D6ACE26A5}"/>
              </a:ext>
            </a:extLst>
          </p:cNvPr>
          <p:cNvSpPr>
            <a:spLocks noGrp="1"/>
          </p:cNvSpPr>
          <p:nvPr>
            <p:ph type="ctrTitle"/>
          </p:nvPr>
        </p:nvSpPr>
        <p:spPr/>
        <p:txBody>
          <a:bodyPr/>
          <a:lstStyle/>
          <a:p>
            <a:r>
              <a:rPr lang="en-US" dirty="0"/>
              <a:t>Introduction to Containers</a:t>
            </a:r>
          </a:p>
        </p:txBody>
      </p:sp>
      <p:sp>
        <p:nvSpPr>
          <p:cNvPr id="3" name="Subtitle 2">
            <a:extLst>
              <a:ext uri="{FF2B5EF4-FFF2-40B4-BE49-F238E27FC236}">
                <a16:creationId xmlns:a16="http://schemas.microsoft.com/office/drawing/2014/main" id="{D12F5986-DB33-69BC-87C1-2A2089A523C3}"/>
              </a:ext>
            </a:extLst>
          </p:cNvPr>
          <p:cNvSpPr>
            <a:spLocks noGrp="1"/>
          </p:cNvSpPr>
          <p:nvPr>
            <p:ph type="subTitle" idx="1"/>
          </p:nvPr>
        </p:nvSpPr>
        <p:spPr/>
        <p:txBody>
          <a:bodyPr/>
          <a:lstStyle/>
          <a:p>
            <a:r>
              <a:rPr lang="en-US" dirty="0"/>
              <a:t>Lunch and Learn</a:t>
            </a:r>
          </a:p>
        </p:txBody>
      </p:sp>
    </p:spTree>
    <p:extLst>
      <p:ext uri="{BB962C8B-B14F-4D97-AF65-F5344CB8AC3E}">
        <p14:creationId xmlns:p14="http://schemas.microsoft.com/office/powerpoint/2010/main" val="42015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E9C8-F411-886D-5794-768AABB7270E}"/>
              </a:ext>
            </a:extLst>
          </p:cNvPr>
          <p:cNvSpPr>
            <a:spLocks noGrp="1"/>
          </p:cNvSpPr>
          <p:nvPr>
            <p:ph type="title"/>
          </p:nvPr>
        </p:nvSpPr>
        <p:spPr/>
        <p:txBody>
          <a:bodyPr/>
          <a:lstStyle/>
          <a:p>
            <a:r>
              <a:rPr lang="en-US" dirty="0"/>
              <a:t>Docker Compose</a:t>
            </a:r>
          </a:p>
        </p:txBody>
      </p:sp>
      <p:pic>
        <p:nvPicPr>
          <p:cNvPr id="5" name="Picture 4">
            <a:extLst>
              <a:ext uri="{FF2B5EF4-FFF2-40B4-BE49-F238E27FC236}">
                <a16:creationId xmlns:a16="http://schemas.microsoft.com/office/drawing/2014/main" id="{14FA99CD-B684-1C5C-77B5-FF6E5E4F736E}"/>
              </a:ext>
            </a:extLst>
          </p:cNvPr>
          <p:cNvPicPr>
            <a:picLocks noChangeAspect="1"/>
          </p:cNvPicPr>
          <p:nvPr/>
        </p:nvPicPr>
        <p:blipFill>
          <a:blip r:embed="rId3"/>
          <a:stretch>
            <a:fillRect/>
          </a:stretch>
        </p:blipFill>
        <p:spPr>
          <a:xfrm>
            <a:off x="677334" y="1496354"/>
            <a:ext cx="7238567" cy="4439277"/>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232383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7EC8-6F7A-BEBB-1ACB-20E6F186455F}"/>
              </a:ext>
            </a:extLst>
          </p:cNvPr>
          <p:cNvSpPr>
            <a:spLocks noGrp="1"/>
          </p:cNvSpPr>
          <p:nvPr>
            <p:ph type="title"/>
          </p:nvPr>
        </p:nvSpPr>
        <p:spPr/>
        <p:txBody>
          <a:bodyPr/>
          <a:lstStyle/>
          <a:p>
            <a:r>
              <a:rPr lang="en-US" dirty="0"/>
              <a:t>Docker Swarm</a:t>
            </a:r>
          </a:p>
        </p:txBody>
      </p:sp>
      <p:pic>
        <p:nvPicPr>
          <p:cNvPr id="8196" name="Picture 4">
            <a:extLst>
              <a:ext uri="{FF2B5EF4-FFF2-40B4-BE49-F238E27FC236}">
                <a16:creationId xmlns:a16="http://schemas.microsoft.com/office/drawing/2014/main" id="{EAC46756-0552-A2CE-8D4F-087E6400A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649" y="1641388"/>
            <a:ext cx="5579011" cy="459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24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FF66-24DE-1546-1A49-811C69D9E543}"/>
              </a:ext>
            </a:extLst>
          </p:cNvPr>
          <p:cNvSpPr>
            <a:spLocks noGrp="1"/>
          </p:cNvSpPr>
          <p:nvPr>
            <p:ph type="ctrTitle"/>
          </p:nvPr>
        </p:nvSpPr>
        <p:spPr/>
        <p:txBody>
          <a:bodyPr/>
          <a:lstStyle/>
          <a:p>
            <a:pPr algn="l"/>
            <a:r>
              <a:rPr lang="en-US" dirty="0"/>
              <a:t>Demo time!</a:t>
            </a:r>
          </a:p>
        </p:txBody>
      </p:sp>
    </p:spTree>
    <p:extLst>
      <p:ext uri="{BB962C8B-B14F-4D97-AF65-F5344CB8AC3E}">
        <p14:creationId xmlns:p14="http://schemas.microsoft.com/office/powerpoint/2010/main" val="344497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8406-8475-D2D0-2188-9118AA904ECF}"/>
              </a:ext>
            </a:extLst>
          </p:cNvPr>
          <p:cNvSpPr>
            <a:spLocks noGrp="1"/>
          </p:cNvSpPr>
          <p:nvPr>
            <p:ph type="title"/>
          </p:nvPr>
        </p:nvSpPr>
        <p:spPr/>
        <p:txBody>
          <a:bodyPr/>
          <a:lstStyle/>
          <a:p>
            <a:r>
              <a:rPr lang="en-US" dirty="0"/>
              <a:t>What are Containers?</a:t>
            </a:r>
          </a:p>
        </p:txBody>
      </p:sp>
      <p:pic>
        <p:nvPicPr>
          <p:cNvPr id="2050" name="Picture 2" descr="40FT High Cube Cargo Worthy Shipping Container - Conex Depot">
            <a:extLst>
              <a:ext uri="{FF2B5EF4-FFF2-40B4-BE49-F238E27FC236}">
                <a16:creationId xmlns:a16="http://schemas.microsoft.com/office/drawing/2014/main" id="{33A2D8E7-CD1C-A4CC-AB65-8AE60FD81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729" y="1469571"/>
            <a:ext cx="6067878" cy="391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74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8406-8475-D2D0-2188-9118AA904ECF}"/>
              </a:ext>
            </a:extLst>
          </p:cNvPr>
          <p:cNvSpPr>
            <a:spLocks noGrp="1"/>
          </p:cNvSpPr>
          <p:nvPr>
            <p:ph type="title"/>
          </p:nvPr>
        </p:nvSpPr>
        <p:spPr/>
        <p:txBody>
          <a:bodyPr/>
          <a:lstStyle/>
          <a:p>
            <a:r>
              <a:rPr lang="en-US" dirty="0"/>
              <a:t>What are Containers?</a:t>
            </a:r>
          </a:p>
        </p:txBody>
      </p:sp>
      <p:pic>
        <p:nvPicPr>
          <p:cNvPr id="3076" name="Picture 4" descr="Collection of Cargo Container Trucks PNG. | PlusPNG">
            <a:extLst>
              <a:ext uri="{FF2B5EF4-FFF2-40B4-BE49-F238E27FC236}">
                <a16:creationId xmlns:a16="http://schemas.microsoft.com/office/drawing/2014/main" id="{875092A4-B3FB-44A4-8D86-FDEACE9B3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130" y="2047875"/>
            <a:ext cx="6315075"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8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8406-8475-D2D0-2188-9118AA904ECF}"/>
              </a:ext>
            </a:extLst>
          </p:cNvPr>
          <p:cNvSpPr>
            <a:spLocks noGrp="1"/>
          </p:cNvSpPr>
          <p:nvPr>
            <p:ph type="title"/>
          </p:nvPr>
        </p:nvSpPr>
        <p:spPr/>
        <p:txBody>
          <a:bodyPr/>
          <a:lstStyle/>
          <a:p>
            <a:r>
              <a:rPr lang="en-US" dirty="0"/>
              <a:t>What are Containers?</a:t>
            </a:r>
          </a:p>
        </p:txBody>
      </p:sp>
      <p:pic>
        <p:nvPicPr>
          <p:cNvPr id="5124" name="Picture 4" descr="Intermodal Marketing Company • McClain &amp; Associates • St. Louis IMC">
            <a:extLst>
              <a:ext uri="{FF2B5EF4-FFF2-40B4-BE49-F238E27FC236}">
                <a16:creationId xmlns:a16="http://schemas.microsoft.com/office/drawing/2014/main" id="{AB947A91-88CA-789B-B3F7-B1F9D73B0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730" y="1214437"/>
            <a:ext cx="7381875"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32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8406-8475-D2D0-2188-9118AA904ECF}"/>
              </a:ext>
            </a:extLst>
          </p:cNvPr>
          <p:cNvSpPr>
            <a:spLocks noGrp="1"/>
          </p:cNvSpPr>
          <p:nvPr>
            <p:ph type="title"/>
          </p:nvPr>
        </p:nvSpPr>
        <p:spPr/>
        <p:txBody>
          <a:bodyPr/>
          <a:lstStyle/>
          <a:p>
            <a:r>
              <a:rPr lang="en-US" dirty="0"/>
              <a:t>What are Containers?</a:t>
            </a:r>
          </a:p>
        </p:txBody>
      </p:sp>
      <p:pic>
        <p:nvPicPr>
          <p:cNvPr id="4098" name="Picture 2" descr="Craters, Inc. - International Warehousing, Distribution, Crating and ...">
            <a:extLst>
              <a:ext uri="{FF2B5EF4-FFF2-40B4-BE49-F238E27FC236}">
                <a16:creationId xmlns:a16="http://schemas.microsoft.com/office/drawing/2014/main" id="{F8DD8A2E-8FA3-5864-8DD6-36C818D05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918" y="1681162"/>
            <a:ext cx="590550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10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B8F1-0349-90F9-0F63-C280F80AA335}"/>
              </a:ext>
            </a:extLst>
          </p:cNvPr>
          <p:cNvSpPr>
            <a:spLocks noGrp="1"/>
          </p:cNvSpPr>
          <p:nvPr>
            <p:ph type="title"/>
          </p:nvPr>
        </p:nvSpPr>
        <p:spPr/>
        <p:txBody>
          <a:bodyPr/>
          <a:lstStyle/>
          <a:p>
            <a:r>
              <a:rPr lang="en-US" dirty="0"/>
              <a:t>Containerization vs Virtualization</a:t>
            </a:r>
            <a:br>
              <a:rPr lang="en-US" dirty="0"/>
            </a:br>
            <a:r>
              <a:rPr lang="en-US" sz="2000" dirty="0"/>
              <a:t>(Simplified)</a:t>
            </a:r>
          </a:p>
        </p:txBody>
      </p:sp>
      <p:pic>
        <p:nvPicPr>
          <p:cNvPr id="1026" name="Picture 2" descr="An introduction to Docker | Eric Daoud - Data Scientist &amp; Full Stack ...">
            <a:extLst>
              <a:ext uri="{FF2B5EF4-FFF2-40B4-BE49-F238E27FC236}">
                <a16:creationId xmlns:a16="http://schemas.microsoft.com/office/drawing/2014/main" id="{B05B1416-D147-F7BB-F04A-C3F452850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1816925"/>
            <a:ext cx="8897219" cy="364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80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C0C6-50B7-D304-3CCB-1928947789BC}"/>
              </a:ext>
            </a:extLst>
          </p:cNvPr>
          <p:cNvSpPr>
            <a:spLocks noGrp="1"/>
          </p:cNvSpPr>
          <p:nvPr>
            <p:ph type="title"/>
          </p:nvPr>
        </p:nvSpPr>
        <p:spPr/>
        <p:txBody>
          <a:bodyPr/>
          <a:lstStyle/>
          <a:p>
            <a:r>
              <a:rPr lang="en-US" dirty="0"/>
              <a:t>Why are Containers Used?</a:t>
            </a:r>
          </a:p>
        </p:txBody>
      </p:sp>
    </p:spTree>
    <p:extLst>
      <p:ext uri="{BB962C8B-B14F-4D97-AF65-F5344CB8AC3E}">
        <p14:creationId xmlns:p14="http://schemas.microsoft.com/office/powerpoint/2010/main" val="154508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F250-5E12-B34B-C451-DC8271308FCD}"/>
              </a:ext>
            </a:extLst>
          </p:cNvPr>
          <p:cNvSpPr>
            <a:spLocks noGrp="1"/>
          </p:cNvSpPr>
          <p:nvPr>
            <p:ph type="title"/>
          </p:nvPr>
        </p:nvSpPr>
        <p:spPr/>
        <p:txBody>
          <a:bodyPr/>
          <a:lstStyle/>
          <a:p>
            <a:r>
              <a:rPr lang="en-US" dirty="0" err="1"/>
              <a:t>Dockerfile</a:t>
            </a:r>
            <a:endParaRPr lang="en-US" dirty="0"/>
          </a:p>
        </p:txBody>
      </p:sp>
      <p:pic>
        <p:nvPicPr>
          <p:cNvPr id="6146" name="Picture 2" descr="Sử dụng Dockerfile để tự động tạo các image trong Docker">
            <a:extLst>
              <a:ext uri="{FF2B5EF4-FFF2-40B4-BE49-F238E27FC236}">
                <a16:creationId xmlns:a16="http://schemas.microsoft.com/office/drawing/2014/main" id="{37ED77A9-EAE0-4B20-9C96-5A4F690999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9757" y="1673847"/>
            <a:ext cx="8596312" cy="351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90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FFC8-6DD2-E7A3-D760-2C030C0A4325}"/>
              </a:ext>
            </a:extLst>
          </p:cNvPr>
          <p:cNvSpPr>
            <a:spLocks noGrp="1"/>
          </p:cNvSpPr>
          <p:nvPr>
            <p:ph type="title"/>
          </p:nvPr>
        </p:nvSpPr>
        <p:spPr/>
        <p:txBody>
          <a:bodyPr/>
          <a:lstStyle/>
          <a:p>
            <a:r>
              <a:rPr lang="en-US" dirty="0"/>
              <a:t>Container Repository</a:t>
            </a:r>
          </a:p>
        </p:txBody>
      </p:sp>
      <p:pic>
        <p:nvPicPr>
          <p:cNvPr id="5" name="Picture 4">
            <a:hlinkClick r:id="rId3"/>
            <a:extLst>
              <a:ext uri="{FF2B5EF4-FFF2-40B4-BE49-F238E27FC236}">
                <a16:creationId xmlns:a16="http://schemas.microsoft.com/office/drawing/2014/main" id="{68DF84FE-A733-575F-54B2-451FE97644BF}"/>
              </a:ext>
            </a:extLst>
          </p:cNvPr>
          <p:cNvPicPr>
            <a:picLocks noChangeAspect="1"/>
          </p:cNvPicPr>
          <p:nvPr/>
        </p:nvPicPr>
        <p:blipFill>
          <a:blip r:embed="rId4"/>
          <a:stretch>
            <a:fillRect/>
          </a:stretch>
        </p:blipFill>
        <p:spPr>
          <a:xfrm>
            <a:off x="677334" y="1510627"/>
            <a:ext cx="6693850" cy="4436461"/>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3849344744"/>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237</TotalTime>
  <Words>418</Words>
  <Application>Microsoft Office PowerPoint</Application>
  <PresentationFormat>Widescreen</PresentationFormat>
  <Paragraphs>47</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Trebuchet MS</vt:lpstr>
      <vt:lpstr>Wingdings 3</vt:lpstr>
      <vt:lpstr>Facet</vt:lpstr>
      <vt:lpstr>Introduction to Containers</vt:lpstr>
      <vt:lpstr>What are Containers?</vt:lpstr>
      <vt:lpstr>What are Containers?</vt:lpstr>
      <vt:lpstr>What are Containers?</vt:lpstr>
      <vt:lpstr>What are Containers?</vt:lpstr>
      <vt:lpstr>Containerization vs Virtualization (Simplified)</vt:lpstr>
      <vt:lpstr>Why are Containers Used?</vt:lpstr>
      <vt:lpstr>Dockerfile</vt:lpstr>
      <vt:lpstr>Container Repository</vt:lpstr>
      <vt:lpstr>Docker Compose</vt:lpstr>
      <vt:lpstr>Docker Swarm</vt:lpstr>
      <vt:lpstr>Demo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Containers</dc:title>
  <dc:creator>Kevin Laux</dc:creator>
  <cp:lastModifiedBy>Kevin Laux</cp:lastModifiedBy>
  <cp:revision>3</cp:revision>
  <dcterms:created xsi:type="dcterms:W3CDTF">2023-04-06T01:27:40Z</dcterms:created>
  <dcterms:modified xsi:type="dcterms:W3CDTF">2023-04-06T05:24:48Z</dcterms:modified>
</cp:coreProperties>
</file>