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4" r:id="rId4"/>
    <p:sldId id="262" r:id="rId5"/>
    <p:sldId id="301" r:id="rId6"/>
    <p:sldId id="263" r:id="rId7"/>
    <p:sldId id="315" r:id="rId8"/>
    <p:sldId id="295" r:id="rId9"/>
    <p:sldId id="318" r:id="rId10"/>
    <p:sldId id="297" r:id="rId11"/>
    <p:sldId id="300" r:id="rId12"/>
    <p:sldId id="310" r:id="rId13"/>
    <p:sldId id="311" r:id="rId14"/>
    <p:sldId id="312" r:id="rId15"/>
    <p:sldId id="260" r:id="rId16"/>
    <p:sldId id="261" r:id="rId17"/>
    <p:sldId id="302" r:id="rId18"/>
    <p:sldId id="307" r:id="rId19"/>
    <p:sldId id="304" r:id="rId20"/>
    <p:sldId id="303" r:id="rId21"/>
    <p:sldId id="306" r:id="rId22"/>
    <p:sldId id="314" r:id="rId23"/>
    <p:sldId id="313" r:id="rId24"/>
    <p:sldId id="316" r:id="rId25"/>
    <p:sldId id="31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D421C-7524-47EA-9489-181E3D9406E9}" type="datetimeFigureOut">
              <a:rPr lang="zh-CN" altLang="en-US" smtClean="0"/>
              <a:t>2022/9/19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BFC5C-F6A9-4CD8-9250-9909C0818A38}" type="slidenum">
              <a:rPr lang="zh-CN" altLang="en-US" smtClean="0"/>
              <a:t>‹#›</a:t>
            </a:fld>
            <a:endParaRPr lang="zh-CN" altLang="en-US"/>
          </a:p>
        </p:txBody>
      </p:sp>
    </p:spTree>
    <p:extLst>
      <p:ext uri="{BB962C8B-B14F-4D97-AF65-F5344CB8AC3E}">
        <p14:creationId xmlns:p14="http://schemas.microsoft.com/office/powerpoint/2010/main" val="32106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指针不同于引用 </a:t>
            </a:r>
            <a:r>
              <a:rPr lang="en-US" altLang="zh-CN" dirty="0"/>
              <a:t>PA</a:t>
            </a:r>
            <a:r>
              <a:rPr lang="zh-CN" altLang="en-US" dirty="0"/>
              <a:t>存储的是变量</a:t>
            </a:r>
            <a:r>
              <a:rPr lang="en-US" altLang="zh-CN" dirty="0"/>
              <a:t>a</a:t>
            </a:r>
            <a:r>
              <a:rPr lang="zh-CN" altLang="en-US" dirty="0"/>
              <a:t> 的内存地址，通过内存地址来实现读取数值；</a:t>
            </a:r>
            <a:endParaRPr lang="en-US" altLang="zh-CN" dirty="0"/>
          </a:p>
          <a:p>
            <a:endParaRPr lang="en-US" altLang="zh-CN" dirty="0"/>
          </a:p>
          <a:p>
            <a:r>
              <a:rPr lang="zh-CN" altLang="en-US" dirty="0"/>
              <a:t>引用则是 对于</a:t>
            </a:r>
            <a:r>
              <a:rPr lang="en-US" altLang="zh-CN" dirty="0"/>
              <a:t>a</a:t>
            </a:r>
            <a:r>
              <a:rPr lang="zh-CN" altLang="en-US" dirty="0"/>
              <a:t>的一个别名。</a:t>
            </a:r>
          </a:p>
        </p:txBody>
      </p:sp>
      <p:sp>
        <p:nvSpPr>
          <p:cNvPr id="4" name="灯片编号占位符 3"/>
          <p:cNvSpPr>
            <a:spLocks noGrp="1"/>
          </p:cNvSpPr>
          <p:nvPr>
            <p:ph type="sldNum" sz="quarter" idx="5"/>
          </p:nvPr>
        </p:nvSpPr>
        <p:spPr/>
        <p:txBody>
          <a:bodyPr/>
          <a:lstStyle/>
          <a:p>
            <a:fld id="{1D52F7D7-D36A-40A7-8892-ADDF369CBA8B}" type="slidenum">
              <a:rPr lang="zh-CN" altLang="en-US" smtClean="0"/>
              <a:t>10</a:t>
            </a:fld>
            <a:endParaRPr lang="zh-CN" altLang="en-US"/>
          </a:p>
        </p:txBody>
      </p:sp>
    </p:spTree>
    <p:extLst>
      <p:ext uri="{BB962C8B-B14F-4D97-AF65-F5344CB8AC3E}">
        <p14:creationId xmlns:p14="http://schemas.microsoft.com/office/powerpoint/2010/main" val="1306230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8" y="3956281"/>
            <a:ext cx="6831673" cy="1086237"/>
          </a:xfrm>
        </p:spPr>
        <p:txBody>
          <a:bodyPr>
            <a:normAutofit/>
          </a:bodyPr>
          <a:lstStyle>
            <a:lvl1pPr marL="0" indent="0" algn="ctr">
              <a:lnSpc>
                <a:spcPct val="112000"/>
              </a:lnSpc>
              <a:spcBef>
                <a:spcPts val="0"/>
              </a:spcBef>
              <a:spcAft>
                <a:spcPts val="0"/>
              </a:spcAft>
              <a:buNone/>
              <a:defRPr sz="23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9" y="6453386"/>
            <a:ext cx="1607944" cy="404614"/>
          </a:xfrm>
        </p:spPr>
        <p:txBody>
          <a:bodyPr/>
          <a:lstStyle>
            <a:lvl1pPr>
              <a:defRPr baseline="0">
                <a:solidFill>
                  <a:schemeClr val="tx2"/>
                </a:solidFill>
              </a:defRPr>
            </a:lvl1pPr>
          </a:lstStyle>
          <a:p>
            <a:fld id="{D02F314F-00DA-4359-97CE-B1D2376A97EC}" type="datetimeFigureOut">
              <a:rPr lang="zh-CN" altLang="en-US" smtClean="0"/>
              <a:t>2022/9/19</a:t>
            </a:fld>
            <a:endParaRPr lang="zh-CN" altLang="en-US"/>
          </a:p>
        </p:txBody>
      </p:sp>
      <p:sp>
        <p:nvSpPr>
          <p:cNvPr id="5" name="Footer Placeholder 4"/>
          <p:cNvSpPr>
            <a:spLocks noGrp="1"/>
          </p:cNvSpPr>
          <p:nvPr>
            <p:ph type="ftr" sz="quarter" idx="11"/>
          </p:nvPr>
        </p:nvSpPr>
        <p:spPr>
          <a:xfrm>
            <a:off x="2584056"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BBB54BF-3D74-4A8D-A8E7-657DEE5C991D}" type="slidenum">
              <a:rPr lang="zh-CN" altLang="en-US" smtClean="0"/>
              <a:t>‹#›</a:t>
            </a:fld>
            <a:endParaRPr lang="zh-CN" altLang="en-US"/>
          </a:p>
        </p:txBody>
      </p:sp>
      <p:grpSp>
        <p:nvGrpSpPr>
          <p:cNvPr id="7" name="Group 6"/>
          <p:cNvGrpSpPr/>
          <p:nvPr/>
        </p:nvGrpSpPr>
        <p:grpSpPr>
          <a:xfrm>
            <a:off x="752859" y="744471"/>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275970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7"/>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02F314F-00DA-4359-97CE-B1D2376A97EC}" type="datetimeFigureOut">
              <a:rPr lang="zh-CN" altLang="en-US" smtClean="0"/>
              <a:t>2022/9/19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BB54BF-3D74-4A8D-A8E7-657DEE5C991D}" type="slidenum">
              <a:rPr lang="zh-CN" altLang="en-US" smtClean="0"/>
              <a:t>‹#›</a:t>
            </a:fld>
            <a:endParaRPr lang="zh-CN" altLang="en-US"/>
          </a:p>
        </p:txBody>
      </p:sp>
    </p:spTree>
    <p:extLst>
      <p:ext uri="{BB962C8B-B14F-4D97-AF65-F5344CB8AC3E}">
        <p14:creationId xmlns:p14="http://schemas.microsoft.com/office/powerpoint/2010/main" val="479173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2" y="624156"/>
            <a:ext cx="1565767"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1"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02F314F-00DA-4359-97CE-B1D2376A97EC}" type="datetimeFigureOut">
              <a:rPr lang="zh-CN" altLang="en-US" smtClean="0"/>
              <a:t>2022/9/19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BB54BF-3D74-4A8D-A8E7-657DEE5C991D}" type="slidenum">
              <a:rPr lang="zh-CN" altLang="en-US" smtClean="0"/>
              <a:t>‹#›</a:t>
            </a:fld>
            <a:endParaRPr lang="zh-CN" altLang="en-US"/>
          </a:p>
        </p:txBody>
      </p:sp>
    </p:spTree>
    <p:extLst>
      <p:ext uri="{BB962C8B-B14F-4D97-AF65-F5344CB8AC3E}">
        <p14:creationId xmlns:p14="http://schemas.microsoft.com/office/powerpoint/2010/main" val="305604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02F314F-00DA-4359-97CE-B1D2376A97EC}" type="datetimeFigureOut">
              <a:rPr lang="zh-CN" altLang="en-US" smtClean="0"/>
              <a:t>2022/9/19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BB54BF-3D74-4A8D-A8E7-657DEE5C991D}" type="slidenum">
              <a:rPr lang="zh-CN" altLang="en-US" smtClean="0"/>
              <a:t>‹#›</a:t>
            </a:fld>
            <a:endParaRPr lang="zh-CN" altLang="en-US"/>
          </a:p>
        </p:txBody>
      </p:sp>
    </p:spTree>
    <p:extLst>
      <p:ext uri="{BB962C8B-B14F-4D97-AF65-F5344CB8AC3E}">
        <p14:creationId xmlns:p14="http://schemas.microsoft.com/office/powerpoint/2010/main" val="231973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2"/>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9" y="6453386"/>
            <a:ext cx="1622409" cy="404614"/>
          </a:xfrm>
        </p:spPr>
        <p:txBody>
          <a:bodyPr/>
          <a:lstStyle>
            <a:lvl1pPr>
              <a:defRPr>
                <a:solidFill>
                  <a:schemeClr val="tx2"/>
                </a:solidFill>
              </a:defRPr>
            </a:lvl1pPr>
          </a:lstStyle>
          <a:p>
            <a:fld id="{D02F314F-00DA-4359-97CE-B1D2376A97EC}" type="datetimeFigureOut">
              <a:rPr lang="zh-CN" altLang="en-US" smtClean="0"/>
              <a:t>2022/9/19</a:t>
            </a:fld>
            <a:endParaRPr lang="zh-CN" altLang="en-US"/>
          </a:p>
        </p:txBody>
      </p:sp>
      <p:sp>
        <p:nvSpPr>
          <p:cNvPr id="5" name="Footer Placeholder 4"/>
          <p:cNvSpPr>
            <a:spLocks noGrp="1"/>
          </p:cNvSpPr>
          <p:nvPr>
            <p:ph type="ftr" sz="quarter" idx="11"/>
          </p:nvPr>
        </p:nvSpPr>
        <p:spPr>
          <a:xfrm>
            <a:off x="2584313"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BBB54BF-3D74-4A8D-A8E7-657DEE5C991D}" type="slidenum">
              <a:rPr lang="zh-CN" altLang="en-US" smtClean="0"/>
              <a:t>‹#›</a:t>
            </a:fld>
            <a:endParaRPr lang="zh-CN" altLang="en-US"/>
          </a:p>
        </p:txBody>
      </p:sp>
      <p:sp>
        <p:nvSpPr>
          <p:cNvPr id="7" name="Freeform 6" title="Crop Mark"/>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951762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6001"/>
            <a:ext cx="4447787"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6001"/>
            <a:ext cx="4447787"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02F314F-00DA-4359-97CE-B1D2376A97EC}" type="datetimeFigureOut">
              <a:rPr lang="zh-CN" altLang="en-US" smtClean="0"/>
              <a:t>2022/9/19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BBB54BF-3D74-4A8D-A8E7-657DEE5C991D}" type="slidenum">
              <a:rPr lang="zh-CN" altLang="en-US" smtClean="0"/>
              <a:t>‹#›</a:t>
            </a:fld>
            <a:endParaRPr lang="zh-CN" altLang="en-US"/>
          </a:p>
        </p:txBody>
      </p:sp>
    </p:spTree>
    <p:extLst>
      <p:ext uri="{BB962C8B-B14F-4D97-AF65-F5344CB8AC3E}">
        <p14:creationId xmlns:p14="http://schemas.microsoft.com/office/powerpoint/2010/main" val="223894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9"/>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5"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5" y="3305209"/>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02F314F-00DA-4359-97CE-B1D2376A97EC}" type="datetimeFigureOut">
              <a:rPr lang="zh-CN" altLang="en-US" smtClean="0"/>
              <a:t>2022/9/19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BBB54BF-3D74-4A8D-A8E7-657DEE5C991D}" type="slidenum">
              <a:rPr lang="zh-CN" altLang="en-US" smtClean="0"/>
              <a:t>‹#›</a:t>
            </a:fld>
            <a:endParaRPr lang="zh-CN" altLang="en-US"/>
          </a:p>
        </p:txBody>
      </p:sp>
    </p:spTree>
    <p:extLst>
      <p:ext uri="{BB962C8B-B14F-4D97-AF65-F5344CB8AC3E}">
        <p14:creationId xmlns:p14="http://schemas.microsoft.com/office/powerpoint/2010/main" val="53762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02F314F-00DA-4359-97CE-B1D2376A97EC}" type="datetimeFigureOut">
              <a:rPr lang="zh-CN" altLang="en-US" smtClean="0"/>
              <a:t>2022/9/19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BBB54BF-3D74-4A8D-A8E7-657DEE5C991D}" type="slidenum">
              <a:rPr lang="zh-CN" altLang="en-US" smtClean="0"/>
              <a:t>‹#›</a:t>
            </a:fld>
            <a:endParaRPr lang="zh-CN" altLang="en-US"/>
          </a:p>
        </p:txBody>
      </p:sp>
    </p:spTree>
    <p:extLst>
      <p:ext uri="{BB962C8B-B14F-4D97-AF65-F5344CB8AC3E}">
        <p14:creationId xmlns:p14="http://schemas.microsoft.com/office/powerpoint/2010/main" val="270838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F314F-00DA-4359-97CE-B1D2376A97EC}" type="datetimeFigureOut">
              <a:rPr lang="zh-CN" altLang="en-US" smtClean="0"/>
              <a:t>2022/9/19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BBB54BF-3D74-4A8D-A8E7-657DEE5C991D}" type="slidenum">
              <a:rPr lang="zh-CN" altLang="en-US" smtClean="0"/>
              <a:t>‹#›</a:t>
            </a:fld>
            <a:endParaRPr lang="zh-CN" altLang="en-US"/>
          </a:p>
        </p:txBody>
      </p:sp>
    </p:spTree>
    <p:extLst>
      <p:ext uri="{BB962C8B-B14F-4D97-AF65-F5344CB8AC3E}">
        <p14:creationId xmlns:p14="http://schemas.microsoft.com/office/powerpoint/2010/main" val="315390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1" y="6453386"/>
            <a:ext cx="1204572" cy="404614"/>
          </a:xfrm>
        </p:spPr>
        <p:txBody>
          <a:bodyPr/>
          <a:lstStyle>
            <a:lvl1pPr>
              <a:defRPr>
                <a:solidFill>
                  <a:schemeClr val="tx2"/>
                </a:solidFill>
              </a:defRPr>
            </a:lvl1pPr>
          </a:lstStyle>
          <a:p>
            <a:fld id="{D02F314F-00DA-4359-97CE-B1D2376A97EC}" type="datetimeFigureOut">
              <a:rPr lang="zh-CN" altLang="en-US" smtClean="0"/>
              <a:t>2022/9/19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1" y="6453386"/>
            <a:ext cx="1596292" cy="404614"/>
          </a:xfrm>
        </p:spPr>
        <p:txBody>
          <a:bodyPr/>
          <a:lstStyle>
            <a:lvl1pPr>
              <a:defRPr>
                <a:solidFill>
                  <a:schemeClr val="tx2"/>
                </a:solidFill>
              </a:defRPr>
            </a:lvl1pPr>
          </a:lstStyle>
          <a:p>
            <a:fld id="{DBBB54BF-3D74-4A8D-A8E7-657DEE5C991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190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2"/>
            <a:ext cx="6659880" cy="6857999"/>
          </a:xfrm>
        </p:spPr>
        <p:txBody>
          <a:bodyPr anchor="t">
            <a:normAutofit/>
          </a:bodyPr>
          <a:lstStyle>
            <a:lvl1pPr marL="0" indent="0">
              <a:buNone/>
              <a:defRPr sz="2000"/>
            </a:lvl1pPr>
            <a:lvl2pPr marL="457189" indent="0">
              <a:buNone/>
              <a:defRPr sz="2000"/>
            </a:lvl2pPr>
            <a:lvl3pPr marL="914377" indent="0">
              <a:buNone/>
              <a:defRPr sz="20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1" y="6453386"/>
            <a:ext cx="1204572" cy="404614"/>
          </a:xfrm>
        </p:spPr>
        <p:txBody>
          <a:bodyPr/>
          <a:lstStyle>
            <a:lvl1pPr>
              <a:defRPr>
                <a:solidFill>
                  <a:schemeClr val="tx2"/>
                </a:solidFill>
              </a:defRPr>
            </a:lvl1pPr>
          </a:lstStyle>
          <a:p>
            <a:fld id="{D02F314F-00DA-4359-97CE-B1D2376A97EC}" type="datetimeFigureOut">
              <a:rPr lang="zh-CN" altLang="en-US" smtClean="0"/>
              <a:t>2022/9/19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1" y="6453386"/>
            <a:ext cx="1596292" cy="404614"/>
          </a:xfrm>
        </p:spPr>
        <p:txBody>
          <a:bodyPr/>
          <a:lstStyle>
            <a:lvl1pPr>
              <a:defRPr>
                <a:solidFill>
                  <a:schemeClr val="tx2"/>
                </a:solidFill>
              </a:defRPr>
            </a:lvl1pPr>
          </a:lstStyle>
          <a:p>
            <a:fld id="{DBBB54BF-3D74-4A8D-A8E7-657DEE5C991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34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02F314F-00DA-4359-97CE-B1D2376A97EC}" type="datetimeFigureOut">
              <a:rPr lang="zh-CN" altLang="en-US" smtClean="0"/>
              <a:t>2022/9/19</a:t>
            </a:fld>
            <a:endParaRPr lang="zh-CN" altLang="en-US"/>
          </a:p>
        </p:txBody>
      </p:sp>
      <p:sp>
        <p:nvSpPr>
          <p:cNvPr id="5" name="Footer Placeholder 4"/>
          <p:cNvSpPr>
            <a:spLocks noGrp="1"/>
          </p:cNvSpPr>
          <p:nvPr>
            <p:ph type="ftr" sz="quarter" idx="3"/>
          </p:nvPr>
        </p:nvSpPr>
        <p:spPr>
          <a:xfrm>
            <a:off x="2893565" y="6453386"/>
            <a:ext cx="6280831"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7"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BBB54BF-3D74-4A8D-A8E7-657DEE5C991D}"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3549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38" indent="-384038" algn="l" defTabSz="914377"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377" indent="-384038" algn="l" defTabSz="914377"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566"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754"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5943"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131"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320"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509"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697"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userDrawn="1">
          <p15:clr>
            <a:srgbClr val="F26B43"/>
          </p15:clr>
        </p15:guide>
        <p15:guide id="4" orient="horz" pos="1440" userDrawn="1">
          <p15:clr>
            <a:srgbClr val="F26B43"/>
          </p15:clr>
        </p15:guide>
        <p15:guide id="6" orient="horz" pos="3696" userDrawn="1">
          <p15:clr>
            <a:srgbClr val="F26B43"/>
          </p15:clr>
        </p15:guide>
        <p15:guide id="7" orient="horz" pos="432" userDrawn="1">
          <p15:clr>
            <a:srgbClr val="F26B43"/>
          </p15:clr>
        </p15:guide>
        <p15:guide id="8" orient="horz" pos="1512" userDrawn="1">
          <p15:clr>
            <a:srgbClr val="F26B43"/>
          </p15:clr>
        </p15:guide>
        <p15:guide id="9" pos="6912" userDrawn="1">
          <p15:clr>
            <a:srgbClr val="F26B43"/>
          </p15:clr>
        </p15:guide>
        <p15:guide id="10" pos="936" userDrawn="1">
          <p15:clr>
            <a:srgbClr val="F26B43"/>
          </p15:clr>
        </p15:guide>
        <p15:guide id="11" pos="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oogle-styleguide.readthedocs.io/zh_CN/latest/google-cpp-styleguide/naming.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F23DD-7225-49D9-ADFC-94C3FE5575BC}"/>
              </a:ext>
            </a:extLst>
          </p:cNvPr>
          <p:cNvSpPr>
            <a:spLocks noGrp="1"/>
          </p:cNvSpPr>
          <p:nvPr>
            <p:ph type="ctrTitle"/>
          </p:nvPr>
        </p:nvSpPr>
        <p:spPr/>
        <p:txBody>
          <a:bodyPr/>
          <a:lstStyle/>
          <a:p>
            <a:r>
              <a:rPr lang="en-US" altLang="zh-CN" dirty="0"/>
              <a:t>C++</a:t>
            </a:r>
            <a:r>
              <a:rPr lang="zh-CN" altLang="en-US" dirty="0"/>
              <a:t>简介</a:t>
            </a:r>
          </a:p>
        </p:txBody>
      </p:sp>
      <p:sp>
        <p:nvSpPr>
          <p:cNvPr id="3" name="副标题 2">
            <a:extLst>
              <a:ext uri="{FF2B5EF4-FFF2-40B4-BE49-F238E27FC236}">
                <a16:creationId xmlns:a16="http://schemas.microsoft.com/office/drawing/2014/main" id="{C67EBF6C-BE4A-4561-9989-B62D0F3615E9}"/>
              </a:ext>
            </a:extLst>
          </p:cNvPr>
          <p:cNvSpPr>
            <a:spLocks noGrp="1"/>
          </p:cNvSpPr>
          <p:nvPr>
            <p:ph type="subTitle" idx="1"/>
          </p:nvPr>
        </p:nvSpPr>
        <p:spPr/>
        <p:txBody>
          <a:bodyPr/>
          <a:lstStyle/>
          <a:p>
            <a:r>
              <a:rPr lang="zh-CN" altLang="en-US" dirty="0"/>
              <a:t>徐际岚 </a:t>
            </a:r>
            <a:endParaRPr lang="en-US" altLang="zh-CN" dirty="0"/>
          </a:p>
          <a:p>
            <a:r>
              <a:rPr lang="en-US" altLang="zh-CN" dirty="0"/>
              <a:t>21110240029@m.fudan.edu.cn</a:t>
            </a:r>
            <a:endParaRPr lang="zh-CN" altLang="en-US" dirty="0"/>
          </a:p>
        </p:txBody>
      </p:sp>
    </p:spTree>
    <p:extLst>
      <p:ext uri="{BB962C8B-B14F-4D97-AF65-F5344CB8AC3E}">
        <p14:creationId xmlns:p14="http://schemas.microsoft.com/office/powerpoint/2010/main" val="1878431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p:txBody>
          <a:bodyPr vert="horz" wrap="square" lIns="91440" tIns="45720" rIns="91440" bIns="45720" numCol="1" rtlCol="0" anchor="ctr" anchorCtr="0" compatLnSpc="1">
            <a:normAutofit/>
          </a:bodyPr>
          <a:lstStyle/>
          <a:p>
            <a:pPr eaLnBrk="1" hangingPunct="1"/>
            <a:r>
              <a:rPr lang="zh-CN" altLang="zh-CN" dirty="0"/>
              <a:t>引用和指针变量的内存模型 </a:t>
            </a:r>
          </a:p>
        </p:txBody>
      </p:sp>
      <p:pic>
        <p:nvPicPr>
          <p:cNvPr id="24578" name="Picture 17"/>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063750" y="1701801"/>
            <a:ext cx="7920039" cy="2317751"/>
          </a:xfrm>
        </p:spPr>
      </p:pic>
      <p:pic>
        <p:nvPicPr>
          <p:cNvPr id="4" name="Picture 17">
            <a:extLst>
              <a:ext uri="{FF2B5EF4-FFF2-40B4-BE49-F238E27FC236}">
                <a16:creationId xmlns:a16="http://schemas.microsoft.com/office/drawing/2014/main" id="{292A86CE-C479-473F-B392-8C86069A9E5C}"/>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212180" y="2028825"/>
            <a:ext cx="7920039" cy="2317751"/>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idx="4294967295"/>
          </p:nvPr>
        </p:nvSpPr>
        <p:spPr>
          <a:xfrm>
            <a:off x="1981200" y="274638"/>
            <a:ext cx="8229600" cy="920751"/>
          </a:xfrm>
        </p:spPr>
        <p:txBody>
          <a:bodyPr vert="horz" wrap="square" lIns="91440" tIns="45720" rIns="91440" bIns="45720" numCol="1" rtlCol="0" anchor="ctr" anchorCtr="0" compatLnSpc="1">
            <a:normAutofit/>
          </a:bodyPr>
          <a:lstStyle/>
          <a:p>
            <a:pPr eaLnBrk="1" hangingPunct="1"/>
            <a:r>
              <a:rPr lang="zh-CN" altLang="en-US">
                <a:sym typeface="宋体" panose="02010600030101010101" pitchFamily="2" charset="-122"/>
              </a:rPr>
              <a:t>使用引用形参返回额外信息</a:t>
            </a:r>
            <a:r>
              <a:rPr lang="zh-CN" altLang="zh-CN"/>
              <a:t>：</a:t>
            </a:r>
          </a:p>
        </p:txBody>
      </p:sp>
      <p:sp>
        <p:nvSpPr>
          <p:cNvPr id="21507" name="内容占位符 2"/>
          <p:cNvSpPr>
            <a:spLocks noGrp="1"/>
          </p:cNvSpPr>
          <p:nvPr>
            <p:ph idx="4294967295"/>
          </p:nvPr>
        </p:nvSpPr>
        <p:spPr>
          <a:xfrm>
            <a:off x="1981202" y="967559"/>
            <a:ext cx="7993063" cy="5792788"/>
          </a:xfrm>
        </p:spPr>
        <p:txBody>
          <a:bodyPr wrap="square" lIns="91440" tIns="45720" rIns="91440" bIns="45720" numCol="1" anchor="t" anchorCtr="0" compatLnSpc="1"/>
          <a:lstStyle/>
          <a:p>
            <a:pPr eaLnBrk="1" hangingPunct="1">
              <a:lnSpc>
                <a:spcPct val="90000"/>
              </a:lnSpc>
            </a:pPr>
            <a:r>
              <a:rPr lang="zh-CN" altLang="en-US" sz="2400" dirty="0"/>
              <a:t>一个函数只能返回一个值，然而有时函数需要同时返回多个值，引用形参为我们一次返回多个结果提供了有效途径。</a:t>
            </a:r>
          </a:p>
          <a:p>
            <a:pPr eaLnBrk="1" hangingPunct="1">
              <a:lnSpc>
                <a:spcPct val="90000"/>
              </a:lnSpc>
            </a:pPr>
            <a:r>
              <a:rPr lang="zh-CN" altLang="en-US" sz="2300" dirty="0"/>
              <a:t>示例：获取一个数组的最大值和对应的索引</a:t>
            </a:r>
          </a:p>
          <a:p>
            <a:pPr lvl="1" eaLnBrk="1" hangingPunct="1">
              <a:lnSpc>
                <a:spcPct val="80000"/>
              </a:lnSpc>
              <a:buNone/>
            </a:pPr>
            <a:endParaRPr lang="en-US" altLang="zh-CN" sz="1800" dirty="0"/>
          </a:p>
        </p:txBody>
      </p:sp>
      <p:sp>
        <p:nvSpPr>
          <p:cNvPr id="3" name="矩形 2">
            <a:extLst>
              <a:ext uri="{FF2B5EF4-FFF2-40B4-BE49-F238E27FC236}">
                <a16:creationId xmlns:a16="http://schemas.microsoft.com/office/drawing/2014/main" id="{F2644F56-668E-4695-8826-1CE3A077DB62}"/>
              </a:ext>
            </a:extLst>
          </p:cNvPr>
          <p:cNvSpPr/>
          <p:nvPr/>
        </p:nvSpPr>
        <p:spPr>
          <a:xfrm>
            <a:off x="1981200" y="2441685"/>
            <a:ext cx="6096000" cy="4247317"/>
          </a:xfrm>
          <a:prstGeom prst="rect">
            <a:avLst/>
          </a:prstGeom>
        </p:spPr>
        <p:txBody>
          <a:bodyPr>
            <a:spAutoFit/>
          </a:bodyPr>
          <a:lstStyle/>
          <a:p>
            <a:r>
              <a:rPr lang="en-US" altLang="zh-CN" dirty="0">
                <a:solidFill>
                  <a:srgbClr val="A626A4"/>
                </a:solidFill>
                <a:latin typeface="YaHei Consolas Hybrid,  Courier New"/>
              </a:rPr>
              <a:t>int</a:t>
            </a:r>
            <a:r>
              <a:rPr lang="en-US" altLang="zh-CN" dirty="0">
                <a:solidFill>
                  <a:srgbClr val="383A42"/>
                </a:solidFill>
                <a:latin typeface="YaHei Consolas Hybrid,  Courier New"/>
              </a:rPr>
              <a:t> </a:t>
            </a:r>
            <a:r>
              <a:rPr lang="en-US" altLang="zh-CN" dirty="0" err="1">
                <a:solidFill>
                  <a:srgbClr val="4078F2"/>
                </a:solidFill>
                <a:latin typeface="YaHei Consolas Hybrid,  Courier New"/>
              </a:rPr>
              <a:t>get_max</a:t>
            </a:r>
            <a:r>
              <a:rPr lang="en-US" altLang="zh-CN" dirty="0">
                <a:solidFill>
                  <a:srgbClr val="383A42"/>
                </a:solidFill>
                <a:latin typeface="YaHei Consolas Hybrid,  Courier New"/>
              </a:rPr>
              <a:t>( </a:t>
            </a:r>
            <a:r>
              <a:rPr lang="en-US" altLang="zh-CN" dirty="0">
                <a:solidFill>
                  <a:srgbClr val="A626A4"/>
                </a:solidFill>
                <a:latin typeface="YaHei Consolas Hybrid,  Courier New"/>
              </a:rPr>
              <a:t>const</a:t>
            </a:r>
            <a:r>
              <a:rPr lang="en-US" altLang="zh-CN" dirty="0">
                <a:solidFill>
                  <a:srgbClr val="383A42"/>
                </a:solidFill>
                <a:latin typeface="YaHei Consolas Hybrid,  Courier New"/>
              </a:rPr>
              <a:t> </a:t>
            </a:r>
            <a:r>
              <a:rPr lang="en-US" altLang="zh-CN" dirty="0">
                <a:solidFill>
                  <a:srgbClr val="A626A4"/>
                </a:solidFill>
                <a:latin typeface="YaHei Consolas Hybrid,  Courier New"/>
              </a:rPr>
              <a:t>int</a:t>
            </a:r>
            <a:r>
              <a:rPr lang="en-US" altLang="zh-CN" dirty="0">
                <a:solidFill>
                  <a:srgbClr val="383A42"/>
                </a:solidFill>
                <a:latin typeface="YaHei Consolas Hybrid,  Courier New"/>
              </a:rPr>
              <a:t>  </a:t>
            </a:r>
            <a:r>
              <a:rPr lang="en-US" altLang="zh-CN" dirty="0" err="1">
                <a:solidFill>
                  <a:srgbClr val="383A42"/>
                </a:solidFill>
                <a:latin typeface="YaHei Consolas Hybrid,  Courier New"/>
              </a:rPr>
              <a:t>arr</a:t>
            </a:r>
            <a:r>
              <a:rPr lang="en-US" altLang="zh-CN" dirty="0">
                <a:solidFill>
                  <a:srgbClr val="383A42"/>
                </a:solidFill>
                <a:latin typeface="YaHei Consolas Hybrid,  Courier New"/>
              </a:rPr>
              <a:t> [] , </a:t>
            </a:r>
            <a:r>
              <a:rPr lang="en-US" altLang="zh-CN" dirty="0" err="1">
                <a:solidFill>
                  <a:srgbClr val="A626A4"/>
                </a:solidFill>
                <a:latin typeface="YaHei Consolas Hybrid,  Courier New"/>
              </a:rPr>
              <a:t>size_t</a:t>
            </a:r>
            <a:r>
              <a:rPr lang="en-US" altLang="zh-CN" dirty="0">
                <a:solidFill>
                  <a:srgbClr val="383A42"/>
                </a:solidFill>
                <a:latin typeface="YaHei Consolas Hybrid,  Courier New"/>
              </a:rPr>
              <a:t> size , </a:t>
            </a:r>
            <a:r>
              <a:rPr lang="en-US" altLang="zh-CN" dirty="0" err="1">
                <a:solidFill>
                  <a:srgbClr val="A626A4"/>
                </a:solidFill>
                <a:latin typeface="YaHei Consolas Hybrid,  Courier New"/>
              </a:rPr>
              <a:t>size_t</a:t>
            </a:r>
            <a:r>
              <a:rPr lang="en-US" altLang="zh-CN" dirty="0">
                <a:solidFill>
                  <a:srgbClr val="383A42"/>
                </a:solidFill>
                <a:latin typeface="YaHei Consolas Hybrid,  Courier New"/>
              </a:rPr>
              <a:t> </a:t>
            </a:r>
            <a:r>
              <a:rPr lang="en-US" altLang="zh-CN" dirty="0">
                <a:solidFill>
                  <a:srgbClr val="A626A4"/>
                </a:solidFill>
                <a:latin typeface="YaHei Consolas Hybrid,  Courier New"/>
              </a:rPr>
              <a:t>&amp;</a:t>
            </a:r>
            <a:r>
              <a:rPr lang="en-US" altLang="zh-CN" dirty="0">
                <a:solidFill>
                  <a:srgbClr val="383A42"/>
                </a:solidFill>
                <a:latin typeface="YaHei Consolas Hybrid,  Courier New"/>
              </a:rPr>
              <a:t>index )</a:t>
            </a:r>
          </a:p>
          <a:p>
            <a:r>
              <a:rPr lang="en-US" altLang="zh-CN" dirty="0">
                <a:solidFill>
                  <a:srgbClr val="383A42"/>
                </a:solidFill>
                <a:latin typeface="YaHei Consolas Hybrid,  Courier New"/>
              </a:rPr>
              <a:t>{</a:t>
            </a:r>
          </a:p>
          <a:p>
            <a:r>
              <a:rPr lang="en-US" altLang="zh-CN" dirty="0">
                <a:solidFill>
                  <a:srgbClr val="383A42"/>
                </a:solidFill>
                <a:latin typeface="YaHei Consolas Hybrid,  Courier New"/>
              </a:rPr>
              <a:t>    </a:t>
            </a:r>
            <a:r>
              <a:rPr lang="en-US" altLang="zh-CN" dirty="0">
                <a:solidFill>
                  <a:srgbClr val="A626A4"/>
                </a:solidFill>
                <a:latin typeface="YaHei Consolas Hybrid,  Courier New"/>
              </a:rPr>
              <a:t>int</a:t>
            </a:r>
            <a:r>
              <a:rPr lang="en-US" altLang="zh-CN" dirty="0">
                <a:solidFill>
                  <a:srgbClr val="383A42"/>
                </a:solidFill>
                <a:latin typeface="YaHei Consolas Hybrid,  Courier New"/>
              </a:rPr>
              <a:t> temp </a:t>
            </a:r>
            <a:r>
              <a:rPr lang="en-US" altLang="zh-CN" dirty="0">
                <a:solidFill>
                  <a:srgbClr val="A626A4"/>
                </a:solidFill>
                <a:latin typeface="YaHei Consolas Hybrid,  Courier New"/>
              </a:rPr>
              <a:t>=</a:t>
            </a:r>
            <a:r>
              <a:rPr lang="en-US" altLang="zh-CN" dirty="0">
                <a:solidFill>
                  <a:srgbClr val="383A42"/>
                </a:solidFill>
                <a:latin typeface="YaHei Consolas Hybrid,  Courier New"/>
              </a:rPr>
              <a:t> </a:t>
            </a:r>
            <a:r>
              <a:rPr lang="en-US" altLang="zh-CN" dirty="0" err="1">
                <a:solidFill>
                  <a:srgbClr val="E45649"/>
                </a:solidFill>
                <a:latin typeface="YaHei Consolas Hybrid,  Courier New"/>
              </a:rPr>
              <a:t>arr</a:t>
            </a:r>
            <a:r>
              <a:rPr lang="en-US" altLang="zh-CN" dirty="0">
                <a:solidFill>
                  <a:srgbClr val="383A42"/>
                </a:solidFill>
                <a:latin typeface="YaHei Consolas Hybrid,  Courier New"/>
              </a:rPr>
              <a:t>[</a:t>
            </a:r>
            <a:r>
              <a:rPr lang="en-US" altLang="zh-CN" dirty="0">
                <a:solidFill>
                  <a:srgbClr val="986801"/>
                </a:solidFill>
                <a:latin typeface="YaHei Consolas Hybrid,  Courier New"/>
              </a:rPr>
              <a:t>0</a:t>
            </a:r>
            <a:r>
              <a:rPr lang="en-US" altLang="zh-CN" dirty="0">
                <a:solidFill>
                  <a:srgbClr val="383A42"/>
                </a:solidFill>
                <a:latin typeface="YaHei Consolas Hybrid,  Courier New"/>
              </a:rPr>
              <a:t>];</a:t>
            </a:r>
          </a:p>
          <a:p>
            <a:r>
              <a:rPr lang="en-US" altLang="zh-CN" dirty="0">
                <a:solidFill>
                  <a:srgbClr val="383A42"/>
                </a:solidFill>
                <a:latin typeface="YaHei Consolas Hybrid,  Courier New"/>
              </a:rPr>
              <a:t>    index </a:t>
            </a:r>
            <a:r>
              <a:rPr lang="en-US" altLang="zh-CN" dirty="0">
                <a:solidFill>
                  <a:srgbClr val="A626A4"/>
                </a:solidFill>
                <a:latin typeface="YaHei Consolas Hybrid,  Courier New"/>
              </a:rPr>
              <a:t>=</a:t>
            </a:r>
            <a:r>
              <a:rPr lang="en-US" altLang="zh-CN" dirty="0">
                <a:solidFill>
                  <a:srgbClr val="383A42"/>
                </a:solidFill>
                <a:latin typeface="YaHei Consolas Hybrid,  Courier New"/>
              </a:rPr>
              <a:t> </a:t>
            </a:r>
            <a:r>
              <a:rPr lang="en-US" altLang="zh-CN" dirty="0">
                <a:solidFill>
                  <a:srgbClr val="986801"/>
                </a:solidFill>
                <a:latin typeface="YaHei Consolas Hybrid,  Courier New"/>
              </a:rPr>
              <a:t>0</a:t>
            </a:r>
            <a:r>
              <a:rPr lang="en-US" altLang="zh-CN" dirty="0">
                <a:solidFill>
                  <a:srgbClr val="383A42"/>
                </a:solidFill>
                <a:latin typeface="YaHei Consolas Hybrid,  Courier New"/>
              </a:rPr>
              <a:t>;</a:t>
            </a:r>
          </a:p>
          <a:p>
            <a:r>
              <a:rPr lang="en-US" altLang="zh-CN" dirty="0">
                <a:solidFill>
                  <a:srgbClr val="383A42"/>
                </a:solidFill>
                <a:latin typeface="YaHei Consolas Hybrid,  Courier New"/>
              </a:rPr>
              <a:t>    </a:t>
            </a:r>
            <a:r>
              <a:rPr lang="en-US" altLang="zh-CN" dirty="0">
                <a:solidFill>
                  <a:srgbClr val="A626A4"/>
                </a:solidFill>
                <a:latin typeface="YaHei Consolas Hybrid,  Courier New"/>
              </a:rPr>
              <a:t>for</a:t>
            </a:r>
            <a:r>
              <a:rPr lang="en-US" altLang="zh-CN" dirty="0">
                <a:solidFill>
                  <a:srgbClr val="383A42"/>
                </a:solidFill>
                <a:latin typeface="YaHei Consolas Hybrid,  Courier New"/>
              </a:rPr>
              <a:t>(</a:t>
            </a:r>
            <a:r>
              <a:rPr lang="en-US" altLang="zh-CN" dirty="0" err="1">
                <a:solidFill>
                  <a:srgbClr val="A626A4"/>
                </a:solidFill>
                <a:latin typeface="YaHei Consolas Hybrid,  Courier New"/>
              </a:rPr>
              <a:t>size_t</a:t>
            </a:r>
            <a:r>
              <a:rPr lang="en-US" altLang="zh-CN" dirty="0">
                <a:solidFill>
                  <a:srgbClr val="383A42"/>
                </a:solidFill>
                <a:latin typeface="YaHei Consolas Hybrid,  Courier New"/>
              </a:rPr>
              <a:t> </a:t>
            </a:r>
            <a:r>
              <a:rPr lang="en-US" altLang="zh-CN" dirty="0" err="1">
                <a:solidFill>
                  <a:srgbClr val="383A42"/>
                </a:solidFill>
                <a:latin typeface="YaHei Consolas Hybrid,  Courier New"/>
              </a:rPr>
              <a:t>i</a:t>
            </a:r>
            <a:r>
              <a:rPr lang="en-US" altLang="zh-CN" dirty="0">
                <a:solidFill>
                  <a:srgbClr val="383A42"/>
                </a:solidFill>
                <a:latin typeface="YaHei Consolas Hybrid,  Courier New"/>
              </a:rPr>
              <a:t> </a:t>
            </a:r>
            <a:r>
              <a:rPr lang="en-US" altLang="zh-CN" dirty="0">
                <a:solidFill>
                  <a:srgbClr val="A626A4"/>
                </a:solidFill>
                <a:latin typeface="YaHei Consolas Hybrid,  Courier New"/>
              </a:rPr>
              <a:t>=</a:t>
            </a:r>
            <a:r>
              <a:rPr lang="en-US" altLang="zh-CN" dirty="0">
                <a:solidFill>
                  <a:srgbClr val="383A42"/>
                </a:solidFill>
                <a:latin typeface="YaHei Consolas Hybrid,  Courier New"/>
              </a:rPr>
              <a:t> </a:t>
            </a:r>
            <a:r>
              <a:rPr lang="en-US" altLang="zh-CN" dirty="0">
                <a:solidFill>
                  <a:srgbClr val="986801"/>
                </a:solidFill>
                <a:latin typeface="YaHei Consolas Hybrid,  Courier New"/>
              </a:rPr>
              <a:t>0</a:t>
            </a:r>
            <a:r>
              <a:rPr lang="en-US" altLang="zh-CN" dirty="0">
                <a:solidFill>
                  <a:srgbClr val="383A42"/>
                </a:solidFill>
                <a:latin typeface="YaHei Consolas Hybrid,  Courier New"/>
              </a:rPr>
              <a:t>; </a:t>
            </a:r>
            <a:r>
              <a:rPr lang="en-US" altLang="zh-CN" dirty="0" err="1">
                <a:solidFill>
                  <a:srgbClr val="383A42"/>
                </a:solidFill>
                <a:latin typeface="YaHei Consolas Hybrid,  Courier New"/>
              </a:rPr>
              <a:t>i</a:t>
            </a:r>
            <a:r>
              <a:rPr lang="en-US" altLang="zh-CN" dirty="0">
                <a:solidFill>
                  <a:srgbClr val="383A42"/>
                </a:solidFill>
                <a:latin typeface="YaHei Consolas Hybrid,  Courier New"/>
              </a:rPr>
              <a:t> </a:t>
            </a:r>
            <a:r>
              <a:rPr lang="en-US" altLang="zh-CN" dirty="0">
                <a:solidFill>
                  <a:srgbClr val="A626A4"/>
                </a:solidFill>
                <a:latin typeface="YaHei Consolas Hybrid,  Courier New"/>
              </a:rPr>
              <a:t>!=</a:t>
            </a:r>
            <a:r>
              <a:rPr lang="en-US" altLang="zh-CN" dirty="0">
                <a:solidFill>
                  <a:srgbClr val="383A42"/>
                </a:solidFill>
                <a:latin typeface="YaHei Consolas Hybrid,  Courier New"/>
              </a:rPr>
              <a:t> size; </a:t>
            </a:r>
            <a:r>
              <a:rPr lang="en-US" altLang="zh-CN" dirty="0">
                <a:solidFill>
                  <a:srgbClr val="A626A4"/>
                </a:solidFill>
                <a:latin typeface="YaHei Consolas Hybrid,  Courier New"/>
              </a:rPr>
              <a:t>++</a:t>
            </a:r>
            <a:r>
              <a:rPr lang="en-US" altLang="zh-CN" dirty="0" err="1">
                <a:solidFill>
                  <a:srgbClr val="383A42"/>
                </a:solidFill>
                <a:latin typeface="YaHei Consolas Hybrid,  Courier New"/>
              </a:rPr>
              <a:t>i</a:t>
            </a:r>
            <a:r>
              <a:rPr lang="en-US" altLang="zh-CN" dirty="0">
                <a:solidFill>
                  <a:srgbClr val="383A42"/>
                </a:solidFill>
                <a:latin typeface="YaHei Consolas Hybrid,  Courier New"/>
              </a:rPr>
              <a:t>)</a:t>
            </a:r>
          </a:p>
          <a:p>
            <a:r>
              <a:rPr lang="en-US" altLang="zh-CN" dirty="0">
                <a:solidFill>
                  <a:srgbClr val="383A42"/>
                </a:solidFill>
                <a:latin typeface="YaHei Consolas Hybrid,  Courier New"/>
              </a:rPr>
              <a:t>    {</a:t>
            </a:r>
          </a:p>
          <a:p>
            <a:r>
              <a:rPr lang="en-US" altLang="zh-CN" dirty="0">
                <a:solidFill>
                  <a:srgbClr val="383A42"/>
                </a:solidFill>
                <a:latin typeface="YaHei Consolas Hybrid,  Courier New"/>
              </a:rPr>
              <a:t>          </a:t>
            </a:r>
            <a:r>
              <a:rPr lang="en-US" altLang="zh-CN" dirty="0">
                <a:solidFill>
                  <a:srgbClr val="A626A4"/>
                </a:solidFill>
                <a:latin typeface="YaHei Consolas Hybrid,  Courier New"/>
              </a:rPr>
              <a:t>if</a:t>
            </a:r>
            <a:r>
              <a:rPr lang="en-US" altLang="zh-CN" dirty="0">
                <a:solidFill>
                  <a:srgbClr val="383A42"/>
                </a:solidFill>
                <a:latin typeface="YaHei Consolas Hybrid,  Courier New"/>
              </a:rPr>
              <a:t> (temp</a:t>
            </a:r>
            <a:r>
              <a:rPr lang="en-US" altLang="zh-CN" dirty="0">
                <a:solidFill>
                  <a:srgbClr val="A626A4"/>
                </a:solidFill>
                <a:latin typeface="YaHei Consolas Hybrid,  Courier New"/>
              </a:rPr>
              <a:t>&lt;</a:t>
            </a:r>
            <a:r>
              <a:rPr lang="en-US" altLang="zh-CN" dirty="0" err="1">
                <a:solidFill>
                  <a:srgbClr val="E45649"/>
                </a:solidFill>
                <a:latin typeface="YaHei Consolas Hybrid,  Courier New"/>
              </a:rPr>
              <a:t>arr</a:t>
            </a:r>
            <a:r>
              <a:rPr lang="en-US" altLang="zh-CN" dirty="0">
                <a:solidFill>
                  <a:srgbClr val="383A42"/>
                </a:solidFill>
                <a:latin typeface="YaHei Consolas Hybrid,  Courier New"/>
              </a:rPr>
              <a:t>[</a:t>
            </a:r>
            <a:r>
              <a:rPr lang="en-US" altLang="zh-CN" dirty="0" err="1">
                <a:solidFill>
                  <a:srgbClr val="383A42"/>
                </a:solidFill>
                <a:latin typeface="YaHei Consolas Hybrid,  Courier New"/>
              </a:rPr>
              <a:t>i</a:t>
            </a:r>
            <a:r>
              <a:rPr lang="en-US" altLang="zh-CN" dirty="0">
                <a:solidFill>
                  <a:srgbClr val="383A42"/>
                </a:solidFill>
                <a:latin typeface="YaHei Consolas Hybrid,  Courier New"/>
              </a:rPr>
              <a:t>])</a:t>
            </a:r>
          </a:p>
          <a:p>
            <a:r>
              <a:rPr lang="en-US" altLang="zh-CN" dirty="0">
                <a:solidFill>
                  <a:srgbClr val="383A42"/>
                </a:solidFill>
                <a:latin typeface="YaHei Consolas Hybrid,  Courier New"/>
              </a:rPr>
              <a:t>           {</a:t>
            </a:r>
          </a:p>
          <a:p>
            <a:r>
              <a:rPr lang="en-US" altLang="zh-CN" dirty="0">
                <a:solidFill>
                  <a:srgbClr val="383A42"/>
                </a:solidFill>
                <a:latin typeface="YaHei Consolas Hybrid,  Courier New"/>
              </a:rPr>
              <a:t>               temp </a:t>
            </a:r>
            <a:r>
              <a:rPr lang="en-US" altLang="zh-CN" dirty="0">
                <a:solidFill>
                  <a:srgbClr val="A626A4"/>
                </a:solidFill>
                <a:latin typeface="YaHei Consolas Hybrid,  Courier New"/>
              </a:rPr>
              <a:t>=</a:t>
            </a:r>
            <a:r>
              <a:rPr lang="en-US" altLang="zh-CN" dirty="0">
                <a:solidFill>
                  <a:srgbClr val="383A42"/>
                </a:solidFill>
                <a:latin typeface="YaHei Consolas Hybrid,  Courier New"/>
              </a:rPr>
              <a:t> </a:t>
            </a:r>
            <a:r>
              <a:rPr lang="en-US" altLang="zh-CN" dirty="0" err="1">
                <a:solidFill>
                  <a:srgbClr val="E45649"/>
                </a:solidFill>
                <a:latin typeface="YaHei Consolas Hybrid,  Courier New"/>
              </a:rPr>
              <a:t>arr</a:t>
            </a:r>
            <a:r>
              <a:rPr lang="en-US" altLang="zh-CN" dirty="0">
                <a:solidFill>
                  <a:srgbClr val="383A42"/>
                </a:solidFill>
                <a:latin typeface="YaHei Consolas Hybrid,  Courier New"/>
              </a:rPr>
              <a:t>[</a:t>
            </a:r>
            <a:r>
              <a:rPr lang="en-US" altLang="zh-CN" dirty="0" err="1">
                <a:solidFill>
                  <a:srgbClr val="383A42"/>
                </a:solidFill>
                <a:latin typeface="YaHei Consolas Hybrid,  Courier New"/>
              </a:rPr>
              <a:t>i</a:t>
            </a:r>
            <a:r>
              <a:rPr lang="en-US" altLang="zh-CN" dirty="0">
                <a:solidFill>
                  <a:srgbClr val="383A42"/>
                </a:solidFill>
                <a:latin typeface="YaHei Consolas Hybrid,  Courier New"/>
              </a:rPr>
              <a:t>];</a:t>
            </a:r>
          </a:p>
          <a:p>
            <a:r>
              <a:rPr lang="en-US" altLang="zh-CN" dirty="0">
                <a:solidFill>
                  <a:srgbClr val="383A42"/>
                </a:solidFill>
                <a:latin typeface="YaHei Consolas Hybrid,  Courier New"/>
              </a:rPr>
              <a:t>               index </a:t>
            </a:r>
            <a:r>
              <a:rPr lang="en-US" altLang="zh-CN" dirty="0">
                <a:solidFill>
                  <a:srgbClr val="A626A4"/>
                </a:solidFill>
                <a:latin typeface="YaHei Consolas Hybrid,  Courier New"/>
              </a:rPr>
              <a:t>=</a:t>
            </a:r>
            <a:r>
              <a:rPr lang="en-US" altLang="zh-CN" dirty="0">
                <a:solidFill>
                  <a:srgbClr val="383A42"/>
                </a:solidFill>
                <a:latin typeface="YaHei Consolas Hybrid,  Courier New"/>
              </a:rPr>
              <a:t> </a:t>
            </a:r>
            <a:r>
              <a:rPr lang="en-US" altLang="zh-CN" dirty="0" err="1">
                <a:solidFill>
                  <a:srgbClr val="383A42"/>
                </a:solidFill>
                <a:latin typeface="YaHei Consolas Hybrid,  Courier New"/>
              </a:rPr>
              <a:t>i</a:t>
            </a:r>
            <a:r>
              <a:rPr lang="en-US" altLang="zh-CN" dirty="0">
                <a:solidFill>
                  <a:srgbClr val="383A42"/>
                </a:solidFill>
                <a:latin typeface="YaHei Consolas Hybrid,  Courier New"/>
              </a:rPr>
              <a:t>;</a:t>
            </a:r>
          </a:p>
          <a:p>
            <a:r>
              <a:rPr lang="en-US" altLang="zh-CN" dirty="0">
                <a:solidFill>
                  <a:srgbClr val="383A42"/>
                </a:solidFill>
                <a:latin typeface="YaHei Consolas Hybrid,  Courier New"/>
              </a:rPr>
              <a:t>           }</a:t>
            </a:r>
          </a:p>
          <a:p>
            <a:r>
              <a:rPr lang="en-US" altLang="zh-CN" dirty="0">
                <a:solidFill>
                  <a:srgbClr val="383A42"/>
                </a:solidFill>
                <a:latin typeface="YaHei Consolas Hybrid,  Courier New"/>
              </a:rPr>
              <a:t>    }</a:t>
            </a:r>
          </a:p>
          <a:p>
            <a:r>
              <a:rPr lang="en-US" altLang="zh-CN" dirty="0">
                <a:solidFill>
                  <a:srgbClr val="383A42"/>
                </a:solidFill>
                <a:latin typeface="YaHei Consolas Hybrid,  Courier New"/>
              </a:rPr>
              <a:t>   </a:t>
            </a:r>
            <a:r>
              <a:rPr lang="en-US" altLang="zh-CN" dirty="0">
                <a:solidFill>
                  <a:srgbClr val="A626A4"/>
                </a:solidFill>
                <a:latin typeface="YaHei Consolas Hybrid,  Courier New"/>
              </a:rPr>
              <a:t>return</a:t>
            </a:r>
            <a:r>
              <a:rPr lang="en-US" altLang="zh-CN" dirty="0">
                <a:solidFill>
                  <a:srgbClr val="383A42"/>
                </a:solidFill>
                <a:latin typeface="YaHei Consolas Hybrid,  Courier New"/>
              </a:rPr>
              <a:t> temp;</a:t>
            </a:r>
          </a:p>
          <a:p>
            <a:r>
              <a:rPr lang="en-US" altLang="zh-CN" dirty="0">
                <a:solidFill>
                  <a:srgbClr val="383A42"/>
                </a:solidFill>
                <a:latin typeface="YaHei Consolas Hybrid,  Courier New"/>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98E79-6969-48C1-B7D9-DC193482D878}"/>
              </a:ext>
            </a:extLst>
          </p:cNvPr>
          <p:cNvSpPr>
            <a:spLocks noGrp="1"/>
          </p:cNvSpPr>
          <p:nvPr>
            <p:ph type="title"/>
          </p:nvPr>
        </p:nvSpPr>
        <p:spPr/>
        <p:txBody>
          <a:bodyPr/>
          <a:lstStyle/>
          <a:p>
            <a:r>
              <a:rPr lang="en-US" altLang="zh-CN" dirty="0" err="1"/>
              <a:t>Codeblocks</a:t>
            </a:r>
            <a:r>
              <a:rPr lang="en-US" altLang="zh-CN" dirty="0"/>
              <a:t> </a:t>
            </a:r>
            <a:r>
              <a:rPr lang="zh-CN" altLang="en-US" dirty="0"/>
              <a:t>使用</a:t>
            </a:r>
          </a:p>
        </p:txBody>
      </p:sp>
      <p:sp>
        <p:nvSpPr>
          <p:cNvPr id="3" name="内容占位符 2">
            <a:extLst>
              <a:ext uri="{FF2B5EF4-FFF2-40B4-BE49-F238E27FC236}">
                <a16:creationId xmlns:a16="http://schemas.microsoft.com/office/drawing/2014/main" id="{BDACF1E1-41C9-4A9A-A58F-FAA8E0E30289}"/>
              </a:ext>
            </a:extLst>
          </p:cNvPr>
          <p:cNvSpPr>
            <a:spLocks noGrp="1"/>
          </p:cNvSpPr>
          <p:nvPr>
            <p:ph idx="1"/>
          </p:nvPr>
        </p:nvSpPr>
        <p:spPr/>
        <p:txBody>
          <a:bodyPr/>
          <a:lstStyle/>
          <a:p>
            <a:r>
              <a:rPr lang="zh-CN" altLang="en-US" dirty="0"/>
              <a:t>上机环境 </a:t>
            </a:r>
            <a:r>
              <a:rPr lang="en-US" altLang="zh-CN" dirty="0" err="1"/>
              <a:t>Codeblocks</a:t>
            </a:r>
            <a:endParaRPr lang="zh-CN" altLang="en-US" dirty="0"/>
          </a:p>
        </p:txBody>
      </p:sp>
    </p:spTree>
    <p:extLst>
      <p:ext uri="{BB962C8B-B14F-4D97-AF65-F5344CB8AC3E}">
        <p14:creationId xmlns:p14="http://schemas.microsoft.com/office/powerpoint/2010/main" val="413192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1305B-67B1-4D2E-8DA1-0E477EC5E9A8}"/>
              </a:ext>
            </a:extLst>
          </p:cNvPr>
          <p:cNvSpPr>
            <a:spLocks noGrp="1"/>
          </p:cNvSpPr>
          <p:nvPr>
            <p:ph type="title"/>
          </p:nvPr>
        </p:nvSpPr>
        <p:spPr/>
        <p:txBody>
          <a:bodyPr/>
          <a:lstStyle/>
          <a:p>
            <a:r>
              <a:rPr lang="en-US" altLang="zh-CN" dirty="0" err="1"/>
              <a:t>Codeblocks</a:t>
            </a:r>
            <a:r>
              <a:rPr lang="en-US" altLang="zh-CN" dirty="0"/>
              <a:t> </a:t>
            </a:r>
            <a:r>
              <a:rPr lang="zh-CN" altLang="en-US" dirty="0"/>
              <a:t>创建工程</a:t>
            </a:r>
          </a:p>
        </p:txBody>
      </p:sp>
      <p:sp>
        <p:nvSpPr>
          <p:cNvPr id="3" name="内容占位符 2">
            <a:extLst>
              <a:ext uri="{FF2B5EF4-FFF2-40B4-BE49-F238E27FC236}">
                <a16:creationId xmlns:a16="http://schemas.microsoft.com/office/drawing/2014/main" id="{FF6B5B1E-3504-4902-AFC5-49B69969A96C}"/>
              </a:ext>
            </a:extLst>
          </p:cNvPr>
          <p:cNvSpPr>
            <a:spLocks noGrp="1"/>
          </p:cNvSpPr>
          <p:nvPr>
            <p:ph idx="1"/>
          </p:nvPr>
        </p:nvSpPr>
        <p:spPr>
          <a:xfrm>
            <a:off x="2063894" y="1356393"/>
            <a:ext cx="7886700" cy="4351339"/>
          </a:xfrm>
        </p:spPr>
        <p:txBody>
          <a:bodyPr/>
          <a:lstStyle/>
          <a:p>
            <a:r>
              <a:rPr lang="zh-CN" altLang="en-US" dirty="0"/>
              <a:t>文件</a:t>
            </a:r>
            <a:r>
              <a:rPr lang="en-US" altLang="zh-CN" dirty="0"/>
              <a:t>(File) </a:t>
            </a:r>
            <a:r>
              <a:rPr lang="en-US" altLang="zh-CN" dirty="0">
                <a:sym typeface="Wingdings" panose="05000000000000000000" pitchFamily="2" charset="2"/>
              </a:rPr>
              <a:t>-&gt; </a:t>
            </a:r>
            <a:r>
              <a:rPr lang="zh-CN" altLang="en-US" dirty="0">
                <a:sym typeface="Wingdings" panose="05000000000000000000" pitchFamily="2" charset="2"/>
              </a:rPr>
              <a:t>创建项目</a:t>
            </a:r>
            <a:r>
              <a:rPr lang="en-US" altLang="zh-CN" dirty="0">
                <a:sym typeface="Wingdings" panose="05000000000000000000" pitchFamily="2" charset="2"/>
              </a:rPr>
              <a:t>(Project) -&gt; </a:t>
            </a:r>
            <a:r>
              <a:rPr lang="zh-CN" altLang="en-US" dirty="0">
                <a:sym typeface="Wingdings" panose="05000000000000000000" pitchFamily="2" charset="2"/>
              </a:rPr>
              <a:t>控制台应用</a:t>
            </a:r>
            <a:r>
              <a:rPr lang="en-US" altLang="zh-CN" dirty="0">
                <a:sym typeface="Wingdings" panose="05000000000000000000" pitchFamily="2" charset="2"/>
              </a:rPr>
              <a:t>(Console Application) -&gt; </a:t>
            </a:r>
            <a:r>
              <a:rPr lang="zh-CN" altLang="en-US" dirty="0">
                <a:sym typeface="Wingdings" panose="05000000000000000000" pitchFamily="2" charset="2"/>
              </a:rPr>
              <a:t>继续</a:t>
            </a:r>
            <a:r>
              <a:rPr lang="en-US" altLang="zh-CN" dirty="0">
                <a:sym typeface="Wingdings" panose="05000000000000000000" pitchFamily="2" charset="2"/>
              </a:rPr>
              <a:t>(Go) -&gt; C++ -&gt; </a:t>
            </a:r>
            <a:r>
              <a:rPr lang="zh-CN" altLang="en-US" dirty="0">
                <a:sym typeface="Wingdings" panose="05000000000000000000" pitchFamily="2" charset="2"/>
              </a:rPr>
              <a:t>填写项目名称</a:t>
            </a:r>
            <a:endParaRPr lang="en-US" altLang="zh-CN" dirty="0">
              <a:sym typeface="Wingdings" panose="05000000000000000000" pitchFamily="2" charset="2"/>
            </a:endParaRPr>
          </a:p>
          <a:p>
            <a:endParaRPr lang="zh-CN" altLang="en-US" dirty="0"/>
          </a:p>
        </p:txBody>
      </p:sp>
      <p:pic>
        <p:nvPicPr>
          <p:cNvPr id="8" name="图片 7">
            <a:extLst>
              <a:ext uri="{FF2B5EF4-FFF2-40B4-BE49-F238E27FC236}">
                <a16:creationId xmlns:a16="http://schemas.microsoft.com/office/drawing/2014/main" id="{63E66A39-BC14-9F2D-5B52-098E7A8BDC44}"/>
              </a:ext>
            </a:extLst>
          </p:cNvPr>
          <p:cNvPicPr>
            <a:picLocks noChangeAspect="1"/>
          </p:cNvPicPr>
          <p:nvPr/>
        </p:nvPicPr>
        <p:blipFill>
          <a:blip r:embed="rId2"/>
          <a:stretch>
            <a:fillRect/>
          </a:stretch>
        </p:blipFill>
        <p:spPr>
          <a:xfrm>
            <a:off x="822247" y="2025400"/>
            <a:ext cx="4234727" cy="3274569"/>
          </a:xfrm>
          <a:prstGeom prst="rect">
            <a:avLst/>
          </a:prstGeom>
        </p:spPr>
      </p:pic>
      <p:pic>
        <p:nvPicPr>
          <p:cNvPr id="10" name="图片 9">
            <a:extLst>
              <a:ext uri="{FF2B5EF4-FFF2-40B4-BE49-F238E27FC236}">
                <a16:creationId xmlns:a16="http://schemas.microsoft.com/office/drawing/2014/main" id="{DD041D55-08D8-314D-2769-A4B47D6588A1}"/>
              </a:ext>
            </a:extLst>
          </p:cNvPr>
          <p:cNvPicPr>
            <a:picLocks noChangeAspect="1"/>
          </p:cNvPicPr>
          <p:nvPr/>
        </p:nvPicPr>
        <p:blipFill>
          <a:blip r:embed="rId3"/>
          <a:stretch>
            <a:fillRect/>
          </a:stretch>
        </p:blipFill>
        <p:spPr>
          <a:xfrm>
            <a:off x="2939610" y="3458510"/>
            <a:ext cx="4474208" cy="3682918"/>
          </a:xfrm>
          <a:prstGeom prst="rect">
            <a:avLst/>
          </a:prstGeom>
        </p:spPr>
      </p:pic>
      <p:pic>
        <p:nvPicPr>
          <p:cNvPr id="12" name="图片 11">
            <a:extLst>
              <a:ext uri="{FF2B5EF4-FFF2-40B4-BE49-F238E27FC236}">
                <a16:creationId xmlns:a16="http://schemas.microsoft.com/office/drawing/2014/main" id="{A595A2E3-2AD5-F7B8-0C4F-F50F2C818162}"/>
              </a:ext>
            </a:extLst>
          </p:cNvPr>
          <p:cNvPicPr>
            <a:picLocks noChangeAspect="1"/>
          </p:cNvPicPr>
          <p:nvPr/>
        </p:nvPicPr>
        <p:blipFill>
          <a:blip r:embed="rId4"/>
          <a:stretch>
            <a:fillRect/>
          </a:stretch>
        </p:blipFill>
        <p:spPr>
          <a:xfrm>
            <a:off x="7461930" y="1887927"/>
            <a:ext cx="4695402" cy="4609089"/>
          </a:xfrm>
          <a:prstGeom prst="rect">
            <a:avLst/>
          </a:prstGeom>
        </p:spPr>
      </p:pic>
    </p:spTree>
    <p:extLst>
      <p:ext uri="{BB962C8B-B14F-4D97-AF65-F5344CB8AC3E}">
        <p14:creationId xmlns:p14="http://schemas.microsoft.com/office/powerpoint/2010/main" val="3744289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05E65-B1A6-477A-B5C9-3C1DCEEB6DC1}"/>
              </a:ext>
            </a:extLst>
          </p:cNvPr>
          <p:cNvSpPr>
            <a:spLocks noGrp="1"/>
          </p:cNvSpPr>
          <p:nvPr>
            <p:ph type="title"/>
          </p:nvPr>
        </p:nvSpPr>
        <p:spPr/>
        <p:txBody>
          <a:bodyPr/>
          <a:lstStyle/>
          <a:p>
            <a:r>
              <a:rPr lang="en-US" altLang="zh-CN" dirty="0" err="1"/>
              <a:t>Codeblocks</a:t>
            </a:r>
            <a:r>
              <a:rPr lang="zh-CN" altLang="en-US" dirty="0"/>
              <a:t>创建</a:t>
            </a:r>
            <a:r>
              <a:rPr lang="en-US" altLang="zh-CN" dirty="0" err="1"/>
              <a:t>cpp</a:t>
            </a:r>
            <a:r>
              <a:rPr lang="zh-CN" altLang="en-US" dirty="0"/>
              <a:t>文件</a:t>
            </a:r>
          </a:p>
        </p:txBody>
      </p:sp>
      <p:sp>
        <p:nvSpPr>
          <p:cNvPr id="3" name="内容占位符 2">
            <a:extLst>
              <a:ext uri="{FF2B5EF4-FFF2-40B4-BE49-F238E27FC236}">
                <a16:creationId xmlns:a16="http://schemas.microsoft.com/office/drawing/2014/main" id="{6E9BBBCE-8492-4CC2-A198-0FDEFE56A461}"/>
              </a:ext>
            </a:extLst>
          </p:cNvPr>
          <p:cNvSpPr>
            <a:spLocks noGrp="1"/>
          </p:cNvSpPr>
          <p:nvPr>
            <p:ph idx="1"/>
          </p:nvPr>
        </p:nvSpPr>
        <p:spPr>
          <a:xfrm>
            <a:off x="2152651" y="1380457"/>
            <a:ext cx="7886700" cy="4351339"/>
          </a:xfrm>
        </p:spPr>
        <p:txBody>
          <a:bodyPr/>
          <a:lstStyle/>
          <a:p>
            <a:r>
              <a:rPr lang="en-US" altLang="zh-CN" dirty="0"/>
              <a:t>File -&gt; </a:t>
            </a:r>
            <a:r>
              <a:rPr lang="en-US" altLang="zh-CN" dirty="0" err="1"/>
              <a:t>EmptyFile</a:t>
            </a:r>
            <a:r>
              <a:rPr lang="en-US" altLang="zh-CN" dirty="0"/>
              <a:t> -&gt; </a:t>
            </a:r>
            <a:r>
              <a:rPr lang="zh-CN" altLang="en-US" dirty="0"/>
              <a:t>保存成</a:t>
            </a:r>
            <a:r>
              <a:rPr lang="en-US" altLang="zh-CN" dirty="0"/>
              <a:t>.</a:t>
            </a:r>
            <a:r>
              <a:rPr lang="en-US" altLang="zh-CN" dirty="0" err="1"/>
              <a:t>cpp</a:t>
            </a:r>
            <a:r>
              <a:rPr lang="zh-CN" altLang="en-US" dirty="0"/>
              <a:t>文件</a:t>
            </a:r>
            <a:r>
              <a:rPr lang="en-US" altLang="zh-CN" dirty="0">
                <a:sym typeface="Wingdings" panose="05000000000000000000" pitchFamily="2" charset="2"/>
              </a:rPr>
              <a:t> </a:t>
            </a:r>
            <a:endParaRPr lang="en-US" altLang="zh-CN" dirty="0"/>
          </a:p>
          <a:p>
            <a:endParaRPr lang="zh-CN" altLang="en-US" dirty="0"/>
          </a:p>
        </p:txBody>
      </p:sp>
      <p:pic>
        <p:nvPicPr>
          <p:cNvPr id="6" name="图片 5">
            <a:extLst>
              <a:ext uri="{FF2B5EF4-FFF2-40B4-BE49-F238E27FC236}">
                <a16:creationId xmlns:a16="http://schemas.microsoft.com/office/drawing/2014/main" id="{7568AA1F-234F-2F86-8510-ECF0E6F98D69}"/>
              </a:ext>
            </a:extLst>
          </p:cNvPr>
          <p:cNvPicPr>
            <a:picLocks noChangeAspect="1"/>
          </p:cNvPicPr>
          <p:nvPr/>
        </p:nvPicPr>
        <p:blipFill>
          <a:blip r:embed="rId2"/>
          <a:stretch>
            <a:fillRect/>
          </a:stretch>
        </p:blipFill>
        <p:spPr>
          <a:xfrm>
            <a:off x="2583308" y="1874378"/>
            <a:ext cx="7456041" cy="4674178"/>
          </a:xfrm>
          <a:prstGeom prst="rect">
            <a:avLst/>
          </a:prstGeom>
        </p:spPr>
      </p:pic>
    </p:spTree>
    <p:extLst>
      <p:ext uri="{BB962C8B-B14F-4D97-AF65-F5344CB8AC3E}">
        <p14:creationId xmlns:p14="http://schemas.microsoft.com/office/powerpoint/2010/main" val="1654282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E9FB7-B32E-4C2A-BDA5-CB943D1CDAE2}"/>
              </a:ext>
            </a:extLst>
          </p:cNvPr>
          <p:cNvSpPr>
            <a:spLocks noGrp="1"/>
          </p:cNvSpPr>
          <p:nvPr>
            <p:ph type="title"/>
          </p:nvPr>
        </p:nvSpPr>
        <p:spPr/>
        <p:txBody>
          <a:bodyPr/>
          <a:lstStyle/>
          <a:p>
            <a:r>
              <a:rPr lang="en-US" altLang="zh-CN" dirty="0" err="1"/>
              <a:t>Codeblocks</a:t>
            </a:r>
            <a:r>
              <a:rPr lang="en-US" altLang="zh-CN" dirty="0"/>
              <a:t> Hello World</a:t>
            </a:r>
            <a:endParaRPr lang="zh-CN" altLang="en-US" dirty="0"/>
          </a:p>
        </p:txBody>
      </p:sp>
      <p:sp>
        <p:nvSpPr>
          <p:cNvPr id="5" name="内容占位符 4">
            <a:extLst>
              <a:ext uri="{FF2B5EF4-FFF2-40B4-BE49-F238E27FC236}">
                <a16:creationId xmlns:a16="http://schemas.microsoft.com/office/drawing/2014/main" id="{D583D358-EB4C-6F71-AD61-8A13504DAB93}"/>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D56AA28F-49BF-CB3E-367A-FFC03BDA3A2B}"/>
              </a:ext>
            </a:extLst>
          </p:cNvPr>
          <p:cNvPicPr>
            <a:picLocks noChangeAspect="1"/>
          </p:cNvPicPr>
          <p:nvPr/>
        </p:nvPicPr>
        <p:blipFill>
          <a:blip r:embed="rId2"/>
          <a:stretch>
            <a:fillRect/>
          </a:stretch>
        </p:blipFill>
        <p:spPr>
          <a:xfrm>
            <a:off x="1919333" y="2009913"/>
            <a:ext cx="6636925" cy="2846172"/>
          </a:xfrm>
          <a:prstGeom prst="rect">
            <a:avLst/>
          </a:prstGeom>
        </p:spPr>
      </p:pic>
    </p:spTree>
    <p:extLst>
      <p:ext uri="{BB962C8B-B14F-4D97-AF65-F5344CB8AC3E}">
        <p14:creationId xmlns:p14="http://schemas.microsoft.com/office/powerpoint/2010/main" val="1757896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FDBA3-A21B-4F7A-BB60-705A8711B738}"/>
              </a:ext>
            </a:extLst>
          </p:cNvPr>
          <p:cNvSpPr>
            <a:spLocks noGrp="1"/>
          </p:cNvSpPr>
          <p:nvPr>
            <p:ph type="title"/>
          </p:nvPr>
        </p:nvSpPr>
        <p:spPr/>
        <p:txBody>
          <a:bodyPr/>
          <a:lstStyle/>
          <a:p>
            <a:r>
              <a:rPr lang="en-US" altLang="zh-CN" dirty="0" err="1"/>
              <a:t>Codeblocks</a:t>
            </a:r>
            <a:r>
              <a:rPr lang="en-US" altLang="zh-CN" dirty="0"/>
              <a:t> Debug</a:t>
            </a:r>
            <a:endParaRPr lang="zh-CN" altLang="en-US" dirty="0"/>
          </a:p>
        </p:txBody>
      </p:sp>
      <p:sp>
        <p:nvSpPr>
          <p:cNvPr id="3" name="内容占位符 2">
            <a:extLst>
              <a:ext uri="{FF2B5EF4-FFF2-40B4-BE49-F238E27FC236}">
                <a16:creationId xmlns:a16="http://schemas.microsoft.com/office/drawing/2014/main" id="{72B9854B-EEBC-467B-B598-E896E0BDF415}"/>
              </a:ext>
            </a:extLst>
          </p:cNvPr>
          <p:cNvSpPr>
            <a:spLocks noGrp="1"/>
          </p:cNvSpPr>
          <p:nvPr>
            <p:ph idx="1"/>
          </p:nvPr>
        </p:nvSpPr>
        <p:spPr/>
        <p:txBody>
          <a:bodyPr/>
          <a:lstStyle/>
          <a:p>
            <a:r>
              <a:rPr lang="zh-CN" altLang="en-US" dirty="0"/>
              <a:t>首先确保语法正确</a:t>
            </a:r>
            <a:endParaRPr lang="en-US" altLang="zh-CN" dirty="0"/>
          </a:p>
          <a:p>
            <a:r>
              <a:rPr lang="zh-CN" altLang="en-US" dirty="0"/>
              <a:t>其次看报错信息，定位</a:t>
            </a:r>
            <a:r>
              <a:rPr lang="en-US" altLang="zh-CN" dirty="0"/>
              <a:t>bug</a:t>
            </a:r>
          </a:p>
          <a:p>
            <a:r>
              <a:rPr lang="zh-CN" altLang="en-US" dirty="0"/>
              <a:t>辅助手段：断点 </a:t>
            </a:r>
            <a:r>
              <a:rPr lang="en-US" altLang="zh-CN" dirty="0"/>
              <a:t>+</a:t>
            </a:r>
            <a:r>
              <a:rPr lang="zh-CN" altLang="en-US" dirty="0"/>
              <a:t>观察变量</a:t>
            </a:r>
            <a:endParaRPr lang="en-US" altLang="zh-CN" dirty="0"/>
          </a:p>
          <a:p>
            <a:pPr lvl="1"/>
            <a:r>
              <a:rPr lang="zh-CN" altLang="en-US" i="0" dirty="0"/>
              <a:t>只有在创建项目时</a:t>
            </a:r>
            <a:r>
              <a:rPr lang="en-US" altLang="zh-CN" i="0" dirty="0"/>
              <a:t>debug</a:t>
            </a:r>
            <a:r>
              <a:rPr lang="zh-CN" altLang="en-US" i="0" dirty="0"/>
              <a:t>可用</a:t>
            </a:r>
          </a:p>
        </p:txBody>
      </p:sp>
      <p:pic>
        <p:nvPicPr>
          <p:cNvPr id="6" name="图片 5">
            <a:extLst>
              <a:ext uri="{FF2B5EF4-FFF2-40B4-BE49-F238E27FC236}">
                <a16:creationId xmlns:a16="http://schemas.microsoft.com/office/drawing/2014/main" id="{EDB8BE3E-A19B-658D-1DAC-CF37B7F0C5EF}"/>
              </a:ext>
            </a:extLst>
          </p:cNvPr>
          <p:cNvPicPr>
            <a:picLocks noChangeAspect="1"/>
          </p:cNvPicPr>
          <p:nvPr/>
        </p:nvPicPr>
        <p:blipFill>
          <a:blip r:embed="rId2"/>
          <a:stretch>
            <a:fillRect/>
          </a:stretch>
        </p:blipFill>
        <p:spPr>
          <a:xfrm>
            <a:off x="7517236" y="1428750"/>
            <a:ext cx="4419600" cy="4305300"/>
          </a:xfrm>
          <a:prstGeom prst="rect">
            <a:avLst/>
          </a:prstGeom>
        </p:spPr>
      </p:pic>
      <p:pic>
        <p:nvPicPr>
          <p:cNvPr id="8" name="图片 7">
            <a:extLst>
              <a:ext uri="{FF2B5EF4-FFF2-40B4-BE49-F238E27FC236}">
                <a16:creationId xmlns:a16="http://schemas.microsoft.com/office/drawing/2014/main" id="{BA1C5948-79AE-6AE1-DACB-B360D0E03186}"/>
              </a:ext>
            </a:extLst>
          </p:cNvPr>
          <p:cNvPicPr>
            <a:picLocks noChangeAspect="1"/>
          </p:cNvPicPr>
          <p:nvPr/>
        </p:nvPicPr>
        <p:blipFill>
          <a:blip r:embed="rId3"/>
          <a:stretch>
            <a:fillRect/>
          </a:stretch>
        </p:blipFill>
        <p:spPr>
          <a:xfrm>
            <a:off x="1315715" y="4109344"/>
            <a:ext cx="6201521" cy="2367656"/>
          </a:xfrm>
          <a:prstGeom prst="rect">
            <a:avLst/>
          </a:prstGeom>
        </p:spPr>
      </p:pic>
    </p:spTree>
    <p:extLst>
      <p:ext uri="{BB962C8B-B14F-4D97-AF65-F5344CB8AC3E}">
        <p14:creationId xmlns:p14="http://schemas.microsoft.com/office/powerpoint/2010/main" val="3326532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044D0-FE89-48A5-A566-9C13E38D20D0}"/>
              </a:ext>
            </a:extLst>
          </p:cNvPr>
          <p:cNvSpPr>
            <a:spLocks noGrp="1"/>
          </p:cNvSpPr>
          <p:nvPr>
            <p:ph type="title"/>
          </p:nvPr>
        </p:nvSpPr>
        <p:spPr/>
        <p:txBody>
          <a:bodyPr/>
          <a:lstStyle/>
          <a:p>
            <a:r>
              <a:rPr lang="zh-CN" altLang="en-US" dirty="0"/>
              <a:t>输入与输出</a:t>
            </a:r>
          </a:p>
        </p:txBody>
      </p:sp>
      <p:sp>
        <p:nvSpPr>
          <p:cNvPr id="3" name="内容占位符 2">
            <a:extLst>
              <a:ext uri="{FF2B5EF4-FFF2-40B4-BE49-F238E27FC236}">
                <a16:creationId xmlns:a16="http://schemas.microsoft.com/office/drawing/2014/main" id="{7A70B747-F69D-45DB-8E4D-99E2B0C1C2E4}"/>
              </a:ext>
            </a:extLst>
          </p:cNvPr>
          <p:cNvSpPr>
            <a:spLocks noGrp="1"/>
          </p:cNvSpPr>
          <p:nvPr>
            <p:ph idx="1"/>
          </p:nvPr>
        </p:nvSpPr>
        <p:spPr/>
        <p:txBody>
          <a:bodyPr/>
          <a:lstStyle/>
          <a:p>
            <a:r>
              <a:rPr lang="zh-CN" altLang="en-US" dirty="0"/>
              <a:t>标准输入输出库 </a:t>
            </a:r>
            <a:r>
              <a:rPr lang="en-US" altLang="zh-CN" dirty="0"/>
              <a:t>#include &lt;iostream&gt;</a:t>
            </a:r>
          </a:p>
          <a:p>
            <a:r>
              <a:rPr lang="zh-CN" altLang="en-US" dirty="0"/>
              <a:t>标准输出流（</a:t>
            </a:r>
            <a:r>
              <a:rPr lang="en-US" altLang="zh-CN" dirty="0"/>
              <a:t>cout</a:t>
            </a:r>
            <a:r>
              <a:rPr lang="zh-CN" altLang="en-US" dirty="0"/>
              <a:t>）</a:t>
            </a:r>
            <a:endParaRPr lang="en-US" altLang="zh-CN" dirty="0"/>
          </a:p>
          <a:p>
            <a:r>
              <a:rPr lang="zh-CN" altLang="en-US" dirty="0"/>
              <a:t>标准输出流（</a:t>
            </a:r>
            <a:r>
              <a:rPr lang="en-US" altLang="zh-CN" dirty="0" err="1"/>
              <a:t>cin</a:t>
            </a:r>
            <a:r>
              <a:rPr lang="zh-CN" altLang="en-US" dirty="0"/>
              <a:t>）</a:t>
            </a:r>
            <a:endParaRPr lang="en-US" altLang="zh-CN" dirty="0"/>
          </a:p>
          <a:p>
            <a:endParaRPr lang="en-US" altLang="zh-CN" dirty="0"/>
          </a:p>
          <a:p>
            <a:r>
              <a:rPr lang="zh-CN" altLang="en-US" dirty="0"/>
              <a:t>注意</a:t>
            </a:r>
            <a:r>
              <a:rPr lang="en-US" altLang="zh-CN" dirty="0" err="1"/>
              <a:t>cin</a:t>
            </a:r>
            <a:r>
              <a:rPr lang="zh-CN" altLang="en-US" dirty="0"/>
              <a:t>读取字符时遇到空格字符和回车时，读取终止，可以使用</a:t>
            </a:r>
            <a:r>
              <a:rPr lang="en-US" altLang="zh-CN" dirty="0" err="1"/>
              <a:t>getchar</a:t>
            </a:r>
            <a:r>
              <a:rPr lang="en-US" altLang="zh-CN" dirty="0"/>
              <a:t>()</a:t>
            </a:r>
            <a:r>
              <a:rPr lang="zh-CN" altLang="en-US" dirty="0"/>
              <a:t>来读取回车。</a:t>
            </a:r>
            <a:endParaRPr lang="en-US" altLang="zh-CN" dirty="0"/>
          </a:p>
          <a:p>
            <a:r>
              <a:rPr lang="en-US" altLang="zh-CN" dirty="0" err="1"/>
              <a:t>cout</a:t>
            </a:r>
            <a:r>
              <a:rPr lang="zh-CN" altLang="en-US" dirty="0"/>
              <a:t>可以连续输出：</a:t>
            </a:r>
            <a:r>
              <a:rPr lang="en-US" altLang="zh-CN" dirty="0" err="1"/>
              <a:t>cout</a:t>
            </a:r>
            <a:r>
              <a:rPr lang="en-US" altLang="zh-CN" dirty="0"/>
              <a:t>&lt;&lt;1&lt;&lt;2&lt;&lt;“Hello World”&lt;&lt;</a:t>
            </a:r>
            <a:r>
              <a:rPr lang="en-US" altLang="zh-CN" dirty="0" err="1"/>
              <a:t>endl</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383927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31F08-B681-405B-9754-8B3DF6F248CE}"/>
              </a:ext>
            </a:extLst>
          </p:cNvPr>
          <p:cNvSpPr>
            <a:spLocks noGrp="1"/>
          </p:cNvSpPr>
          <p:nvPr>
            <p:ph type="title"/>
          </p:nvPr>
        </p:nvSpPr>
        <p:spPr/>
        <p:txBody>
          <a:bodyPr/>
          <a:lstStyle/>
          <a:p>
            <a:r>
              <a:rPr lang="zh-CN" altLang="en-US" dirty="0"/>
              <a:t>输入与输出</a:t>
            </a:r>
          </a:p>
        </p:txBody>
      </p:sp>
      <p:sp>
        <p:nvSpPr>
          <p:cNvPr id="3" name="内容占位符 2">
            <a:extLst>
              <a:ext uri="{FF2B5EF4-FFF2-40B4-BE49-F238E27FC236}">
                <a16:creationId xmlns:a16="http://schemas.microsoft.com/office/drawing/2014/main" id="{7ABFE73E-3B9C-4841-B433-3B70A4A66390}"/>
              </a:ext>
            </a:extLst>
          </p:cNvPr>
          <p:cNvSpPr>
            <a:spLocks noGrp="1"/>
          </p:cNvSpPr>
          <p:nvPr>
            <p:ph idx="1"/>
          </p:nvPr>
        </p:nvSpPr>
        <p:spPr/>
        <p:txBody>
          <a:bodyPr/>
          <a:lstStyle/>
          <a:p>
            <a:r>
              <a:rPr lang="zh-CN" altLang="en-US" dirty="0"/>
              <a:t>读取多个字符串</a:t>
            </a:r>
            <a:endParaRPr lang="en-US" altLang="zh-CN" dirty="0"/>
          </a:p>
          <a:p>
            <a:endParaRPr lang="zh-CN" altLang="en-US" dirty="0"/>
          </a:p>
        </p:txBody>
      </p:sp>
      <p:pic>
        <p:nvPicPr>
          <p:cNvPr id="4" name="图片 3">
            <a:extLst>
              <a:ext uri="{FF2B5EF4-FFF2-40B4-BE49-F238E27FC236}">
                <a16:creationId xmlns:a16="http://schemas.microsoft.com/office/drawing/2014/main" id="{2AC91693-CACD-481A-A021-52FCA8B1FABA}"/>
              </a:ext>
            </a:extLst>
          </p:cNvPr>
          <p:cNvPicPr>
            <a:picLocks noChangeAspect="1"/>
          </p:cNvPicPr>
          <p:nvPr/>
        </p:nvPicPr>
        <p:blipFill>
          <a:blip r:embed="rId2"/>
          <a:stretch>
            <a:fillRect/>
          </a:stretch>
        </p:blipFill>
        <p:spPr>
          <a:xfrm>
            <a:off x="1817273" y="2627052"/>
            <a:ext cx="3678655" cy="2541848"/>
          </a:xfrm>
          <a:prstGeom prst="rect">
            <a:avLst/>
          </a:prstGeom>
        </p:spPr>
      </p:pic>
      <p:pic>
        <p:nvPicPr>
          <p:cNvPr id="5" name="图片 4">
            <a:extLst>
              <a:ext uri="{FF2B5EF4-FFF2-40B4-BE49-F238E27FC236}">
                <a16:creationId xmlns:a16="http://schemas.microsoft.com/office/drawing/2014/main" id="{92EDDEE8-08C0-4ED9-87EE-6C0BCCE1FA5B}"/>
              </a:ext>
            </a:extLst>
          </p:cNvPr>
          <p:cNvPicPr>
            <a:picLocks noChangeAspect="1"/>
          </p:cNvPicPr>
          <p:nvPr/>
        </p:nvPicPr>
        <p:blipFill>
          <a:blip r:embed="rId3"/>
          <a:stretch>
            <a:fillRect/>
          </a:stretch>
        </p:blipFill>
        <p:spPr>
          <a:xfrm>
            <a:off x="1817272" y="5348289"/>
            <a:ext cx="3343275" cy="1266825"/>
          </a:xfrm>
          <a:prstGeom prst="rect">
            <a:avLst/>
          </a:prstGeom>
        </p:spPr>
      </p:pic>
      <p:pic>
        <p:nvPicPr>
          <p:cNvPr id="6" name="图片 5">
            <a:extLst>
              <a:ext uri="{FF2B5EF4-FFF2-40B4-BE49-F238E27FC236}">
                <a16:creationId xmlns:a16="http://schemas.microsoft.com/office/drawing/2014/main" id="{FBA4DC58-7964-41C1-88FF-54C85DFDEBCE}"/>
              </a:ext>
            </a:extLst>
          </p:cNvPr>
          <p:cNvPicPr>
            <a:picLocks noChangeAspect="1"/>
          </p:cNvPicPr>
          <p:nvPr/>
        </p:nvPicPr>
        <p:blipFill>
          <a:blip r:embed="rId4"/>
          <a:stretch>
            <a:fillRect/>
          </a:stretch>
        </p:blipFill>
        <p:spPr>
          <a:xfrm>
            <a:off x="7113173" y="1825628"/>
            <a:ext cx="2962275" cy="1952625"/>
          </a:xfrm>
          <a:prstGeom prst="rect">
            <a:avLst/>
          </a:prstGeom>
        </p:spPr>
      </p:pic>
    </p:spTree>
    <p:extLst>
      <p:ext uri="{BB962C8B-B14F-4D97-AF65-F5344CB8AC3E}">
        <p14:creationId xmlns:p14="http://schemas.microsoft.com/office/powerpoint/2010/main" val="2303559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1A2D5-69A3-4B4A-A33A-2D5EE3C55414}"/>
              </a:ext>
            </a:extLst>
          </p:cNvPr>
          <p:cNvSpPr>
            <a:spLocks noGrp="1"/>
          </p:cNvSpPr>
          <p:nvPr>
            <p:ph type="title"/>
          </p:nvPr>
        </p:nvSpPr>
        <p:spPr/>
        <p:txBody>
          <a:bodyPr/>
          <a:lstStyle/>
          <a:p>
            <a:r>
              <a:rPr lang="zh-CN" altLang="en-US" dirty="0"/>
              <a:t>数组与 </a:t>
            </a:r>
            <a:r>
              <a:rPr lang="en-US" altLang="zh-CN" dirty="0"/>
              <a:t>vector</a:t>
            </a:r>
            <a:endParaRPr lang="zh-CN" altLang="en-US" dirty="0"/>
          </a:p>
        </p:txBody>
      </p:sp>
      <p:sp>
        <p:nvSpPr>
          <p:cNvPr id="3" name="内容占位符 2">
            <a:extLst>
              <a:ext uri="{FF2B5EF4-FFF2-40B4-BE49-F238E27FC236}">
                <a16:creationId xmlns:a16="http://schemas.microsoft.com/office/drawing/2014/main" id="{82A84871-225E-488F-B38C-47091473516B}"/>
              </a:ext>
            </a:extLst>
          </p:cNvPr>
          <p:cNvSpPr>
            <a:spLocks noGrp="1"/>
          </p:cNvSpPr>
          <p:nvPr>
            <p:ph idx="1"/>
          </p:nvPr>
        </p:nvSpPr>
        <p:spPr/>
        <p:txBody>
          <a:bodyPr/>
          <a:lstStyle/>
          <a:p>
            <a:r>
              <a:rPr lang="zh-CN" altLang="en-US" dirty="0"/>
              <a:t>数组与</a:t>
            </a:r>
            <a:r>
              <a:rPr lang="en-US" altLang="zh-CN" dirty="0"/>
              <a:t>C </a:t>
            </a:r>
            <a:r>
              <a:rPr lang="zh-CN" altLang="en-US" dirty="0"/>
              <a:t>语言保持一致</a:t>
            </a:r>
            <a:endParaRPr lang="en-US" altLang="zh-CN" dirty="0"/>
          </a:p>
          <a:p>
            <a:endParaRPr lang="en-US" altLang="zh-CN" dirty="0"/>
          </a:p>
          <a:p>
            <a:endParaRPr lang="zh-CN" altLang="en-US" dirty="0"/>
          </a:p>
          <a:p>
            <a:endParaRPr lang="zh-CN" altLang="en-US" dirty="0"/>
          </a:p>
        </p:txBody>
      </p:sp>
      <p:sp>
        <p:nvSpPr>
          <p:cNvPr id="4" name="矩形 3">
            <a:extLst>
              <a:ext uri="{FF2B5EF4-FFF2-40B4-BE49-F238E27FC236}">
                <a16:creationId xmlns:a16="http://schemas.microsoft.com/office/drawing/2014/main" id="{7908BAF3-BCDF-4FEA-A6C3-BAC77BF898DF}"/>
              </a:ext>
            </a:extLst>
          </p:cNvPr>
          <p:cNvSpPr/>
          <p:nvPr/>
        </p:nvSpPr>
        <p:spPr>
          <a:xfrm>
            <a:off x="1371600" y="2974423"/>
            <a:ext cx="6096000" cy="1477328"/>
          </a:xfrm>
          <a:prstGeom prst="rect">
            <a:avLst/>
          </a:prstGeom>
        </p:spPr>
        <p:txBody>
          <a:bodyPr>
            <a:spAutoFit/>
          </a:bodyPr>
          <a:lstStyle/>
          <a:p>
            <a:r>
              <a:rPr lang="fr-FR" altLang="zh-CN" dirty="0">
                <a:solidFill>
                  <a:srgbClr val="A626A4"/>
                </a:solidFill>
                <a:latin typeface="YaHei Consolas Hybrid,  Courier New"/>
              </a:rPr>
              <a:t>double</a:t>
            </a:r>
            <a:r>
              <a:rPr lang="fr-FR" altLang="zh-CN" dirty="0">
                <a:solidFill>
                  <a:srgbClr val="383A42"/>
                </a:solidFill>
                <a:latin typeface="YaHei Consolas Hybrid,  Courier New"/>
              </a:rPr>
              <a:t> </a:t>
            </a:r>
            <a:r>
              <a:rPr lang="fr-FR" altLang="zh-CN" dirty="0">
                <a:solidFill>
                  <a:srgbClr val="E45649"/>
                </a:solidFill>
                <a:latin typeface="YaHei Consolas Hybrid,  Courier New"/>
              </a:rPr>
              <a:t>a</a:t>
            </a:r>
            <a:r>
              <a:rPr lang="fr-FR" altLang="zh-CN" dirty="0">
                <a:solidFill>
                  <a:srgbClr val="383A42"/>
                </a:solidFill>
                <a:latin typeface="YaHei Consolas Hybrid,  Courier New"/>
              </a:rPr>
              <a:t>[</a:t>
            </a:r>
            <a:r>
              <a:rPr lang="fr-FR" altLang="zh-CN" dirty="0">
                <a:solidFill>
                  <a:srgbClr val="986801"/>
                </a:solidFill>
                <a:latin typeface="YaHei Consolas Hybrid,  Courier New"/>
              </a:rPr>
              <a:t>20</a:t>
            </a:r>
            <a:r>
              <a:rPr lang="fr-FR" altLang="zh-CN" dirty="0">
                <a:solidFill>
                  <a:srgbClr val="383A42"/>
                </a:solidFill>
                <a:latin typeface="YaHei Consolas Hybrid,  Courier New"/>
              </a:rPr>
              <a:t>];</a:t>
            </a:r>
          </a:p>
          <a:p>
            <a:r>
              <a:rPr lang="fr-FR" altLang="zh-CN" dirty="0">
                <a:solidFill>
                  <a:srgbClr val="A626A4"/>
                </a:solidFill>
                <a:latin typeface="YaHei Consolas Hybrid,  Courier New"/>
              </a:rPr>
              <a:t>double</a:t>
            </a:r>
            <a:r>
              <a:rPr lang="fr-FR" altLang="zh-CN" dirty="0">
                <a:solidFill>
                  <a:srgbClr val="383A42"/>
                </a:solidFill>
                <a:latin typeface="YaHei Consolas Hybrid,  Courier New"/>
              </a:rPr>
              <a:t> </a:t>
            </a:r>
            <a:r>
              <a:rPr lang="fr-FR" altLang="zh-CN" dirty="0">
                <a:solidFill>
                  <a:srgbClr val="E45649"/>
                </a:solidFill>
                <a:latin typeface="YaHei Consolas Hybrid,  Courier New"/>
              </a:rPr>
              <a:t>b</a:t>
            </a:r>
            <a:r>
              <a:rPr lang="fr-FR" altLang="zh-CN" dirty="0">
                <a:solidFill>
                  <a:srgbClr val="383A42"/>
                </a:solidFill>
                <a:latin typeface="YaHei Consolas Hybrid,  Courier New"/>
              </a:rPr>
              <a:t>[</a:t>
            </a:r>
            <a:r>
              <a:rPr lang="fr-FR" altLang="zh-CN" dirty="0">
                <a:solidFill>
                  <a:srgbClr val="986801"/>
                </a:solidFill>
                <a:latin typeface="YaHei Consolas Hybrid,  Courier New"/>
              </a:rPr>
              <a:t>5</a:t>
            </a:r>
            <a:r>
              <a:rPr lang="fr-FR" altLang="zh-CN" dirty="0">
                <a:solidFill>
                  <a:srgbClr val="383A42"/>
                </a:solidFill>
                <a:latin typeface="YaHei Consolas Hybrid,  Courier New"/>
              </a:rPr>
              <a:t>] </a:t>
            </a:r>
            <a:r>
              <a:rPr lang="fr-FR" altLang="zh-CN" dirty="0">
                <a:solidFill>
                  <a:srgbClr val="A626A4"/>
                </a:solidFill>
                <a:latin typeface="YaHei Consolas Hybrid,  Courier New"/>
              </a:rPr>
              <a:t>=</a:t>
            </a:r>
            <a:r>
              <a:rPr lang="fr-FR" altLang="zh-CN" dirty="0">
                <a:solidFill>
                  <a:srgbClr val="383A42"/>
                </a:solidFill>
                <a:latin typeface="YaHei Consolas Hybrid,  Courier New"/>
              </a:rPr>
              <a:t> {</a:t>
            </a:r>
            <a:r>
              <a:rPr lang="fr-FR" altLang="zh-CN" dirty="0">
                <a:solidFill>
                  <a:srgbClr val="986801"/>
                </a:solidFill>
                <a:latin typeface="YaHei Consolas Hybrid,  Courier New"/>
              </a:rPr>
              <a:t>1</a:t>
            </a:r>
            <a:r>
              <a:rPr lang="fr-FR" altLang="zh-CN" dirty="0">
                <a:solidFill>
                  <a:srgbClr val="383A42"/>
                </a:solidFill>
                <a:latin typeface="YaHei Consolas Hybrid,  Courier New"/>
              </a:rPr>
              <a:t>,</a:t>
            </a:r>
            <a:r>
              <a:rPr lang="fr-FR" altLang="zh-CN" dirty="0">
                <a:solidFill>
                  <a:srgbClr val="986801"/>
                </a:solidFill>
                <a:latin typeface="YaHei Consolas Hybrid,  Courier New"/>
              </a:rPr>
              <a:t>2</a:t>
            </a:r>
            <a:r>
              <a:rPr lang="fr-FR" altLang="zh-CN" dirty="0">
                <a:solidFill>
                  <a:srgbClr val="383A42"/>
                </a:solidFill>
                <a:latin typeface="YaHei Consolas Hybrid,  Courier New"/>
              </a:rPr>
              <a:t>,</a:t>
            </a:r>
            <a:r>
              <a:rPr lang="fr-FR" altLang="zh-CN" dirty="0">
                <a:solidFill>
                  <a:srgbClr val="986801"/>
                </a:solidFill>
                <a:latin typeface="YaHei Consolas Hybrid,  Courier New"/>
              </a:rPr>
              <a:t>3.6</a:t>
            </a:r>
            <a:r>
              <a:rPr lang="fr-FR" altLang="zh-CN" dirty="0">
                <a:solidFill>
                  <a:srgbClr val="383A42"/>
                </a:solidFill>
                <a:latin typeface="YaHei Consolas Hybrid,  Courier New"/>
              </a:rPr>
              <a:t>,</a:t>
            </a:r>
            <a:r>
              <a:rPr lang="fr-FR" altLang="zh-CN" dirty="0">
                <a:solidFill>
                  <a:srgbClr val="986801"/>
                </a:solidFill>
                <a:latin typeface="YaHei Consolas Hybrid,  Courier New"/>
              </a:rPr>
              <a:t>5</a:t>
            </a:r>
            <a:r>
              <a:rPr lang="fr-FR" altLang="zh-CN" dirty="0">
                <a:solidFill>
                  <a:srgbClr val="383A42"/>
                </a:solidFill>
                <a:latin typeface="YaHei Consolas Hybrid,  Courier New"/>
              </a:rPr>
              <a:t>,</a:t>
            </a:r>
            <a:r>
              <a:rPr lang="fr-FR" altLang="zh-CN" dirty="0">
                <a:solidFill>
                  <a:srgbClr val="986801"/>
                </a:solidFill>
                <a:latin typeface="YaHei Consolas Hybrid,  Courier New"/>
              </a:rPr>
              <a:t>7</a:t>
            </a:r>
            <a:r>
              <a:rPr lang="fr-FR" altLang="zh-CN" dirty="0">
                <a:solidFill>
                  <a:srgbClr val="383A42"/>
                </a:solidFill>
                <a:latin typeface="YaHei Consolas Hybrid,  Courier New"/>
              </a:rPr>
              <a:t>};</a:t>
            </a:r>
          </a:p>
          <a:p>
            <a:r>
              <a:rPr lang="fr-FR" altLang="zh-CN" dirty="0">
                <a:solidFill>
                  <a:srgbClr val="A626A4"/>
                </a:solidFill>
                <a:latin typeface="YaHei Consolas Hybrid,  Courier New"/>
              </a:rPr>
              <a:t>double</a:t>
            </a:r>
            <a:r>
              <a:rPr lang="fr-FR" altLang="zh-CN" dirty="0">
                <a:solidFill>
                  <a:srgbClr val="383A42"/>
                </a:solidFill>
                <a:latin typeface="YaHei Consolas Hybrid,  Courier New"/>
              </a:rPr>
              <a:t> c[] </a:t>
            </a:r>
            <a:r>
              <a:rPr lang="fr-FR" altLang="zh-CN" dirty="0">
                <a:solidFill>
                  <a:srgbClr val="A626A4"/>
                </a:solidFill>
                <a:latin typeface="YaHei Consolas Hybrid,  Courier New"/>
              </a:rPr>
              <a:t>=</a:t>
            </a:r>
            <a:r>
              <a:rPr lang="fr-FR" altLang="zh-CN" dirty="0">
                <a:solidFill>
                  <a:srgbClr val="383A42"/>
                </a:solidFill>
                <a:latin typeface="YaHei Consolas Hybrid,  Courier New"/>
              </a:rPr>
              <a:t> {</a:t>
            </a:r>
            <a:r>
              <a:rPr lang="fr-FR" altLang="zh-CN" dirty="0">
                <a:solidFill>
                  <a:srgbClr val="986801"/>
                </a:solidFill>
                <a:latin typeface="YaHei Consolas Hybrid,  Courier New"/>
              </a:rPr>
              <a:t>1</a:t>
            </a:r>
            <a:r>
              <a:rPr lang="fr-FR" altLang="zh-CN" dirty="0">
                <a:solidFill>
                  <a:srgbClr val="383A42"/>
                </a:solidFill>
                <a:latin typeface="YaHei Consolas Hybrid,  Courier New"/>
              </a:rPr>
              <a:t>,</a:t>
            </a:r>
            <a:r>
              <a:rPr lang="fr-FR" altLang="zh-CN" dirty="0">
                <a:solidFill>
                  <a:srgbClr val="986801"/>
                </a:solidFill>
                <a:latin typeface="YaHei Consolas Hybrid,  Courier New"/>
              </a:rPr>
              <a:t>2</a:t>
            </a:r>
            <a:r>
              <a:rPr lang="fr-FR" altLang="zh-CN" dirty="0">
                <a:solidFill>
                  <a:srgbClr val="383A42"/>
                </a:solidFill>
                <a:latin typeface="YaHei Consolas Hybrid,  Courier New"/>
              </a:rPr>
              <a:t>,</a:t>
            </a:r>
            <a:r>
              <a:rPr lang="fr-FR" altLang="zh-CN" dirty="0">
                <a:solidFill>
                  <a:srgbClr val="986801"/>
                </a:solidFill>
                <a:latin typeface="YaHei Consolas Hybrid,  Courier New"/>
              </a:rPr>
              <a:t>3</a:t>
            </a:r>
            <a:r>
              <a:rPr lang="fr-FR" altLang="zh-CN" dirty="0">
                <a:solidFill>
                  <a:srgbClr val="383A42"/>
                </a:solidFill>
                <a:latin typeface="YaHei Consolas Hybrid,  Courier New"/>
              </a:rPr>
              <a:t>,</a:t>
            </a:r>
            <a:r>
              <a:rPr lang="fr-FR" altLang="zh-CN" dirty="0">
                <a:solidFill>
                  <a:srgbClr val="986801"/>
                </a:solidFill>
                <a:latin typeface="YaHei Consolas Hybrid,  Courier New"/>
              </a:rPr>
              <a:t>4</a:t>
            </a:r>
            <a:r>
              <a:rPr lang="fr-FR" altLang="zh-CN" dirty="0">
                <a:solidFill>
                  <a:srgbClr val="383A42"/>
                </a:solidFill>
                <a:latin typeface="YaHei Consolas Hybrid,  Courier New"/>
              </a:rPr>
              <a:t>,</a:t>
            </a:r>
            <a:r>
              <a:rPr lang="fr-FR" altLang="zh-CN" dirty="0">
                <a:solidFill>
                  <a:srgbClr val="986801"/>
                </a:solidFill>
                <a:latin typeface="YaHei Consolas Hybrid,  Courier New"/>
              </a:rPr>
              <a:t>5.0</a:t>
            </a:r>
            <a:r>
              <a:rPr lang="fr-FR" altLang="zh-CN" dirty="0">
                <a:solidFill>
                  <a:srgbClr val="383A42"/>
                </a:solidFill>
                <a:latin typeface="YaHei Consolas Hybrid,  Courier New"/>
              </a:rPr>
              <a:t>,</a:t>
            </a:r>
            <a:r>
              <a:rPr lang="fr-FR" altLang="zh-CN" dirty="0">
                <a:solidFill>
                  <a:srgbClr val="986801"/>
                </a:solidFill>
                <a:latin typeface="YaHei Consolas Hybrid,  Courier New"/>
              </a:rPr>
              <a:t>6.0</a:t>
            </a:r>
            <a:r>
              <a:rPr lang="fr-FR" altLang="zh-CN" dirty="0">
                <a:solidFill>
                  <a:srgbClr val="383A42"/>
                </a:solidFill>
                <a:latin typeface="YaHei Consolas Hybrid,  Courier New"/>
              </a:rPr>
              <a:t>};</a:t>
            </a:r>
          </a:p>
          <a:p>
            <a:r>
              <a:rPr lang="fr-FR" altLang="zh-CN" dirty="0">
                <a:solidFill>
                  <a:srgbClr val="383A42"/>
                </a:solidFill>
                <a:latin typeface="YaHei Consolas Hybrid,  Courier New"/>
              </a:rPr>
              <a:t/>
            </a:r>
            <a:br>
              <a:rPr lang="fr-FR" altLang="zh-CN" dirty="0">
                <a:solidFill>
                  <a:srgbClr val="383A42"/>
                </a:solidFill>
                <a:latin typeface="YaHei Consolas Hybrid,  Courier New"/>
              </a:rPr>
            </a:br>
            <a:endParaRPr lang="fr-FR" altLang="zh-CN" dirty="0">
              <a:solidFill>
                <a:srgbClr val="383A42"/>
              </a:solidFill>
              <a:latin typeface="YaHei Consolas Hybrid,  Courier New"/>
            </a:endParaRPr>
          </a:p>
        </p:txBody>
      </p:sp>
    </p:spTree>
    <p:extLst>
      <p:ext uri="{BB962C8B-B14F-4D97-AF65-F5344CB8AC3E}">
        <p14:creationId xmlns:p14="http://schemas.microsoft.com/office/powerpoint/2010/main" val="3020256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EE629-2445-4531-9F64-29D41B46D5B9}"/>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221EE8F1-EB32-4DE0-A912-2B35D90F9641}"/>
              </a:ext>
            </a:extLst>
          </p:cNvPr>
          <p:cNvSpPr>
            <a:spLocks noGrp="1"/>
          </p:cNvSpPr>
          <p:nvPr>
            <p:ph idx="1"/>
          </p:nvPr>
        </p:nvSpPr>
        <p:spPr/>
        <p:txBody>
          <a:bodyPr/>
          <a:lstStyle/>
          <a:p>
            <a:r>
              <a:rPr lang="en-US" altLang="zh-CN" dirty="0"/>
              <a:t>C/C++</a:t>
            </a:r>
            <a:r>
              <a:rPr lang="zh-CN" altLang="en-US" dirty="0"/>
              <a:t>基本语法</a:t>
            </a:r>
            <a:endParaRPr lang="en-US" altLang="zh-CN" dirty="0"/>
          </a:p>
          <a:p>
            <a:r>
              <a:rPr lang="zh-CN" altLang="en-US" dirty="0"/>
              <a:t>数据类型</a:t>
            </a:r>
            <a:endParaRPr lang="en-US" altLang="zh-CN" dirty="0"/>
          </a:p>
          <a:p>
            <a:r>
              <a:rPr lang="zh-CN" altLang="en-US" dirty="0"/>
              <a:t>函数</a:t>
            </a:r>
            <a:endParaRPr lang="en-US" altLang="zh-CN" dirty="0"/>
          </a:p>
          <a:p>
            <a:r>
              <a:rPr lang="zh-CN" altLang="en-US" dirty="0"/>
              <a:t>指针及引用</a:t>
            </a:r>
            <a:endParaRPr lang="en-US" altLang="zh-CN" dirty="0"/>
          </a:p>
          <a:p>
            <a:r>
              <a:rPr lang="en-US" altLang="zh-CN" dirty="0" err="1"/>
              <a:t>CodeBlocks</a:t>
            </a:r>
            <a:r>
              <a:rPr lang="zh-CN" altLang="en-US" dirty="0"/>
              <a:t>使用</a:t>
            </a:r>
            <a:endParaRPr lang="en-US" altLang="zh-CN" dirty="0"/>
          </a:p>
          <a:p>
            <a:r>
              <a:rPr lang="zh-CN" altLang="en-US" dirty="0"/>
              <a:t>数组与</a:t>
            </a:r>
            <a:r>
              <a:rPr lang="en-US" altLang="zh-CN" dirty="0"/>
              <a:t>vector</a:t>
            </a:r>
            <a:endParaRPr lang="zh-CN" altLang="en-US" dirty="0"/>
          </a:p>
        </p:txBody>
      </p:sp>
    </p:spTree>
    <p:extLst>
      <p:ext uri="{BB962C8B-B14F-4D97-AF65-F5344CB8AC3E}">
        <p14:creationId xmlns:p14="http://schemas.microsoft.com/office/powerpoint/2010/main" val="3485990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B132A-E1BE-43EF-BD7F-7E48767D6985}"/>
              </a:ext>
            </a:extLst>
          </p:cNvPr>
          <p:cNvSpPr>
            <a:spLocks noGrp="1"/>
          </p:cNvSpPr>
          <p:nvPr>
            <p:ph type="title"/>
          </p:nvPr>
        </p:nvSpPr>
        <p:spPr/>
        <p:txBody>
          <a:bodyPr/>
          <a:lstStyle/>
          <a:p>
            <a:r>
              <a:rPr lang="zh-CN" altLang="en-US" dirty="0"/>
              <a:t>数组与</a:t>
            </a:r>
            <a:r>
              <a:rPr lang="en-US" altLang="zh-CN" dirty="0"/>
              <a:t>vector</a:t>
            </a:r>
            <a:endParaRPr lang="zh-CN" altLang="en-US" dirty="0"/>
          </a:p>
        </p:txBody>
      </p:sp>
      <p:sp>
        <p:nvSpPr>
          <p:cNvPr id="3" name="内容占位符 2">
            <a:extLst>
              <a:ext uri="{FF2B5EF4-FFF2-40B4-BE49-F238E27FC236}">
                <a16:creationId xmlns:a16="http://schemas.microsoft.com/office/drawing/2014/main" id="{06B63F7A-2C29-4B7D-8349-22B4F9734D57}"/>
              </a:ext>
            </a:extLst>
          </p:cNvPr>
          <p:cNvSpPr>
            <a:spLocks noGrp="1"/>
          </p:cNvSpPr>
          <p:nvPr>
            <p:ph idx="1"/>
          </p:nvPr>
        </p:nvSpPr>
        <p:spPr>
          <a:xfrm>
            <a:off x="1371600" y="1638300"/>
            <a:ext cx="9601200" cy="3581400"/>
          </a:xfrm>
        </p:spPr>
        <p:txBody>
          <a:bodyPr/>
          <a:lstStyle/>
          <a:p>
            <a:r>
              <a:rPr lang="zh-CN" altLang="en-US" dirty="0"/>
              <a:t>向量（</a:t>
            </a:r>
            <a:r>
              <a:rPr lang="en-US" altLang="zh-CN" dirty="0"/>
              <a:t>Vector</a:t>
            </a:r>
            <a:r>
              <a:rPr lang="zh-CN" altLang="en-US" dirty="0"/>
              <a:t>）是一个封装了动态大小数组的顺序容器（</a:t>
            </a:r>
            <a:r>
              <a:rPr lang="en-US" altLang="zh-CN" dirty="0"/>
              <a:t>Sequence Container</a:t>
            </a:r>
            <a:r>
              <a:rPr lang="zh-CN" altLang="en-US" dirty="0"/>
              <a:t>）。跟任意其它类型容器一样，它能够存放各种类型的对象。可以简单的认为，向量是一个能够存放任意类型的动态数组。</a:t>
            </a:r>
            <a:endParaRPr lang="en-US" altLang="zh-CN" dirty="0"/>
          </a:p>
          <a:p>
            <a:r>
              <a:rPr lang="zh-CN" altLang="en-US" dirty="0"/>
              <a:t>特性：顺序序列，动态数组</a:t>
            </a:r>
            <a:endParaRPr lang="en-US" altLang="zh-CN" dirty="0"/>
          </a:p>
          <a:p>
            <a:r>
              <a:rPr lang="zh-CN" altLang="en-US" dirty="0"/>
              <a:t>用法：</a:t>
            </a:r>
            <a:r>
              <a:rPr lang="en-US" altLang="zh-CN" dirty="0"/>
              <a:t>vector&lt;type&gt; v;</a:t>
            </a:r>
          </a:p>
          <a:p>
            <a:endParaRPr lang="zh-CN" altLang="en-US" dirty="0"/>
          </a:p>
        </p:txBody>
      </p:sp>
      <p:pic>
        <p:nvPicPr>
          <p:cNvPr id="4" name="图片 3">
            <a:extLst>
              <a:ext uri="{FF2B5EF4-FFF2-40B4-BE49-F238E27FC236}">
                <a16:creationId xmlns:a16="http://schemas.microsoft.com/office/drawing/2014/main" id="{15A85789-A128-463F-B1CC-78160E6B8747}"/>
              </a:ext>
            </a:extLst>
          </p:cNvPr>
          <p:cNvPicPr>
            <a:picLocks noChangeAspect="1"/>
          </p:cNvPicPr>
          <p:nvPr/>
        </p:nvPicPr>
        <p:blipFill>
          <a:blip r:embed="rId2"/>
          <a:stretch>
            <a:fillRect/>
          </a:stretch>
        </p:blipFill>
        <p:spPr>
          <a:xfrm>
            <a:off x="6287503" y="2795247"/>
            <a:ext cx="4685297" cy="3782107"/>
          </a:xfrm>
          <a:prstGeom prst="rect">
            <a:avLst/>
          </a:prstGeom>
        </p:spPr>
      </p:pic>
    </p:spTree>
    <p:extLst>
      <p:ext uri="{BB962C8B-B14F-4D97-AF65-F5344CB8AC3E}">
        <p14:creationId xmlns:p14="http://schemas.microsoft.com/office/powerpoint/2010/main" val="468410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B9BFF-BCB9-4FDE-8413-1B2FF78A5E29}"/>
              </a:ext>
            </a:extLst>
          </p:cNvPr>
          <p:cNvSpPr>
            <a:spLocks noGrp="1"/>
          </p:cNvSpPr>
          <p:nvPr>
            <p:ph type="title"/>
          </p:nvPr>
        </p:nvSpPr>
        <p:spPr/>
        <p:txBody>
          <a:bodyPr/>
          <a:lstStyle/>
          <a:p>
            <a:r>
              <a:rPr lang="en-US" altLang="zh-CN" dirty="0"/>
              <a:t>Vector </a:t>
            </a:r>
            <a:r>
              <a:rPr lang="zh-CN" altLang="en-US" dirty="0"/>
              <a:t>使用</a:t>
            </a:r>
          </a:p>
        </p:txBody>
      </p:sp>
      <p:pic>
        <p:nvPicPr>
          <p:cNvPr id="4" name="图片 3">
            <a:extLst>
              <a:ext uri="{FF2B5EF4-FFF2-40B4-BE49-F238E27FC236}">
                <a16:creationId xmlns:a16="http://schemas.microsoft.com/office/drawing/2014/main" id="{7B4AE012-BC40-4C47-B76B-F91D5D64AB3D}"/>
              </a:ext>
            </a:extLst>
          </p:cNvPr>
          <p:cNvPicPr>
            <a:picLocks noChangeAspect="1"/>
          </p:cNvPicPr>
          <p:nvPr/>
        </p:nvPicPr>
        <p:blipFill>
          <a:blip r:embed="rId2"/>
          <a:stretch>
            <a:fillRect/>
          </a:stretch>
        </p:blipFill>
        <p:spPr>
          <a:xfrm>
            <a:off x="8392929" y="1812611"/>
            <a:ext cx="1991861" cy="1138207"/>
          </a:xfrm>
          <a:prstGeom prst="rect">
            <a:avLst/>
          </a:prstGeom>
        </p:spPr>
      </p:pic>
      <p:pic>
        <p:nvPicPr>
          <p:cNvPr id="5" name="图片 4">
            <a:extLst>
              <a:ext uri="{FF2B5EF4-FFF2-40B4-BE49-F238E27FC236}">
                <a16:creationId xmlns:a16="http://schemas.microsoft.com/office/drawing/2014/main" id="{D20935C4-9EA8-4F18-95AF-734198C329FA}"/>
              </a:ext>
            </a:extLst>
          </p:cNvPr>
          <p:cNvPicPr>
            <a:picLocks noChangeAspect="1"/>
          </p:cNvPicPr>
          <p:nvPr/>
        </p:nvPicPr>
        <p:blipFill>
          <a:blip r:embed="rId3"/>
          <a:stretch>
            <a:fillRect/>
          </a:stretch>
        </p:blipFill>
        <p:spPr>
          <a:xfrm>
            <a:off x="1807210" y="1736411"/>
            <a:ext cx="5731511" cy="2286103"/>
          </a:xfrm>
          <a:prstGeom prst="rect">
            <a:avLst/>
          </a:prstGeom>
        </p:spPr>
      </p:pic>
    </p:spTree>
    <p:extLst>
      <p:ext uri="{BB962C8B-B14F-4D97-AF65-F5344CB8AC3E}">
        <p14:creationId xmlns:p14="http://schemas.microsoft.com/office/powerpoint/2010/main" val="3061620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D92A3-8763-49CA-9AA1-A6B6639ECC7C}"/>
              </a:ext>
            </a:extLst>
          </p:cNvPr>
          <p:cNvSpPr>
            <a:spLocks noGrp="1"/>
          </p:cNvSpPr>
          <p:nvPr>
            <p:ph type="title"/>
          </p:nvPr>
        </p:nvSpPr>
        <p:spPr/>
        <p:txBody>
          <a:bodyPr/>
          <a:lstStyle/>
          <a:p>
            <a:r>
              <a:rPr lang="en-US" altLang="zh-CN" dirty="0"/>
              <a:t>C++</a:t>
            </a:r>
            <a:r>
              <a:rPr lang="zh-CN" altLang="en-US" dirty="0"/>
              <a:t>一般命名规范</a:t>
            </a:r>
          </a:p>
        </p:txBody>
      </p:sp>
      <p:sp>
        <p:nvSpPr>
          <p:cNvPr id="3" name="内容占位符 2">
            <a:extLst>
              <a:ext uri="{FF2B5EF4-FFF2-40B4-BE49-F238E27FC236}">
                <a16:creationId xmlns:a16="http://schemas.microsoft.com/office/drawing/2014/main" id="{40D1B634-9C3D-48E6-BF1D-0EF6E1080E03}"/>
              </a:ext>
            </a:extLst>
          </p:cNvPr>
          <p:cNvSpPr>
            <a:spLocks noGrp="1"/>
          </p:cNvSpPr>
          <p:nvPr>
            <p:ph idx="1"/>
          </p:nvPr>
        </p:nvSpPr>
        <p:spPr>
          <a:xfrm>
            <a:off x="1371600" y="2286000"/>
            <a:ext cx="9601200" cy="4176944"/>
          </a:xfrm>
        </p:spPr>
        <p:txBody>
          <a:bodyPr>
            <a:normAutofit fontScale="92500"/>
          </a:bodyPr>
          <a:lstStyle/>
          <a:p>
            <a:r>
              <a:rPr lang="zh-CN" altLang="en-US" dirty="0"/>
              <a:t>本节内容参考</a:t>
            </a:r>
            <a:r>
              <a:rPr lang="zh-CN" altLang="en-US" dirty="0">
                <a:hlinkClick r:id="rId2"/>
              </a:rPr>
              <a:t>命名约定 </a:t>
            </a:r>
            <a:r>
              <a:rPr lang="en-US" altLang="zh-CN" dirty="0">
                <a:hlinkClick r:id="rId2"/>
              </a:rPr>
              <a:t>— Google </a:t>
            </a:r>
            <a:r>
              <a:rPr lang="zh-CN" altLang="en-US" dirty="0">
                <a:hlinkClick r:id="rId2"/>
              </a:rPr>
              <a:t>开源项目风格指南 </a:t>
            </a:r>
            <a:r>
              <a:rPr lang="en-US" altLang="zh-CN" dirty="0">
                <a:hlinkClick r:id="rId2"/>
              </a:rPr>
              <a:t>(google-styleguide.readthedocs.io)</a:t>
            </a:r>
            <a:endParaRPr lang="en-US" altLang="zh-CN" dirty="0"/>
          </a:p>
          <a:p>
            <a:r>
              <a:rPr lang="zh-CN" altLang="en-US" dirty="0"/>
              <a:t>在本课程中，常见变量使用单个字母即可，如循环控制变量</a:t>
            </a:r>
            <a:r>
              <a:rPr lang="en-US" altLang="zh-CN" dirty="0" err="1"/>
              <a:t>i</a:t>
            </a:r>
            <a:r>
              <a:rPr lang="zh-CN" altLang="en-US" dirty="0"/>
              <a:t>，输入数组长度</a:t>
            </a:r>
            <a:r>
              <a:rPr lang="en-US" altLang="zh-CN" dirty="0"/>
              <a:t>n</a:t>
            </a:r>
            <a:r>
              <a:rPr lang="zh-CN" altLang="en-US" dirty="0"/>
              <a:t>等</a:t>
            </a:r>
            <a:endParaRPr lang="en-US" altLang="zh-CN" dirty="0"/>
          </a:p>
          <a:p>
            <a:r>
              <a:rPr lang="zh-CN" altLang="en-US" dirty="0"/>
              <a:t>提交文件需按照每节课助教的具体要求，一般为</a:t>
            </a:r>
            <a:r>
              <a:rPr lang="en-US" altLang="zh-CN" dirty="0"/>
              <a:t>t1.cpp t2.cpp</a:t>
            </a:r>
            <a:r>
              <a:rPr lang="zh-CN" altLang="en-US" dirty="0"/>
              <a:t>并打包以自己的学号命名后提交</a:t>
            </a:r>
            <a:endParaRPr lang="en-US" altLang="zh-CN" dirty="0"/>
          </a:p>
          <a:p>
            <a:r>
              <a:rPr lang="zh-CN" altLang="en-US" dirty="0"/>
              <a:t>类型名称的每个单词首字母均大写</a:t>
            </a:r>
            <a:r>
              <a:rPr lang="en-US" altLang="zh-CN" dirty="0"/>
              <a:t>, </a:t>
            </a:r>
            <a:r>
              <a:rPr lang="zh-CN" altLang="en-US" dirty="0"/>
              <a:t>不包含下划线</a:t>
            </a:r>
            <a:r>
              <a:rPr lang="en-US" altLang="zh-CN" dirty="0"/>
              <a:t>: </a:t>
            </a:r>
            <a:r>
              <a:rPr lang="en-US" altLang="zh-CN" dirty="0" err="1"/>
              <a:t>MyExcitingClass</a:t>
            </a:r>
            <a:r>
              <a:rPr lang="en-US" altLang="zh-CN" dirty="0"/>
              <a:t>, </a:t>
            </a:r>
            <a:r>
              <a:rPr lang="en-US" altLang="zh-CN" dirty="0" err="1"/>
              <a:t>MyExcitingEnum</a:t>
            </a:r>
            <a:endParaRPr lang="en-US" altLang="zh-CN" dirty="0"/>
          </a:p>
          <a:p>
            <a:r>
              <a:rPr lang="zh-CN" altLang="en-US" dirty="0"/>
              <a:t>变量命名使用下划线连接</a:t>
            </a:r>
            <a:endParaRPr lang="en-US" altLang="zh-CN" dirty="0"/>
          </a:p>
          <a:p>
            <a:r>
              <a:rPr lang="zh-CN" altLang="en-US" dirty="0"/>
              <a:t>函数命名和类型命名要求一致</a:t>
            </a:r>
            <a:endParaRPr lang="en-US" altLang="zh-CN" dirty="0"/>
          </a:p>
          <a:p>
            <a:r>
              <a:rPr lang="zh-CN" altLang="en-US" dirty="0"/>
              <a:t>不要使用宏</a:t>
            </a:r>
            <a:endParaRPr lang="en-US" altLang="zh-CN" dirty="0"/>
          </a:p>
          <a:p>
            <a:r>
              <a:rPr lang="zh-CN" altLang="en-US" dirty="0"/>
              <a:t>命名规范和代码风格没有固定的要求，核心是使代码便于阅读和维护，本课程中设计的代码一般都不会太长，但仍希望同学们能养成良好的习惯与代码风格。</a:t>
            </a:r>
          </a:p>
        </p:txBody>
      </p:sp>
    </p:spTree>
    <p:extLst>
      <p:ext uri="{BB962C8B-B14F-4D97-AF65-F5344CB8AC3E}">
        <p14:creationId xmlns:p14="http://schemas.microsoft.com/office/powerpoint/2010/main" val="917112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A0345-45FB-492F-BE9D-30383C7EE2C9}"/>
              </a:ext>
            </a:extLst>
          </p:cNvPr>
          <p:cNvSpPr>
            <a:spLocks noGrp="1"/>
          </p:cNvSpPr>
          <p:nvPr>
            <p:ph type="title"/>
          </p:nvPr>
        </p:nvSpPr>
        <p:spPr/>
        <p:txBody>
          <a:bodyPr/>
          <a:lstStyle/>
          <a:p>
            <a:r>
              <a:rPr lang="zh-CN" altLang="en-US" dirty="0"/>
              <a:t>上机练习</a:t>
            </a:r>
          </a:p>
        </p:txBody>
      </p:sp>
      <p:sp>
        <p:nvSpPr>
          <p:cNvPr id="6" name="内容占位符 5">
            <a:extLst>
              <a:ext uri="{FF2B5EF4-FFF2-40B4-BE49-F238E27FC236}">
                <a16:creationId xmlns:a16="http://schemas.microsoft.com/office/drawing/2014/main" id="{7AF05DE7-3A5F-49F8-8393-15D543FD2169}"/>
              </a:ext>
            </a:extLst>
          </p:cNvPr>
          <p:cNvSpPr>
            <a:spLocks noGrp="1"/>
          </p:cNvSpPr>
          <p:nvPr>
            <p:ph idx="1"/>
          </p:nvPr>
        </p:nvSpPr>
        <p:spPr/>
        <p:txBody>
          <a:bodyPr/>
          <a:lstStyle/>
          <a:p>
            <a:r>
              <a:rPr lang="zh-CN" altLang="en-US" dirty="0"/>
              <a:t>本课程的所有上机题目均会在</a:t>
            </a:r>
            <a:r>
              <a:rPr lang="en-US" altLang="zh-CN" dirty="0" err="1"/>
              <a:t>OnlineJudge</a:t>
            </a:r>
            <a:r>
              <a:rPr lang="zh-CN" altLang="en-US" dirty="0"/>
              <a:t>上放出，同学们可以在上机和课后自由提交评测，在</a:t>
            </a:r>
            <a:r>
              <a:rPr lang="en-US" altLang="zh-CN" dirty="0"/>
              <a:t>OJ</a:t>
            </a:r>
            <a:r>
              <a:rPr lang="zh-CN" altLang="en-US" dirty="0"/>
              <a:t>的关于页面有相关问题的解释，同学们可以自己查看，</a:t>
            </a:r>
            <a:r>
              <a:rPr lang="en-US" altLang="zh-CN" dirty="0"/>
              <a:t>OJ</a:t>
            </a:r>
            <a:r>
              <a:rPr lang="zh-CN" altLang="en-US" dirty="0"/>
              <a:t>的评测结果和得分并不完全相关，助教会在课后进行额外的评测，根据测试点和代码另外给分。</a:t>
            </a:r>
            <a:endParaRPr lang="en-US" altLang="zh-CN" dirty="0"/>
          </a:p>
          <a:p>
            <a:r>
              <a:rPr lang="zh-CN" altLang="en-US" dirty="0"/>
              <a:t>禁止任何提交恶意代码攻击评测机或者破解管理员账号的行为。</a:t>
            </a:r>
            <a:endParaRPr lang="en-US" altLang="zh-CN" dirty="0"/>
          </a:p>
          <a:p>
            <a:r>
              <a:rPr lang="en-US" altLang="zh-CN" dirty="0"/>
              <a:t>OJ</a:t>
            </a:r>
            <a:r>
              <a:rPr lang="zh-CN" altLang="en-US" dirty="0"/>
              <a:t>地址为</a:t>
            </a:r>
            <a:r>
              <a:rPr lang="en-US" altLang="zh-CN" smtClean="0"/>
              <a:t>10.177.59.112</a:t>
            </a:r>
            <a:r>
              <a:rPr lang="zh-CN" altLang="en-US" smtClean="0"/>
              <a:t>，</a:t>
            </a:r>
            <a:r>
              <a:rPr lang="zh-CN" altLang="en-US" dirty="0"/>
              <a:t>账号密码均为自己的学号，登录后尽快修改密码。</a:t>
            </a:r>
            <a:endParaRPr lang="en-US" altLang="zh-CN" dirty="0"/>
          </a:p>
        </p:txBody>
      </p:sp>
    </p:spTree>
    <p:extLst>
      <p:ext uri="{BB962C8B-B14F-4D97-AF65-F5344CB8AC3E}">
        <p14:creationId xmlns:p14="http://schemas.microsoft.com/office/powerpoint/2010/main" val="2578616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010BA-10AB-4DDF-B8BA-5F4C51C738CF}"/>
              </a:ext>
            </a:extLst>
          </p:cNvPr>
          <p:cNvSpPr>
            <a:spLocks noGrp="1"/>
          </p:cNvSpPr>
          <p:nvPr>
            <p:ph type="title"/>
          </p:nvPr>
        </p:nvSpPr>
        <p:spPr/>
        <p:txBody>
          <a:bodyPr/>
          <a:lstStyle/>
          <a:p>
            <a:r>
              <a:rPr lang="zh-CN" altLang="en-US" dirty="0"/>
              <a:t>上机练习</a:t>
            </a:r>
            <a:r>
              <a:rPr lang="en-US" altLang="zh-CN" dirty="0"/>
              <a:t>1</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DAA7A72E-371E-5B39-E590-8A619A2E2F61}"/>
                  </a:ext>
                </a:extLst>
              </p:cNvPr>
              <p:cNvSpPr>
                <a:spLocks noGrp="1"/>
              </p:cNvSpPr>
              <p:nvPr>
                <p:ph idx="1"/>
              </p:nvPr>
            </p:nvSpPr>
            <p:spPr>
              <a:xfrm>
                <a:off x="1371600" y="2286000"/>
                <a:ext cx="7896687" cy="3581400"/>
              </a:xfrm>
            </p:spPr>
            <p:txBody>
              <a:bodyPr/>
              <a:lstStyle/>
              <a:p>
                <a:r>
                  <a:rPr lang="zh-CN" altLang="en-US" dirty="0"/>
                  <a:t>输入一个数</a:t>
                </a:r>
                <a:r>
                  <a:rPr lang="en-US" altLang="zh-CN" dirty="0"/>
                  <a:t>N</a:t>
                </a:r>
                <a:r>
                  <a:rPr lang="zh-CN" altLang="en-US" dirty="0"/>
                  <a:t>，请计算这个数的阶乘对</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i="1" dirty="0" smtClean="0">
                            <a:latin typeface="Cambria Math" panose="02040503050406030204" pitchFamily="18" charset="0"/>
                          </a:rPr>
                          <m:t>9</m:t>
                        </m:r>
                      </m:sup>
                    </m:sSup>
                    <m:r>
                      <a:rPr lang="en-US" altLang="zh-CN" i="1" dirty="0" smtClean="0">
                        <a:latin typeface="Cambria Math" panose="02040503050406030204" pitchFamily="18" charset="0"/>
                      </a:rPr>
                      <m:t>+7</m:t>
                    </m:r>
                  </m:oMath>
                </a14:m>
                <a:r>
                  <a:rPr lang="zh-CN" altLang="en-US" dirty="0"/>
                  <a:t>取模的结果</a:t>
                </a:r>
              </a:p>
            </p:txBody>
          </p:sp>
        </mc:Choice>
        <mc:Fallback xmlns="">
          <p:sp>
            <p:nvSpPr>
              <p:cNvPr id="5" name="内容占位符 4">
                <a:extLst>
                  <a:ext uri="{FF2B5EF4-FFF2-40B4-BE49-F238E27FC236}">
                    <a16:creationId xmlns:a16="http://schemas.microsoft.com/office/drawing/2014/main" id="{DAA7A72E-371E-5B39-E590-8A619A2E2F61}"/>
                  </a:ext>
                </a:extLst>
              </p:cNvPr>
              <p:cNvSpPr>
                <a:spLocks noGrp="1" noRot="1" noChangeAspect="1" noMove="1" noResize="1" noEditPoints="1" noAdjustHandles="1" noChangeArrowheads="1" noChangeShapeType="1" noTextEdit="1"/>
              </p:cNvSpPr>
              <p:nvPr>
                <p:ph idx="1"/>
              </p:nvPr>
            </p:nvSpPr>
            <p:spPr>
              <a:xfrm>
                <a:off x="1371600" y="2286000"/>
                <a:ext cx="7896687" cy="3581400"/>
              </a:xfrm>
              <a:blipFill>
                <a:blip r:embed="rId2"/>
                <a:stretch>
                  <a:fillRect l="-695" t="-153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37ED4953-9778-4133-860F-4E7B90A75BD1}"/>
              </a:ext>
            </a:extLst>
          </p:cNvPr>
          <p:cNvSpPr txBox="1"/>
          <p:nvPr/>
        </p:nvSpPr>
        <p:spPr>
          <a:xfrm>
            <a:off x="1751120" y="2922537"/>
            <a:ext cx="6094520" cy="2031325"/>
          </a:xfrm>
          <a:prstGeom prst="rect">
            <a:avLst/>
          </a:prstGeom>
          <a:noFill/>
        </p:spPr>
        <p:txBody>
          <a:bodyPr wrap="square">
            <a:spAutoFit/>
          </a:bodyPr>
          <a:lstStyle/>
          <a:p>
            <a:r>
              <a:rPr lang="zh-CN" altLang="en-US" dirty="0"/>
              <a:t>样例输入</a:t>
            </a:r>
          </a:p>
          <a:p>
            <a:endParaRPr lang="zh-CN" altLang="en-US" dirty="0"/>
          </a:p>
          <a:p>
            <a:r>
              <a:rPr lang="en-US" altLang="zh-CN" dirty="0"/>
              <a:t>5</a:t>
            </a:r>
          </a:p>
          <a:p>
            <a:endParaRPr lang="en-US" altLang="zh-CN" dirty="0"/>
          </a:p>
          <a:p>
            <a:r>
              <a:rPr lang="zh-CN" altLang="en-US" dirty="0"/>
              <a:t>样例输出</a:t>
            </a:r>
          </a:p>
          <a:p>
            <a:endParaRPr lang="zh-CN" altLang="en-US" dirty="0"/>
          </a:p>
          <a:p>
            <a:r>
              <a:rPr lang="en-US" altLang="zh-CN" dirty="0"/>
              <a:t>120</a:t>
            </a:r>
            <a:endParaRPr lang="zh-CN" altLang="en-US" dirty="0"/>
          </a:p>
        </p:txBody>
      </p:sp>
    </p:spTree>
    <p:extLst>
      <p:ext uri="{BB962C8B-B14F-4D97-AF65-F5344CB8AC3E}">
        <p14:creationId xmlns:p14="http://schemas.microsoft.com/office/powerpoint/2010/main" val="2708308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010BA-10AB-4DDF-B8BA-5F4C51C738CF}"/>
              </a:ext>
            </a:extLst>
          </p:cNvPr>
          <p:cNvSpPr>
            <a:spLocks noGrp="1"/>
          </p:cNvSpPr>
          <p:nvPr>
            <p:ph type="title"/>
          </p:nvPr>
        </p:nvSpPr>
        <p:spPr/>
        <p:txBody>
          <a:bodyPr/>
          <a:lstStyle/>
          <a:p>
            <a:r>
              <a:rPr lang="zh-CN" altLang="en-US" dirty="0"/>
              <a:t>上机练习</a:t>
            </a:r>
            <a:r>
              <a:rPr lang="en-US" altLang="zh-CN" dirty="0"/>
              <a:t>2</a:t>
            </a:r>
            <a:endParaRPr lang="zh-CN" altLang="en-US" dirty="0"/>
          </a:p>
        </p:txBody>
      </p:sp>
      <p:sp>
        <p:nvSpPr>
          <p:cNvPr id="3" name="内容占位符 2">
            <a:extLst>
              <a:ext uri="{FF2B5EF4-FFF2-40B4-BE49-F238E27FC236}">
                <a16:creationId xmlns:a16="http://schemas.microsoft.com/office/drawing/2014/main" id="{F68DF2BC-D9DC-4ADF-9958-0FC404F4F3B0}"/>
              </a:ext>
            </a:extLst>
          </p:cNvPr>
          <p:cNvSpPr>
            <a:spLocks noGrp="1"/>
          </p:cNvSpPr>
          <p:nvPr>
            <p:ph idx="1"/>
          </p:nvPr>
        </p:nvSpPr>
        <p:spPr>
          <a:xfrm>
            <a:off x="1371600" y="2286000"/>
            <a:ext cx="7585969" cy="4572000"/>
          </a:xfrm>
        </p:spPr>
        <p:txBody>
          <a:bodyPr>
            <a:normAutofit/>
          </a:bodyPr>
          <a:lstStyle/>
          <a:p>
            <a:r>
              <a:rPr lang="zh-CN" altLang="en-US" dirty="0"/>
              <a:t>小明最近发现了两个很好玩的游戏，但是他的业余时间并不多，每个游戏都有若干关卡，并且每个游戏只有在完成前一个关卡后才能完成下一个关卡，但两个游戏互相不会影响。</a:t>
            </a:r>
            <a:endParaRPr lang="en-US" altLang="zh-CN" dirty="0"/>
          </a:p>
          <a:p>
            <a:r>
              <a:rPr lang="zh-CN" altLang="en-US" dirty="0"/>
              <a:t>举个例子，小明必须完成第一个游戏的第一关之后才可以完成第一个游戏的第二关，完成前两关后才可以完成第三关，但是第二个游戏并不会影响第一个游戏的通关进度，反之亦然。</a:t>
            </a:r>
          </a:p>
          <a:p>
            <a:r>
              <a:rPr lang="zh-CN" altLang="en-US" dirty="0"/>
              <a:t>现在告诉你小明一共有多少业余时间以及他完成每个游戏的每个关卡分别需要多长时间，请帮他找出他最多能完成多少关</a:t>
            </a:r>
          </a:p>
          <a:p>
            <a:r>
              <a:rPr lang="zh-CN" altLang="en-US" dirty="0"/>
              <a:t>输入共三行，第一行两个数</a:t>
            </a:r>
            <a:r>
              <a:rPr lang="en-US" altLang="zh-CN" dirty="0"/>
              <a:t>N,T, </a:t>
            </a:r>
            <a:r>
              <a:rPr lang="zh-CN" altLang="en-US" dirty="0"/>
              <a:t>表示每个游戏的关卡数以及小明的总业余时间，接下来两行，每行</a:t>
            </a:r>
            <a:r>
              <a:rPr lang="en-US" altLang="zh-CN" dirty="0"/>
              <a:t>N</a:t>
            </a:r>
            <a:r>
              <a:rPr lang="zh-CN" altLang="en-US" dirty="0"/>
              <a:t>个数，分别表示每个游戏每一关所需要的时间</a:t>
            </a:r>
          </a:p>
          <a:p>
            <a:r>
              <a:rPr lang="zh-CN" altLang="en-US" dirty="0"/>
              <a:t>输出一行表示小明最多完成的总关数即可</a:t>
            </a:r>
          </a:p>
        </p:txBody>
      </p:sp>
      <p:sp>
        <p:nvSpPr>
          <p:cNvPr id="8" name="文本框 7">
            <a:extLst>
              <a:ext uri="{FF2B5EF4-FFF2-40B4-BE49-F238E27FC236}">
                <a16:creationId xmlns:a16="http://schemas.microsoft.com/office/drawing/2014/main" id="{5932064D-838C-4C8F-942C-09968C637207}"/>
              </a:ext>
            </a:extLst>
          </p:cNvPr>
          <p:cNvSpPr txBox="1"/>
          <p:nvPr/>
        </p:nvSpPr>
        <p:spPr>
          <a:xfrm>
            <a:off x="9188389" y="2171700"/>
            <a:ext cx="2885243" cy="4247317"/>
          </a:xfrm>
          <a:prstGeom prst="rect">
            <a:avLst/>
          </a:prstGeom>
          <a:noFill/>
        </p:spPr>
        <p:txBody>
          <a:bodyPr wrap="square">
            <a:spAutoFit/>
          </a:bodyPr>
          <a:lstStyle/>
          <a:p>
            <a:r>
              <a:rPr lang="zh-CN" altLang="en-US" dirty="0"/>
              <a:t>样例输入</a:t>
            </a:r>
          </a:p>
          <a:p>
            <a:endParaRPr lang="zh-CN" altLang="en-US" dirty="0"/>
          </a:p>
          <a:p>
            <a:r>
              <a:rPr lang="en-US" altLang="zh-CN" dirty="0"/>
              <a:t>5 15</a:t>
            </a:r>
          </a:p>
          <a:p>
            <a:r>
              <a:rPr lang="en-US" altLang="zh-CN" dirty="0"/>
              <a:t>1 2 3 4 5</a:t>
            </a:r>
          </a:p>
          <a:p>
            <a:r>
              <a:rPr lang="en-US" altLang="zh-CN" dirty="0"/>
              <a:t>2 3 1 1 1</a:t>
            </a:r>
          </a:p>
          <a:p>
            <a:endParaRPr lang="en-US" altLang="zh-CN" dirty="0"/>
          </a:p>
          <a:p>
            <a:r>
              <a:rPr lang="zh-CN" altLang="en-US" dirty="0"/>
              <a:t>样例输出</a:t>
            </a:r>
          </a:p>
          <a:p>
            <a:endParaRPr lang="zh-CN" altLang="en-US" dirty="0"/>
          </a:p>
          <a:p>
            <a:r>
              <a:rPr lang="en-US" altLang="zh-CN" dirty="0"/>
              <a:t>8</a:t>
            </a:r>
          </a:p>
          <a:p>
            <a:endParaRPr lang="en-US" altLang="zh-CN" dirty="0"/>
          </a:p>
          <a:p>
            <a:r>
              <a:rPr lang="zh-CN" altLang="en-US" dirty="0"/>
              <a:t>说明</a:t>
            </a:r>
          </a:p>
          <a:p>
            <a:r>
              <a:rPr lang="zh-CN" altLang="en-US" dirty="0"/>
              <a:t>小明完成第一个游戏的前三关耗时</a:t>
            </a:r>
            <a:r>
              <a:rPr lang="en-US" altLang="zh-CN" dirty="0"/>
              <a:t>6</a:t>
            </a:r>
            <a:r>
              <a:rPr lang="zh-CN" altLang="en-US" dirty="0"/>
              <a:t>，完成第二个游戏的全部关耗时</a:t>
            </a:r>
            <a:r>
              <a:rPr lang="en-US" altLang="zh-CN" dirty="0"/>
              <a:t>8</a:t>
            </a:r>
            <a:r>
              <a:rPr lang="zh-CN" altLang="en-US" dirty="0"/>
              <a:t>，总耗时</a:t>
            </a:r>
            <a:r>
              <a:rPr lang="en-US" altLang="zh-CN" dirty="0"/>
              <a:t>14</a:t>
            </a:r>
            <a:r>
              <a:rPr lang="zh-CN" altLang="en-US" dirty="0"/>
              <a:t>，是最优方案</a:t>
            </a:r>
          </a:p>
        </p:txBody>
      </p:sp>
    </p:spTree>
    <p:extLst>
      <p:ext uri="{BB962C8B-B14F-4D97-AF65-F5344CB8AC3E}">
        <p14:creationId xmlns:p14="http://schemas.microsoft.com/office/powerpoint/2010/main" val="151558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54DB7-6FD4-407F-9608-8F54C9089171}"/>
              </a:ext>
            </a:extLst>
          </p:cNvPr>
          <p:cNvSpPr>
            <a:spLocks noGrp="1"/>
          </p:cNvSpPr>
          <p:nvPr>
            <p:ph type="title"/>
          </p:nvPr>
        </p:nvSpPr>
        <p:spPr/>
        <p:txBody>
          <a:bodyPr/>
          <a:lstStyle/>
          <a:p>
            <a:r>
              <a:rPr lang="en-US" altLang="zh-CN" dirty="0"/>
              <a:t>C/C++</a:t>
            </a:r>
            <a:r>
              <a:rPr lang="zh-CN" altLang="en-US" dirty="0"/>
              <a:t>基本语法</a:t>
            </a:r>
          </a:p>
        </p:txBody>
      </p:sp>
      <p:sp>
        <p:nvSpPr>
          <p:cNvPr id="7" name="文本框 6">
            <a:extLst>
              <a:ext uri="{FF2B5EF4-FFF2-40B4-BE49-F238E27FC236}">
                <a16:creationId xmlns:a16="http://schemas.microsoft.com/office/drawing/2014/main" id="{EBAE5ED4-0A2D-4E88-9C1B-371B4742DA44}"/>
              </a:ext>
            </a:extLst>
          </p:cNvPr>
          <p:cNvSpPr txBox="1"/>
          <p:nvPr/>
        </p:nvSpPr>
        <p:spPr>
          <a:xfrm>
            <a:off x="1556970" y="1888923"/>
            <a:ext cx="2630659" cy="461665"/>
          </a:xfrm>
          <a:prstGeom prst="rect">
            <a:avLst/>
          </a:prstGeom>
          <a:noFill/>
        </p:spPr>
        <p:txBody>
          <a:bodyPr wrap="square" rtlCol="0">
            <a:spAutoFit/>
          </a:bodyPr>
          <a:lstStyle/>
          <a:p>
            <a:r>
              <a:rPr lang="en-US" altLang="zh-CN" sz="2400" b="1" dirty="0"/>
              <a:t>C</a:t>
            </a:r>
            <a:r>
              <a:rPr lang="zh-CN" altLang="en-US" sz="2400" b="1" dirty="0"/>
              <a:t>语法</a:t>
            </a:r>
          </a:p>
        </p:txBody>
      </p:sp>
      <p:sp>
        <p:nvSpPr>
          <p:cNvPr id="8" name="文本框 7">
            <a:extLst>
              <a:ext uri="{FF2B5EF4-FFF2-40B4-BE49-F238E27FC236}">
                <a16:creationId xmlns:a16="http://schemas.microsoft.com/office/drawing/2014/main" id="{CCD3B0FE-11BD-4A0D-93A3-CBFCD2AAA6E6}"/>
              </a:ext>
            </a:extLst>
          </p:cNvPr>
          <p:cNvSpPr txBox="1"/>
          <p:nvPr/>
        </p:nvSpPr>
        <p:spPr>
          <a:xfrm>
            <a:off x="1556970" y="4015193"/>
            <a:ext cx="2630659" cy="461665"/>
          </a:xfrm>
          <a:prstGeom prst="rect">
            <a:avLst/>
          </a:prstGeom>
          <a:noFill/>
        </p:spPr>
        <p:txBody>
          <a:bodyPr wrap="square" rtlCol="0">
            <a:spAutoFit/>
          </a:bodyPr>
          <a:lstStyle/>
          <a:p>
            <a:r>
              <a:rPr lang="en-US" altLang="zh-CN" sz="2400" b="1" dirty="0"/>
              <a:t>C++</a:t>
            </a:r>
            <a:r>
              <a:rPr lang="zh-CN" altLang="en-US" sz="2400" b="1" dirty="0"/>
              <a:t>语法</a:t>
            </a:r>
          </a:p>
        </p:txBody>
      </p:sp>
      <p:pic>
        <p:nvPicPr>
          <p:cNvPr id="10" name="图片 9">
            <a:extLst>
              <a:ext uri="{FF2B5EF4-FFF2-40B4-BE49-F238E27FC236}">
                <a16:creationId xmlns:a16="http://schemas.microsoft.com/office/drawing/2014/main" id="{ED777494-C7C0-4491-9508-FDE0B4718ED9}"/>
              </a:ext>
            </a:extLst>
          </p:cNvPr>
          <p:cNvPicPr>
            <a:picLocks noChangeAspect="1"/>
          </p:cNvPicPr>
          <p:nvPr/>
        </p:nvPicPr>
        <p:blipFill>
          <a:blip r:embed="rId2"/>
          <a:stretch>
            <a:fillRect/>
          </a:stretch>
        </p:blipFill>
        <p:spPr>
          <a:xfrm>
            <a:off x="1545392" y="4554855"/>
            <a:ext cx="8692515" cy="2303145"/>
          </a:xfrm>
          <a:prstGeom prst="rect">
            <a:avLst/>
          </a:prstGeom>
        </p:spPr>
      </p:pic>
      <p:pic>
        <p:nvPicPr>
          <p:cNvPr id="14" name="图片 13">
            <a:extLst>
              <a:ext uri="{FF2B5EF4-FFF2-40B4-BE49-F238E27FC236}">
                <a16:creationId xmlns:a16="http://schemas.microsoft.com/office/drawing/2014/main" id="{45DDE6AC-EE14-4663-8340-86DD906EE1E8}"/>
              </a:ext>
            </a:extLst>
          </p:cNvPr>
          <p:cNvPicPr>
            <a:picLocks noChangeAspect="1"/>
          </p:cNvPicPr>
          <p:nvPr/>
        </p:nvPicPr>
        <p:blipFill>
          <a:blip r:embed="rId3"/>
          <a:stretch>
            <a:fillRect/>
          </a:stretch>
        </p:blipFill>
        <p:spPr>
          <a:xfrm>
            <a:off x="2799138" y="2275078"/>
            <a:ext cx="6208177" cy="1662118"/>
          </a:xfrm>
          <a:prstGeom prst="rect">
            <a:avLst/>
          </a:prstGeom>
        </p:spPr>
      </p:pic>
    </p:spTree>
    <p:extLst>
      <p:ext uri="{BB962C8B-B14F-4D97-AF65-F5344CB8AC3E}">
        <p14:creationId xmlns:p14="http://schemas.microsoft.com/office/powerpoint/2010/main" val="322746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B59BA-D8C9-429C-A3D7-6CD41E9D3922}"/>
              </a:ext>
            </a:extLst>
          </p:cNvPr>
          <p:cNvSpPr>
            <a:spLocks noGrp="1"/>
          </p:cNvSpPr>
          <p:nvPr>
            <p:ph type="title"/>
          </p:nvPr>
        </p:nvSpPr>
        <p:spPr/>
        <p:txBody>
          <a:bodyPr/>
          <a:lstStyle/>
          <a:p>
            <a:r>
              <a:rPr lang="zh-CN" altLang="en-US" dirty="0"/>
              <a:t>数据类型</a:t>
            </a:r>
          </a:p>
        </p:txBody>
      </p:sp>
      <p:sp>
        <p:nvSpPr>
          <p:cNvPr id="3" name="内容占位符 2">
            <a:extLst>
              <a:ext uri="{FF2B5EF4-FFF2-40B4-BE49-F238E27FC236}">
                <a16:creationId xmlns:a16="http://schemas.microsoft.com/office/drawing/2014/main" id="{0512E977-5A01-4478-AD6E-C878956E10CB}"/>
              </a:ext>
            </a:extLst>
          </p:cNvPr>
          <p:cNvSpPr>
            <a:spLocks noGrp="1"/>
          </p:cNvSpPr>
          <p:nvPr>
            <p:ph idx="1"/>
          </p:nvPr>
        </p:nvSpPr>
        <p:spPr>
          <a:xfrm>
            <a:off x="2085975" y="1392489"/>
            <a:ext cx="7886700" cy="3516396"/>
          </a:xfrm>
        </p:spPr>
        <p:txBody>
          <a:bodyPr/>
          <a:lstStyle/>
          <a:p>
            <a:r>
              <a:rPr lang="zh-CN" altLang="en-US" dirty="0"/>
              <a:t>基本数据类型</a:t>
            </a:r>
            <a:r>
              <a:rPr lang="en-US" altLang="zh-CN" dirty="0"/>
              <a:t>(64</a:t>
            </a:r>
            <a:r>
              <a:rPr lang="zh-CN" altLang="en-US" dirty="0"/>
              <a:t>位机器）</a:t>
            </a:r>
            <a:endParaRPr lang="en-US" altLang="zh-CN" dirty="0"/>
          </a:p>
          <a:p>
            <a:endParaRPr lang="zh-CN" altLang="en-US" dirty="0"/>
          </a:p>
        </p:txBody>
      </p:sp>
      <p:sp>
        <p:nvSpPr>
          <p:cNvPr id="5" name="文本框 4">
            <a:extLst>
              <a:ext uri="{FF2B5EF4-FFF2-40B4-BE49-F238E27FC236}">
                <a16:creationId xmlns:a16="http://schemas.microsoft.com/office/drawing/2014/main" id="{BF1DEC23-EC31-418F-BD6E-2B110790D406}"/>
              </a:ext>
            </a:extLst>
          </p:cNvPr>
          <p:cNvSpPr txBox="1"/>
          <p:nvPr/>
        </p:nvSpPr>
        <p:spPr>
          <a:xfrm>
            <a:off x="2152650" y="5849034"/>
            <a:ext cx="7886700" cy="646331"/>
          </a:xfrm>
          <a:prstGeom prst="rect">
            <a:avLst/>
          </a:prstGeom>
          <a:noFill/>
        </p:spPr>
        <p:txBody>
          <a:bodyPr wrap="square" rtlCol="0">
            <a:spAutoFit/>
          </a:bodyPr>
          <a:lstStyle/>
          <a:p>
            <a:r>
              <a:rPr lang="zh-CN" altLang="en-US" dirty="0"/>
              <a:t>其他：</a:t>
            </a:r>
            <a:endParaRPr lang="en-US" altLang="zh-CN" dirty="0"/>
          </a:p>
          <a:p>
            <a:r>
              <a:rPr lang="zh-CN" altLang="en-US" dirty="0"/>
              <a:t>字符串 </a:t>
            </a:r>
            <a:r>
              <a:rPr lang="en-US" altLang="zh-CN" dirty="0"/>
              <a:t>string    (</a:t>
            </a:r>
            <a:r>
              <a:rPr lang="zh-CN" altLang="en-US" dirty="0"/>
              <a:t>需要</a:t>
            </a:r>
            <a:r>
              <a:rPr lang="en-US" altLang="zh-CN" dirty="0"/>
              <a:t>#include&lt;string&gt;)</a:t>
            </a:r>
            <a:r>
              <a:rPr lang="zh-CN" altLang="en-US" dirty="0"/>
              <a:t> </a:t>
            </a:r>
          </a:p>
        </p:txBody>
      </p:sp>
      <p:graphicFrame>
        <p:nvGraphicFramePr>
          <p:cNvPr id="9" name="表格 9">
            <a:extLst>
              <a:ext uri="{FF2B5EF4-FFF2-40B4-BE49-F238E27FC236}">
                <a16:creationId xmlns:a16="http://schemas.microsoft.com/office/drawing/2014/main" id="{93A153D6-10F9-43DB-AAD4-9C86F8E5AE05}"/>
              </a:ext>
            </a:extLst>
          </p:cNvPr>
          <p:cNvGraphicFramePr>
            <a:graphicFrameLocks noGrp="1"/>
          </p:cNvGraphicFramePr>
          <p:nvPr>
            <p:extLst>
              <p:ext uri="{D42A27DB-BD31-4B8C-83A1-F6EECF244321}">
                <p14:modId xmlns:p14="http://schemas.microsoft.com/office/powerpoint/2010/main" val="3896295726"/>
              </p:ext>
            </p:extLst>
          </p:nvPr>
        </p:nvGraphicFramePr>
        <p:xfrm>
          <a:off x="2108200" y="1877846"/>
          <a:ext cx="8127999" cy="3708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1817182"/>
                    </a:ext>
                  </a:extLst>
                </a:gridCol>
                <a:gridCol w="2709333">
                  <a:extLst>
                    <a:ext uri="{9D8B030D-6E8A-4147-A177-3AD203B41FA5}">
                      <a16:colId xmlns:a16="http://schemas.microsoft.com/office/drawing/2014/main" val="77861366"/>
                    </a:ext>
                  </a:extLst>
                </a:gridCol>
                <a:gridCol w="2709333">
                  <a:extLst>
                    <a:ext uri="{9D8B030D-6E8A-4147-A177-3AD203B41FA5}">
                      <a16:colId xmlns:a16="http://schemas.microsoft.com/office/drawing/2014/main" val="2126830434"/>
                    </a:ext>
                  </a:extLst>
                </a:gridCol>
              </a:tblGrid>
              <a:tr h="370840">
                <a:tc>
                  <a:txBody>
                    <a:bodyPr/>
                    <a:lstStyle/>
                    <a:p>
                      <a:r>
                        <a:rPr lang="zh-CN" altLang="en-US" dirty="0"/>
                        <a:t>类型</a:t>
                      </a:r>
                    </a:p>
                  </a:txBody>
                  <a:tcPr/>
                </a:tc>
                <a:tc>
                  <a:txBody>
                    <a:bodyPr/>
                    <a:lstStyle/>
                    <a:p>
                      <a:r>
                        <a:rPr lang="zh-CN" altLang="en-US" dirty="0"/>
                        <a:t>关键字</a:t>
                      </a:r>
                    </a:p>
                  </a:txBody>
                  <a:tcPr/>
                </a:tc>
                <a:tc>
                  <a:txBody>
                    <a:bodyPr/>
                    <a:lstStyle/>
                    <a:p>
                      <a:r>
                        <a:rPr lang="zh-CN" altLang="en-US" dirty="0"/>
                        <a:t>字节数</a:t>
                      </a:r>
                    </a:p>
                  </a:txBody>
                  <a:tcPr/>
                </a:tc>
                <a:extLst>
                  <a:ext uri="{0D108BD9-81ED-4DB2-BD59-A6C34878D82A}">
                    <a16:rowId xmlns:a16="http://schemas.microsoft.com/office/drawing/2014/main" val="23061177"/>
                  </a:ext>
                </a:extLst>
              </a:tr>
              <a:tr h="370840">
                <a:tc>
                  <a:txBody>
                    <a:bodyPr/>
                    <a:lstStyle/>
                    <a:p>
                      <a:r>
                        <a:rPr lang="zh-CN" altLang="en-US" dirty="0"/>
                        <a:t>布尔型</a:t>
                      </a:r>
                    </a:p>
                  </a:txBody>
                  <a:tcPr/>
                </a:tc>
                <a:tc>
                  <a:txBody>
                    <a:bodyPr/>
                    <a:lstStyle/>
                    <a:p>
                      <a:r>
                        <a:rPr lang="en-US" altLang="zh-CN" dirty="0"/>
                        <a:t>bool</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657450622"/>
                  </a:ext>
                </a:extLst>
              </a:tr>
              <a:tr h="370840">
                <a:tc>
                  <a:txBody>
                    <a:bodyPr/>
                    <a:lstStyle/>
                    <a:p>
                      <a:r>
                        <a:rPr lang="zh-CN" altLang="en-US" dirty="0"/>
                        <a:t>字符型</a:t>
                      </a:r>
                    </a:p>
                  </a:txBody>
                  <a:tcPr/>
                </a:tc>
                <a:tc>
                  <a:txBody>
                    <a:bodyPr/>
                    <a:lstStyle/>
                    <a:p>
                      <a:r>
                        <a:rPr lang="en-US" altLang="zh-CN" dirty="0"/>
                        <a:t>char</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19527493"/>
                  </a:ext>
                </a:extLst>
              </a:tr>
              <a:tr h="370840">
                <a:tc>
                  <a:txBody>
                    <a:bodyPr/>
                    <a:lstStyle/>
                    <a:p>
                      <a:r>
                        <a:rPr lang="zh-CN" altLang="en-US" dirty="0"/>
                        <a:t>短整型</a:t>
                      </a:r>
                    </a:p>
                  </a:txBody>
                  <a:tcPr/>
                </a:tc>
                <a:tc>
                  <a:txBody>
                    <a:bodyPr/>
                    <a:lstStyle/>
                    <a:p>
                      <a:r>
                        <a:rPr lang="en-US" altLang="zh-CN" dirty="0"/>
                        <a:t>short</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478087264"/>
                  </a:ext>
                </a:extLst>
              </a:tr>
              <a:tr h="370840">
                <a:tc>
                  <a:txBody>
                    <a:bodyPr/>
                    <a:lstStyle/>
                    <a:p>
                      <a:r>
                        <a:rPr lang="zh-CN" altLang="en-US" dirty="0"/>
                        <a:t>整型</a:t>
                      </a:r>
                    </a:p>
                  </a:txBody>
                  <a:tcPr/>
                </a:tc>
                <a:tc>
                  <a:txBody>
                    <a:bodyPr/>
                    <a:lstStyle/>
                    <a:p>
                      <a:r>
                        <a:rPr lang="en-US" altLang="zh-CN" dirty="0"/>
                        <a:t>int</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257888052"/>
                  </a:ext>
                </a:extLst>
              </a:tr>
              <a:tr h="370840">
                <a:tc>
                  <a:txBody>
                    <a:bodyPr/>
                    <a:lstStyle/>
                    <a:p>
                      <a:r>
                        <a:rPr lang="zh-CN" altLang="en-US" dirty="0"/>
                        <a:t>长整型</a:t>
                      </a:r>
                    </a:p>
                  </a:txBody>
                  <a:tcPr/>
                </a:tc>
                <a:tc>
                  <a:txBody>
                    <a:bodyPr/>
                    <a:lstStyle/>
                    <a:p>
                      <a:r>
                        <a:rPr lang="en-US" altLang="zh-CN" dirty="0"/>
                        <a:t>long</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773321166"/>
                  </a:ext>
                </a:extLst>
              </a:tr>
              <a:tr h="370840">
                <a:tc>
                  <a:txBody>
                    <a:bodyPr/>
                    <a:lstStyle/>
                    <a:p>
                      <a:r>
                        <a:rPr lang="zh-CN" altLang="en-US" dirty="0"/>
                        <a:t>长长整形</a:t>
                      </a:r>
                    </a:p>
                  </a:txBody>
                  <a:tcPr/>
                </a:tc>
                <a:tc>
                  <a:txBody>
                    <a:bodyPr/>
                    <a:lstStyle/>
                    <a:p>
                      <a:r>
                        <a:rPr lang="en-US" altLang="zh-CN" dirty="0"/>
                        <a:t>long long</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1942569448"/>
                  </a:ext>
                </a:extLst>
              </a:tr>
              <a:tr h="370840">
                <a:tc>
                  <a:txBody>
                    <a:bodyPr/>
                    <a:lstStyle/>
                    <a:p>
                      <a:r>
                        <a:rPr lang="zh-CN" altLang="en-US" dirty="0"/>
                        <a:t>单精度浮点型</a:t>
                      </a:r>
                    </a:p>
                  </a:txBody>
                  <a:tcPr/>
                </a:tc>
                <a:tc>
                  <a:txBody>
                    <a:bodyPr/>
                    <a:lstStyle/>
                    <a:p>
                      <a:r>
                        <a:rPr lang="en-US" altLang="zh-CN" dirty="0"/>
                        <a:t>Float</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2968576040"/>
                  </a:ext>
                </a:extLst>
              </a:tr>
              <a:tr h="370840">
                <a:tc>
                  <a:txBody>
                    <a:bodyPr/>
                    <a:lstStyle/>
                    <a:p>
                      <a:r>
                        <a:rPr lang="zh-CN" altLang="en-US" dirty="0"/>
                        <a:t>双精度浮点型</a:t>
                      </a:r>
                    </a:p>
                  </a:txBody>
                  <a:tcPr/>
                </a:tc>
                <a:tc>
                  <a:txBody>
                    <a:bodyPr/>
                    <a:lstStyle/>
                    <a:p>
                      <a:r>
                        <a:rPr lang="en-US" altLang="zh-CN" dirty="0"/>
                        <a:t>Double</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27553535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dirty="0"/>
                        <a:t>无类型</a:t>
                      </a:r>
                    </a:p>
                  </a:txBody>
                  <a:tcPr/>
                </a:tc>
                <a:tc>
                  <a:txBody>
                    <a:bodyPr/>
                    <a:lstStyle/>
                    <a:p>
                      <a:r>
                        <a:rPr lang="en-US" altLang="zh-CN" dirty="0"/>
                        <a:t>void</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617912596"/>
                  </a:ext>
                </a:extLst>
              </a:tr>
            </a:tbl>
          </a:graphicData>
        </a:graphic>
      </p:graphicFrame>
    </p:spTree>
    <p:extLst>
      <p:ext uri="{BB962C8B-B14F-4D97-AF65-F5344CB8AC3E}">
        <p14:creationId xmlns:p14="http://schemas.microsoft.com/office/powerpoint/2010/main" val="4176233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E6738-DDA3-40E2-878D-9E9E967FE92E}"/>
              </a:ext>
            </a:extLst>
          </p:cNvPr>
          <p:cNvSpPr>
            <a:spLocks noGrp="1"/>
          </p:cNvSpPr>
          <p:nvPr>
            <p:ph type="title"/>
          </p:nvPr>
        </p:nvSpPr>
        <p:spPr/>
        <p:txBody>
          <a:bodyPr/>
          <a:lstStyle/>
          <a:p>
            <a:r>
              <a:rPr lang="zh-CN" altLang="en-US" dirty="0"/>
              <a:t>函数</a:t>
            </a:r>
          </a:p>
        </p:txBody>
      </p:sp>
      <p:sp>
        <p:nvSpPr>
          <p:cNvPr id="3" name="内容占位符 2">
            <a:extLst>
              <a:ext uri="{FF2B5EF4-FFF2-40B4-BE49-F238E27FC236}">
                <a16:creationId xmlns:a16="http://schemas.microsoft.com/office/drawing/2014/main" id="{3F7C81C7-6B1F-4879-8DB2-49F8C07E3E6B}"/>
              </a:ext>
            </a:extLst>
          </p:cNvPr>
          <p:cNvSpPr>
            <a:spLocks noGrp="1"/>
          </p:cNvSpPr>
          <p:nvPr>
            <p:ph idx="1"/>
          </p:nvPr>
        </p:nvSpPr>
        <p:spPr>
          <a:xfrm>
            <a:off x="2152651" y="1825627"/>
            <a:ext cx="7886700" cy="2888615"/>
          </a:xfrm>
        </p:spPr>
        <p:txBody>
          <a:bodyPr/>
          <a:lstStyle/>
          <a:p>
            <a:r>
              <a:rPr lang="zh-CN" altLang="en-US" dirty="0"/>
              <a:t>一般开始要申明函数，指明函数的输入输出</a:t>
            </a:r>
            <a:endParaRPr lang="en-US" altLang="zh-CN" dirty="0"/>
          </a:p>
          <a:p>
            <a:endParaRPr lang="en-US" altLang="zh-CN" dirty="0"/>
          </a:p>
          <a:p>
            <a:endParaRPr lang="en-US" altLang="zh-CN" dirty="0"/>
          </a:p>
          <a:p>
            <a:pPr marL="0" indent="0">
              <a:buNone/>
            </a:pPr>
            <a:r>
              <a:rPr lang="en-US" altLang="zh-CN" dirty="0"/>
              <a:t> </a:t>
            </a:r>
          </a:p>
          <a:p>
            <a:r>
              <a:rPr lang="zh-CN" altLang="en-US" dirty="0"/>
              <a:t>然后实现函数 （函数定义，通常都是先声明后定义，声明放在</a:t>
            </a:r>
            <a:r>
              <a:rPr lang="en-US" altLang="zh-CN" dirty="0"/>
              <a:t>.h</a:t>
            </a:r>
            <a:r>
              <a:rPr lang="zh-CN" altLang="en-US" dirty="0"/>
              <a:t>头文件中，定义在</a:t>
            </a:r>
            <a:r>
              <a:rPr lang="en-US" altLang="zh-CN" dirty="0"/>
              <a:t>.</a:t>
            </a:r>
            <a:r>
              <a:rPr lang="en-US" altLang="zh-CN" dirty="0" err="1"/>
              <a:t>cpp</a:t>
            </a:r>
            <a:r>
              <a:rPr lang="zh-CN" altLang="en-US" dirty="0"/>
              <a:t>文件中）</a:t>
            </a:r>
            <a:endParaRPr lang="en-US" altLang="zh-CN" dirty="0"/>
          </a:p>
          <a:p>
            <a:endParaRPr lang="en-US" altLang="zh-CN" dirty="0"/>
          </a:p>
          <a:p>
            <a:endParaRPr lang="zh-CN" altLang="en-US" dirty="0"/>
          </a:p>
        </p:txBody>
      </p:sp>
      <p:sp>
        <p:nvSpPr>
          <p:cNvPr id="8" name="矩形 7">
            <a:extLst>
              <a:ext uri="{FF2B5EF4-FFF2-40B4-BE49-F238E27FC236}">
                <a16:creationId xmlns:a16="http://schemas.microsoft.com/office/drawing/2014/main" id="{DD70DB9B-0F42-48F9-921B-79B172663C3D}"/>
              </a:ext>
            </a:extLst>
          </p:cNvPr>
          <p:cNvSpPr/>
          <p:nvPr/>
        </p:nvSpPr>
        <p:spPr>
          <a:xfrm>
            <a:off x="2152650" y="2503725"/>
            <a:ext cx="8820149" cy="369332"/>
          </a:xfrm>
          <a:prstGeom prst="rect">
            <a:avLst/>
          </a:prstGeom>
        </p:spPr>
        <p:txBody>
          <a:bodyPr wrap="square">
            <a:spAutoFit/>
          </a:bodyPr>
          <a:lstStyle/>
          <a:p>
            <a:r>
              <a:rPr lang="en-US" altLang="zh-CN" dirty="0">
                <a:solidFill>
                  <a:srgbClr val="A626A4"/>
                </a:solidFill>
                <a:latin typeface="YaHei Consolas Hybrid,  Courier New"/>
              </a:rPr>
              <a:t>int</a:t>
            </a:r>
            <a:r>
              <a:rPr lang="en-US" altLang="zh-CN" dirty="0">
                <a:solidFill>
                  <a:srgbClr val="383A42"/>
                </a:solidFill>
                <a:latin typeface="YaHei Consolas Hybrid,  Courier New"/>
              </a:rPr>
              <a:t> </a:t>
            </a:r>
            <a:r>
              <a:rPr lang="en-US" altLang="zh-CN" dirty="0">
                <a:solidFill>
                  <a:srgbClr val="4078F2"/>
                </a:solidFill>
                <a:latin typeface="YaHei Consolas Hybrid,  Courier New"/>
              </a:rPr>
              <a:t>function</a:t>
            </a:r>
            <a:r>
              <a:rPr lang="en-US" altLang="zh-CN" dirty="0">
                <a:solidFill>
                  <a:srgbClr val="383A42"/>
                </a:solidFill>
                <a:latin typeface="YaHei Consolas Hybrid,  Courier New"/>
              </a:rPr>
              <a:t>(</a:t>
            </a:r>
            <a:r>
              <a:rPr lang="en-US" altLang="zh-CN" dirty="0">
                <a:solidFill>
                  <a:srgbClr val="A626A4"/>
                </a:solidFill>
                <a:latin typeface="YaHei Consolas Hybrid,  Courier New"/>
              </a:rPr>
              <a:t>int</a:t>
            </a:r>
            <a:r>
              <a:rPr lang="en-US" altLang="zh-CN" dirty="0">
                <a:solidFill>
                  <a:srgbClr val="383A42"/>
                </a:solidFill>
                <a:latin typeface="YaHei Consolas Hybrid,  Courier New"/>
              </a:rPr>
              <a:t>, </a:t>
            </a:r>
            <a:r>
              <a:rPr lang="en-US" altLang="zh-CN" dirty="0">
                <a:solidFill>
                  <a:srgbClr val="A626A4"/>
                </a:solidFill>
                <a:latin typeface="YaHei Consolas Hybrid,  Courier New"/>
              </a:rPr>
              <a:t>int</a:t>
            </a:r>
            <a:r>
              <a:rPr lang="en-US" altLang="zh-CN" dirty="0">
                <a:solidFill>
                  <a:srgbClr val="383A42"/>
                </a:solidFill>
                <a:latin typeface="YaHei Consolas Hybrid,  Courier New"/>
              </a:rPr>
              <a:t>);   // </a:t>
            </a:r>
            <a:r>
              <a:rPr lang="zh-CN" altLang="en-US" dirty="0">
                <a:solidFill>
                  <a:srgbClr val="383A42"/>
                </a:solidFill>
                <a:latin typeface="YaHei Consolas Hybrid,  Courier New"/>
              </a:rPr>
              <a:t>函数返回值为</a:t>
            </a:r>
            <a:r>
              <a:rPr lang="en-US" altLang="zh-CN" dirty="0">
                <a:solidFill>
                  <a:srgbClr val="383A42"/>
                </a:solidFill>
                <a:latin typeface="YaHei Consolas Hybrid,  Courier New"/>
              </a:rPr>
              <a:t>int</a:t>
            </a:r>
            <a:r>
              <a:rPr lang="zh-CN" altLang="en-US" dirty="0">
                <a:solidFill>
                  <a:srgbClr val="383A42"/>
                </a:solidFill>
                <a:latin typeface="YaHei Consolas Hybrid,  Courier New"/>
              </a:rPr>
              <a:t>类型，接受两个</a:t>
            </a:r>
            <a:r>
              <a:rPr lang="en-US" altLang="zh-CN" dirty="0">
                <a:solidFill>
                  <a:srgbClr val="383A42"/>
                </a:solidFill>
                <a:latin typeface="YaHei Consolas Hybrid,  Courier New"/>
              </a:rPr>
              <a:t>int</a:t>
            </a:r>
            <a:r>
              <a:rPr lang="zh-CN" altLang="en-US" dirty="0">
                <a:solidFill>
                  <a:srgbClr val="383A42"/>
                </a:solidFill>
                <a:latin typeface="YaHei Consolas Hybrid,  Courier New"/>
              </a:rPr>
              <a:t>型的参数</a:t>
            </a:r>
            <a:endParaRPr lang="en-US" altLang="zh-CN" dirty="0">
              <a:solidFill>
                <a:srgbClr val="383A42"/>
              </a:solidFill>
              <a:latin typeface="YaHei Consolas Hybrid,  Courier New"/>
            </a:endParaRPr>
          </a:p>
        </p:txBody>
      </p:sp>
      <p:sp>
        <p:nvSpPr>
          <p:cNvPr id="9" name="矩形 8">
            <a:extLst>
              <a:ext uri="{FF2B5EF4-FFF2-40B4-BE49-F238E27FC236}">
                <a16:creationId xmlns:a16="http://schemas.microsoft.com/office/drawing/2014/main" id="{B9B1BDC8-930D-45AA-BFB7-6A48132BEED3}"/>
              </a:ext>
            </a:extLst>
          </p:cNvPr>
          <p:cNvSpPr/>
          <p:nvPr/>
        </p:nvSpPr>
        <p:spPr>
          <a:xfrm>
            <a:off x="2152651" y="2942193"/>
            <a:ext cx="6096000" cy="369332"/>
          </a:xfrm>
          <a:prstGeom prst="rect">
            <a:avLst/>
          </a:prstGeom>
        </p:spPr>
        <p:txBody>
          <a:bodyPr>
            <a:spAutoFit/>
          </a:bodyPr>
          <a:lstStyle/>
          <a:p>
            <a:r>
              <a:rPr lang="fr-FR" altLang="zh-CN" dirty="0">
                <a:solidFill>
                  <a:srgbClr val="A626A4"/>
                </a:solidFill>
                <a:latin typeface="YaHei Consolas Hybrid,  Courier New"/>
              </a:rPr>
              <a:t>double</a:t>
            </a:r>
            <a:r>
              <a:rPr lang="fr-FR" altLang="zh-CN" dirty="0">
                <a:solidFill>
                  <a:srgbClr val="383A42"/>
                </a:solidFill>
                <a:latin typeface="YaHei Consolas Hybrid,  Courier New"/>
              </a:rPr>
              <a:t> </a:t>
            </a:r>
            <a:r>
              <a:rPr lang="fr-FR" altLang="zh-CN" dirty="0">
                <a:solidFill>
                  <a:srgbClr val="4078F2"/>
                </a:solidFill>
                <a:latin typeface="YaHei Consolas Hybrid,  Courier New"/>
              </a:rPr>
              <a:t>function</a:t>
            </a:r>
            <a:r>
              <a:rPr lang="fr-FR" altLang="zh-CN" dirty="0">
                <a:solidFill>
                  <a:srgbClr val="383A42"/>
                </a:solidFill>
                <a:latin typeface="YaHei Consolas Hybrid,  Courier New"/>
              </a:rPr>
              <a:t>(</a:t>
            </a:r>
            <a:r>
              <a:rPr lang="fr-FR" altLang="zh-CN" dirty="0">
                <a:solidFill>
                  <a:srgbClr val="A626A4"/>
                </a:solidFill>
                <a:latin typeface="YaHei Consolas Hybrid,  Courier New"/>
              </a:rPr>
              <a:t>double</a:t>
            </a:r>
            <a:r>
              <a:rPr lang="fr-FR" altLang="zh-CN" dirty="0">
                <a:solidFill>
                  <a:srgbClr val="383A42"/>
                </a:solidFill>
                <a:latin typeface="YaHei Consolas Hybrid,  Courier New"/>
              </a:rPr>
              <a:t> a, </a:t>
            </a:r>
            <a:r>
              <a:rPr lang="fr-FR" altLang="zh-CN" dirty="0">
                <a:solidFill>
                  <a:srgbClr val="A626A4"/>
                </a:solidFill>
                <a:latin typeface="YaHei Consolas Hybrid,  Courier New"/>
              </a:rPr>
              <a:t>double</a:t>
            </a:r>
            <a:r>
              <a:rPr lang="fr-FR" altLang="zh-CN" dirty="0">
                <a:solidFill>
                  <a:srgbClr val="383A42"/>
                </a:solidFill>
                <a:latin typeface="YaHei Consolas Hybrid,  Courier New"/>
              </a:rPr>
              <a:t> b);</a:t>
            </a:r>
          </a:p>
        </p:txBody>
      </p:sp>
      <p:sp>
        <p:nvSpPr>
          <p:cNvPr id="10" name="矩形 9">
            <a:extLst>
              <a:ext uri="{FF2B5EF4-FFF2-40B4-BE49-F238E27FC236}">
                <a16:creationId xmlns:a16="http://schemas.microsoft.com/office/drawing/2014/main" id="{7B8CD40B-71C2-4A22-886D-139A0788FDFD}"/>
              </a:ext>
            </a:extLst>
          </p:cNvPr>
          <p:cNvSpPr/>
          <p:nvPr/>
        </p:nvSpPr>
        <p:spPr>
          <a:xfrm>
            <a:off x="2152650" y="4417659"/>
            <a:ext cx="6096000" cy="1200329"/>
          </a:xfrm>
          <a:prstGeom prst="rect">
            <a:avLst/>
          </a:prstGeom>
        </p:spPr>
        <p:txBody>
          <a:bodyPr>
            <a:spAutoFit/>
          </a:bodyPr>
          <a:lstStyle/>
          <a:p>
            <a:r>
              <a:rPr lang="en-US" altLang="zh-CN" dirty="0">
                <a:solidFill>
                  <a:srgbClr val="A626A4"/>
                </a:solidFill>
                <a:latin typeface="YaHei Consolas Hybrid,  Courier New"/>
              </a:rPr>
              <a:t>int</a:t>
            </a:r>
            <a:r>
              <a:rPr lang="en-US" altLang="zh-CN" dirty="0">
                <a:solidFill>
                  <a:srgbClr val="383A42"/>
                </a:solidFill>
                <a:latin typeface="YaHei Consolas Hybrid,  Courier New"/>
              </a:rPr>
              <a:t> </a:t>
            </a:r>
            <a:r>
              <a:rPr lang="en-US" altLang="zh-CN" dirty="0">
                <a:solidFill>
                  <a:srgbClr val="4078F2"/>
                </a:solidFill>
                <a:latin typeface="YaHei Consolas Hybrid,  Courier New"/>
              </a:rPr>
              <a:t>function</a:t>
            </a:r>
            <a:r>
              <a:rPr lang="en-US" altLang="zh-CN" dirty="0">
                <a:solidFill>
                  <a:srgbClr val="383A42"/>
                </a:solidFill>
                <a:latin typeface="YaHei Consolas Hybrid,  Courier New"/>
              </a:rPr>
              <a:t>(</a:t>
            </a:r>
            <a:r>
              <a:rPr lang="en-US" altLang="zh-CN" dirty="0">
                <a:solidFill>
                  <a:srgbClr val="A626A4"/>
                </a:solidFill>
                <a:latin typeface="YaHei Consolas Hybrid,  Courier New"/>
              </a:rPr>
              <a:t>int</a:t>
            </a:r>
            <a:r>
              <a:rPr lang="en-US" altLang="zh-CN" dirty="0">
                <a:solidFill>
                  <a:srgbClr val="383A42"/>
                </a:solidFill>
                <a:latin typeface="YaHei Consolas Hybrid,  Courier New"/>
              </a:rPr>
              <a:t> a, </a:t>
            </a:r>
            <a:r>
              <a:rPr lang="en-US" altLang="zh-CN" dirty="0">
                <a:solidFill>
                  <a:srgbClr val="A626A4"/>
                </a:solidFill>
                <a:latin typeface="YaHei Consolas Hybrid,  Courier New"/>
              </a:rPr>
              <a:t>int</a:t>
            </a:r>
            <a:r>
              <a:rPr lang="en-US" altLang="zh-CN" dirty="0">
                <a:solidFill>
                  <a:srgbClr val="383A42"/>
                </a:solidFill>
                <a:latin typeface="YaHei Consolas Hybrid,  Courier New"/>
              </a:rPr>
              <a:t> b) </a:t>
            </a:r>
          </a:p>
          <a:p>
            <a:r>
              <a:rPr lang="en-US" altLang="zh-CN" dirty="0">
                <a:solidFill>
                  <a:srgbClr val="383A42"/>
                </a:solidFill>
                <a:latin typeface="YaHei Consolas Hybrid,  Courier New"/>
              </a:rPr>
              <a:t>{</a:t>
            </a:r>
          </a:p>
          <a:p>
            <a:r>
              <a:rPr lang="en-US" altLang="zh-CN" dirty="0">
                <a:solidFill>
                  <a:srgbClr val="A626A4"/>
                </a:solidFill>
                <a:latin typeface="YaHei Consolas Hybrid,  Courier New"/>
              </a:rPr>
              <a:t>	return</a:t>
            </a:r>
            <a:r>
              <a:rPr lang="en-US" altLang="zh-CN" dirty="0">
                <a:solidFill>
                  <a:srgbClr val="383A42"/>
                </a:solidFill>
                <a:latin typeface="YaHei Consolas Hybrid,  Courier New"/>
              </a:rPr>
              <a:t> (a </a:t>
            </a:r>
            <a:r>
              <a:rPr lang="en-US" altLang="zh-CN" dirty="0">
                <a:solidFill>
                  <a:srgbClr val="A626A4"/>
                </a:solidFill>
                <a:latin typeface="YaHei Consolas Hybrid,  Courier New"/>
              </a:rPr>
              <a:t>+</a:t>
            </a:r>
            <a:r>
              <a:rPr lang="en-US" altLang="zh-CN" dirty="0">
                <a:solidFill>
                  <a:srgbClr val="383A42"/>
                </a:solidFill>
                <a:latin typeface="YaHei Consolas Hybrid,  Courier New"/>
              </a:rPr>
              <a:t> b);</a:t>
            </a:r>
          </a:p>
          <a:p>
            <a:r>
              <a:rPr lang="en-US" altLang="zh-CN" dirty="0">
                <a:solidFill>
                  <a:srgbClr val="383A42"/>
                </a:solidFill>
                <a:latin typeface="YaHei Consolas Hybrid,  Courier New"/>
              </a:rPr>
              <a:t>}</a:t>
            </a:r>
          </a:p>
        </p:txBody>
      </p:sp>
      <p:sp>
        <p:nvSpPr>
          <p:cNvPr id="11" name="矩形 10">
            <a:extLst>
              <a:ext uri="{FF2B5EF4-FFF2-40B4-BE49-F238E27FC236}">
                <a16:creationId xmlns:a16="http://schemas.microsoft.com/office/drawing/2014/main" id="{4E7D21D4-C725-4E41-B8DF-EDA93BB32B34}"/>
              </a:ext>
            </a:extLst>
          </p:cNvPr>
          <p:cNvSpPr/>
          <p:nvPr/>
        </p:nvSpPr>
        <p:spPr>
          <a:xfrm>
            <a:off x="2152650" y="5617988"/>
            <a:ext cx="6096000" cy="1200329"/>
          </a:xfrm>
          <a:prstGeom prst="rect">
            <a:avLst/>
          </a:prstGeom>
        </p:spPr>
        <p:txBody>
          <a:bodyPr>
            <a:spAutoFit/>
          </a:bodyPr>
          <a:lstStyle/>
          <a:p>
            <a:r>
              <a:rPr lang="en-US" altLang="zh-CN" dirty="0">
                <a:solidFill>
                  <a:srgbClr val="A626A4"/>
                </a:solidFill>
                <a:latin typeface="YaHei Consolas Hybrid,  Courier New"/>
              </a:rPr>
              <a:t>double</a:t>
            </a:r>
            <a:r>
              <a:rPr lang="en-US" altLang="zh-CN" dirty="0">
                <a:solidFill>
                  <a:srgbClr val="383A42"/>
                </a:solidFill>
                <a:latin typeface="YaHei Consolas Hybrid,  Courier New"/>
              </a:rPr>
              <a:t> </a:t>
            </a:r>
            <a:r>
              <a:rPr lang="en-US" altLang="zh-CN" dirty="0">
                <a:solidFill>
                  <a:srgbClr val="4078F2"/>
                </a:solidFill>
                <a:latin typeface="YaHei Consolas Hybrid,  Courier New"/>
              </a:rPr>
              <a:t>function</a:t>
            </a:r>
            <a:r>
              <a:rPr lang="en-US" altLang="zh-CN" dirty="0">
                <a:solidFill>
                  <a:srgbClr val="383A42"/>
                </a:solidFill>
                <a:latin typeface="YaHei Consolas Hybrid,  Courier New"/>
              </a:rPr>
              <a:t>(</a:t>
            </a:r>
            <a:r>
              <a:rPr lang="en-US" altLang="zh-CN" dirty="0">
                <a:solidFill>
                  <a:srgbClr val="A626A4"/>
                </a:solidFill>
                <a:latin typeface="YaHei Consolas Hybrid,  Courier New"/>
              </a:rPr>
              <a:t>double</a:t>
            </a:r>
            <a:r>
              <a:rPr lang="en-US" altLang="zh-CN" dirty="0">
                <a:solidFill>
                  <a:srgbClr val="383A42"/>
                </a:solidFill>
                <a:latin typeface="YaHei Consolas Hybrid,  Courier New"/>
              </a:rPr>
              <a:t> a, </a:t>
            </a:r>
            <a:r>
              <a:rPr lang="en-US" altLang="zh-CN" dirty="0">
                <a:solidFill>
                  <a:srgbClr val="A626A4"/>
                </a:solidFill>
                <a:latin typeface="YaHei Consolas Hybrid,  Courier New"/>
              </a:rPr>
              <a:t>double</a:t>
            </a:r>
            <a:r>
              <a:rPr lang="en-US" altLang="zh-CN" dirty="0">
                <a:solidFill>
                  <a:srgbClr val="383A42"/>
                </a:solidFill>
                <a:latin typeface="YaHei Consolas Hybrid,  Courier New"/>
              </a:rPr>
              <a:t> b) </a:t>
            </a:r>
          </a:p>
          <a:p>
            <a:r>
              <a:rPr lang="en-US" altLang="zh-CN" dirty="0">
                <a:solidFill>
                  <a:srgbClr val="383A42"/>
                </a:solidFill>
                <a:latin typeface="YaHei Consolas Hybrid,  Courier New"/>
              </a:rPr>
              <a:t>{</a:t>
            </a:r>
          </a:p>
          <a:p>
            <a:r>
              <a:rPr lang="en-US" altLang="zh-CN" dirty="0">
                <a:solidFill>
                  <a:srgbClr val="383A42"/>
                </a:solidFill>
                <a:latin typeface="YaHei Consolas Hybrid,  Courier New"/>
              </a:rPr>
              <a:t>    </a:t>
            </a:r>
            <a:r>
              <a:rPr lang="en-US" altLang="zh-CN" dirty="0">
                <a:solidFill>
                  <a:srgbClr val="A626A4"/>
                </a:solidFill>
                <a:latin typeface="YaHei Consolas Hybrid,  Courier New"/>
              </a:rPr>
              <a:t>return</a:t>
            </a:r>
            <a:r>
              <a:rPr lang="en-US" altLang="zh-CN" dirty="0">
                <a:solidFill>
                  <a:srgbClr val="383A42"/>
                </a:solidFill>
                <a:latin typeface="YaHei Consolas Hybrid,  Courier New"/>
              </a:rPr>
              <a:t> (a </a:t>
            </a:r>
            <a:r>
              <a:rPr lang="en-US" altLang="zh-CN" dirty="0">
                <a:solidFill>
                  <a:srgbClr val="A626A4"/>
                </a:solidFill>
                <a:latin typeface="YaHei Consolas Hybrid,  Courier New"/>
              </a:rPr>
              <a:t>+</a:t>
            </a:r>
            <a:r>
              <a:rPr lang="en-US" altLang="zh-CN" dirty="0">
                <a:solidFill>
                  <a:srgbClr val="383A42"/>
                </a:solidFill>
                <a:latin typeface="YaHei Consolas Hybrid,  Courier New"/>
              </a:rPr>
              <a:t> b);</a:t>
            </a:r>
          </a:p>
          <a:p>
            <a:r>
              <a:rPr lang="en-US" altLang="zh-CN" dirty="0">
                <a:solidFill>
                  <a:srgbClr val="383A42"/>
                </a:solidFill>
                <a:latin typeface="YaHei Consolas Hybrid,  Courier New"/>
              </a:rPr>
              <a:t>}</a:t>
            </a:r>
          </a:p>
        </p:txBody>
      </p:sp>
    </p:spTree>
    <p:extLst>
      <p:ext uri="{BB962C8B-B14F-4D97-AF65-F5344CB8AC3E}">
        <p14:creationId xmlns:p14="http://schemas.microsoft.com/office/powerpoint/2010/main" val="2719050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564C83-D1D2-4119-A073-84CFCA89B866}"/>
              </a:ext>
            </a:extLst>
          </p:cNvPr>
          <p:cNvSpPr>
            <a:spLocks noGrp="1"/>
          </p:cNvSpPr>
          <p:nvPr>
            <p:ph type="title"/>
          </p:nvPr>
        </p:nvSpPr>
        <p:spPr/>
        <p:txBody>
          <a:bodyPr/>
          <a:lstStyle/>
          <a:p>
            <a:r>
              <a:rPr lang="zh-CN" altLang="en-US" dirty="0"/>
              <a:t>指针 与 引用</a:t>
            </a:r>
          </a:p>
        </p:txBody>
      </p:sp>
      <p:sp>
        <p:nvSpPr>
          <p:cNvPr id="3" name="内容占位符 2">
            <a:extLst>
              <a:ext uri="{FF2B5EF4-FFF2-40B4-BE49-F238E27FC236}">
                <a16:creationId xmlns:a16="http://schemas.microsoft.com/office/drawing/2014/main" id="{9E784065-628B-4DD9-B758-156E2F8ABFDE}"/>
              </a:ext>
            </a:extLst>
          </p:cNvPr>
          <p:cNvSpPr>
            <a:spLocks noGrp="1"/>
          </p:cNvSpPr>
          <p:nvPr>
            <p:ph idx="1"/>
          </p:nvPr>
        </p:nvSpPr>
        <p:spPr>
          <a:xfrm>
            <a:off x="1371600" y="1854200"/>
            <a:ext cx="9601200" cy="1219200"/>
          </a:xfrm>
        </p:spPr>
        <p:txBody>
          <a:bodyPr>
            <a:normAutofit/>
          </a:bodyPr>
          <a:lstStyle/>
          <a:p>
            <a:r>
              <a:rPr lang="en-US" altLang="zh-CN" dirty="0"/>
              <a:t>C</a:t>
            </a:r>
            <a:r>
              <a:rPr lang="zh-CN" altLang="en-US" dirty="0"/>
              <a:t>语言中已讲</a:t>
            </a:r>
            <a:endParaRPr lang="en-US" altLang="zh-CN" dirty="0"/>
          </a:p>
          <a:p>
            <a:r>
              <a:rPr lang="zh-CN" altLang="en-US" dirty="0"/>
              <a:t>指针是一个变量，其值是另一个变量的地址</a:t>
            </a:r>
            <a:endParaRPr lang="en-US" altLang="zh-CN" dirty="0"/>
          </a:p>
          <a:p>
            <a:pPr marL="0" indent="0">
              <a:buNone/>
            </a:pPr>
            <a:endParaRPr lang="en-US" altLang="zh-CN" dirty="0"/>
          </a:p>
        </p:txBody>
      </p:sp>
      <p:pic>
        <p:nvPicPr>
          <p:cNvPr id="15" name="图片 14">
            <a:extLst>
              <a:ext uri="{FF2B5EF4-FFF2-40B4-BE49-F238E27FC236}">
                <a16:creationId xmlns:a16="http://schemas.microsoft.com/office/drawing/2014/main" id="{5D7D0202-C1A2-4C77-B022-81CC15209447}"/>
              </a:ext>
            </a:extLst>
          </p:cNvPr>
          <p:cNvPicPr>
            <a:picLocks noChangeAspect="1"/>
          </p:cNvPicPr>
          <p:nvPr/>
        </p:nvPicPr>
        <p:blipFill>
          <a:blip r:embed="rId2"/>
          <a:stretch>
            <a:fillRect/>
          </a:stretch>
        </p:blipFill>
        <p:spPr>
          <a:xfrm>
            <a:off x="1500187" y="3136900"/>
            <a:ext cx="5972976" cy="2719126"/>
          </a:xfrm>
          <a:prstGeom prst="rect">
            <a:avLst/>
          </a:prstGeom>
        </p:spPr>
      </p:pic>
      <p:pic>
        <p:nvPicPr>
          <p:cNvPr id="17" name="图片 16">
            <a:extLst>
              <a:ext uri="{FF2B5EF4-FFF2-40B4-BE49-F238E27FC236}">
                <a16:creationId xmlns:a16="http://schemas.microsoft.com/office/drawing/2014/main" id="{1AC902FA-7AB3-45A2-87F2-4D31468E7623}"/>
              </a:ext>
            </a:extLst>
          </p:cNvPr>
          <p:cNvPicPr>
            <a:picLocks noChangeAspect="1"/>
          </p:cNvPicPr>
          <p:nvPr/>
        </p:nvPicPr>
        <p:blipFill>
          <a:blip r:embed="rId3"/>
          <a:stretch>
            <a:fillRect/>
          </a:stretch>
        </p:blipFill>
        <p:spPr>
          <a:xfrm>
            <a:off x="7800974" y="3136900"/>
            <a:ext cx="3709167" cy="2719126"/>
          </a:xfrm>
          <a:prstGeom prst="rect">
            <a:avLst/>
          </a:prstGeom>
        </p:spPr>
      </p:pic>
    </p:spTree>
    <p:extLst>
      <p:ext uri="{BB962C8B-B14F-4D97-AF65-F5344CB8AC3E}">
        <p14:creationId xmlns:p14="http://schemas.microsoft.com/office/powerpoint/2010/main" val="4168335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564C83-D1D2-4119-A073-84CFCA89B866}"/>
              </a:ext>
            </a:extLst>
          </p:cNvPr>
          <p:cNvSpPr>
            <a:spLocks noGrp="1"/>
          </p:cNvSpPr>
          <p:nvPr>
            <p:ph type="title"/>
          </p:nvPr>
        </p:nvSpPr>
        <p:spPr/>
        <p:txBody>
          <a:bodyPr/>
          <a:lstStyle/>
          <a:p>
            <a:r>
              <a:rPr lang="zh-CN" altLang="en-US" dirty="0"/>
              <a:t>指针 与 引用</a:t>
            </a:r>
          </a:p>
        </p:txBody>
      </p:sp>
      <p:sp>
        <p:nvSpPr>
          <p:cNvPr id="5" name="文本框 4">
            <a:extLst>
              <a:ext uri="{FF2B5EF4-FFF2-40B4-BE49-F238E27FC236}">
                <a16:creationId xmlns:a16="http://schemas.microsoft.com/office/drawing/2014/main" id="{4E16344C-373E-4A47-82D5-25558167AC6F}"/>
              </a:ext>
            </a:extLst>
          </p:cNvPr>
          <p:cNvSpPr txBox="1"/>
          <p:nvPr/>
        </p:nvSpPr>
        <p:spPr>
          <a:xfrm>
            <a:off x="1485900" y="1951672"/>
            <a:ext cx="9893300" cy="1200329"/>
          </a:xfrm>
          <a:prstGeom prst="rect">
            <a:avLst/>
          </a:prstGeom>
          <a:noFill/>
        </p:spPr>
        <p:txBody>
          <a:bodyPr wrap="square">
            <a:spAutoFit/>
          </a:bodyPr>
          <a:lstStyle/>
          <a:p>
            <a:pPr marL="285750" indent="-285750">
              <a:buFont typeface="Wingdings" panose="05000000000000000000" pitchFamily="2" charset="2"/>
              <a:buChar char="n"/>
            </a:pPr>
            <a:r>
              <a:rPr lang="zh-CN" altLang="en-US" dirty="0"/>
              <a:t>引用是 </a:t>
            </a:r>
            <a:r>
              <a:rPr lang="en-US" altLang="zh-CN" b="1" dirty="0"/>
              <a:t>C++</a:t>
            </a:r>
            <a:r>
              <a:rPr lang="zh-CN" altLang="en-US" b="1" dirty="0"/>
              <a:t>中的新概念，其可认为变量的别名，主要用作函数参数以及函数的返回类型中</a:t>
            </a:r>
            <a:endParaRPr lang="en-US" altLang="zh-CN" b="1" dirty="0"/>
          </a:p>
          <a:p>
            <a:endParaRPr lang="en-US" altLang="zh-CN" dirty="0"/>
          </a:p>
          <a:p>
            <a:r>
              <a:rPr lang="zh-CN" altLang="en-US" dirty="0"/>
              <a:t>格式： 数据类型 </a:t>
            </a:r>
            <a:r>
              <a:rPr lang="zh-CN" altLang="en-US" b="1" dirty="0"/>
              <a:t>＆</a:t>
            </a:r>
            <a:r>
              <a:rPr lang="zh-CN" altLang="en-US" dirty="0"/>
              <a:t>引用名 </a:t>
            </a:r>
            <a:r>
              <a:rPr lang="en-US" altLang="zh-CN" b="1" dirty="0"/>
              <a:t>==</a:t>
            </a:r>
            <a:r>
              <a:rPr lang="zh-CN" altLang="en-US" b="1" dirty="0"/>
              <a:t>已定义的变量名；</a:t>
            </a:r>
            <a:endParaRPr lang="en-US" altLang="zh-CN" b="1" dirty="0"/>
          </a:p>
          <a:p>
            <a:endParaRPr lang="en-US" altLang="zh-CN" b="1" dirty="0"/>
          </a:p>
        </p:txBody>
      </p:sp>
      <p:sp>
        <p:nvSpPr>
          <p:cNvPr id="12" name="文本框 11">
            <a:extLst>
              <a:ext uri="{FF2B5EF4-FFF2-40B4-BE49-F238E27FC236}">
                <a16:creationId xmlns:a16="http://schemas.microsoft.com/office/drawing/2014/main" id="{2A05628F-3671-463B-B6A9-8B2D557EB311}"/>
              </a:ext>
            </a:extLst>
          </p:cNvPr>
          <p:cNvSpPr txBox="1"/>
          <p:nvPr/>
        </p:nvSpPr>
        <p:spPr>
          <a:xfrm>
            <a:off x="1546445" y="5568434"/>
            <a:ext cx="9893300" cy="923330"/>
          </a:xfrm>
          <a:prstGeom prst="rect">
            <a:avLst/>
          </a:prstGeom>
          <a:noFill/>
        </p:spPr>
        <p:txBody>
          <a:bodyPr wrap="square">
            <a:spAutoFit/>
          </a:bodyPr>
          <a:lstStyle/>
          <a:p>
            <a:r>
              <a:rPr lang="en-US" altLang="zh-CN" b="1" dirty="0"/>
              <a:t>p</a:t>
            </a:r>
            <a:r>
              <a:rPr lang="zh-CN" altLang="en-US" dirty="0"/>
              <a:t>可以看做是变量 </a:t>
            </a:r>
            <a:r>
              <a:rPr lang="en-US" altLang="zh-CN" dirty="0"/>
              <a:t>a</a:t>
            </a:r>
            <a:r>
              <a:rPr lang="zh-CN" altLang="en-US" b="1" dirty="0"/>
              <a:t>的别名，也就是其占用内存的相同位置．当</a:t>
            </a:r>
            <a:r>
              <a:rPr lang="en-US" altLang="zh-CN" b="1" dirty="0" err="1"/>
              <a:t>i</a:t>
            </a:r>
            <a:r>
              <a:rPr lang="zh-CN" altLang="en-US" b="1" dirty="0"/>
              <a:t>变化时，</a:t>
            </a:r>
            <a:r>
              <a:rPr lang="en-US" altLang="zh-CN" b="1" dirty="0"/>
              <a:t>j</a:t>
            </a:r>
            <a:r>
              <a:rPr lang="zh-CN" altLang="en-US" b="1" dirty="0"/>
              <a:t>也随之变化，反之亦然；</a:t>
            </a:r>
            <a:endParaRPr lang="en-US" altLang="zh-CN" b="1" dirty="0"/>
          </a:p>
          <a:p>
            <a:r>
              <a:rPr lang="zh-CN" altLang="en-US" b="1" dirty="0">
                <a:solidFill>
                  <a:srgbClr val="FF0000"/>
                </a:solidFill>
              </a:rPr>
              <a:t>注意：只有左值能作为引用（不考虑右值引用），即 </a:t>
            </a:r>
            <a:r>
              <a:rPr lang="en-US" altLang="zh-CN" b="1" dirty="0">
                <a:solidFill>
                  <a:srgbClr val="FF0000"/>
                </a:solidFill>
              </a:rPr>
              <a:t>int &amp;p = 5 </a:t>
            </a:r>
            <a:r>
              <a:rPr lang="zh-CN" altLang="en-US" b="1" dirty="0">
                <a:solidFill>
                  <a:srgbClr val="FF0000"/>
                </a:solidFill>
              </a:rPr>
              <a:t>是错误的。</a:t>
            </a:r>
            <a:endParaRPr lang="en-US" altLang="zh-CN" b="1" dirty="0">
              <a:solidFill>
                <a:srgbClr val="FF0000"/>
              </a:solidFill>
            </a:endParaRPr>
          </a:p>
          <a:p>
            <a:r>
              <a:rPr lang="en-US" altLang="zh-CN" dirty="0">
                <a:solidFill>
                  <a:srgbClr val="FF0000"/>
                </a:solidFill>
              </a:rPr>
              <a:t>error: cannot bind non-const </a:t>
            </a:r>
            <a:r>
              <a:rPr lang="en-US" altLang="zh-CN" dirty="0" err="1">
                <a:solidFill>
                  <a:srgbClr val="FF0000"/>
                </a:solidFill>
              </a:rPr>
              <a:t>lvalue</a:t>
            </a:r>
            <a:r>
              <a:rPr lang="en-US" altLang="zh-CN" dirty="0">
                <a:solidFill>
                  <a:srgbClr val="FF0000"/>
                </a:solidFill>
              </a:rPr>
              <a:t> reference of type 'int&amp;' to an </a:t>
            </a:r>
            <a:r>
              <a:rPr lang="en-US" altLang="zh-CN" dirty="0" err="1">
                <a:solidFill>
                  <a:srgbClr val="FF0000"/>
                </a:solidFill>
              </a:rPr>
              <a:t>rvalue</a:t>
            </a:r>
            <a:r>
              <a:rPr lang="en-US" altLang="zh-CN" dirty="0">
                <a:solidFill>
                  <a:srgbClr val="FF0000"/>
                </a:solidFill>
              </a:rPr>
              <a:t> of type 'int'|</a:t>
            </a:r>
          </a:p>
        </p:txBody>
      </p:sp>
      <p:pic>
        <p:nvPicPr>
          <p:cNvPr id="14" name="图片 13">
            <a:extLst>
              <a:ext uri="{FF2B5EF4-FFF2-40B4-BE49-F238E27FC236}">
                <a16:creationId xmlns:a16="http://schemas.microsoft.com/office/drawing/2014/main" id="{7107BBA4-7E57-4810-BC91-8B00E9D2DDD9}"/>
              </a:ext>
            </a:extLst>
          </p:cNvPr>
          <p:cNvPicPr>
            <a:picLocks noChangeAspect="1"/>
          </p:cNvPicPr>
          <p:nvPr/>
        </p:nvPicPr>
        <p:blipFill>
          <a:blip r:embed="rId2"/>
          <a:stretch>
            <a:fillRect/>
          </a:stretch>
        </p:blipFill>
        <p:spPr>
          <a:xfrm>
            <a:off x="6973887" y="3169781"/>
            <a:ext cx="3671668" cy="2194560"/>
          </a:xfrm>
          <a:prstGeom prst="rect">
            <a:avLst/>
          </a:prstGeom>
        </p:spPr>
      </p:pic>
      <p:pic>
        <p:nvPicPr>
          <p:cNvPr id="16" name="图片 15">
            <a:extLst>
              <a:ext uri="{FF2B5EF4-FFF2-40B4-BE49-F238E27FC236}">
                <a16:creationId xmlns:a16="http://schemas.microsoft.com/office/drawing/2014/main" id="{3F94FF99-6531-424C-BCE7-588F364FD1BE}"/>
              </a:ext>
            </a:extLst>
          </p:cNvPr>
          <p:cNvPicPr>
            <a:picLocks noChangeAspect="1"/>
          </p:cNvPicPr>
          <p:nvPr/>
        </p:nvPicPr>
        <p:blipFill>
          <a:blip r:embed="rId3"/>
          <a:stretch>
            <a:fillRect/>
          </a:stretch>
        </p:blipFill>
        <p:spPr>
          <a:xfrm>
            <a:off x="1546445" y="3152001"/>
            <a:ext cx="5178175" cy="2194560"/>
          </a:xfrm>
          <a:prstGeom prst="rect">
            <a:avLst/>
          </a:prstGeom>
        </p:spPr>
      </p:pic>
    </p:spTree>
    <p:extLst>
      <p:ext uri="{BB962C8B-B14F-4D97-AF65-F5344CB8AC3E}">
        <p14:creationId xmlns:p14="http://schemas.microsoft.com/office/powerpoint/2010/main" val="538249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vert="horz" wrap="square" lIns="91440" tIns="45720" rIns="91440" bIns="45720" numCol="1" rtlCol="0" anchor="ctr" anchorCtr="0" compatLnSpc="1">
            <a:normAutofit/>
          </a:bodyPr>
          <a:lstStyle/>
          <a:p>
            <a:pPr eaLnBrk="1" hangingPunct="1"/>
            <a:r>
              <a:rPr lang="zh-CN" altLang="en-US" dirty="0"/>
              <a:t>指针和引用</a:t>
            </a:r>
            <a:r>
              <a:rPr lang="en-US" altLang="zh-CN" dirty="0"/>
              <a:t>(2)</a:t>
            </a:r>
          </a:p>
        </p:txBody>
      </p:sp>
      <p:sp>
        <p:nvSpPr>
          <p:cNvPr id="18435" name="Rectangle 3"/>
          <p:cNvSpPr>
            <a:spLocks noGrp="1" noChangeArrowheads="1"/>
          </p:cNvSpPr>
          <p:nvPr>
            <p:ph type="body" idx="4294967295"/>
          </p:nvPr>
        </p:nvSpPr>
        <p:spPr>
          <a:xfrm>
            <a:off x="1586006" y="2061029"/>
            <a:ext cx="5833970" cy="2968172"/>
          </a:xfrm>
        </p:spPr>
        <p:txBody>
          <a:bodyPr wrap="square" lIns="91440" tIns="45720" rIns="91440" bIns="45720" numCol="1" anchor="t" anchorCtr="0" compatLnSpc="1"/>
          <a:lstStyle/>
          <a:p>
            <a:pPr marL="0" indent="0" eaLnBrk="1" hangingPunct="1">
              <a:buNone/>
            </a:pPr>
            <a:r>
              <a:rPr lang="zh-CN" altLang="en-US" sz="2400" b="1" dirty="0"/>
              <a:t>交换两个数</a:t>
            </a:r>
            <a:r>
              <a:rPr lang="en-US" altLang="zh-CN" sz="2400" b="1" dirty="0"/>
              <a:t>a, b, </a:t>
            </a:r>
          </a:p>
          <a:p>
            <a:pPr eaLnBrk="1" hangingPunct="1"/>
            <a:r>
              <a:rPr lang="en-US" altLang="zh-CN" dirty="0"/>
              <a:t>C</a:t>
            </a:r>
            <a:r>
              <a:rPr lang="zh-CN" altLang="en-US" dirty="0"/>
              <a:t>语言里的使用指针的</a:t>
            </a:r>
            <a:r>
              <a:rPr lang="zh-CN" altLang="en-US" b="1" dirty="0"/>
              <a:t>错误</a:t>
            </a:r>
            <a:r>
              <a:rPr lang="zh-CN" altLang="en-US" dirty="0"/>
              <a:t>写法：</a:t>
            </a:r>
            <a:endParaRPr lang="en-US" altLang="zh-CN" dirty="0"/>
          </a:p>
          <a:p>
            <a:pPr marL="0" indent="0" eaLnBrk="1" hangingPunct="1">
              <a:buNone/>
            </a:pPr>
            <a:endParaRPr lang="zh-CN" altLang="en-US" sz="1800" dirty="0"/>
          </a:p>
        </p:txBody>
      </p:sp>
      <p:sp>
        <p:nvSpPr>
          <p:cNvPr id="2" name="矩形 1">
            <a:extLst>
              <a:ext uri="{FF2B5EF4-FFF2-40B4-BE49-F238E27FC236}">
                <a16:creationId xmlns:a16="http://schemas.microsoft.com/office/drawing/2014/main" id="{33BE3CE8-278A-4CF4-A2A3-7FEA4521CF96}"/>
              </a:ext>
            </a:extLst>
          </p:cNvPr>
          <p:cNvSpPr/>
          <p:nvPr/>
        </p:nvSpPr>
        <p:spPr>
          <a:xfrm>
            <a:off x="2006920" y="2997902"/>
            <a:ext cx="3488419" cy="3693319"/>
          </a:xfrm>
          <a:prstGeom prst="rect">
            <a:avLst/>
          </a:prstGeom>
        </p:spPr>
        <p:txBody>
          <a:bodyPr wrap="square">
            <a:spAutoFit/>
          </a:bodyPr>
          <a:lstStyle/>
          <a:p>
            <a:r>
              <a:rPr lang="en-US" altLang="zh-CN" sz="2400" dirty="0">
                <a:solidFill>
                  <a:srgbClr val="A626A4"/>
                </a:solidFill>
                <a:latin typeface="YaHei Consolas Hybrid,  Courier New"/>
              </a:rPr>
              <a:t>bool</a:t>
            </a:r>
            <a:r>
              <a:rPr lang="en-US" altLang="zh-CN" sz="2400" dirty="0">
                <a:solidFill>
                  <a:srgbClr val="383A42"/>
                </a:solidFill>
                <a:latin typeface="YaHei Consolas Hybrid,  Courier New"/>
              </a:rPr>
              <a:t> </a:t>
            </a:r>
            <a:r>
              <a:rPr lang="en-US" altLang="zh-CN" sz="2400" dirty="0">
                <a:solidFill>
                  <a:srgbClr val="4078F2"/>
                </a:solidFill>
                <a:latin typeface="YaHei Consolas Hybrid,  Courier New"/>
              </a:rPr>
              <a:t>swap</a:t>
            </a: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int</a:t>
            </a:r>
            <a:r>
              <a:rPr lang="en-US" altLang="zh-CN" sz="2400" dirty="0">
                <a:solidFill>
                  <a:srgbClr val="383A42"/>
                </a:solidFill>
                <a:latin typeface="YaHei Consolas Hybrid,  Courier New"/>
              </a:rPr>
              <a:t> aa , </a:t>
            </a:r>
            <a:r>
              <a:rPr lang="en-US" altLang="zh-CN" sz="2400" dirty="0">
                <a:solidFill>
                  <a:srgbClr val="A626A4"/>
                </a:solidFill>
                <a:latin typeface="YaHei Consolas Hybrid,  Courier New"/>
              </a:rPr>
              <a:t>int</a:t>
            </a:r>
            <a:r>
              <a:rPr lang="en-US" altLang="zh-CN" sz="2400" dirty="0">
                <a:solidFill>
                  <a:srgbClr val="383A42"/>
                </a:solidFill>
                <a:latin typeface="YaHei Consolas Hybrid,  Courier New"/>
              </a:rPr>
              <a:t> bb )</a:t>
            </a:r>
          </a:p>
          <a:p>
            <a:r>
              <a:rPr lang="en-US" altLang="zh-CN" sz="2400" dirty="0">
                <a:solidFill>
                  <a:srgbClr val="383A42"/>
                </a:solidFill>
                <a:latin typeface="YaHei Consolas Hybrid,  Courier New"/>
              </a:rPr>
              <a:t>{</a:t>
            </a:r>
          </a:p>
          <a:p>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int</a:t>
            </a:r>
            <a:r>
              <a:rPr lang="en-US" altLang="zh-CN" sz="2400" dirty="0">
                <a:solidFill>
                  <a:srgbClr val="383A42"/>
                </a:solidFill>
                <a:latin typeface="YaHei Consolas Hybrid,  Courier New"/>
              </a:rPr>
              <a:t> temp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aa;   </a:t>
            </a:r>
          </a:p>
          <a:p>
            <a:r>
              <a:rPr lang="en-US" altLang="zh-CN" sz="2400" dirty="0">
                <a:solidFill>
                  <a:srgbClr val="383A42"/>
                </a:solidFill>
                <a:latin typeface="YaHei Consolas Hybrid,  Courier New"/>
              </a:rPr>
              <a:t>    aa</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bb;</a:t>
            </a:r>
          </a:p>
          <a:p>
            <a:r>
              <a:rPr lang="en-US" altLang="zh-CN" sz="2400" dirty="0">
                <a:solidFill>
                  <a:srgbClr val="383A42"/>
                </a:solidFill>
                <a:latin typeface="YaHei Consolas Hybrid,  Courier New"/>
              </a:rPr>
              <a:t>    bb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temp;</a:t>
            </a:r>
          </a:p>
          <a:p>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return</a:t>
            </a:r>
            <a:r>
              <a:rPr lang="en-US" altLang="zh-CN" sz="2400" dirty="0">
                <a:solidFill>
                  <a:srgbClr val="383A42"/>
                </a:solidFill>
                <a:latin typeface="YaHei Consolas Hybrid,  Courier New"/>
              </a:rPr>
              <a:t> </a:t>
            </a:r>
            <a:r>
              <a:rPr lang="en-US" altLang="zh-CN" sz="2400" dirty="0">
                <a:solidFill>
                  <a:srgbClr val="986801"/>
                </a:solidFill>
                <a:latin typeface="YaHei Consolas Hybrid,  Courier New"/>
              </a:rPr>
              <a:t>true</a:t>
            </a:r>
            <a:r>
              <a:rPr lang="en-US" altLang="zh-CN" sz="2400" dirty="0">
                <a:solidFill>
                  <a:srgbClr val="383A42"/>
                </a:solidFill>
                <a:latin typeface="YaHei Consolas Hybrid,  Courier New"/>
              </a:rPr>
              <a:t>;</a:t>
            </a:r>
          </a:p>
          <a:p>
            <a:r>
              <a:rPr lang="en-US" altLang="zh-CN" sz="2400" dirty="0">
                <a:solidFill>
                  <a:srgbClr val="383A42"/>
                </a:solidFill>
                <a:latin typeface="YaHei Consolas Hybrid,  Courier New"/>
              </a:rPr>
              <a:t>}</a:t>
            </a:r>
          </a:p>
          <a:p>
            <a:endParaRPr lang="en-US" altLang="zh-CN" dirty="0">
              <a:solidFill>
                <a:srgbClr val="383A42"/>
              </a:solidFill>
              <a:latin typeface="YaHei Consolas Hybrid,  Courier New"/>
            </a:endParaRPr>
          </a:p>
          <a:p>
            <a:r>
              <a:rPr lang="en-US" altLang="zh-CN" sz="2400" dirty="0">
                <a:solidFill>
                  <a:srgbClr val="A626A4"/>
                </a:solidFill>
                <a:latin typeface="YaHei Consolas Hybrid,  Courier New"/>
              </a:rPr>
              <a:t>int</a:t>
            </a:r>
            <a:r>
              <a:rPr lang="en-US" altLang="zh-CN" sz="1800" dirty="0">
                <a:solidFill>
                  <a:srgbClr val="383A42"/>
                </a:solidFill>
                <a:latin typeface="YaHei Consolas Hybrid,  Courier New"/>
              </a:rPr>
              <a:t> </a:t>
            </a:r>
            <a:r>
              <a:rPr lang="en-US" altLang="zh-CN" sz="2400" dirty="0">
                <a:solidFill>
                  <a:srgbClr val="383A42"/>
                </a:solidFill>
                <a:latin typeface="YaHei Consolas Hybrid,  Courier New"/>
              </a:rPr>
              <a:t>a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1, b = 2;</a:t>
            </a:r>
          </a:p>
          <a:p>
            <a:r>
              <a:rPr lang="en-US" altLang="zh-CN" sz="2400" dirty="0">
                <a:solidFill>
                  <a:srgbClr val="4078F2"/>
                </a:solidFill>
                <a:latin typeface="YaHei Consolas Hybrid,  Courier New"/>
              </a:rPr>
              <a:t>swap</a:t>
            </a:r>
            <a:r>
              <a:rPr lang="en-US" altLang="zh-CN" sz="2400" dirty="0">
                <a:latin typeface="YaHei Consolas Hybrid,  Courier New"/>
              </a:rPr>
              <a:t>(a, b); </a:t>
            </a:r>
          </a:p>
        </p:txBody>
      </p:sp>
      <p:sp>
        <p:nvSpPr>
          <p:cNvPr id="9" name="文本框 8">
            <a:extLst>
              <a:ext uri="{FF2B5EF4-FFF2-40B4-BE49-F238E27FC236}">
                <a16:creationId xmlns:a16="http://schemas.microsoft.com/office/drawing/2014/main" id="{60E50135-E740-4163-81CF-EDF6AE4764DB}"/>
              </a:ext>
            </a:extLst>
          </p:cNvPr>
          <p:cNvSpPr txBox="1"/>
          <p:nvPr/>
        </p:nvSpPr>
        <p:spPr>
          <a:xfrm>
            <a:off x="6696663" y="2061029"/>
            <a:ext cx="5045394" cy="2554545"/>
          </a:xfrm>
          <a:prstGeom prst="rect">
            <a:avLst/>
          </a:prstGeom>
          <a:noFill/>
        </p:spPr>
        <p:txBody>
          <a:bodyPr wrap="square">
            <a:spAutoFit/>
          </a:bodyPr>
          <a:lstStyle/>
          <a:p>
            <a:pPr eaLnBrk="1" hangingPunct="1"/>
            <a:r>
              <a:rPr lang="zh-CN" altLang="en-US" sz="2000" b="1" dirty="0"/>
              <a:t>错误原因：</a:t>
            </a:r>
            <a:endParaRPr lang="en-US" altLang="zh-CN" sz="2000" b="1" dirty="0"/>
          </a:p>
          <a:p>
            <a:pPr eaLnBrk="1" hangingPunct="1"/>
            <a:r>
              <a:rPr lang="en-US" altLang="zh-CN" sz="2000" dirty="0"/>
              <a:t> aa </a:t>
            </a:r>
            <a:r>
              <a:rPr lang="zh-CN" altLang="en-US" sz="2000" dirty="0"/>
              <a:t>和 </a:t>
            </a:r>
            <a:r>
              <a:rPr lang="en-US" altLang="zh-CN" sz="2000" dirty="0"/>
              <a:t>bb </a:t>
            </a:r>
            <a:r>
              <a:rPr lang="zh-CN" altLang="en-US" sz="2000" dirty="0"/>
              <a:t>是</a:t>
            </a:r>
            <a:r>
              <a:rPr lang="en-US" altLang="zh-CN" sz="2000" dirty="0"/>
              <a:t>int</a:t>
            </a:r>
            <a:r>
              <a:rPr lang="zh-CN" altLang="en-US" sz="2000" dirty="0"/>
              <a:t>类型的形参，是调用函数时在栈上创建的临时变量，</a:t>
            </a:r>
            <a:r>
              <a:rPr lang="zh-CN" altLang="en-US" sz="2000" dirty="0">
                <a:solidFill>
                  <a:srgbClr val="FF0000"/>
                </a:solidFill>
              </a:rPr>
              <a:t>作用域</a:t>
            </a:r>
            <a:r>
              <a:rPr lang="zh-CN" altLang="en-US" sz="2000" dirty="0"/>
              <a:t>仅限于</a:t>
            </a:r>
            <a:r>
              <a:rPr lang="en-US" altLang="zh-CN" sz="2000" dirty="0"/>
              <a:t>swap()</a:t>
            </a:r>
            <a:r>
              <a:rPr lang="zh-CN" altLang="en-US" sz="2000" dirty="0"/>
              <a:t>函数内部。</a:t>
            </a:r>
            <a:endParaRPr lang="en-US" altLang="zh-CN" sz="2000" dirty="0"/>
          </a:p>
          <a:p>
            <a:pPr eaLnBrk="1" hangingPunct="1"/>
            <a:endParaRPr lang="en-US" altLang="zh-CN" sz="2000" dirty="0"/>
          </a:p>
          <a:p>
            <a:pPr eaLnBrk="1" hangingPunct="1"/>
            <a:r>
              <a:rPr lang="en-US" altLang="zh-CN" sz="2000" dirty="0"/>
              <a:t>a</a:t>
            </a:r>
            <a:r>
              <a:rPr lang="zh-CN" altLang="en-US" sz="2000" dirty="0"/>
              <a:t>和</a:t>
            </a:r>
            <a:r>
              <a:rPr lang="en-US" altLang="zh-CN" sz="2000" dirty="0"/>
              <a:t>b</a:t>
            </a:r>
            <a:r>
              <a:rPr lang="zh-CN" altLang="en-US" sz="2000" dirty="0"/>
              <a:t>作为实参，调用函数时利用</a:t>
            </a:r>
            <a:r>
              <a:rPr lang="en-US" altLang="zh-CN" sz="2000" dirty="0"/>
              <a:t>int</a:t>
            </a:r>
            <a:r>
              <a:rPr lang="zh-CN" altLang="en-US" sz="2000" dirty="0"/>
              <a:t>类型的拷贝构造函数将值传给形参</a:t>
            </a:r>
            <a:r>
              <a:rPr lang="en-US" altLang="zh-CN" sz="2000" dirty="0"/>
              <a:t>aa</a:t>
            </a:r>
            <a:r>
              <a:rPr lang="zh-CN" altLang="en-US" sz="2000" dirty="0"/>
              <a:t>与</a:t>
            </a:r>
            <a:r>
              <a:rPr lang="en-US" altLang="zh-CN" sz="2000" dirty="0"/>
              <a:t>bb, </a:t>
            </a:r>
            <a:r>
              <a:rPr lang="zh-CN" altLang="en-US" sz="2000" dirty="0"/>
              <a:t>进入函数体内部之后</a:t>
            </a:r>
            <a:r>
              <a:rPr lang="en-US" altLang="zh-CN" sz="2000" dirty="0"/>
              <a:t>aa</a:t>
            </a:r>
            <a:r>
              <a:rPr lang="zh-CN" altLang="en-US" sz="2000" dirty="0"/>
              <a:t>与</a:t>
            </a:r>
            <a:r>
              <a:rPr lang="en-US" altLang="zh-CN" sz="2000" dirty="0"/>
              <a:t>a</a:t>
            </a:r>
            <a:r>
              <a:rPr lang="zh-CN" altLang="en-US" sz="2000" dirty="0"/>
              <a:t>，</a:t>
            </a:r>
            <a:r>
              <a:rPr lang="en-US" altLang="zh-CN" sz="2000" dirty="0"/>
              <a:t>bb</a:t>
            </a:r>
            <a:r>
              <a:rPr lang="zh-CN" altLang="en-US" sz="2000" dirty="0"/>
              <a:t>与</a:t>
            </a:r>
            <a:r>
              <a:rPr lang="en-US" altLang="zh-CN" sz="2000" dirty="0"/>
              <a:t>b</a:t>
            </a:r>
            <a:r>
              <a:rPr lang="zh-CN" altLang="en-US" sz="2000" dirty="0"/>
              <a:t>没有关联。</a:t>
            </a:r>
            <a:endParaRPr lang="en-US" altLang="zh-C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vert="horz" wrap="square" lIns="91440" tIns="45720" rIns="91440" bIns="45720" numCol="1" rtlCol="0" anchor="ctr" anchorCtr="0" compatLnSpc="1">
            <a:normAutofit/>
          </a:bodyPr>
          <a:lstStyle/>
          <a:p>
            <a:pPr eaLnBrk="1" hangingPunct="1"/>
            <a:r>
              <a:rPr lang="zh-CN" altLang="en-US" dirty="0"/>
              <a:t>指针和引用</a:t>
            </a:r>
            <a:r>
              <a:rPr lang="en-US" altLang="zh-CN" dirty="0"/>
              <a:t>(2)</a:t>
            </a:r>
          </a:p>
        </p:txBody>
      </p:sp>
      <p:sp>
        <p:nvSpPr>
          <p:cNvPr id="18435" name="Rectangle 3"/>
          <p:cNvSpPr>
            <a:spLocks noGrp="1" noChangeArrowheads="1"/>
          </p:cNvSpPr>
          <p:nvPr>
            <p:ph type="body" idx="4294967295"/>
          </p:nvPr>
        </p:nvSpPr>
        <p:spPr>
          <a:xfrm>
            <a:off x="1586006" y="2061029"/>
            <a:ext cx="5833970" cy="2968172"/>
          </a:xfrm>
        </p:spPr>
        <p:txBody>
          <a:bodyPr wrap="square" lIns="91440" tIns="45720" rIns="91440" bIns="45720" numCol="1" anchor="t" anchorCtr="0" compatLnSpc="1"/>
          <a:lstStyle/>
          <a:p>
            <a:pPr marL="0" indent="0" eaLnBrk="1" hangingPunct="1">
              <a:buNone/>
            </a:pPr>
            <a:r>
              <a:rPr lang="zh-CN" altLang="en-US" b="1" dirty="0"/>
              <a:t>交换两个数</a:t>
            </a:r>
            <a:r>
              <a:rPr lang="en-US" altLang="zh-CN" b="1" dirty="0"/>
              <a:t>a, b, </a:t>
            </a:r>
          </a:p>
          <a:p>
            <a:pPr eaLnBrk="1" hangingPunct="1"/>
            <a:r>
              <a:rPr lang="en-US" altLang="zh-CN" sz="1800" dirty="0"/>
              <a:t>C</a:t>
            </a:r>
            <a:r>
              <a:rPr lang="zh-CN" altLang="en-US" sz="1800" dirty="0"/>
              <a:t>语言里的使用指针的正确写法：</a:t>
            </a:r>
            <a:endParaRPr lang="en-US" altLang="zh-CN" sz="1800" dirty="0"/>
          </a:p>
          <a:p>
            <a:pPr marL="0" indent="0" eaLnBrk="1" hangingPunct="1">
              <a:buNone/>
            </a:pPr>
            <a:endParaRPr lang="zh-CN" altLang="en-US" sz="1800" dirty="0"/>
          </a:p>
        </p:txBody>
      </p:sp>
      <p:sp>
        <p:nvSpPr>
          <p:cNvPr id="2" name="矩形 1">
            <a:extLst>
              <a:ext uri="{FF2B5EF4-FFF2-40B4-BE49-F238E27FC236}">
                <a16:creationId xmlns:a16="http://schemas.microsoft.com/office/drawing/2014/main" id="{33BE3CE8-278A-4CF4-A2A3-7FEA4521CF96}"/>
              </a:ext>
            </a:extLst>
          </p:cNvPr>
          <p:cNvSpPr/>
          <p:nvPr/>
        </p:nvSpPr>
        <p:spPr>
          <a:xfrm>
            <a:off x="1586006" y="3070474"/>
            <a:ext cx="3488419" cy="3231654"/>
          </a:xfrm>
          <a:prstGeom prst="rect">
            <a:avLst/>
          </a:prstGeom>
        </p:spPr>
        <p:txBody>
          <a:bodyPr wrap="square">
            <a:spAutoFit/>
          </a:bodyPr>
          <a:lstStyle/>
          <a:p>
            <a:r>
              <a:rPr lang="en-US" altLang="zh-CN" sz="2400" dirty="0">
                <a:solidFill>
                  <a:srgbClr val="A626A4"/>
                </a:solidFill>
                <a:latin typeface="YaHei Consolas Hybrid,  Courier New"/>
              </a:rPr>
              <a:t>bool</a:t>
            </a:r>
            <a:r>
              <a:rPr lang="en-US" altLang="zh-CN" sz="2400" dirty="0">
                <a:solidFill>
                  <a:srgbClr val="383A42"/>
                </a:solidFill>
                <a:latin typeface="YaHei Consolas Hybrid,  Courier New"/>
              </a:rPr>
              <a:t> </a:t>
            </a:r>
            <a:r>
              <a:rPr lang="en-US" altLang="zh-CN" sz="2400" dirty="0">
                <a:solidFill>
                  <a:srgbClr val="4078F2"/>
                </a:solidFill>
                <a:latin typeface="YaHei Consolas Hybrid,  Courier New"/>
              </a:rPr>
              <a:t>swap</a:t>
            </a: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int</a:t>
            </a: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a , </a:t>
            </a:r>
            <a:r>
              <a:rPr lang="en-US" altLang="zh-CN" sz="2400" dirty="0">
                <a:solidFill>
                  <a:srgbClr val="A626A4"/>
                </a:solidFill>
                <a:latin typeface="YaHei Consolas Hybrid,  Courier New"/>
              </a:rPr>
              <a:t>int</a:t>
            </a: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b )</a:t>
            </a:r>
          </a:p>
          <a:p>
            <a:r>
              <a:rPr lang="en-US" altLang="zh-CN" sz="2400" dirty="0">
                <a:solidFill>
                  <a:srgbClr val="383A42"/>
                </a:solidFill>
                <a:latin typeface="YaHei Consolas Hybrid,  Courier New"/>
              </a:rPr>
              <a:t>{</a:t>
            </a:r>
          </a:p>
          <a:p>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int</a:t>
            </a:r>
            <a:r>
              <a:rPr lang="en-US" altLang="zh-CN" sz="2400" dirty="0">
                <a:solidFill>
                  <a:srgbClr val="383A42"/>
                </a:solidFill>
                <a:latin typeface="YaHei Consolas Hybrid,  Courier New"/>
              </a:rPr>
              <a:t> temp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a;   </a:t>
            </a:r>
          </a:p>
          <a:p>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a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b;</a:t>
            </a:r>
          </a:p>
          <a:p>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b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temp;</a:t>
            </a:r>
          </a:p>
          <a:p>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return</a:t>
            </a:r>
            <a:r>
              <a:rPr lang="en-US" altLang="zh-CN" sz="2400" dirty="0">
                <a:solidFill>
                  <a:srgbClr val="383A42"/>
                </a:solidFill>
                <a:latin typeface="YaHei Consolas Hybrid,  Courier New"/>
              </a:rPr>
              <a:t> </a:t>
            </a:r>
            <a:r>
              <a:rPr lang="en-US" altLang="zh-CN" sz="2400" dirty="0">
                <a:solidFill>
                  <a:srgbClr val="986801"/>
                </a:solidFill>
                <a:latin typeface="YaHei Consolas Hybrid,  Courier New"/>
              </a:rPr>
              <a:t>true</a:t>
            </a:r>
            <a:r>
              <a:rPr lang="en-US" altLang="zh-CN" sz="2400" dirty="0">
                <a:solidFill>
                  <a:srgbClr val="383A42"/>
                </a:solidFill>
                <a:latin typeface="YaHei Consolas Hybrid,  Courier New"/>
              </a:rPr>
              <a:t>;</a:t>
            </a:r>
          </a:p>
          <a:p>
            <a:r>
              <a:rPr lang="en-US" altLang="zh-CN" sz="2400" dirty="0">
                <a:solidFill>
                  <a:srgbClr val="383A42"/>
                </a:solidFill>
                <a:latin typeface="YaHei Consolas Hybrid,  Courier New"/>
              </a:rPr>
              <a:t>}</a:t>
            </a:r>
          </a:p>
          <a:p>
            <a:r>
              <a:rPr lang="en-US" altLang="zh-CN" dirty="0">
                <a:solidFill>
                  <a:srgbClr val="383A42"/>
                </a:solidFill>
                <a:latin typeface="YaHei Consolas Hybrid,  Courier New"/>
              </a:rPr>
              <a:t/>
            </a:r>
            <a:br>
              <a:rPr lang="en-US" altLang="zh-CN" dirty="0">
                <a:solidFill>
                  <a:srgbClr val="383A42"/>
                </a:solidFill>
                <a:latin typeface="YaHei Consolas Hybrid,  Courier New"/>
              </a:rPr>
            </a:br>
            <a:endParaRPr lang="en-US" altLang="zh-CN" dirty="0">
              <a:solidFill>
                <a:srgbClr val="383A42"/>
              </a:solidFill>
              <a:latin typeface="YaHei Consolas Hybrid,  Courier New"/>
            </a:endParaRPr>
          </a:p>
        </p:txBody>
      </p:sp>
      <p:sp>
        <p:nvSpPr>
          <p:cNvPr id="5" name="Rectangle 3">
            <a:extLst>
              <a:ext uri="{FF2B5EF4-FFF2-40B4-BE49-F238E27FC236}">
                <a16:creationId xmlns:a16="http://schemas.microsoft.com/office/drawing/2014/main" id="{9B12EC11-4EC7-44B1-8067-C2C5F99CC740}"/>
              </a:ext>
            </a:extLst>
          </p:cNvPr>
          <p:cNvSpPr txBox="1">
            <a:spLocks noChangeArrowheads="1"/>
          </p:cNvSpPr>
          <p:nvPr/>
        </p:nvSpPr>
        <p:spPr>
          <a:xfrm>
            <a:off x="5576888" y="2487832"/>
            <a:ext cx="7239000" cy="4370168"/>
          </a:xfrm>
          <a:prstGeom prst="rect">
            <a:avLst/>
          </a:prstGeom>
        </p:spPr>
        <p:txBody>
          <a:bodyPr vert="horz" wrap="square" lIns="91440" tIns="45720" rIns="91440" bIns="45720" numCol="1" rtlCol="0" anchor="t" anchorCtr="0" compatLnSpc="1">
            <a:normAutofit/>
          </a:bodyPr>
          <a:lstStyle>
            <a:lvl1pPr marL="384038" indent="-384038" algn="l" defTabSz="914377"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377" indent="-384038" algn="l" defTabSz="914377"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566"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754" indent="-384038" algn="l" defTabSz="914377"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5943"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131" indent="-384038" algn="l" defTabSz="914377"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320"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509"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697" indent="-384038" algn="l" defTabSz="914377"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90000"/>
              </a:lnSpc>
            </a:pPr>
            <a:r>
              <a:rPr lang="zh-CN" altLang="en-US" sz="1800" dirty="0"/>
              <a:t>在</a:t>
            </a:r>
            <a:r>
              <a:rPr lang="en-US" altLang="zh-CN" sz="1800" dirty="0"/>
              <a:t>C++</a:t>
            </a:r>
            <a:r>
              <a:rPr lang="zh-CN" altLang="en-US" sz="1800" dirty="0"/>
              <a:t>里提供了</a:t>
            </a:r>
            <a:r>
              <a:rPr lang="en-US" altLang="zh-CN" sz="1800" dirty="0"/>
              <a:t>reference</a:t>
            </a:r>
            <a:r>
              <a:rPr lang="zh-CN" altLang="en-US" sz="1800" dirty="0"/>
              <a:t>，可以当指针一样用。</a:t>
            </a:r>
          </a:p>
          <a:p>
            <a:pPr marL="0" indent="0">
              <a:buNone/>
            </a:pPr>
            <a:endParaRPr lang="en-US" altLang="zh-CN" sz="2400" dirty="0">
              <a:solidFill>
                <a:srgbClr val="A626A4"/>
              </a:solidFill>
              <a:latin typeface="YaHei Consolas Hybrid,  Courier New"/>
            </a:endParaRPr>
          </a:p>
          <a:p>
            <a:endParaRPr lang="en-US" altLang="zh-CN" sz="1800" dirty="0"/>
          </a:p>
          <a:p>
            <a:endParaRPr lang="en-US" altLang="zh-CN" sz="1800" dirty="0"/>
          </a:p>
          <a:p>
            <a:endParaRPr lang="en-US" altLang="zh-CN" sz="1800" dirty="0"/>
          </a:p>
          <a:p>
            <a:endParaRPr lang="en-US" altLang="zh-CN" sz="1800" dirty="0"/>
          </a:p>
          <a:p>
            <a:endParaRPr lang="en-US" altLang="zh-CN" sz="1800" dirty="0"/>
          </a:p>
          <a:p>
            <a:pPr marL="0" indent="0">
              <a:buNone/>
            </a:pPr>
            <a:endParaRPr lang="en-US" altLang="zh-CN" sz="1800" dirty="0"/>
          </a:p>
          <a:p>
            <a:r>
              <a:rPr lang="zh-CN" altLang="en-US" sz="1800" dirty="0"/>
              <a:t>建议：</a:t>
            </a:r>
            <a:r>
              <a:rPr lang="en-US" altLang="zh-CN" sz="1800" dirty="0"/>
              <a:t>C++</a:t>
            </a:r>
            <a:r>
              <a:rPr lang="zh-CN" altLang="en-US" sz="1800" dirty="0"/>
              <a:t>语言中，建议使用引用类型的形参替代指针</a:t>
            </a:r>
          </a:p>
        </p:txBody>
      </p:sp>
      <p:sp>
        <p:nvSpPr>
          <p:cNvPr id="7" name="文本框 6">
            <a:extLst>
              <a:ext uri="{FF2B5EF4-FFF2-40B4-BE49-F238E27FC236}">
                <a16:creationId xmlns:a16="http://schemas.microsoft.com/office/drawing/2014/main" id="{C5D4B602-F375-41D7-AC39-188D03115178}"/>
              </a:ext>
            </a:extLst>
          </p:cNvPr>
          <p:cNvSpPr txBox="1"/>
          <p:nvPr/>
        </p:nvSpPr>
        <p:spPr>
          <a:xfrm>
            <a:off x="5783944" y="3022599"/>
            <a:ext cx="6408056" cy="2677656"/>
          </a:xfrm>
          <a:prstGeom prst="rect">
            <a:avLst/>
          </a:prstGeom>
          <a:noFill/>
        </p:spPr>
        <p:txBody>
          <a:bodyPr wrap="square">
            <a:spAutoFit/>
          </a:bodyPr>
          <a:lstStyle/>
          <a:p>
            <a:pPr marL="0" indent="0">
              <a:buNone/>
            </a:pPr>
            <a:r>
              <a:rPr lang="en-US" altLang="zh-CN" sz="2400" dirty="0">
                <a:solidFill>
                  <a:srgbClr val="A626A4"/>
                </a:solidFill>
                <a:latin typeface="YaHei Consolas Hybrid,  Courier New"/>
              </a:rPr>
              <a:t>bool</a:t>
            </a:r>
            <a:r>
              <a:rPr lang="en-US" altLang="zh-CN" sz="2400" dirty="0">
                <a:solidFill>
                  <a:srgbClr val="383A42"/>
                </a:solidFill>
                <a:latin typeface="YaHei Consolas Hybrid,  Courier New"/>
              </a:rPr>
              <a:t> </a:t>
            </a:r>
            <a:r>
              <a:rPr lang="en-US" altLang="zh-CN" sz="2400" dirty="0">
                <a:solidFill>
                  <a:srgbClr val="4078F2"/>
                </a:solidFill>
                <a:latin typeface="YaHei Consolas Hybrid,  Courier New"/>
              </a:rPr>
              <a:t>swap</a:t>
            </a: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int</a:t>
            </a: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&amp;</a:t>
            </a:r>
            <a:r>
              <a:rPr lang="en-US" altLang="zh-CN" sz="2400" dirty="0">
                <a:solidFill>
                  <a:srgbClr val="383A42"/>
                </a:solidFill>
                <a:latin typeface="YaHei Consolas Hybrid,  Courier New"/>
              </a:rPr>
              <a:t> a , </a:t>
            </a:r>
            <a:r>
              <a:rPr lang="en-US" altLang="zh-CN" sz="2400" dirty="0">
                <a:solidFill>
                  <a:srgbClr val="A626A4"/>
                </a:solidFill>
                <a:latin typeface="YaHei Consolas Hybrid,  Courier New"/>
              </a:rPr>
              <a:t>int</a:t>
            </a: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&amp;</a:t>
            </a:r>
            <a:r>
              <a:rPr lang="en-US" altLang="zh-CN" sz="2400" dirty="0">
                <a:solidFill>
                  <a:srgbClr val="383A42"/>
                </a:solidFill>
                <a:latin typeface="YaHei Consolas Hybrid,  Courier New"/>
              </a:rPr>
              <a:t> b )</a:t>
            </a:r>
            <a:br>
              <a:rPr lang="en-US" altLang="zh-CN" sz="2400" dirty="0">
                <a:solidFill>
                  <a:srgbClr val="383A42"/>
                </a:solidFill>
                <a:latin typeface="YaHei Consolas Hybrid,  Courier New"/>
              </a:rPr>
            </a:br>
            <a:r>
              <a:rPr lang="en-US" altLang="zh-CN" sz="2400" dirty="0">
                <a:solidFill>
                  <a:srgbClr val="383A42"/>
                </a:solidFill>
                <a:latin typeface="YaHei Consolas Hybrid,  Courier New"/>
              </a:rPr>
              <a:t>{</a:t>
            </a:r>
            <a:br>
              <a:rPr lang="en-US" altLang="zh-CN" sz="2400" dirty="0">
                <a:solidFill>
                  <a:srgbClr val="383A42"/>
                </a:solidFill>
                <a:latin typeface="YaHei Consolas Hybrid,  Courier New"/>
              </a:rPr>
            </a:b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int</a:t>
            </a:r>
            <a:r>
              <a:rPr lang="en-US" altLang="zh-CN" sz="2400" dirty="0">
                <a:solidFill>
                  <a:srgbClr val="383A42"/>
                </a:solidFill>
                <a:latin typeface="YaHei Consolas Hybrid,  Courier New"/>
              </a:rPr>
              <a:t> temp = a ;</a:t>
            </a:r>
            <a:br>
              <a:rPr lang="en-US" altLang="zh-CN" sz="2400" dirty="0">
                <a:solidFill>
                  <a:srgbClr val="383A42"/>
                </a:solidFill>
                <a:latin typeface="YaHei Consolas Hybrid,  Courier New"/>
              </a:rPr>
            </a:br>
            <a:r>
              <a:rPr lang="en-US" altLang="zh-CN" sz="2400" dirty="0">
                <a:solidFill>
                  <a:srgbClr val="383A42"/>
                </a:solidFill>
                <a:latin typeface="YaHei Consolas Hybrid,  Courier New"/>
              </a:rPr>
              <a:t>    a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b;</a:t>
            </a:r>
            <a:br>
              <a:rPr lang="en-US" altLang="zh-CN" sz="2400" dirty="0">
                <a:solidFill>
                  <a:srgbClr val="383A42"/>
                </a:solidFill>
                <a:latin typeface="YaHei Consolas Hybrid,  Courier New"/>
              </a:rPr>
            </a:br>
            <a:r>
              <a:rPr lang="en-US" altLang="zh-CN" sz="2400" dirty="0">
                <a:solidFill>
                  <a:srgbClr val="383A42"/>
                </a:solidFill>
                <a:latin typeface="YaHei Consolas Hybrid,  Courier New"/>
              </a:rPr>
              <a:t>    b </a:t>
            </a:r>
            <a:r>
              <a:rPr lang="en-US" altLang="zh-CN" sz="2400" dirty="0">
                <a:solidFill>
                  <a:srgbClr val="A626A4"/>
                </a:solidFill>
                <a:latin typeface="YaHei Consolas Hybrid,  Courier New"/>
              </a:rPr>
              <a:t>=</a:t>
            </a:r>
            <a:r>
              <a:rPr lang="en-US" altLang="zh-CN" sz="2400" dirty="0">
                <a:solidFill>
                  <a:srgbClr val="383A42"/>
                </a:solidFill>
                <a:latin typeface="YaHei Consolas Hybrid,  Courier New"/>
              </a:rPr>
              <a:t> temp;</a:t>
            </a:r>
            <a:br>
              <a:rPr lang="en-US" altLang="zh-CN" sz="2400" dirty="0">
                <a:solidFill>
                  <a:srgbClr val="383A42"/>
                </a:solidFill>
                <a:latin typeface="YaHei Consolas Hybrid,  Courier New"/>
              </a:rPr>
            </a:br>
            <a:r>
              <a:rPr lang="en-US" altLang="zh-CN" sz="2400" dirty="0">
                <a:solidFill>
                  <a:srgbClr val="383A42"/>
                </a:solidFill>
                <a:latin typeface="YaHei Consolas Hybrid,  Courier New"/>
              </a:rPr>
              <a:t>    </a:t>
            </a:r>
            <a:r>
              <a:rPr lang="en-US" altLang="zh-CN" sz="2400" dirty="0">
                <a:solidFill>
                  <a:srgbClr val="A626A4"/>
                </a:solidFill>
                <a:latin typeface="YaHei Consolas Hybrid,  Courier New"/>
              </a:rPr>
              <a:t>return</a:t>
            </a:r>
            <a:r>
              <a:rPr lang="en-US" altLang="zh-CN" sz="2400" dirty="0">
                <a:solidFill>
                  <a:srgbClr val="383A42"/>
                </a:solidFill>
                <a:latin typeface="YaHei Consolas Hybrid,  Courier New"/>
              </a:rPr>
              <a:t> </a:t>
            </a:r>
            <a:r>
              <a:rPr lang="en-US" altLang="zh-CN" sz="2400" dirty="0">
                <a:solidFill>
                  <a:srgbClr val="986801"/>
                </a:solidFill>
                <a:latin typeface="YaHei Consolas Hybrid,  Courier New"/>
              </a:rPr>
              <a:t>true</a:t>
            </a:r>
            <a:r>
              <a:rPr lang="en-US" altLang="zh-CN" sz="2400" dirty="0">
                <a:solidFill>
                  <a:srgbClr val="383A42"/>
                </a:solidFill>
                <a:latin typeface="YaHei Consolas Hybrid,  Courier New"/>
              </a:rPr>
              <a:t>;</a:t>
            </a:r>
            <a:br>
              <a:rPr lang="en-US" altLang="zh-CN" sz="2400" dirty="0">
                <a:solidFill>
                  <a:srgbClr val="383A42"/>
                </a:solidFill>
                <a:latin typeface="YaHei Consolas Hybrid,  Courier New"/>
              </a:rPr>
            </a:br>
            <a:r>
              <a:rPr lang="en-US" altLang="zh-CN" sz="2400" dirty="0">
                <a:solidFill>
                  <a:srgbClr val="383A42"/>
                </a:solidFill>
                <a:latin typeface="YaHei Consolas Hybrid,  Courier New"/>
              </a:rPr>
              <a:t>}</a:t>
            </a:r>
          </a:p>
        </p:txBody>
      </p:sp>
    </p:spTree>
    <p:extLst>
      <p:ext uri="{BB962C8B-B14F-4D97-AF65-F5344CB8AC3E}">
        <p14:creationId xmlns:p14="http://schemas.microsoft.com/office/powerpoint/2010/main" val="355270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1332</TotalTime>
  <Words>1268</Words>
  <Application>Microsoft Office PowerPoint</Application>
  <PresentationFormat>宽屏</PresentationFormat>
  <Paragraphs>206</Paragraphs>
  <Slides>25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YaHei Consolas Hybrid,  Courier New</vt:lpstr>
      <vt:lpstr>等线</vt:lpstr>
      <vt:lpstr>华文楷体</vt:lpstr>
      <vt:lpstr>宋体</vt:lpstr>
      <vt:lpstr>Cambria Math</vt:lpstr>
      <vt:lpstr>Franklin Gothic Book</vt:lpstr>
      <vt:lpstr>Wingdings</vt:lpstr>
      <vt:lpstr>裁剪</vt:lpstr>
      <vt:lpstr>C++简介</vt:lpstr>
      <vt:lpstr>Outline</vt:lpstr>
      <vt:lpstr>C/C++基本语法</vt:lpstr>
      <vt:lpstr>数据类型</vt:lpstr>
      <vt:lpstr>函数</vt:lpstr>
      <vt:lpstr>指针 与 引用</vt:lpstr>
      <vt:lpstr>指针 与 引用</vt:lpstr>
      <vt:lpstr>指针和引用(2)</vt:lpstr>
      <vt:lpstr>指针和引用(2)</vt:lpstr>
      <vt:lpstr>引用和指针变量的内存模型 </vt:lpstr>
      <vt:lpstr>使用引用形参返回额外信息：</vt:lpstr>
      <vt:lpstr>Codeblocks 使用</vt:lpstr>
      <vt:lpstr>Codeblocks 创建工程</vt:lpstr>
      <vt:lpstr>Codeblocks创建cpp文件</vt:lpstr>
      <vt:lpstr>Codeblocks Hello World</vt:lpstr>
      <vt:lpstr>Codeblocks Debug</vt:lpstr>
      <vt:lpstr>输入与输出</vt:lpstr>
      <vt:lpstr>输入与输出</vt:lpstr>
      <vt:lpstr>数组与 vector</vt:lpstr>
      <vt:lpstr>数组与vector</vt:lpstr>
      <vt:lpstr>Vector 使用</vt:lpstr>
      <vt:lpstr>C++一般命名规范</vt:lpstr>
      <vt:lpstr>上机练习</vt:lpstr>
      <vt:lpstr>上机练习1</vt:lpstr>
      <vt:lpstr>上机练习2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C++简介</dc:title>
  <dc:creator>陈 杨栋</dc:creator>
  <cp:lastModifiedBy>fcs</cp:lastModifiedBy>
  <cp:revision>24</cp:revision>
  <dcterms:created xsi:type="dcterms:W3CDTF">2020-09-19T01:56:08Z</dcterms:created>
  <dcterms:modified xsi:type="dcterms:W3CDTF">2022-09-19T08:44:42Z</dcterms:modified>
</cp:coreProperties>
</file>