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3" autoAdjust="0"/>
  </p:normalViewPr>
  <p:slideViewPr>
    <p:cSldViewPr snapToGrid="0">
      <p:cViewPr varScale="1">
        <p:scale>
          <a:sx n="163" d="100"/>
          <a:sy n="163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lan Xu" userId="dd94d84b87563851" providerId="LiveId" clId="{EDB4F567-33C7-4C5C-8E12-2BD9D07A0110}"/>
    <pc:docChg chg="undo custSel addSld modSld">
      <pc:chgData name="Jilan Xu" userId="dd94d84b87563851" providerId="LiveId" clId="{EDB4F567-33C7-4C5C-8E12-2BD9D07A0110}" dt="2022-10-10T07:40:10.801" v="292" actId="20577"/>
      <pc:docMkLst>
        <pc:docMk/>
      </pc:docMkLst>
      <pc:sldChg chg="modSp mod">
        <pc:chgData name="Jilan Xu" userId="dd94d84b87563851" providerId="LiveId" clId="{EDB4F567-33C7-4C5C-8E12-2BD9D07A0110}" dt="2022-10-10T04:42:18.498" v="3" actId="20577"/>
        <pc:sldMkLst>
          <pc:docMk/>
          <pc:sldMk cId="2833462081" sldId="256"/>
        </pc:sldMkLst>
        <pc:spChg chg="mod">
          <ac:chgData name="Jilan Xu" userId="dd94d84b87563851" providerId="LiveId" clId="{EDB4F567-33C7-4C5C-8E12-2BD9D07A0110}" dt="2022-10-10T04:42:18.498" v="3" actId="20577"/>
          <ac:spMkLst>
            <pc:docMk/>
            <pc:sldMk cId="2833462081" sldId="256"/>
            <ac:spMk id="3" creationId="{00000000-0000-0000-0000-000000000000}"/>
          </ac:spMkLst>
        </pc:spChg>
      </pc:sldChg>
      <pc:sldChg chg="modSp mod">
        <pc:chgData name="Jilan Xu" userId="dd94d84b87563851" providerId="LiveId" clId="{EDB4F567-33C7-4C5C-8E12-2BD9D07A0110}" dt="2022-10-10T07:40:10.801" v="292" actId="20577"/>
        <pc:sldMkLst>
          <pc:docMk/>
          <pc:sldMk cId="1595593402" sldId="262"/>
        </pc:sldMkLst>
        <pc:spChg chg="mod">
          <ac:chgData name="Jilan Xu" userId="dd94d84b87563851" providerId="LiveId" clId="{EDB4F567-33C7-4C5C-8E12-2BD9D07A0110}" dt="2022-10-10T07:40:10.801" v="292" actId="20577"/>
          <ac:spMkLst>
            <pc:docMk/>
            <pc:sldMk cId="1595593402" sldId="262"/>
            <ac:spMk id="6" creationId="{00000000-0000-0000-0000-000000000000}"/>
          </ac:spMkLst>
        </pc:spChg>
      </pc:sldChg>
      <pc:sldChg chg="modSp mod">
        <pc:chgData name="Jilan Xu" userId="dd94d84b87563851" providerId="LiveId" clId="{EDB4F567-33C7-4C5C-8E12-2BD9D07A0110}" dt="2022-10-10T07:15:57.245" v="288"/>
        <pc:sldMkLst>
          <pc:docMk/>
          <pc:sldMk cId="3501747853" sldId="266"/>
        </pc:sldMkLst>
        <pc:spChg chg="mod">
          <ac:chgData name="Jilan Xu" userId="dd94d84b87563851" providerId="LiveId" clId="{EDB4F567-33C7-4C5C-8E12-2BD9D07A0110}" dt="2022-10-10T07:15:57.245" v="288"/>
          <ac:spMkLst>
            <pc:docMk/>
            <pc:sldMk cId="3501747853" sldId="266"/>
            <ac:spMk id="5" creationId="{00000000-0000-0000-0000-000000000000}"/>
          </ac:spMkLst>
        </pc:spChg>
      </pc:sldChg>
      <pc:sldChg chg="addSp delSp modSp new mod">
        <pc:chgData name="Jilan Xu" userId="dd94d84b87563851" providerId="LiveId" clId="{EDB4F567-33C7-4C5C-8E12-2BD9D07A0110}" dt="2022-10-10T04:45:14.298" v="35" actId="1076"/>
        <pc:sldMkLst>
          <pc:docMk/>
          <pc:sldMk cId="1875678575" sldId="275"/>
        </pc:sldMkLst>
        <pc:spChg chg="mod">
          <ac:chgData name="Jilan Xu" userId="dd94d84b87563851" providerId="LiveId" clId="{EDB4F567-33C7-4C5C-8E12-2BD9D07A0110}" dt="2022-10-10T04:43:51.832" v="8" actId="20577"/>
          <ac:spMkLst>
            <pc:docMk/>
            <pc:sldMk cId="1875678575" sldId="275"/>
            <ac:spMk id="2" creationId="{CE8DCEAC-D039-A646-A067-0821947393A7}"/>
          </ac:spMkLst>
        </pc:spChg>
        <pc:spChg chg="del">
          <ac:chgData name="Jilan Xu" userId="dd94d84b87563851" providerId="LiveId" clId="{EDB4F567-33C7-4C5C-8E12-2BD9D07A0110}" dt="2022-10-10T04:44:43.965" v="29" actId="22"/>
          <ac:spMkLst>
            <pc:docMk/>
            <pc:sldMk cId="1875678575" sldId="275"/>
            <ac:spMk id="3" creationId="{6A2C6073-D631-2366-073A-43E6D8B1DC54}"/>
          </ac:spMkLst>
        </pc:spChg>
        <pc:spChg chg="add del mod">
          <ac:chgData name="Jilan Xu" userId="dd94d84b87563851" providerId="LiveId" clId="{EDB4F567-33C7-4C5C-8E12-2BD9D07A0110}" dt="2022-10-10T04:44:31.343" v="28" actId="478"/>
          <ac:spMkLst>
            <pc:docMk/>
            <pc:sldMk cId="1875678575" sldId="275"/>
            <ac:spMk id="5" creationId="{9E080315-5068-9D98-D84D-A53926F80334}"/>
          </ac:spMkLst>
        </pc:spChg>
        <pc:picChg chg="add mod ord">
          <ac:chgData name="Jilan Xu" userId="dd94d84b87563851" providerId="LiveId" clId="{EDB4F567-33C7-4C5C-8E12-2BD9D07A0110}" dt="2022-10-10T04:45:14.298" v="35" actId="1076"/>
          <ac:picMkLst>
            <pc:docMk/>
            <pc:sldMk cId="1875678575" sldId="275"/>
            <ac:picMk id="7" creationId="{BBF1D23F-19D2-F9EF-1061-EB13FE11E677}"/>
          </ac:picMkLst>
        </pc:picChg>
        <pc:picChg chg="add mod">
          <ac:chgData name="Jilan Xu" userId="dd94d84b87563851" providerId="LiveId" clId="{EDB4F567-33C7-4C5C-8E12-2BD9D07A0110}" dt="2022-10-10T04:45:11.297" v="34" actId="1076"/>
          <ac:picMkLst>
            <pc:docMk/>
            <pc:sldMk cId="1875678575" sldId="275"/>
            <ac:picMk id="9" creationId="{0243C1C0-D68C-C430-AE07-DE5BC977440C}"/>
          </ac:picMkLst>
        </pc:picChg>
      </pc:sldChg>
      <pc:sldChg chg="addSp modSp new mod">
        <pc:chgData name="Jilan Xu" userId="dd94d84b87563851" providerId="LiveId" clId="{EDB4F567-33C7-4C5C-8E12-2BD9D07A0110}" dt="2022-10-10T04:49:46.300" v="283" actId="1076"/>
        <pc:sldMkLst>
          <pc:docMk/>
          <pc:sldMk cId="64852906" sldId="276"/>
        </pc:sldMkLst>
        <pc:spChg chg="mod">
          <ac:chgData name="Jilan Xu" userId="dd94d84b87563851" providerId="LiveId" clId="{EDB4F567-33C7-4C5C-8E12-2BD9D07A0110}" dt="2022-10-10T04:48:09.367" v="264" actId="27636"/>
          <ac:spMkLst>
            <pc:docMk/>
            <pc:sldMk cId="64852906" sldId="276"/>
            <ac:spMk id="3" creationId="{8FD4E3EA-63A0-5690-E07A-D0E73ECCEEA7}"/>
          </ac:spMkLst>
        </pc:spChg>
        <pc:grpChg chg="add mod">
          <ac:chgData name="Jilan Xu" userId="dd94d84b87563851" providerId="LiveId" clId="{EDB4F567-33C7-4C5C-8E12-2BD9D07A0110}" dt="2022-10-10T04:49:20.967" v="276" actId="164"/>
          <ac:grpSpMkLst>
            <pc:docMk/>
            <pc:sldMk cId="64852906" sldId="276"/>
            <ac:grpSpMk id="10" creationId="{7E58463F-3DDC-E2FD-C0E9-31505623325E}"/>
          </ac:grpSpMkLst>
        </pc:grpChg>
        <pc:grpChg chg="add mod">
          <ac:chgData name="Jilan Xu" userId="dd94d84b87563851" providerId="LiveId" clId="{EDB4F567-33C7-4C5C-8E12-2BD9D07A0110}" dt="2022-10-10T04:49:46.300" v="283" actId="1076"/>
          <ac:grpSpMkLst>
            <pc:docMk/>
            <pc:sldMk cId="64852906" sldId="276"/>
            <ac:grpSpMk id="11" creationId="{AFE6A02E-7A8B-B30F-68FC-287C09E4FA3C}"/>
          </ac:grpSpMkLst>
        </pc:grpChg>
        <pc:picChg chg="add mod">
          <ac:chgData name="Jilan Xu" userId="dd94d84b87563851" providerId="LiveId" clId="{EDB4F567-33C7-4C5C-8E12-2BD9D07A0110}" dt="2022-10-10T04:45:36.291" v="39" actId="1076"/>
          <ac:picMkLst>
            <pc:docMk/>
            <pc:sldMk cId="64852906" sldId="276"/>
            <ac:picMk id="5" creationId="{055D25FC-23F9-7AD6-EB60-137BFCD30AF2}"/>
          </ac:picMkLst>
        </pc:picChg>
        <pc:picChg chg="add mod">
          <ac:chgData name="Jilan Xu" userId="dd94d84b87563851" providerId="LiveId" clId="{EDB4F567-33C7-4C5C-8E12-2BD9D07A0110}" dt="2022-10-10T04:49:44.530" v="282" actId="164"/>
          <ac:picMkLst>
            <pc:docMk/>
            <pc:sldMk cId="64852906" sldId="276"/>
            <ac:picMk id="7" creationId="{B050529F-8D4A-AB91-E8D9-DA8949D6554D}"/>
          </ac:picMkLst>
        </pc:picChg>
        <pc:picChg chg="add mod">
          <ac:chgData name="Jilan Xu" userId="dd94d84b87563851" providerId="LiveId" clId="{EDB4F567-33C7-4C5C-8E12-2BD9D07A0110}" dt="2022-10-10T04:49:44.530" v="282" actId="164"/>
          <ac:picMkLst>
            <pc:docMk/>
            <pc:sldMk cId="64852906" sldId="276"/>
            <ac:picMk id="9" creationId="{EF1C0B17-6BBB-E6B8-83FE-C3E1D1082D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等线" panose="02010600030101010101" pitchFamily="2" charset="-122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等线" panose="02010600030101010101" pitchFamily="2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等线" panose="02010600030101010101" pitchFamily="2" charset="-122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等线" panose="02010600030101010101" pitchFamily="2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等线" panose="02010600030101010101" pitchFamily="2" charset="-122"/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等线" panose="0201060003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等线" panose="02010600030101010101" pitchFamily="2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等线" panose="02010600030101010101" pitchFamily="2" charset="-122"/>
          <a:ea typeface="等线" panose="02010600030101010101" pitchFamily="2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C++ Template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2022.10.10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334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常用类型</a:t>
            </a:r>
            <a:r>
              <a:rPr lang="en-US" altLang="zh-CN" dirty="0"/>
              <a:t>2——</a:t>
            </a:r>
            <a:r>
              <a:rPr lang="zh-CN" altLang="en-US" dirty="0"/>
              <a:t>类模板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430" y="2117858"/>
            <a:ext cx="6352507" cy="38814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4400" y="1545290"/>
            <a:ext cx="348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模板定义：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461331" y="3743058"/>
            <a:ext cx="170915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461330" y="5356789"/>
            <a:ext cx="3196128" cy="14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461331" y="5623134"/>
            <a:ext cx="3196127" cy="1566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039" y="1284401"/>
            <a:ext cx="4107727" cy="2558204"/>
          </a:xfrm>
          <a:prstGeom prst="rect">
            <a:avLst/>
          </a:prstGeom>
        </p:spPr>
      </p:pic>
      <p:cxnSp>
        <p:nvCxnSpPr>
          <p:cNvPr id="14" name="直接箭头连接符 13"/>
          <p:cNvCxnSpPr>
            <a:cxnSpLocks/>
          </p:cNvCxnSpPr>
          <p:nvPr/>
        </p:nvCxnSpPr>
        <p:spPr>
          <a:xfrm flipV="1">
            <a:off x="4975668" y="3565321"/>
            <a:ext cx="2817704" cy="14566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066801" y="2401368"/>
            <a:ext cx="2257513" cy="327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7C0299D-BA3A-4113-91CA-6F077AF889F1}"/>
              </a:ext>
            </a:extLst>
          </p:cNvPr>
          <p:cNvSpPr txBox="1"/>
          <p:nvPr/>
        </p:nvSpPr>
        <p:spPr>
          <a:xfrm>
            <a:off x="7770284" y="4419268"/>
            <a:ext cx="3542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模板的使用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实例化：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1C1564-B91E-4BE2-83DA-DB684944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372" y="4890825"/>
            <a:ext cx="2864407" cy="79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8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默认模板实参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73359"/>
            <a:ext cx="8596668" cy="4785496"/>
          </a:xfrm>
        </p:spPr>
        <p:txBody>
          <a:bodyPr>
            <a:normAutofit lnSpcReduction="10000"/>
          </a:bodyPr>
          <a:lstStyle/>
          <a:p>
            <a:pPr marL="0" indent="0">
              <a:buSzPct val="100000"/>
              <a:buNone/>
            </a:pPr>
            <a:r>
              <a:rPr lang="zh-CN" altLang="en-US" sz="2000" dirty="0"/>
              <a:t>定义一个含有默认模板实参的类模板：</a:t>
            </a:r>
          </a:p>
          <a:p>
            <a:pPr marL="0" indent="0">
              <a:buSzPct val="100000"/>
              <a:buNone/>
            </a:pP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zh-CN" dirty="0">
                <a:solidFill>
                  <a:srgbClr val="FF0000"/>
                </a:solidFill>
              </a:rPr>
              <a:t>emplate &lt;typename T = int&gt;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SzPct val="100000"/>
              <a:buNone/>
            </a:pPr>
            <a:r>
              <a:rPr lang="zh-CN" altLang="zh-CN" dirty="0"/>
              <a:t>class Numbers{</a:t>
            </a:r>
          </a:p>
          <a:p>
            <a:pPr marL="0" indent="0">
              <a:buSzPct val="100000"/>
              <a:buNone/>
            </a:pPr>
            <a:r>
              <a:rPr lang="zh-CN" altLang="zh-CN" dirty="0"/>
              <a:t>public:</a:t>
            </a:r>
          </a:p>
          <a:p>
            <a:pPr marL="0" indent="0">
              <a:buSzPct val="100000"/>
              <a:buNone/>
            </a:pPr>
            <a:r>
              <a:rPr lang="zh-CN" altLang="zh-CN" dirty="0"/>
              <a:t>	Numbers(T v = 0):val(v){};</a:t>
            </a:r>
          </a:p>
          <a:p>
            <a:pPr marL="0" indent="0">
              <a:buSzPct val="100000"/>
              <a:buNone/>
            </a:pPr>
            <a:r>
              <a:rPr lang="zh-CN" altLang="zh-CN" dirty="0"/>
              <a:t>private:</a:t>
            </a:r>
          </a:p>
          <a:p>
            <a:pPr marL="0" indent="0">
              <a:buSzPct val="100000"/>
              <a:buNone/>
            </a:pPr>
            <a:r>
              <a:rPr lang="zh-CN" altLang="zh-CN" dirty="0"/>
              <a:t>	T val;</a:t>
            </a:r>
          </a:p>
          <a:p>
            <a:pPr marL="0" indent="0">
              <a:buSzPct val="100000"/>
              <a:buNone/>
            </a:pPr>
            <a:r>
              <a:rPr lang="zh-CN" altLang="zh-CN" dirty="0"/>
              <a:t>};</a:t>
            </a:r>
          </a:p>
          <a:p>
            <a:pPr marL="0" indent="0">
              <a:buSzPct val="100000"/>
              <a:buNone/>
            </a:pPr>
            <a:endParaRPr lang="zh-CN" altLang="zh-CN" dirty="0"/>
          </a:p>
          <a:p>
            <a:pPr marL="0" indent="0">
              <a:buSzPct val="100000"/>
              <a:buNone/>
            </a:pPr>
            <a:r>
              <a:rPr lang="zh-CN" altLang="zh-CN" dirty="0"/>
              <a:t>实例化类模板：</a:t>
            </a:r>
          </a:p>
          <a:p>
            <a:pPr marL="0" indent="0">
              <a:buSzPct val="100000"/>
              <a:buNone/>
            </a:pPr>
            <a:r>
              <a:rPr lang="zh-CN" altLang="zh-CN" dirty="0"/>
              <a:t>Numbers&lt;long double&gt; lots_of_precision;</a:t>
            </a:r>
            <a:r>
              <a:rPr lang="en-US" altLang="zh-CN" dirty="0"/>
              <a:t>  //</a:t>
            </a:r>
            <a:r>
              <a:rPr lang="zh-CN" altLang="en-US" dirty="0"/>
              <a:t>使用</a:t>
            </a:r>
            <a:r>
              <a:rPr lang="en-US" altLang="zh-CN" dirty="0"/>
              <a:t>long double</a:t>
            </a:r>
            <a:r>
              <a:rPr lang="zh-CN" altLang="en-US" dirty="0"/>
              <a:t>类型实例化</a:t>
            </a:r>
            <a:endParaRPr lang="zh-CN" altLang="zh-CN" dirty="0"/>
          </a:p>
          <a:p>
            <a:pPr marL="0" indent="0">
              <a:buSzPct val="100000"/>
              <a:buNone/>
            </a:pPr>
            <a:r>
              <a:rPr lang="zh-CN" altLang="zh-CN" dirty="0"/>
              <a:t>Numbers&lt;&gt; average_precision; </a:t>
            </a:r>
            <a:r>
              <a:rPr lang="en-US" altLang="zh-CN" dirty="0"/>
              <a:t>                  </a:t>
            </a:r>
            <a:r>
              <a:rPr lang="zh-CN" altLang="zh-CN" dirty="0"/>
              <a:t>//空&lt;&gt;表示我们希望使用默认类型</a:t>
            </a:r>
            <a:r>
              <a:rPr lang="en-US" altLang="zh-CN" dirty="0"/>
              <a:t>int</a:t>
            </a:r>
            <a:endParaRPr lang="zh-CN" altLang="zh-CN" dirty="0"/>
          </a:p>
          <a:p>
            <a:pPr marL="0" indent="0">
              <a:buSzPct val="100000"/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36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167" y="480115"/>
            <a:ext cx="8596668" cy="1320800"/>
          </a:xfrm>
        </p:spPr>
        <p:txBody>
          <a:bodyPr/>
          <a:lstStyle/>
          <a:p>
            <a:r>
              <a:rPr lang="zh-CN" altLang="en-US" dirty="0"/>
              <a:t>成员模板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167" y="1353890"/>
            <a:ext cx="5905500" cy="50784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SzPct val="100000"/>
              <a:buNone/>
            </a:pPr>
            <a:r>
              <a:rPr lang="zh-CN" altLang="en-US" dirty="0"/>
              <a:t>普通（非模板）类的成员模板：</a:t>
            </a:r>
            <a:endParaRPr lang="en-US" altLang="zh-CN" dirty="0"/>
          </a:p>
          <a:p>
            <a:pPr marL="0" indent="0">
              <a:spcBef>
                <a:spcPts val="0"/>
              </a:spcBef>
              <a:buSzPct val="100000"/>
              <a:buNone/>
            </a:pPr>
            <a:endParaRPr lang="zh-CN" altLang="en-US" dirty="0"/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zh-CN" altLang="zh-CN" dirty="0"/>
              <a:t>class DebugDelete{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zh-CN" altLang="zh-CN" dirty="0"/>
              <a:t>public: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altLang="zh-CN" dirty="0"/>
              <a:t>          </a:t>
            </a:r>
            <a:r>
              <a:rPr lang="zh-CN" altLang="zh-CN" dirty="0"/>
              <a:t>DebugDelete(ostream &amp;s = cerr):</a:t>
            </a:r>
            <a:r>
              <a:rPr lang="en-US" altLang="zh-CN" dirty="0"/>
              <a:t> </a:t>
            </a:r>
            <a:r>
              <a:rPr lang="zh-CN" altLang="zh-CN" dirty="0"/>
              <a:t>os(s)</a:t>
            </a:r>
            <a:r>
              <a:rPr lang="en-US" altLang="zh-CN" dirty="0"/>
              <a:t> </a:t>
            </a:r>
            <a:r>
              <a:rPr lang="zh-CN" altLang="zh-CN" dirty="0"/>
              <a:t>{ }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altLang="zh-CN" dirty="0"/>
              <a:t>          </a:t>
            </a:r>
            <a:r>
              <a:rPr lang="zh-CN" altLang="zh-CN" dirty="0"/>
              <a:t>template &lt;typename T&gt; </a:t>
            </a:r>
            <a:endParaRPr lang="en-US" altLang="zh-CN" dirty="0"/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altLang="zh-CN" dirty="0"/>
              <a:t>          </a:t>
            </a:r>
            <a:r>
              <a:rPr lang="zh-CN" altLang="zh-CN" dirty="0"/>
              <a:t>void operate()</a:t>
            </a:r>
            <a:r>
              <a:rPr lang="en-US" altLang="zh-CN" dirty="0"/>
              <a:t> </a:t>
            </a:r>
            <a:r>
              <a:rPr lang="zh-CN" altLang="zh-CN" dirty="0"/>
              <a:t>(T *p) const</a:t>
            </a:r>
            <a:endParaRPr lang="en-US" altLang="zh-CN" dirty="0"/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altLang="zh-CN" dirty="0"/>
              <a:t>          </a:t>
            </a:r>
            <a:r>
              <a:rPr lang="zh-CN" altLang="zh-CN" dirty="0"/>
              <a:t>{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altLang="zh-CN" dirty="0"/>
              <a:t>                </a:t>
            </a:r>
            <a:r>
              <a:rPr lang="zh-CN" altLang="zh-CN" dirty="0"/>
              <a:t>delete p; </a:t>
            </a:r>
            <a:endParaRPr lang="en-US" altLang="zh-CN" dirty="0"/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altLang="zh-CN" dirty="0"/>
              <a:t>               //</a:t>
            </a:r>
            <a:r>
              <a:rPr lang="zh-CN" altLang="en-US" dirty="0"/>
              <a:t>由编译器推断，删除任意类型的指针</a:t>
            </a:r>
            <a:endParaRPr lang="en-US" altLang="zh-CN" dirty="0"/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altLang="zh-CN" dirty="0"/>
              <a:t>           </a:t>
            </a:r>
            <a:r>
              <a:rPr lang="zh-CN" altLang="zh-CN" dirty="0"/>
              <a:t>}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zh-CN" altLang="zh-CN" dirty="0"/>
              <a:t>private: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altLang="zh-CN" dirty="0"/>
              <a:t>          </a:t>
            </a:r>
            <a:r>
              <a:rPr lang="zh-CN" altLang="zh-CN" dirty="0"/>
              <a:t>ostream &amp;os;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zh-CN" altLang="zh-CN" dirty="0"/>
              <a:t>};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zh-CN" altLang="zh-CN" dirty="0"/>
              <a:t>实例化成员模板：</a:t>
            </a:r>
          </a:p>
          <a:p>
            <a:pPr marL="457200" lvl="1" indent="0">
              <a:spcBef>
                <a:spcPts val="0"/>
              </a:spcBef>
              <a:buSzPct val="100000"/>
              <a:buNone/>
            </a:pPr>
            <a:r>
              <a:rPr lang="en-US" altLang="zh-CN" sz="1800" dirty="0"/>
              <a:t>double *p = new double;</a:t>
            </a:r>
          </a:p>
          <a:p>
            <a:pPr marL="457200" lvl="1" indent="0">
              <a:spcBef>
                <a:spcPts val="0"/>
              </a:spcBef>
              <a:buSzPct val="100000"/>
              <a:buNone/>
            </a:pPr>
            <a:r>
              <a:rPr lang="en-US" altLang="zh-CN" sz="1800" dirty="0" err="1"/>
              <a:t>DebugDelete</a:t>
            </a:r>
            <a:r>
              <a:rPr lang="en-US" altLang="zh-CN" sz="1800" dirty="0"/>
              <a:t> d;</a:t>
            </a:r>
          </a:p>
          <a:p>
            <a:pPr marL="457200" lvl="1" indent="0">
              <a:spcBef>
                <a:spcPts val="0"/>
              </a:spcBef>
              <a:buSzPct val="100000"/>
              <a:buNone/>
            </a:pPr>
            <a:r>
              <a:rPr lang="en-US" altLang="zh-CN" sz="1800" dirty="0"/>
              <a:t>d(p)</a:t>
            </a: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668434" y="736366"/>
            <a:ext cx="52204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buSzPct val="100000"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类模板的成员模板：</a:t>
            </a:r>
          </a:p>
          <a:p>
            <a:pPr lvl="0" defTabSz="914400">
              <a:buSzPct val="100000"/>
            </a:pPr>
            <a:r>
              <a:rPr lang="zh-CN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template &lt;typename T&gt; 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 defTabSz="914400">
              <a:buSzPct val="100000"/>
            </a:pPr>
            <a:r>
              <a:rPr lang="zh-CN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class Blob{</a:t>
            </a:r>
          </a:p>
          <a:p>
            <a:pPr lvl="0" defTabSz="914400">
              <a:buSzPct val="100000"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 </a:t>
            </a:r>
            <a:r>
              <a:rPr lang="zh-CN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template &lt;typename It&gt;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 defTabSz="914400">
              <a:buSzPct val="100000"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 </a:t>
            </a:r>
            <a:r>
              <a:rPr lang="zh-CN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Blob(It b,It e)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{}</a:t>
            </a:r>
            <a:r>
              <a:rPr lang="zh-CN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 defTabSz="914400">
              <a:buSzPct val="100000"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 </a:t>
            </a:r>
            <a:r>
              <a:rPr lang="zh-CN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//.....</a:t>
            </a:r>
          </a:p>
          <a:p>
            <a:pPr lvl="0" defTabSz="914400">
              <a:buSzPct val="100000"/>
            </a:pPr>
            <a:r>
              <a:rPr lang="zh-CN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};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 defTabSz="914400">
              <a:buSzPct val="100000"/>
            </a:pPr>
            <a:endParaRPr lang="zh-CN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 defTabSz="914400">
              <a:buSzPct val="100000"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// 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当在类模板外定义一个成员模板时，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 defTabSz="914400">
              <a:buSzPct val="100000"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// 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必须同时为类模板和成员模板提供参数列表，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 defTabSz="914400">
              <a:buSzPct val="100000"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// 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类模板参数在前，成员模板参数在后</a:t>
            </a:r>
          </a:p>
          <a:p>
            <a:pPr lvl="0" defTabSz="914400">
              <a:buSzPct val="100000"/>
            </a:pPr>
            <a:r>
              <a:rPr lang="zh-CN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template &lt;typename T&gt;</a:t>
            </a:r>
          </a:p>
          <a:p>
            <a:pPr lvl="0" defTabSz="914400">
              <a:buSzPct val="100000"/>
            </a:pPr>
            <a:r>
              <a:rPr lang="zh-CN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template &lt;typename It&gt;</a:t>
            </a:r>
          </a:p>
          <a:p>
            <a:pPr lvl="0" defTabSz="914400">
              <a:buSzPct val="100000"/>
            </a:pPr>
            <a:r>
              <a:rPr lang="zh-CN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Blob&lt;T&gt;::Blob(It b,It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e</a:t>
            </a:r>
            <a:r>
              <a:rPr lang="zh-CN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):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zh-CN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data(std::make_shared&lt;vector&lt;T&gt;&gt;(b,e)){ }</a:t>
            </a:r>
          </a:p>
          <a:p>
            <a:pPr lvl="0" defTabSz="914400">
              <a:buSzPct val="100000"/>
            </a:pPr>
            <a:endParaRPr lang="zh-CN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 defTabSz="914400">
              <a:buSzPct val="100000"/>
            </a:pPr>
            <a:r>
              <a:rPr lang="zh-CN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实例化模板：</a:t>
            </a:r>
          </a:p>
          <a:p>
            <a:pPr lvl="1" defTabSz="914400">
              <a:buSzPct val="100000"/>
            </a:pP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ia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[] = {0,1,2,3,4,5,6,7,8,9};</a:t>
            </a:r>
          </a:p>
          <a:p>
            <a:pPr lvl="1" defTabSz="914400">
              <a:buSzPct val="100000"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begin(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ia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);   //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返回首元素的内存地址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 defTabSz="914400">
              <a:buSzPct val="100000"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Blob&lt;int&gt; a1(begin(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ia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),end(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ia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)); // 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实例化版本：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Blob&lt;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&gt;::Blob(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*, 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*)</a:t>
            </a:r>
          </a:p>
        </p:txBody>
      </p:sp>
    </p:spTree>
    <p:extLst>
      <p:ext uri="{BB962C8B-B14F-4D97-AF65-F5344CB8AC3E}">
        <p14:creationId xmlns:p14="http://schemas.microsoft.com/office/powerpoint/2010/main" val="273002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函数模板显式实例化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60539"/>
            <a:ext cx="8596668" cy="45731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在某些情况下，编译器无法推测出模板实参的类型。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我们希望允许用户控制模板实例化。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当函数返回类型与参数列表中任何类型都不相同时，以上两种情况最常出现。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指定显式模板实参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SzPct val="100000"/>
              <a:buNone/>
            </a:pPr>
            <a:r>
              <a:rPr lang="zh-CN" altLang="zh-CN" dirty="0"/>
              <a:t>template &lt;typename T1,typename T2, typename T3&gt;</a:t>
            </a:r>
          </a:p>
          <a:p>
            <a:pPr marL="0" indent="0">
              <a:buSzPct val="100000"/>
              <a:buNone/>
            </a:pPr>
            <a:r>
              <a:rPr lang="zh-CN" altLang="zh-CN" dirty="0"/>
              <a:t>T1 sum(T2,T3);//编译器无法推断出T1的类型，只能每次调用时提</a:t>
            </a:r>
          </a:p>
          <a:p>
            <a:pPr marL="0" indent="0">
              <a:buSzPct val="100000"/>
              <a:buNone/>
            </a:pPr>
            <a:r>
              <a:rPr lang="zh-CN" altLang="zh-CN" dirty="0"/>
              <a:t>                              </a:t>
            </a:r>
            <a:r>
              <a:rPr lang="en-US" altLang="zh-CN" dirty="0"/>
              <a:t>//</a:t>
            </a:r>
            <a:r>
              <a:rPr lang="zh-CN" altLang="zh-CN" dirty="0"/>
              <a:t>供显示模板实参</a:t>
            </a:r>
          </a:p>
          <a:p>
            <a:pPr marL="0" indent="0">
              <a:buSzPct val="100000"/>
              <a:buNone/>
            </a:pPr>
            <a:endParaRPr lang="en-US" altLang="zh-CN" dirty="0"/>
          </a:p>
          <a:p>
            <a:pPr marL="0" indent="0">
              <a:buSzPct val="100000"/>
              <a:buNone/>
            </a:pPr>
            <a:r>
              <a:rPr lang="zh-CN" altLang="zh-CN" dirty="0"/>
              <a:t>实例化函数模板：</a:t>
            </a:r>
          </a:p>
          <a:p>
            <a:pPr marL="0" indent="0">
              <a:buSzPct val="100000"/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i</a:t>
            </a:r>
            <a:r>
              <a:rPr lang="zh-CN" altLang="zh-CN" dirty="0"/>
              <a:t>nt i;</a:t>
            </a:r>
          </a:p>
          <a:p>
            <a:pPr marL="0" indent="0">
              <a:buSzPct val="100000"/>
              <a:buNone/>
            </a:pPr>
            <a:r>
              <a:rPr lang="zh-CN" altLang="zh-CN" dirty="0"/>
              <a:t>     long lng;</a:t>
            </a:r>
          </a:p>
          <a:p>
            <a:pPr marL="0" indent="0">
              <a:buSzPct val="100000"/>
              <a:buNone/>
            </a:pPr>
            <a:r>
              <a:rPr lang="zh-CN" altLang="zh-CN" dirty="0"/>
              <a:t>     auto val3 = sum&lt;</a:t>
            </a:r>
            <a:r>
              <a:rPr lang="zh-CN" altLang="zh-CN" dirty="0">
                <a:solidFill>
                  <a:srgbClr val="FF0000"/>
                </a:solidFill>
              </a:rPr>
              <a:t>long</a:t>
            </a:r>
            <a:r>
              <a:rPr lang="zh-CN" altLang="zh-CN" dirty="0"/>
              <a:t>&gt;(i,lng); // 实例化为long sum(int ,long)</a:t>
            </a:r>
            <a:r>
              <a:rPr lang="en-US" altLang="zh-CN" dirty="0"/>
              <a:t>                                                                 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965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函数指针和实参推断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85875"/>
            <a:ext cx="9190566" cy="545782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SzPct val="100000"/>
              <a:buNone/>
            </a:pPr>
            <a:r>
              <a:rPr lang="zh-CN" altLang="en-US" sz="2000" dirty="0"/>
              <a:t>可以用函数模板给函数指针赋值：</a:t>
            </a:r>
          </a:p>
          <a:p>
            <a:pPr marL="0" indent="0">
              <a:lnSpc>
                <a:spcPct val="110000"/>
              </a:lnSpc>
              <a:buSzPct val="100000"/>
              <a:buNone/>
            </a:pPr>
            <a:r>
              <a:rPr lang="en-US" altLang="zh-CN" dirty="0"/>
              <a:t>    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T&gt; </a:t>
            </a:r>
            <a:r>
              <a:rPr lang="zh-CN" altLang="zh-CN" dirty="0">
                <a:sym typeface="宋体" panose="02010600030101010101" pitchFamily="2" charset="-122"/>
              </a:rPr>
              <a:t>int compare(const T &amp;v1, const T &amp;v2)</a:t>
            </a:r>
            <a:r>
              <a:rPr lang="en-US" altLang="zh-CN" dirty="0">
                <a:sym typeface="宋体" panose="02010600030101010101" pitchFamily="2" charset="-122"/>
              </a:rPr>
              <a:t>{....}</a:t>
            </a:r>
          </a:p>
          <a:p>
            <a:pPr marL="0" indent="0">
              <a:lnSpc>
                <a:spcPct val="110000"/>
              </a:lnSpc>
              <a:buSzPct val="100000"/>
              <a:buNone/>
            </a:pPr>
            <a:r>
              <a:rPr lang="en-US" altLang="zh-CN" dirty="0"/>
              <a:t>    / /pf1</a:t>
            </a:r>
            <a:r>
              <a:rPr lang="zh-CN" altLang="en-US" dirty="0"/>
              <a:t>指向</a:t>
            </a:r>
            <a:r>
              <a:rPr lang="en-US" altLang="zh-CN" dirty="0"/>
              <a:t>compare</a:t>
            </a:r>
            <a:r>
              <a:rPr lang="zh-CN" altLang="en-US" dirty="0"/>
              <a:t>的</a:t>
            </a:r>
            <a:r>
              <a:rPr lang="en-US" altLang="zh-CN" dirty="0" err="1"/>
              <a:t>int</a:t>
            </a:r>
            <a:r>
              <a:rPr lang="zh-CN" altLang="en-US" dirty="0"/>
              <a:t>版本</a:t>
            </a:r>
            <a:endParaRPr lang="en-US" altLang="zh-CN" dirty="0">
              <a:sym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SzPct val="100000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(*pf1)(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&amp;,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&amp;) = compare;</a:t>
            </a:r>
          </a:p>
          <a:p>
            <a:pPr marL="0" indent="0">
              <a:lnSpc>
                <a:spcPct val="110000"/>
              </a:lnSpc>
              <a:buSzPct val="100000"/>
              <a:buNone/>
            </a:pPr>
            <a:endParaRPr lang="en-US" altLang="zh-CN" dirty="0"/>
          </a:p>
          <a:p>
            <a:pPr marL="0" indent="0">
              <a:lnSpc>
                <a:spcPct val="110000"/>
              </a:lnSpc>
              <a:buSzPct val="100000"/>
              <a:buNone/>
            </a:pPr>
            <a:r>
              <a:rPr lang="zh-CN" altLang="en-US" dirty="0"/>
              <a:t>不能从函数指针类型确定模板实参：</a:t>
            </a:r>
          </a:p>
          <a:p>
            <a:pPr marL="0" indent="0">
              <a:lnSpc>
                <a:spcPct val="110000"/>
              </a:lnSpc>
              <a:buSzPct val="100000"/>
              <a:buNone/>
            </a:pPr>
            <a:r>
              <a:rPr lang="zh-CN" altLang="en-US" dirty="0"/>
              <a:t>    </a:t>
            </a:r>
            <a:r>
              <a:rPr lang="en-US" altLang="zh-CN" dirty="0"/>
              <a:t>// </a:t>
            </a:r>
            <a:r>
              <a:rPr lang="en-US" altLang="zh-CN" dirty="0" err="1"/>
              <a:t>func</a:t>
            </a:r>
            <a:r>
              <a:rPr lang="zh-CN" altLang="en-US" dirty="0"/>
              <a:t>有两个重载版本，每个版本接收一个不同的函数指针类型</a:t>
            </a:r>
          </a:p>
          <a:p>
            <a:pPr marL="0" indent="0">
              <a:lnSpc>
                <a:spcPct val="110000"/>
              </a:lnSpc>
              <a:buSzPct val="100000"/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(*) (</a:t>
            </a:r>
            <a:r>
              <a:rPr lang="en-US" altLang="zh-CN" dirty="0" err="1"/>
              <a:t>const</a:t>
            </a:r>
            <a:r>
              <a:rPr lang="en-US" altLang="zh-CN" dirty="0"/>
              <a:t> string&amp;, </a:t>
            </a:r>
            <a:r>
              <a:rPr lang="en-US" altLang="zh-CN" dirty="0" err="1"/>
              <a:t>const</a:t>
            </a:r>
            <a:r>
              <a:rPr lang="en-US" altLang="zh-CN" dirty="0"/>
              <a:t> string&amp;));</a:t>
            </a:r>
          </a:p>
          <a:p>
            <a:pPr marL="0" indent="0">
              <a:lnSpc>
                <a:spcPct val="110000"/>
              </a:lnSpc>
              <a:buSzPct val="100000"/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(*) 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&amp;,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&amp;));</a:t>
            </a:r>
          </a:p>
          <a:p>
            <a:pPr marL="0" indent="0">
              <a:lnSpc>
                <a:spcPct val="110000"/>
              </a:lnSpc>
              <a:buSzPct val="100000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func</a:t>
            </a:r>
            <a:r>
              <a:rPr lang="en-US" altLang="zh-CN" dirty="0"/>
              <a:t>(compare); // </a:t>
            </a:r>
            <a:r>
              <a:rPr lang="zh-CN" altLang="en-US" dirty="0"/>
              <a:t>错误，无法确定使用</a:t>
            </a:r>
            <a:r>
              <a:rPr lang="en-US" altLang="zh-CN" dirty="0"/>
              <a:t>compare</a:t>
            </a:r>
            <a:r>
              <a:rPr lang="zh-CN" altLang="en-US" dirty="0"/>
              <a:t>的哪个版本</a:t>
            </a:r>
          </a:p>
          <a:p>
            <a:pPr marL="0" indent="0">
              <a:lnSpc>
                <a:spcPct val="110000"/>
              </a:lnSpc>
              <a:buSzPct val="100000"/>
              <a:buNone/>
            </a:pPr>
            <a:r>
              <a:rPr lang="zh-CN" altLang="en-US" dirty="0"/>
              <a:t>必须通过显式模板实参来消除</a:t>
            </a:r>
            <a:r>
              <a:rPr lang="en-US" altLang="zh-CN" dirty="0" err="1"/>
              <a:t>func</a:t>
            </a:r>
            <a:r>
              <a:rPr lang="zh-CN" altLang="en-US" dirty="0"/>
              <a:t>调用的歧义：</a:t>
            </a:r>
          </a:p>
          <a:p>
            <a:pPr marL="0" indent="0">
              <a:lnSpc>
                <a:spcPct val="110000"/>
              </a:lnSpc>
              <a:buSzPct val="100000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func</a:t>
            </a:r>
            <a:r>
              <a:rPr lang="en-US" altLang="zh-CN" dirty="0"/>
              <a:t>(compare&lt;</a:t>
            </a:r>
            <a:r>
              <a:rPr lang="en-US" altLang="zh-CN" dirty="0" err="1"/>
              <a:t>int</a:t>
            </a:r>
            <a:r>
              <a:rPr lang="en-US" altLang="zh-CN" dirty="0"/>
              <a:t>&gt;); // </a:t>
            </a:r>
            <a:r>
              <a:rPr lang="zh-CN" altLang="en-US" dirty="0"/>
              <a:t>传递</a:t>
            </a:r>
            <a:r>
              <a:rPr lang="en-US" altLang="zh-CN" dirty="0"/>
              <a:t>compare(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&amp;,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&amp;)</a:t>
            </a:r>
          </a:p>
          <a:p>
            <a:pPr marL="0" indent="0">
              <a:lnSpc>
                <a:spcPct val="110000"/>
              </a:lnSpc>
              <a:buSzPct val="100000"/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07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例子：模板函数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45CFF3-707D-4A7C-A03B-1194F6087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217"/>
          <a:stretch/>
        </p:blipFill>
        <p:spPr>
          <a:xfrm>
            <a:off x="677334" y="1970248"/>
            <a:ext cx="4481513" cy="30703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A6AEEB-A90E-4E21-AB65-F356827A1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63"/>
          <a:stretch/>
        </p:blipFill>
        <p:spPr>
          <a:xfrm>
            <a:off x="5447380" y="1970248"/>
            <a:ext cx="4481513" cy="37116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4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2225"/>
            <a:ext cx="8596668" cy="1320800"/>
          </a:xfrm>
        </p:spPr>
        <p:txBody>
          <a:bodyPr/>
          <a:lstStyle/>
          <a:p>
            <a:r>
              <a:rPr lang="zh-CN" altLang="en-US" dirty="0"/>
              <a:t>例子：模板类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CBFEB3-BB05-4BBE-A30F-7514E77E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37" y="828674"/>
            <a:ext cx="5241131" cy="4733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77E6E2-C1E9-4150-8361-D6504E40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828675"/>
            <a:ext cx="5304366" cy="46572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8589F1-11BC-448A-888D-81E16D667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562599"/>
            <a:ext cx="27146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9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DCEAC-D039-A646-A067-08219473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BF1D23F-19D2-F9EF-1061-EB13FE11E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9653" y="796070"/>
            <a:ext cx="3530259" cy="3881437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43C1C0-D68C-C430-AE07-DE5BC9774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80" y="609600"/>
            <a:ext cx="7362319" cy="48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7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2C6FB-BE8B-4FA9-54F4-54040803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D4E3EA-63A0-5690-E07A-D0E73ECCEE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5884983"/>
                <a:ext cx="8596668" cy="65649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解法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枚举所有可能关数，根据条件判断取合法关数中的最大值</a:t>
                </a:r>
                <a:endParaRPr lang="en-US" altLang="zh-CN" dirty="0"/>
              </a:p>
              <a:p>
                <a:r>
                  <a:rPr lang="zh-CN" altLang="en-US" dirty="0"/>
                  <a:t>解法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：利用前缀和的单调递增性，两个序列分别从前往后</a:t>
                </a:r>
                <a:r>
                  <a:rPr lang="en-US" altLang="zh-CN" dirty="0"/>
                  <a:t>&amp;</a:t>
                </a:r>
                <a:r>
                  <a:rPr lang="zh-CN" altLang="en-US" dirty="0"/>
                  <a:t>从后往前遍历判断，</a:t>
                </a:r>
                <a:r>
                  <a:rPr lang="en-US" altLang="zh-CN" dirty="0"/>
                  <a:t>O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D4E3EA-63A0-5690-E07A-D0E73ECCE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5884983"/>
                <a:ext cx="8596668" cy="656493"/>
              </a:xfrm>
              <a:blipFill>
                <a:blip r:embed="rId2"/>
                <a:stretch>
                  <a:fillRect t="-4630" b="-6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55D25FC-23F9-7AD6-EB60-137BFCD3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7" y="671372"/>
            <a:ext cx="8596668" cy="4724514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AFE6A02E-7A8B-B30F-68FC-287C09E4FA3C}"/>
              </a:ext>
            </a:extLst>
          </p:cNvPr>
          <p:cNvGrpSpPr/>
          <p:nvPr/>
        </p:nvGrpSpPr>
        <p:grpSpPr>
          <a:xfrm>
            <a:off x="9345389" y="761510"/>
            <a:ext cx="2467708" cy="5945567"/>
            <a:chOff x="9731826" y="222249"/>
            <a:chExt cx="2467708" cy="594556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050529F-8D4A-AB91-E8D9-DA8949D65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1826" y="222249"/>
              <a:ext cx="2467708" cy="414883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F1C0B17-6BBB-E6B8-83FE-C3E1D1082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31826" y="4212899"/>
              <a:ext cx="2460174" cy="1954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85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template </a:t>
            </a:r>
            <a:r>
              <a:rPr lang="zh-CN" altLang="en-US" sz="3200" dirty="0"/>
              <a:t>简介</a:t>
            </a:r>
            <a:endParaRPr lang="en-US" altLang="zh-CN" sz="3200" dirty="0"/>
          </a:p>
          <a:p>
            <a:r>
              <a:rPr lang="zh-CN" altLang="en-US" sz="3200" dirty="0"/>
              <a:t>函数模板</a:t>
            </a:r>
            <a:r>
              <a:rPr lang="en-US" altLang="zh-CN" sz="3200" dirty="0"/>
              <a:t>/</a:t>
            </a:r>
            <a:r>
              <a:rPr lang="zh-CN" altLang="en-US" sz="3200" dirty="0"/>
              <a:t>类模板</a:t>
            </a:r>
            <a:endParaRPr lang="en-US" altLang="zh-CN" sz="3200" dirty="0"/>
          </a:p>
          <a:p>
            <a:r>
              <a:rPr lang="zh-CN" altLang="en-US" sz="3200" dirty="0"/>
              <a:t>具体实例</a:t>
            </a:r>
          </a:p>
        </p:txBody>
      </p:sp>
    </p:spTree>
    <p:extLst>
      <p:ext uri="{BB962C8B-B14F-4D97-AF65-F5344CB8AC3E}">
        <p14:creationId xmlns:p14="http://schemas.microsoft.com/office/powerpoint/2010/main" val="150820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template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70032"/>
            <a:ext cx="8596668" cy="898805"/>
          </a:xfrm>
        </p:spPr>
        <p:txBody>
          <a:bodyPr>
            <a:normAutofit fontScale="92500"/>
          </a:bodyPr>
          <a:lstStyle/>
          <a:p>
            <a:r>
              <a:rPr lang="zh-CN" altLang="en-US" sz="2000" dirty="0"/>
              <a:t>考虑实现一个比较两个数大小的函数</a:t>
            </a:r>
            <a:endParaRPr lang="en-US" altLang="zh-CN" sz="2000" dirty="0"/>
          </a:p>
          <a:p>
            <a:pPr lvl="1"/>
            <a:r>
              <a:rPr lang="en-US" altLang="zh-CN" sz="2000" dirty="0"/>
              <a:t>“</a:t>
            </a:r>
            <a:r>
              <a:rPr lang="zh-CN" altLang="en-US" sz="2000" dirty="0"/>
              <a:t>数</a:t>
            </a:r>
            <a:r>
              <a:rPr lang="en-US" altLang="zh-CN" sz="2000" dirty="0"/>
              <a:t>”</a:t>
            </a:r>
            <a:r>
              <a:rPr lang="zh-CN" altLang="en-US" sz="2000" dirty="0"/>
              <a:t>的类型是多种多样的，如</a:t>
            </a:r>
            <a:r>
              <a:rPr lang="en-US" altLang="zh-CN" sz="2000" dirty="0"/>
              <a:t>int, char, string, pair&lt;int, char&gt;, struct</a:t>
            </a:r>
            <a:r>
              <a:rPr lang="zh-CN" altLang="en-US" sz="2000" dirty="0"/>
              <a:t>等等</a:t>
            </a:r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752029" y="2768837"/>
            <a:ext cx="7855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不使用类模板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noProof="1">
                <a:latin typeface="等线" panose="02010600030101010101" pitchFamily="2" charset="-122"/>
                <a:ea typeface="等线" panose="02010600030101010101" pitchFamily="2" charset="-122"/>
              </a:rPr>
              <a:t>int compare(const string &amp;v1, const string &amp;v2){…}</a:t>
            </a: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noProof="1">
                <a:latin typeface="等线" panose="02010600030101010101" pitchFamily="2" charset="-122"/>
                <a:ea typeface="等线" panose="02010600030101010101" pitchFamily="2" charset="-122"/>
              </a:rPr>
              <a:t>int compare(const int &amp;v1, const int &amp;v2){…}</a:t>
            </a:r>
          </a:p>
          <a:p>
            <a:r>
              <a:rPr lang="en-US" altLang="zh-CN" noProof="1">
                <a:latin typeface="等线" panose="02010600030101010101" pitchFamily="2" charset="-122"/>
                <a:ea typeface="等线" panose="02010600030101010101" pitchFamily="2" charset="-122"/>
              </a:rPr>
              <a:t>	int compare(const double &amp;v1, const double &amp;v2){…}</a:t>
            </a:r>
          </a:p>
          <a:p>
            <a:r>
              <a:rPr lang="en-US" altLang="zh-CN" noProof="1">
                <a:latin typeface="等线" panose="02010600030101010101" pitchFamily="2" charset="-122"/>
                <a:ea typeface="等线" panose="02010600030101010101" pitchFamily="2" charset="-122"/>
              </a:rPr>
              <a:t>	……</a:t>
            </a:r>
          </a:p>
          <a:p>
            <a:endParaRPr lang="en-US" altLang="zh-CN" noProof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2030" y="4345937"/>
            <a:ext cx="6135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使用类模板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  <a:p>
            <a:pPr defTabSz="914400" fontAlgn="base">
              <a:buSzPct val="100000"/>
            </a:pPr>
            <a:r>
              <a:rPr lang="en-US" altLang="zh-CN" noProof="1">
                <a:latin typeface="等线" panose="02010600030101010101" pitchFamily="2" charset="-122"/>
                <a:ea typeface="等线" panose="02010600030101010101" pitchFamily="2" charset="-122"/>
              </a:rPr>
              <a:t>       template &lt;typename T&gt;</a:t>
            </a:r>
          </a:p>
          <a:p>
            <a:pPr defTabSz="914400" fontAlgn="base">
              <a:buSzPct val="100000"/>
            </a:pPr>
            <a:r>
              <a:rPr lang="en-US" altLang="zh-CN" noProof="1">
                <a:latin typeface="等线" panose="02010600030101010101" pitchFamily="2" charset="-122"/>
                <a:ea typeface="等线" panose="02010600030101010101" pitchFamily="2" charset="-122"/>
              </a:rPr>
              <a:t>       int compare(const T &amp;v1, const T &amp;v2){</a:t>
            </a:r>
          </a:p>
          <a:p>
            <a:pPr defTabSz="914400" fontAlgn="base">
              <a:buSzPct val="100000"/>
            </a:pPr>
            <a:r>
              <a:rPr lang="en-US" altLang="zh-CN" noProof="1">
                <a:latin typeface="等线" panose="02010600030101010101" pitchFamily="2" charset="-122"/>
                <a:ea typeface="等线" panose="02010600030101010101" pitchFamily="2" charset="-122"/>
              </a:rPr>
              <a:t>	if (v1 &lt; v2) return -1;</a:t>
            </a:r>
          </a:p>
          <a:p>
            <a:pPr defTabSz="914400" fontAlgn="base">
              <a:buSzPct val="100000"/>
            </a:pPr>
            <a:r>
              <a:rPr lang="en-US" altLang="zh-CN" noProof="1">
                <a:latin typeface="等线" panose="02010600030101010101" pitchFamily="2" charset="-122"/>
                <a:ea typeface="等线" panose="02010600030101010101" pitchFamily="2" charset="-122"/>
              </a:rPr>
              <a:t>	if (v2 &lt; v1) return 1;</a:t>
            </a:r>
          </a:p>
          <a:p>
            <a:pPr defTabSz="914400" fontAlgn="base">
              <a:buSzPct val="100000"/>
            </a:pPr>
            <a:r>
              <a:rPr lang="en-US" altLang="zh-CN" noProof="1">
                <a:latin typeface="等线" panose="02010600030101010101" pitchFamily="2" charset="-122"/>
                <a:ea typeface="等线" panose="02010600030101010101" pitchFamily="2" charset="-122"/>
              </a:rPr>
              <a:t>	return 0;</a:t>
            </a:r>
          </a:p>
          <a:p>
            <a:pPr defTabSz="914400" fontAlgn="base">
              <a:buSzPct val="100000"/>
            </a:pPr>
            <a:r>
              <a:rPr lang="en-US" altLang="zh-CN" noProof="1">
                <a:latin typeface="等线" panose="02010600030101010101" pitchFamily="2" charset="-122"/>
                <a:ea typeface="等线" panose="02010600030101010101" pitchFamily="2" charset="-122"/>
              </a:rPr>
              <a:t>       }</a:t>
            </a: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6DAF80-1C6E-496A-BE23-2F56FD2E20F2}"/>
              </a:ext>
            </a:extLst>
          </p:cNvPr>
          <p:cNvSpPr txBox="1"/>
          <p:nvPr/>
        </p:nvSpPr>
        <p:spPr>
          <a:xfrm>
            <a:off x="752029" y="6377262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类模板的目的：</a:t>
            </a:r>
            <a:r>
              <a:rPr lang="zh-CN" altLang="en-US" sz="1800" dirty="0">
                <a:solidFill>
                  <a:srgbClr val="FF0000"/>
                </a:solidFill>
              </a:rPr>
              <a:t>实现代码高效复用！！！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template </a:t>
            </a:r>
            <a:r>
              <a:rPr lang="zh-CN" altLang="en-US" dirty="0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1439145"/>
          </a:xfrm>
        </p:spPr>
        <p:txBody>
          <a:bodyPr/>
          <a:lstStyle/>
          <a:p>
            <a:r>
              <a:rPr lang="zh-CN" altLang="en-US" sz="2400" dirty="0"/>
              <a:t>使用流程</a:t>
            </a:r>
            <a:endParaRPr lang="en-US" altLang="zh-CN" sz="2400" dirty="0"/>
          </a:p>
          <a:p>
            <a:pPr lvl="1"/>
            <a:r>
              <a:rPr lang="zh-CN" altLang="en-US" sz="2200" dirty="0"/>
              <a:t>模板定义</a:t>
            </a:r>
            <a:endParaRPr lang="en-US" altLang="zh-CN" sz="2200" dirty="0"/>
          </a:p>
          <a:p>
            <a:pPr lvl="1"/>
            <a:r>
              <a:rPr lang="zh-CN" altLang="en-US" sz="2200" dirty="0"/>
              <a:t>实例化（隐式</a:t>
            </a:r>
            <a:r>
              <a:rPr lang="en-US" altLang="zh-CN" sz="2200" dirty="0"/>
              <a:t>/</a:t>
            </a:r>
            <a:r>
              <a:rPr lang="zh-CN" altLang="en-US" sz="2200" dirty="0"/>
              <a:t>显式）</a:t>
            </a:r>
            <a:endParaRPr lang="en-US" altLang="zh-CN" sz="2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78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常用类型</a:t>
            </a:r>
            <a:r>
              <a:rPr lang="en-US" altLang="zh-CN" dirty="0"/>
              <a:t>1——</a:t>
            </a:r>
            <a:r>
              <a:rPr lang="zh-CN" altLang="en-US" dirty="0"/>
              <a:t>函数模板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4822" y="1447086"/>
            <a:ext cx="657914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模板的定义：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defTabSz="914400" fontAlgn="base">
              <a:buSzPct val="100000"/>
            </a:pPr>
            <a:r>
              <a:rPr lang="en-US" altLang="zh-CN" sz="2000" noProof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template &lt;typename T&gt;     </a:t>
            </a:r>
            <a:r>
              <a:rPr lang="en-US" altLang="zh-CN" noProof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形参使用模板类型</a:t>
            </a:r>
            <a:endParaRPr lang="en-US" altLang="zh-CN" noProof="1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defTabSz="914400" fontAlgn="base">
              <a:buSzPct val="100000"/>
            </a:pPr>
            <a:r>
              <a:rPr lang="en-US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int compare(const </a:t>
            </a:r>
            <a:r>
              <a:rPr lang="en-US" altLang="zh-CN" sz="2000" noProof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 &amp;v1, const </a:t>
            </a:r>
            <a:r>
              <a:rPr lang="en-US" altLang="zh-CN" sz="2000" noProof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 &amp;v2){</a:t>
            </a:r>
          </a:p>
          <a:p>
            <a:pPr defTabSz="914400" fontAlgn="base">
              <a:buSzPct val="100000"/>
            </a:pPr>
            <a:r>
              <a:rPr lang="en-US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	if (v1 &lt; v2) return -1;</a:t>
            </a:r>
          </a:p>
          <a:p>
            <a:pPr defTabSz="914400" fontAlgn="base">
              <a:buSzPct val="100000"/>
            </a:pPr>
            <a:r>
              <a:rPr lang="en-US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	if (v2 &lt; v1) return 1;</a:t>
            </a:r>
          </a:p>
          <a:p>
            <a:pPr defTabSz="914400" fontAlgn="base">
              <a:buSzPct val="100000"/>
            </a:pPr>
            <a:r>
              <a:rPr lang="en-US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	return 0;</a:t>
            </a:r>
          </a:p>
          <a:p>
            <a:pPr defTabSz="914400" fontAlgn="base">
              <a:buSzPct val="100000"/>
            </a:pPr>
            <a:r>
              <a:rPr lang="en-US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endParaRPr lang="zh-CN" altLang="en-US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41575" y="1532929"/>
            <a:ext cx="514457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模板的使用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实例化：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400" noProof="1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cout&lt;&lt;compare(1,0)&lt;&lt;endl;</a:t>
            </a:r>
            <a:endParaRPr lang="en-US" altLang="zh-CN" sz="2000" noProof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 cout&lt;&lt;compare(</a:t>
            </a:r>
            <a:r>
              <a:rPr lang="en-US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“ab”</a:t>
            </a:r>
            <a:r>
              <a:rPr lang="zh-CN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”ba”</a:t>
            </a:r>
            <a:r>
              <a:rPr lang="zh-CN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)&lt;&lt;endl;</a:t>
            </a:r>
            <a:endParaRPr lang="en-US" altLang="zh-CN" sz="2000" noProof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000" noProof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 cout&lt;&lt;</a:t>
            </a:r>
            <a:r>
              <a:rPr lang="en-US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add</a:t>
            </a:r>
            <a:r>
              <a:rPr lang="zh-CN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(1,</a:t>
            </a:r>
            <a:r>
              <a:rPr lang="en-US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 -1</a:t>
            </a:r>
            <a:r>
              <a:rPr lang="zh-CN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)&lt;&lt;endl;</a:t>
            </a:r>
            <a:endParaRPr lang="en-US" altLang="zh-CN" sz="2000" noProof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 cout&lt;&lt;</a:t>
            </a:r>
            <a:r>
              <a:rPr lang="en-US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add</a:t>
            </a:r>
            <a:r>
              <a:rPr lang="zh-CN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(1</a:t>
            </a:r>
            <a:r>
              <a:rPr lang="en-US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.12</a:t>
            </a:r>
            <a:r>
              <a:rPr lang="zh-CN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 3.4</a:t>
            </a:r>
            <a:r>
              <a:rPr lang="zh-CN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)&lt;&lt;endl;</a:t>
            </a:r>
            <a:endParaRPr lang="en-US" altLang="zh-CN" sz="2000" noProof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8E069B-31DD-4B56-818E-4118CE4E4EA3}"/>
              </a:ext>
            </a:extLst>
          </p:cNvPr>
          <p:cNvSpPr txBox="1"/>
          <p:nvPr/>
        </p:nvSpPr>
        <p:spPr>
          <a:xfrm>
            <a:off x="534822" y="5150382"/>
            <a:ext cx="65791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defTabSz="914400" fontAlgn="base">
              <a:buSzPct val="100000"/>
            </a:pPr>
            <a:r>
              <a:rPr lang="en-US" altLang="zh-CN" sz="2000" noProof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template &lt;class T&gt; </a:t>
            </a:r>
            <a:r>
              <a:rPr lang="en-US" altLang="zh-CN" noProof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</a:t>
            </a:r>
            <a:r>
              <a:rPr lang="zh-CN" altLang="en-US" noProof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返回类型与形参均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使用模板类型</a:t>
            </a:r>
            <a:endParaRPr lang="en-US" altLang="zh-CN" noProof="1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defTabSz="914400" fontAlgn="base">
              <a:buSzPct val="100000"/>
            </a:pPr>
            <a:r>
              <a:rPr lang="en-US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T add (const T &amp;v1, const T &amp;v2){</a:t>
            </a:r>
          </a:p>
          <a:p>
            <a:pPr defTabSz="914400" fontAlgn="base">
              <a:buSzPct val="100000"/>
            </a:pPr>
            <a:r>
              <a:rPr lang="en-US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	return v1 + v2;</a:t>
            </a:r>
          </a:p>
          <a:p>
            <a:pPr defTabSz="914400" fontAlgn="base">
              <a:buSzPct val="100000"/>
            </a:pPr>
            <a:r>
              <a:rPr lang="en-US" altLang="zh-CN" sz="2000" noProof="1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lang="en-US" altLang="zh-CN" sz="2000" noProof="1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B86D08-873E-471D-B5F3-DF4ACF854261}"/>
              </a:ext>
            </a:extLst>
          </p:cNvPr>
          <p:cNvSpPr txBox="1"/>
          <p:nvPr/>
        </p:nvSpPr>
        <p:spPr>
          <a:xfrm>
            <a:off x="942253" y="1642576"/>
            <a:ext cx="65460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buSzPct val="100000"/>
            </a:pPr>
            <a:endParaRPr lang="en-US" altLang="zh-CN" sz="1800" noProof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defTabSz="914400" fontAlgn="base">
              <a:buSzPct val="100000"/>
            </a:pPr>
            <a:r>
              <a:rPr lang="zh-CN" altLang="en-US" noProof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模板使用</a:t>
            </a:r>
            <a:r>
              <a:rPr lang="en-US" altLang="zh-CN" sz="1800" noProof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template</a:t>
            </a:r>
            <a:r>
              <a:rPr lang="zh-CN" altLang="en-US" sz="1800" noProof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关键字</a:t>
            </a:r>
            <a:endParaRPr lang="en-US" altLang="zh-CN" sz="1800" noProof="1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defTabSz="914400" fontAlgn="base">
              <a:buSzPct val="100000"/>
            </a:pPr>
            <a:r>
              <a:rPr lang="zh-CN" altLang="en-US" sz="1800" noProof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类型关键字 </a:t>
            </a:r>
            <a:r>
              <a:rPr lang="en-US" altLang="zh-CN" sz="1800" noProof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typename</a:t>
            </a:r>
            <a:r>
              <a:rPr lang="zh-CN" altLang="en-US" sz="1800" noProof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（或者</a:t>
            </a:r>
            <a:r>
              <a:rPr lang="en-US" altLang="zh-CN" sz="1800" noProof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class</a:t>
            </a:r>
            <a:r>
              <a:rPr lang="zh-CN" altLang="en-US" sz="1800" noProof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800" noProof="1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75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函数模板</a:t>
            </a:r>
            <a:r>
              <a:rPr lang="en-US" altLang="zh-CN" dirty="0"/>
              <a:t>——</a:t>
            </a:r>
            <a:r>
              <a:rPr lang="zh-CN" altLang="en-US" dirty="0"/>
              <a:t>类型参数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4759" y="1709159"/>
            <a:ext cx="49821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可以使用多个类型参数：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template &lt;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typename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T, class C&gt;</a:t>
            </a: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void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func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(T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, C c){</a:t>
            </a: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	……	</a:t>
            </a: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7334" y="3980916"/>
            <a:ext cx="4982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类型参数可以用在返回值：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template &lt;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typename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T, class C&gt;</a:t>
            </a: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T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func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(T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t,C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c){</a:t>
            </a: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	……</a:t>
            </a: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	// return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一个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类型的变量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59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常见函数模板</a:t>
            </a:r>
            <a:r>
              <a:rPr lang="en-US" altLang="zh-CN" dirty="0"/>
              <a:t>1——sort</a:t>
            </a:r>
            <a:r>
              <a:rPr lang="zh-CN" altLang="en-US" dirty="0"/>
              <a:t>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7333" y="1583160"/>
            <a:ext cx="10714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buSzPct val="100000"/>
            </a:pPr>
            <a:r>
              <a:rPr lang="zh-CN" altLang="en-US" sz="2400" noProof="1">
                <a:latin typeface="等线" panose="02010600030101010101" pitchFamily="2" charset="-122"/>
                <a:ea typeface="等线" panose="02010600030101010101" pitchFamily="2" charset="-122"/>
              </a:rPr>
              <a:t>模板定义：</a:t>
            </a:r>
            <a:endParaRPr lang="en-US" altLang="zh-CN" sz="2400" b="0" i="0" dirty="0">
              <a:solidFill>
                <a:srgbClr val="0000DD"/>
              </a:solidFill>
              <a:effectLst/>
              <a:latin typeface="DejaVuSansMono"/>
            </a:endParaRPr>
          </a:p>
          <a:p>
            <a:pPr fontAlgn="base">
              <a:buSzPct val="100000"/>
            </a:pPr>
            <a:r>
              <a:rPr lang="en-US" altLang="zh-CN" sz="2400" b="0" i="0" dirty="0">
                <a:solidFill>
                  <a:srgbClr val="0000DD"/>
                </a:solidFill>
                <a:effectLst/>
                <a:latin typeface="DejaVuSansMono"/>
              </a:rPr>
              <a:t>template</a:t>
            </a:r>
            <a:r>
              <a:rPr lang="en-US" altLang="zh-CN" sz="2400" b="0" i="0" dirty="0">
                <a:solidFill>
                  <a:srgbClr val="000080"/>
                </a:solidFill>
                <a:effectLst/>
                <a:latin typeface="DejaVuSansMono"/>
              </a:rPr>
              <a:t>&lt;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sz="2400" b="0" i="0" dirty="0">
                <a:solidFill>
                  <a:srgbClr val="0000DD"/>
                </a:solidFill>
                <a:effectLst/>
                <a:latin typeface="DejaVuSansMono"/>
              </a:rPr>
              <a:t>class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DejaVuSansMono"/>
              </a:rPr>
              <a:t>RandomIt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Mono"/>
              </a:rPr>
              <a:t>, </a:t>
            </a:r>
            <a:r>
              <a:rPr lang="en-US" altLang="zh-CN" sz="2400" b="0" i="0" dirty="0">
                <a:solidFill>
                  <a:srgbClr val="0000DD"/>
                </a:solidFill>
                <a:effectLst/>
                <a:latin typeface="DejaVuSansMono"/>
              </a:rPr>
              <a:t>class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Mono"/>
              </a:rPr>
              <a:t> Compare </a:t>
            </a:r>
            <a:r>
              <a:rPr lang="en-US" altLang="zh-CN" sz="2400" b="0" i="0" dirty="0">
                <a:solidFill>
                  <a:srgbClr val="000080"/>
                </a:solidFill>
                <a:effectLst/>
                <a:latin typeface="DejaVuSansMono"/>
              </a:rPr>
              <a:t>&gt;</a:t>
            </a:r>
            <a:br>
              <a:rPr lang="en-US" altLang="zh-CN" sz="2400" dirty="0"/>
            </a:br>
            <a:r>
              <a:rPr lang="en-US" altLang="zh-CN" sz="2400" b="0" i="0" dirty="0">
                <a:solidFill>
                  <a:srgbClr val="0000FF"/>
                </a:solidFill>
                <a:effectLst/>
                <a:latin typeface="DejaVuSansMono"/>
              </a:rPr>
              <a:t>void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Mono"/>
              </a:rPr>
              <a:t> sort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DejaVuSansMono"/>
              </a:rPr>
              <a:t>RandomIt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Mono"/>
              </a:rPr>
              <a:t> first,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DejaVuSansMono"/>
              </a:rPr>
              <a:t>RandomIt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Mono"/>
              </a:rPr>
              <a:t> last, Compare comp 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latin typeface="DejaVuSansMono"/>
              </a:rPr>
              <a:t>)</a:t>
            </a:r>
            <a:r>
              <a:rPr lang="en-US" altLang="zh-CN" sz="2400" b="0" i="0" dirty="0">
                <a:solidFill>
                  <a:srgbClr val="008080"/>
                </a:solidFill>
                <a:effectLst/>
                <a:latin typeface="DejaVuSansMono"/>
              </a:rPr>
              <a:t>;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7333" y="3093441"/>
            <a:ext cx="107812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noProof="1">
                <a:latin typeface="等线" panose="02010600030101010101" pitchFamily="2" charset="-122"/>
                <a:ea typeface="等线" panose="02010600030101010101" pitchFamily="2" charset="-122"/>
              </a:rPr>
              <a:t>使用模板：</a:t>
            </a:r>
            <a:endParaRPr lang="en-US" altLang="zh-CN" sz="2400" noProof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noProof="1">
                <a:latin typeface="等线" panose="02010600030101010101" pitchFamily="2" charset="-122"/>
                <a:ea typeface="等线" panose="02010600030101010101" pitchFamily="2" charset="-122"/>
              </a:rPr>
              <a:t>#include &lt;algorithm&gt;</a:t>
            </a:r>
          </a:p>
          <a:p>
            <a:r>
              <a:rPr lang="en-US" altLang="zh-CN" sz="2400" noProof="1">
                <a:latin typeface="等线" panose="02010600030101010101" pitchFamily="2" charset="-122"/>
                <a:ea typeface="等线" panose="02010600030101010101" pitchFamily="2" charset="-122"/>
              </a:rPr>
              <a:t>vector&lt;int&gt; vec = {1, 5, 2, 4, 3};</a:t>
            </a:r>
          </a:p>
          <a:p>
            <a:endParaRPr lang="en-US" altLang="zh-CN" sz="2400" noProof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noProof="1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r>
              <a:rPr lang="en-US" altLang="zh-CN" sz="2400" noProof="1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2400" noProof="1">
                <a:latin typeface="等线" panose="02010600030101010101" pitchFamily="2" charset="-122"/>
                <a:ea typeface="等线" panose="02010600030101010101" pitchFamily="2" charset="-122"/>
              </a:rPr>
              <a:t>从小到大排序（默认）：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Mono"/>
              </a:rPr>
              <a:t> sort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DejaVuSansMono"/>
              </a:rPr>
              <a:t>vec.begin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Mono"/>
              </a:rPr>
              <a:t>(),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DejaVuSansMono"/>
              </a:rPr>
              <a:t>vec.end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Mono"/>
              </a:rPr>
              <a:t>(), less&lt;int&gt;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latin typeface="DejaVuSansMono"/>
              </a:rPr>
              <a:t>)</a:t>
            </a:r>
            <a:r>
              <a:rPr lang="en-US" altLang="zh-CN" sz="2400" b="0" i="0" dirty="0">
                <a:solidFill>
                  <a:srgbClr val="008080"/>
                </a:solidFill>
                <a:effectLst/>
                <a:latin typeface="DejaVuSansMono"/>
              </a:rPr>
              <a:t>;</a:t>
            </a:r>
          </a:p>
          <a:p>
            <a:r>
              <a:rPr lang="zh-CN" altLang="en-US" sz="2400" noProof="1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r>
              <a:rPr lang="en-US" altLang="zh-CN" sz="2400" noProof="1"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sz="2400" noProof="1">
                <a:latin typeface="等线" panose="02010600030101010101" pitchFamily="2" charset="-122"/>
                <a:ea typeface="等线" panose="02010600030101010101" pitchFamily="2" charset="-122"/>
              </a:rPr>
              <a:t>从大到小排序：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Mono"/>
              </a:rPr>
              <a:t> sort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DejaVuSansMono"/>
              </a:rPr>
              <a:t>vec.begin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Mono"/>
              </a:rPr>
              <a:t>(),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DejaVuSansMono"/>
              </a:rPr>
              <a:t>vec.end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Mono"/>
              </a:rPr>
              <a:t>(), greater&lt;int&gt;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latin typeface="DejaVuSansMono"/>
              </a:rPr>
              <a:t>)</a:t>
            </a:r>
            <a:r>
              <a:rPr lang="en-US" altLang="zh-CN" sz="2400" b="0" i="0" dirty="0">
                <a:solidFill>
                  <a:srgbClr val="008080"/>
                </a:solidFill>
                <a:effectLst/>
                <a:latin typeface="DejaVuSansMono"/>
              </a:rPr>
              <a:t>;</a:t>
            </a:r>
          </a:p>
          <a:p>
            <a:r>
              <a:rPr lang="zh-CN" altLang="en-US" sz="2400" noProof="1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r>
              <a:rPr lang="en-US" altLang="zh-CN" sz="2400" noProof="1"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en-US" sz="2400" noProof="1">
                <a:latin typeface="等线" panose="02010600030101010101" pitchFamily="2" charset="-122"/>
                <a:ea typeface="等线" panose="02010600030101010101" pitchFamily="2" charset="-122"/>
              </a:rPr>
              <a:t>自定义排序：</a:t>
            </a:r>
            <a:endParaRPr lang="en-US" altLang="zh-CN" sz="2400" noProof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Mono"/>
              </a:rPr>
              <a:t>                 bool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DejaVuSansMono"/>
              </a:rPr>
              <a:t>cmp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Mono"/>
              </a:rPr>
              <a:t> 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Mono"/>
              </a:rPr>
              <a:t>vector&lt;int&gt; v1, vector&lt;int&gt; v2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latin typeface="DejaVuSansMono"/>
              </a:rPr>
              <a:t>) { return v1[1] &lt; v2[1]; }</a:t>
            </a:r>
            <a:r>
              <a:rPr lang="en-US" altLang="zh-CN" sz="2400" b="0" i="0" dirty="0">
                <a:solidFill>
                  <a:srgbClr val="008080"/>
                </a:solidFill>
                <a:effectLst/>
                <a:latin typeface="DejaVuSansMono"/>
              </a:rPr>
              <a:t>;</a:t>
            </a:r>
            <a:endParaRPr lang="en-US" altLang="zh-CN" sz="2400" b="0" i="0" noProof="1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Mono"/>
              </a:rPr>
              <a:t>                 sort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DejaVuSansMono"/>
              </a:rPr>
              <a:t>vec.begin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Mono"/>
              </a:rPr>
              <a:t>(),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DejaVuSansMono"/>
              </a:rPr>
              <a:t>vec.end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DejaVuSansMono"/>
              </a:rPr>
              <a:t>(),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DejaVuSansMono"/>
              </a:rPr>
              <a:t>cmp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latin typeface="DejaVuSansMono"/>
              </a:rPr>
              <a:t>)</a:t>
            </a:r>
            <a:r>
              <a:rPr lang="en-US" altLang="zh-CN" sz="2400" b="0" i="0" dirty="0">
                <a:solidFill>
                  <a:srgbClr val="008080"/>
                </a:solidFill>
                <a:effectLst/>
                <a:latin typeface="DejaVuSansMono"/>
              </a:rPr>
              <a:t>;</a:t>
            </a:r>
          </a:p>
          <a:p>
            <a:endParaRPr lang="zh-CN" altLang="en-US" sz="2400" noProof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400" noProof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74785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2526</TotalTime>
  <Words>1275</Words>
  <Application>Microsoft Office PowerPoint</Application>
  <PresentationFormat>宽屏</PresentationFormat>
  <Paragraphs>160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DejaVuSansMono</vt:lpstr>
      <vt:lpstr>等线</vt:lpstr>
      <vt:lpstr>Cambria Math</vt:lpstr>
      <vt:lpstr>Trebuchet MS</vt:lpstr>
      <vt:lpstr>Wingdings</vt:lpstr>
      <vt:lpstr>Wingdings 3</vt:lpstr>
      <vt:lpstr>平面</vt:lpstr>
      <vt:lpstr>C++ Template</vt:lpstr>
      <vt:lpstr>PowerPoint 演示文稿</vt:lpstr>
      <vt:lpstr>PowerPoint 演示文稿</vt:lpstr>
      <vt:lpstr>模板</vt:lpstr>
      <vt:lpstr>template 简介</vt:lpstr>
      <vt:lpstr>template 使用方法</vt:lpstr>
      <vt:lpstr>常用类型1——函数模板</vt:lpstr>
      <vt:lpstr>函数模板——类型参数</vt:lpstr>
      <vt:lpstr>常见函数模板1——sort函数</vt:lpstr>
      <vt:lpstr>常用类型2——类模板</vt:lpstr>
      <vt:lpstr>默认模板实参</vt:lpstr>
      <vt:lpstr>成员模板</vt:lpstr>
      <vt:lpstr>函数模板显式实例化</vt:lpstr>
      <vt:lpstr>函数指针和实参推断</vt:lpstr>
      <vt:lpstr>例子：模板函数</vt:lpstr>
      <vt:lpstr>例子：模板类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Template</dc:title>
  <dc:creator>Logan Xu</dc:creator>
  <cp:lastModifiedBy>Jilan Xu</cp:lastModifiedBy>
  <cp:revision>61</cp:revision>
  <dcterms:created xsi:type="dcterms:W3CDTF">2020-10-08T06:39:08Z</dcterms:created>
  <dcterms:modified xsi:type="dcterms:W3CDTF">2022-10-10T07:40:26Z</dcterms:modified>
</cp:coreProperties>
</file>