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86" r:id="rId3"/>
    <p:sldId id="29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0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1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2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0AB8B2-ED73-4804-A09B-808BBAD9E03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2528B1-2F0B-46A0-AE06-10F65D089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385" y="1628503"/>
            <a:ext cx="8361229" cy="2277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6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程序设计风格</a:t>
            </a:r>
            <a:r>
              <a:rPr lang="en-US" altLang="zh-CN" sz="6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br>
              <a:rPr lang="en-US" altLang="zh-CN" sz="6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6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字符串处理简介</a:t>
            </a:r>
          </a:p>
        </p:txBody>
      </p:sp>
    </p:spTree>
    <p:extLst>
      <p:ext uri="{BB962C8B-B14F-4D97-AF65-F5344CB8AC3E}">
        <p14:creationId xmlns:p14="http://schemas.microsoft.com/office/powerpoint/2010/main" val="223379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27793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长行拆分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5629619" y="3316077"/>
            <a:ext cx="594911" cy="49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B430E8-32F8-48E1-B997-041F2F3AA99A}"/>
              </a:ext>
            </a:extLst>
          </p:cNvPr>
          <p:cNvSpPr/>
          <p:nvPr/>
        </p:nvSpPr>
        <p:spPr>
          <a:xfrm>
            <a:off x="707471" y="2043951"/>
            <a:ext cx="11230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((veryLongVar1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veryLongVar2)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&amp;&amp;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veryLong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Var3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veryLongVar4)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&amp;&amp;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veryLongvar5)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DoSomething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667F99-5A1D-4957-BB70-2D8F9968ABF6}"/>
              </a:ext>
            </a:extLst>
          </p:cNvPr>
          <p:cNvSpPr/>
          <p:nvPr/>
        </p:nvSpPr>
        <p:spPr>
          <a:xfrm>
            <a:off x="3492617" y="4153971"/>
            <a:ext cx="6439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((veryLongVar1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veryLongVar2)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&amp;&amp;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veryLong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Var3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veryLongVar4)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&amp;&amp;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veryLongvar5)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DoSomething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69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7564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标识符命名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981200" y="17669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cs typeface="宋体" charset="0"/>
              </a:rPr>
              <a:t>直观可以拼读，</a:t>
            </a:r>
            <a:r>
              <a:rPr lang="zh-CN" altLang="en-US" sz="2800" dirty="0">
                <a:solidFill>
                  <a:srgbClr val="FF0000"/>
                </a:solidFill>
                <a:cs typeface="宋体" charset="0"/>
              </a:rPr>
              <a:t>见名知意</a:t>
            </a:r>
            <a:r>
              <a:rPr lang="zh-CN" altLang="en-US" sz="2800" dirty="0">
                <a:cs typeface="宋体" charset="0"/>
              </a:rPr>
              <a:t>，不必解码</a:t>
            </a:r>
            <a:endParaRPr lang="en-US" altLang="zh-CN" sz="2800" dirty="0">
              <a:cs typeface="宋体" charset="0"/>
            </a:endParaRPr>
          </a:p>
          <a:p>
            <a:r>
              <a:rPr lang="zh-CN" altLang="en-US" sz="2800" dirty="0">
                <a:cs typeface="宋体" charset="0"/>
              </a:rPr>
              <a:t>最好采用英文单词或其组合，切忌用汉语拼音</a:t>
            </a:r>
            <a:endParaRPr lang="en-US" altLang="zh-CN" sz="2800" dirty="0">
              <a:cs typeface="宋体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dirty="0"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ZDZhi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2000" dirty="0"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maxValue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zh-CN" altLang="en-US" sz="2400" dirty="0">
              <a:cs typeface="宋体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cs typeface="宋体" charset="0"/>
              </a:rPr>
              <a:t>尽量避免出现数字编号</a:t>
            </a:r>
            <a:endParaRPr lang="en-US" altLang="zh-CN" sz="2800" dirty="0">
              <a:solidFill>
                <a:srgbClr val="FF0000"/>
              </a:solidFill>
              <a:cs typeface="宋体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dirty="0">
                <a:latin typeface="Menlo" panose="020B0609030804020204" pitchFamily="49" charset="0"/>
              </a:rPr>
              <a:t>int s1, s2;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Menlo" panose="020B0609030804020204" pitchFamily="49" charset="0"/>
              </a:rPr>
              <a:t> </a:t>
            </a:r>
            <a:endParaRPr lang="zh-CN" altLang="en-US" sz="2000" dirty="0">
              <a:latin typeface="Menlo" panose="020B0609030804020204" pitchFamily="49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cs typeface="宋体" charset="0"/>
              </a:rPr>
              <a:t>不要出现仅靠大小写区分</a:t>
            </a:r>
            <a:r>
              <a:rPr lang="zh-CN" altLang="en-US" sz="2800" dirty="0">
                <a:cs typeface="宋体" charset="0"/>
              </a:rPr>
              <a:t>的相似的标识符</a:t>
            </a:r>
            <a:endParaRPr lang="en-US" altLang="zh-CN" sz="2800" dirty="0">
              <a:cs typeface="宋体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dirty="0">
                <a:latin typeface="Menlo" panose="020B0609030804020204" pitchFamily="49" charset="0"/>
              </a:rPr>
              <a:t>int temp, TEMP</a:t>
            </a:r>
            <a:endParaRPr lang="zh-CN" altLang="en-US" sz="2000" dirty="0">
              <a:latin typeface="Menlo" panose="020B0609030804020204" pitchFamily="49" charset="0"/>
            </a:endParaRP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771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83694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两种风格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981200" y="17930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“小写加下划线”</a:t>
            </a:r>
            <a:endParaRPr kumimoji="1" lang="en-US" altLang="zh-CN" dirty="0"/>
          </a:p>
          <a:p>
            <a:pPr lvl="1"/>
            <a:r>
              <a:rPr kumimoji="1"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variable_name</a:t>
            </a:r>
            <a:endParaRPr kumimoji="1"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“大小写混排单词组合”（驼峰命名法）</a:t>
            </a:r>
            <a:endParaRPr kumimoji="1" lang="en-US" altLang="zh-CN" dirty="0"/>
          </a:p>
          <a:p>
            <a:pPr lvl="1"/>
            <a:r>
              <a:rPr kumimoji="1"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FunctionName</a:t>
            </a:r>
            <a:endParaRPr kumimoji="1"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注释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41374" y="1401897"/>
            <a:ext cx="8229600" cy="452596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cs typeface="宋体" charset="0"/>
              </a:rPr>
              <a:t>在重要的文件首部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cs typeface="宋体" charset="0"/>
              </a:rPr>
              <a:t>文件名 </a:t>
            </a:r>
            <a:r>
              <a:rPr lang="en-US" altLang="zh-CN" sz="2000" dirty="0">
                <a:cs typeface="宋体" charset="0"/>
              </a:rPr>
              <a:t>+ </a:t>
            </a:r>
            <a:r>
              <a:rPr lang="zh-CN" altLang="en-US" sz="2000" dirty="0">
                <a:cs typeface="宋体" charset="0"/>
              </a:rPr>
              <a:t>功能说明 </a:t>
            </a:r>
            <a:r>
              <a:rPr lang="en-US" altLang="zh-CN" sz="2000" dirty="0">
                <a:cs typeface="宋体" charset="0"/>
              </a:rPr>
              <a:t>+ [</a:t>
            </a:r>
            <a:r>
              <a:rPr lang="zh-CN" altLang="en-US" sz="2000" dirty="0">
                <a:cs typeface="宋体" charset="0"/>
              </a:rPr>
              <a:t>作者</a:t>
            </a:r>
            <a:r>
              <a:rPr lang="en-US" altLang="zh-CN" sz="2000" dirty="0">
                <a:cs typeface="宋体" charset="0"/>
              </a:rPr>
              <a:t>] + [</a:t>
            </a:r>
            <a:r>
              <a:rPr lang="zh-CN" altLang="en-US" sz="2000" dirty="0">
                <a:cs typeface="宋体" charset="0"/>
              </a:rPr>
              <a:t>版本</a:t>
            </a:r>
            <a:r>
              <a:rPr lang="en-US" altLang="zh-CN" sz="2000" dirty="0">
                <a:cs typeface="宋体" charset="0"/>
              </a:rPr>
              <a:t>] + [</a:t>
            </a:r>
            <a:r>
              <a:rPr lang="zh-CN" altLang="en-US" sz="2000" dirty="0">
                <a:cs typeface="宋体" charset="0"/>
              </a:rPr>
              <a:t>版权声明</a:t>
            </a:r>
            <a:r>
              <a:rPr lang="en-US" altLang="zh-CN" sz="2000" dirty="0">
                <a:cs typeface="宋体" charset="0"/>
              </a:rPr>
              <a:t>] + [</a:t>
            </a:r>
            <a:r>
              <a:rPr lang="zh-CN" altLang="en-US" sz="2000" dirty="0">
                <a:cs typeface="宋体" charset="0"/>
              </a:rPr>
              <a:t>日期</a:t>
            </a:r>
            <a:r>
              <a:rPr lang="en-US" altLang="zh-CN" sz="2000" dirty="0">
                <a:cs typeface="宋体" charset="0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cs typeface="宋体" charset="0"/>
              </a:rPr>
              <a:t>在自定义函数前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cs typeface="宋体" charset="0"/>
              </a:rPr>
              <a:t>对函数接口进行说明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cs typeface="宋体" charset="0"/>
              </a:rPr>
              <a:t>函数功能 </a:t>
            </a:r>
            <a:r>
              <a:rPr lang="en-US" altLang="zh-CN" sz="2000" dirty="0">
                <a:cs typeface="宋体" charset="0"/>
              </a:rPr>
              <a:t>+ </a:t>
            </a:r>
            <a:r>
              <a:rPr lang="zh-CN" altLang="en-US" sz="2000" dirty="0">
                <a:cs typeface="宋体" charset="0"/>
              </a:rPr>
              <a:t>入口参数 </a:t>
            </a:r>
            <a:r>
              <a:rPr lang="en-US" altLang="zh-CN" sz="2000" dirty="0">
                <a:cs typeface="宋体" charset="0"/>
              </a:rPr>
              <a:t>+ </a:t>
            </a:r>
            <a:r>
              <a:rPr lang="zh-CN" altLang="en-US" sz="2000" dirty="0">
                <a:cs typeface="宋体" charset="0"/>
              </a:rPr>
              <a:t>出口参数 </a:t>
            </a:r>
            <a:r>
              <a:rPr lang="en-US" altLang="zh-CN" sz="2000" dirty="0">
                <a:cs typeface="宋体" charset="0"/>
              </a:rPr>
              <a:t>+ </a:t>
            </a:r>
            <a:r>
              <a:rPr lang="zh-CN" altLang="en-US" sz="2000" dirty="0">
                <a:cs typeface="宋体" charset="0"/>
              </a:rPr>
              <a:t>返回值 （包括出错处理）</a:t>
            </a:r>
            <a:endParaRPr lang="en-US" altLang="zh-CN" sz="2000" dirty="0">
              <a:cs typeface="宋体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cs typeface="宋体" charset="0"/>
              </a:rPr>
              <a:t>在一些重要的语句块上方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cs typeface="宋体" charset="0"/>
              </a:rPr>
              <a:t>对代码的功能、原理进行解释说明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cs typeface="宋体" charset="0"/>
              </a:rPr>
              <a:t>在一些重要的语句行右方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cs typeface="宋体" charset="0"/>
              </a:rPr>
              <a:t>定义一些非通用的变量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cs typeface="宋体" charset="0"/>
              </a:rPr>
              <a:t>函数调用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cs typeface="宋体" charset="0"/>
              </a:rPr>
              <a:t>较长的、多重嵌套的语句块结束处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cs typeface="宋体" charset="0"/>
              </a:rPr>
              <a:t>在修改的代码行旁边加注释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857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94FA-6203-4355-AD76-3E952C36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ED94F-9C58-4803-A653-ED3C7898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762211" cy="47681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C822C-7441-4546-B584-A28BFA7F7190}"/>
              </a:ext>
            </a:extLst>
          </p:cNvPr>
          <p:cNvSpPr/>
          <p:nvPr/>
        </p:nvSpPr>
        <p:spPr>
          <a:xfrm>
            <a:off x="1328257" y="25982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cstring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max_len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];</a:t>
            </a: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2405CF6-63B9-4534-A18F-187C641517DB}"/>
              </a:ext>
            </a:extLst>
          </p:cNvPr>
          <p:cNvSpPr txBox="1">
            <a:spLocks/>
          </p:cNvSpPr>
          <p:nvPr/>
        </p:nvSpPr>
        <p:spPr>
          <a:xfrm>
            <a:off x="1069848" y="3699936"/>
            <a:ext cx="3762211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C++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A2EAF8-26DA-43FD-9909-BCD301FFFEFF}"/>
              </a:ext>
            </a:extLst>
          </p:cNvPr>
          <p:cNvSpPr/>
          <p:nvPr/>
        </p:nvSpPr>
        <p:spPr>
          <a:xfrm>
            <a:off x="1328257" y="42438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&lt;string&gt;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using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namespace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std;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cpp_str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07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0E60-7A26-4772-9FD1-1983FFD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风格字符串常用函数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AD556-F5D0-459A-96DF-1FFB7F92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7517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strlen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strlen</a:t>
            </a:r>
            <a:r>
              <a:rPr lang="en-US" altLang="zh-CN" dirty="0"/>
              <a:t>(const char str[]);</a:t>
            </a:r>
          </a:p>
          <a:p>
            <a:r>
              <a:rPr lang="en-US" altLang="zh-CN" dirty="0" err="1"/>
              <a:t>strcpy</a:t>
            </a:r>
            <a:endParaRPr lang="en-US" altLang="zh-CN" dirty="0"/>
          </a:p>
          <a:p>
            <a:pPr lvl="1"/>
            <a:r>
              <a:rPr lang="en-US" altLang="zh-CN" dirty="0"/>
              <a:t>char* </a:t>
            </a:r>
            <a:r>
              <a:rPr lang="en-US" altLang="zh-CN" dirty="0" err="1"/>
              <a:t>strcpy</a:t>
            </a:r>
            <a:r>
              <a:rPr lang="en-US" altLang="zh-CN" dirty="0"/>
              <a:t>(char str1[], const char str2[]); 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str2</a:t>
            </a:r>
            <a:r>
              <a:rPr lang="zh-CN" altLang="en-US" dirty="0"/>
              <a:t>复制给</a:t>
            </a:r>
            <a:r>
              <a:rPr lang="en-US" altLang="zh-CN" dirty="0"/>
              <a:t>str1</a:t>
            </a:r>
          </a:p>
          <a:p>
            <a:r>
              <a:rPr lang="en-US" altLang="zh-CN" dirty="0" err="1"/>
              <a:t>strcat</a:t>
            </a:r>
            <a:endParaRPr lang="en-US" altLang="zh-CN" dirty="0"/>
          </a:p>
          <a:p>
            <a:pPr lvl="1"/>
            <a:r>
              <a:rPr lang="en-US" altLang="zh-CN" dirty="0"/>
              <a:t>char* </a:t>
            </a:r>
            <a:r>
              <a:rPr lang="en-US" altLang="zh-CN" dirty="0" err="1"/>
              <a:t>strcat</a:t>
            </a:r>
            <a:r>
              <a:rPr lang="en-US" altLang="zh-CN" dirty="0"/>
              <a:t>(char str1[], const char str2[]);	</a:t>
            </a:r>
          </a:p>
          <a:p>
            <a:pPr lvl="1"/>
            <a:r>
              <a:rPr lang="en-US" altLang="zh-CN" dirty="0"/>
              <a:t>concatenates str2 onto the end of str1</a:t>
            </a:r>
          </a:p>
          <a:p>
            <a:r>
              <a:rPr lang="en-US" altLang="zh-CN" dirty="0" err="1"/>
              <a:t>strcmp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strcmp</a:t>
            </a:r>
            <a:r>
              <a:rPr lang="en-US" altLang="zh-CN" dirty="0"/>
              <a:t>(const char str1[], const char str2[]);</a:t>
            </a:r>
          </a:p>
          <a:p>
            <a:pPr lvl="1"/>
            <a:r>
              <a:rPr lang="en-US" altLang="zh-CN" dirty="0"/>
              <a:t>str1</a:t>
            </a:r>
            <a:r>
              <a:rPr lang="zh-CN" altLang="en-US" dirty="0"/>
              <a:t>小于</a:t>
            </a:r>
            <a:r>
              <a:rPr lang="en-US" altLang="zh-CN" dirty="0"/>
              <a:t>str2</a:t>
            </a:r>
            <a:r>
              <a:rPr lang="zh-CN" altLang="en-US" dirty="0"/>
              <a:t>则为负数，大于则为正数，相等为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ascii</a:t>
            </a:r>
            <a:r>
              <a:rPr lang="zh-CN" altLang="en-US" dirty="0"/>
              <a:t>顺序比较</a:t>
            </a:r>
            <a:endParaRPr lang="en-US" altLang="zh-CN" dirty="0"/>
          </a:p>
          <a:p>
            <a:r>
              <a:rPr lang="en-US" altLang="zh-CN" dirty="0" err="1"/>
              <a:t>strncpy</a:t>
            </a:r>
            <a:r>
              <a:rPr lang="en-US" altLang="zh-CN" dirty="0"/>
              <a:t>, </a:t>
            </a:r>
            <a:r>
              <a:rPr lang="en-US" altLang="zh-CN" dirty="0" err="1"/>
              <a:t>strncat</a:t>
            </a:r>
            <a:r>
              <a:rPr lang="en-US" altLang="zh-CN" dirty="0"/>
              <a:t>, </a:t>
            </a:r>
            <a:r>
              <a:rPr lang="en-US" altLang="zh-CN" dirty="0" err="1"/>
              <a:t>strncmp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5914CF-F445-4A1D-A47B-9F3574772CA9}"/>
              </a:ext>
            </a:extLst>
          </p:cNvPr>
          <p:cNvSpPr/>
          <p:nvPr/>
        </p:nvSpPr>
        <p:spPr>
          <a:xfrm>
            <a:off x="6423647" y="1989686"/>
            <a:ext cx="5133354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phrase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"Hello, World"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b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cout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strlen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"Greetings, Earthling!"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 prints 21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length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strlen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(phrase);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// stores 12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228235E-0043-4B5D-A588-4AF771233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2040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A8D807-C4CA-4196-85E0-D033F63B81B0}"/>
              </a:ext>
            </a:extLst>
          </p:cNvPr>
          <p:cNvSpPr/>
          <p:nvPr/>
        </p:nvSpPr>
        <p:spPr>
          <a:xfrm>
            <a:off x="6423648" y="2866535"/>
            <a:ext cx="5133354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buffer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], 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firstname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], 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lastname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"Smith"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b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strcpy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firstname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"Billy Joe Bob"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// copies name into </a:t>
            </a:r>
            <a:r>
              <a:rPr lang="en-US" altLang="zh-CN" sz="1100" i="1" dirty="0" err="1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firstname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array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strcpy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(buffer, 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lastname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// copies "Smith" into buffer array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cout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firstname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// prints "Billy Joe Bob"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cout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buffer;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  // prints "Smith"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201C5E-F352-4C38-845A-82F54D329E9E}"/>
              </a:ext>
            </a:extLst>
          </p:cNvPr>
          <p:cNvSpPr/>
          <p:nvPr/>
        </p:nvSpPr>
        <p:spPr>
          <a:xfrm>
            <a:off x="6423648" y="4079808"/>
            <a:ext cx="5133354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buffer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"Dog"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word[]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"food"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b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strcat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(buffer, word);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// buffer is now "Dogfood"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strcat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(buffer,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 breath"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// buffer is now "Dogfood breath"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0D6E69-71F0-4FBA-B0C6-8BFBC98FF1C5}"/>
              </a:ext>
            </a:extLst>
          </p:cNvPr>
          <p:cNvSpPr/>
          <p:nvPr/>
        </p:nvSpPr>
        <p:spPr>
          <a:xfrm>
            <a:off x="6423648" y="5142809"/>
            <a:ext cx="5133354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word1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"apple"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word2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"apply"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b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strcmp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(word1, word2)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// returns a negative, means word1 comes first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strcmp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(word1,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"apple"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// returns a 0.  strings are the same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strcmp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"apple"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"Zebra"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// returns a positive.  "Zebra" comes first!  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4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090EE-BFA5-49DC-A032-33BB8187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风格字符串常用函数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01B50-3110-4385-B602-0EEE1405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size/length</a:t>
            </a:r>
          </a:p>
          <a:p>
            <a:pPr lvl="1"/>
            <a:r>
              <a:rPr lang="en-US" altLang="zh-CN" dirty="0" err="1"/>
              <a:t>size_t</a:t>
            </a:r>
            <a:r>
              <a:rPr lang="en-US" altLang="zh-CN" dirty="0"/>
              <a:t> length() const;</a:t>
            </a:r>
          </a:p>
          <a:p>
            <a:pPr lvl="1"/>
            <a:r>
              <a:rPr lang="zh-CN" altLang="en-US" dirty="0"/>
              <a:t>两个函数功能几乎一致，返回字符串长度</a:t>
            </a:r>
            <a:endParaRPr lang="en-US" altLang="zh-CN" dirty="0"/>
          </a:p>
          <a:p>
            <a:r>
              <a:rPr lang="en-US" altLang="zh-CN" dirty="0"/>
              <a:t>empty</a:t>
            </a:r>
          </a:p>
          <a:p>
            <a:pPr lvl="1"/>
            <a:r>
              <a:rPr lang="en-US" altLang="zh-CN" dirty="0"/>
              <a:t>bool empty() const;</a:t>
            </a:r>
          </a:p>
          <a:p>
            <a:pPr lvl="1"/>
            <a:r>
              <a:rPr lang="zh-CN" altLang="en-US" dirty="0"/>
              <a:t>测试字符串是否为空</a:t>
            </a:r>
            <a:endParaRPr lang="en-US" altLang="zh-CN" dirty="0"/>
          </a:p>
          <a:p>
            <a:pPr lvl="1"/>
            <a:r>
              <a:rPr lang="zh-CN" altLang="en-US" dirty="0"/>
              <a:t>可以用于多行字符串读入</a:t>
            </a:r>
            <a:endParaRPr lang="en-US" altLang="zh-CN" dirty="0"/>
          </a:p>
          <a:p>
            <a:r>
              <a:rPr lang="en-US" altLang="zh-CN" dirty="0"/>
              <a:t>insert</a:t>
            </a:r>
          </a:p>
          <a:p>
            <a:pPr lvl="1"/>
            <a:r>
              <a:rPr lang="zh-CN" altLang="en-US" dirty="0"/>
              <a:t>使用方法较多，参见示例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0A74AB-1B1F-4F81-A151-1874645BDE19}"/>
              </a:ext>
            </a:extLst>
          </p:cNvPr>
          <p:cNvSpPr/>
          <p:nvPr/>
        </p:nvSpPr>
        <p:spPr>
          <a:xfrm>
            <a:off x="4494524" y="2273550"/>
            <a:ext cx="6096000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CN" sz="1100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"Test string"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len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length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// </a:t>
            </a:r>
            <a:r>
              <a:rPr lang="en-US" altLang="zh-CN" sz="1100" i="1" dirty="0" err="1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len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is 11 here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41E746-CC25-4646-8038-82EBD91F11C6}"/>
              </a:ext>
            </a:extLst>
          </p:cNvPr>
          <p:cNvSpPr/>
          <p:nvPr/>
        </p:nvSpPr>
        <p:spPr>
          <a:xfrm>
            <a:off x="4494524" y="3063975"/>
            <a:ext cx="609600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string content;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string line;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do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{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getline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(std::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cin,line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content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line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1100" dirty="0">
                <a:solidFill>
                  <a:srgbClr val="0184BC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\n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}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while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line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empty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());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B479C-6040-4529-ACB7-65BBADD2CAE8}"/>
              </a:ext>
            </a:extLst>
          </p:cNvPr>
          <p:cNvSpPr/>
          <p:nvPr/>
        </p:nvSpPr>
        <p:spPr>
          <a:xfrm>
            <a:off x="1069848" y="6488668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Reference to string - C++ Reference (cplusplus.com)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1724E0-C646-4838-AD2E-D4F1D8284942}"/>
              </a:ext>
            </a:extLst>
          </p:cNvPr>
          <p:cNvSpPr/>
          <p:nvPr/>
        </p:nvSpPr>
        <p:spPr>
          <a:xfrm>
            <a:off x="4494524" y="4205527"/>
            <a:ext cx="6096000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str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"to be question"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str2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"the 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str3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"or not to be"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string::iterator it;</a:t>
            </a:r>
          </a:p>
          <a:p>
            <a:b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6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,str2);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// to be (the )question   #pos str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6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,str3,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4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// to be (not )the question   #pos str </a:t>
            </a:r>
            <a:r>
              <a:rPr lang="en-US" altLang="zh-CN" sz="1100" i="1" dirty="0" err="1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subpos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i="1" dirty="0" err="1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sublen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"that is cool"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// to be not (that is )the question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"to be 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// to be not (to be )that is the question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15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':'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// to be not to be(:) that is the question  # repeat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it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begin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','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 to be(,) not to be: that is the question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end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(),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'.'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// to be, not to be: that is the question(...)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insert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(it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str3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begin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(),</a:t>
            </a:r>
            <a:r>
              <a:rPr lang="en-US" altLang="zh-CN" sz="1100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str3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begin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 (or )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87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090EE-BFA5-49DC-A032-33BB8187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风格字符串常用函数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01B50-3110-4385-B602-0EEE1405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erase</a:t>
            </a:r>
          </a:p>
          <a:p>
            <a:pPr lvl="1"/>
            <a:r>
              <a:rPr lang="en-US" altLang="zh-CN" dirty="0"/>
              <a:t>string&amp; erase (</a:t>
            </a:r>
            <a:r>
              <a:rPr lang="en-US" altLang="zh-CN" dirty="0" err="1"/>
              <a:t>size_t</a:t>
            </a:r>
            <a:r>
              <a:rPr lang="en-US" altLang="zh-CN" dirty="0"/>
              <a:t> pos = 0,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npos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pos</a:t>
            </a:r>
            <a:r>
              <a:rPr lang="zh-CN" altLang="en-US" dirty="0"/>
              <a:t>位置删除</a:t>
            </a:r>
            <a:r>
              <a:rPr lang="en-US" altLang="zh-CN" dirty="0" err="1"/>
              <a:t>len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find</a:t>
            </a:r>
          </a:p>
          <a:p>
            <a:pPr lvl="1"/>
            <a:r>
              <a:rPr lang="en-US" altLang="zh-CN" dirty="0" err="1"/>
              <a:t>size_t</a:t>
            </a:r>
            <a:r>
              <a:rPr lang="en-US" altLang="zh-CN" dirty="0"/>
              <a:t> find (const string&amp; str, </a:t>
            </a:r>
            <a:r>
              <a:rPr lang="en-US" altLang="zh-CN" dirty="0" err="1"/>
              <a:t>size_t</a:t>
            </a:r>
            <a:r>
              <a:rPr lang="en-US" altLang="zh-CN" dirty="0"/>
              <a:t> pos = 0) const;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查找字符串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1E7D11-8C91-401D-9AC2-9B96ECAAAD0C}"/>
              </a:ext>
            </a:extLst>
          </p:cNvPr>
          <p:cNvSpPr/>
          <p:nvPr/>
        </p:nvSpPr>
        <p:spPr>
          <a:xfrm>
            <a:off x="5789337" y="2828836"/>
            <a:ext cx="6076951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CN" sz="1100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"This is an example sentence."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                                   // "This is an example sentence."</a:t>
            </a:r>
            <a:endParaRPr lang="en-US" altLang="zh-CN" sz="1100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erase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sz="1100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sz="1100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  //            ^^^^^^^^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17F92D-49E7-46BA-A224-03155D4E4867}"/>
              </a:ext>
            </a:extLst>
          </p:cNvPr>
          <p:cNvSpPr/>
          <p:nvPr/>
        </p:nvSpPr>
        <p:spPr>
          <a:xfrm>
            <a:off x="5789337" y="3827413"/>
            <a:ext cx="609600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CN" sz="1100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"There are two needles in this haystack with needles."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string </a:t>
            </a:r>
            <a:r>
              <a:rPr lang="en-US" altLang="zh-CN" sz="1100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str2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"needle"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b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100" dirty="0" err="1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size_t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found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sz="1100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find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(str2);</a:t>
            </a:r>
          </a:p>
          <a:p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(found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!=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std::string::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npos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sz="1100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cout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"first 'needle' found at: "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found </a:t>
            </a:r>
            <a:r>
              <a:rPr lang="en-US" altLang="zh-CN" sz="1100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1100" dirty="0">
                <a:solidFill>
                  <a:srgbClr val="0184BC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\n</a:t>
            </a:r>
            <a:r>
              <a:rPr lang="en-US" altLang="zh-CN" sz="1100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1100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  <a:endParaRPr lang="en-US" altLang="zh-CN" sz="1100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BF4C81-30E0-7461-9783-CF10A3D19854}"/>
              </a:ext>
            </a:extLst>
          </p:cNvPr>
          <p:cNvSpPr/>
          <p:nvPr/>
        </p:nvSpPr>
        <p:spPr>
          <a:xfrm>
            <a:off x="1069848" y="6488668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Reference to string - C++ Reference (cplusplus.com)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0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40AD9-0258-4CF4-92EC-12C4C28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如何读入字符串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039AA-8FA9-43A2-9E66-1FE4D293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一般建议风格统一，即使用</a:t>
            </a:r>
            <a:r>
              <a:rPr lang="en-US" altLang="zh-CN" dirty="0" err="1"/>
              <a:t>scanf</a:t>
            </a:r>
            <a:r>
              <a:rPr lang="zh-CN" altLang="en-US" dirty="0"/>
              <a:t>读入</a:t>
            </a:r>
            <a:r>
              <a:rPr lang="en-US" altLang="zh-CN" dirty="0"/>
              <a:t>C</a:t>
            </a:r>
            <a:r>
              <a:rPr lang="zh-CN" altLang="en-US" dirty="0"/>
              <a:t>风格字符串，使用</a:t>
            </a:r>
            <a:r>
              <a:rPr lang="en-US" altLang="zh-CN" dirty="0" err="1"/>
              <a:t>cin</a:t>
            </a:r>
            <a:r>
              <a:rPr lang="zh-CN" altLang="en-US" dirty="0"/>
              <a:t>读入</a:t>
            </a:r>
            <a:r>
              <a:rPr lang="en-US" altLang="zh-CN" dirty="0"/>
              <a:t>C++</a:t>
            </a:r>
            <a:r>
              <a:rPr lang="zh-CN" altLang="en-US" dirty="0"/>
              <a:t>风格字符串</a:t>
            </a:r>
            <a:br>
              <a:rPr lang="en-US" altLang="zh-CN" dirty="0"/>
            </a:br>
            <a:r>
              <a:rPr lang="zh-CN" altLang="en-US" dirty="0"/>
              <a:t>注意：这些读入都会过滤空格，即读到空格为止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5B3025-2D0C-4914-B597-12AAF93B74AA}"/>
              </a:ext>
            </a:extLst>
          </p:cNvPr>
          <p:cNvSpPr/>
          <p:nvPr/>
        </p:nvSpPr>
        <p:spPr>
          <a:xfrm>
            <a:off x="7019925" y="3499604"/>
            <a:ext cx="41944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&lt;iostream&gt;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&lt;string&gt;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using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namespace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std;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string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second_str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second_str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cout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&lt;&lt;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second_str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return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6FC2AB-6DAD-453F-987E-50CE4ADC0BA2}"/>
              </a:ext>
            </a:extLst>
          </p:cNvPr>
          <p:cNvSpPr/>
          <p:nvPr/>
        </p:nvSpPr>
        <p:spPr>
          <a:xfrm>
            <a:off x="1063752" y="349742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cstdio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first_c_str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],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second_c_str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scanf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 err="1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s%s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first_c_str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second_c_str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 err="1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s%s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first_c_str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second_c_str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return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3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40AD9-0258-4CF4-92EC-12C4C28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如何读入字符串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039AA-8FA9-43A2-9E66-1FE4D293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读入一行则一般会使用</a:t>
            </a:r>
            <a:r>
              <a:rPr lang="en-US" altLang="zh-CN" dirty="0" err="1"/>
              <a:t>getline</a:t>
            </a:r>
            <a:r>
              <a:rPr lang="zh-CN" altLang="en-US" dirty="0"/>
              <a:t>函数，此时同样建议区别两个读入方法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E5586-9733-4EDB-9DF2-FB9B9C49C43F}"/>
              </a:ext>
            </a:extLst>
          </p:cNvPr>
          <p:cNvSpPr/>
          <p:nvPr/>
        </p:nvSpPr>
        <p:spPr>
          <a:xfrm>
            <a:off x="1063752" y="3698439"/>
            <a:ext cx="4270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&lt;iostream&gt;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cin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getline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c_str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return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2BAF1B-314C-4E3D-95FA-3CAE14A5345A}"/>
              </a:ext>
            </a:extLst>
          </p:cNvPr>
          <p:cNvSpPr/>
          <p:nvPr/>
        </p:nvSpPr>
        <p:spPr>
          <a:xfrm>
            <a:off x="6581775" y="3698439"/>
            <a:ext cx="4140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&lt;iostream&gt;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&lt;string&gt;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using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namespace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std;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string str;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getline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str);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return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4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zh-CN" altLang="en-US" dirty="0"/>
              <a:t>合并两个有序数组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301A94-F07F-84D9-3F57-31F3496D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57" y="1190625"/>
            <a:ext cx="8401050" cy="5667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60ED6E-F7CD-6BB8-66EE-E4850A9E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007" y="1419225"/>
            <a:ext cx="2600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C34D-FC48-4E81-A0F8-F89BE4F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F06D3-C64B-4592-87D7-E20BE613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如果需要忽略空格和回车，可以直接使用</a:t>
            </a:r>
            <a:r>
              <a:rPr lang="en-US" altLang="zh-CN" dirty="0" err="1"/>
              <a:t>cin</a:t>
            </a:r>
            <a:r>
              <a:rPr lang="zh-CN" altLang="en-US" dirty="0"/>
              <a:t>，否则需要使用</a:t>
            </a:r>
            <a:r>
              <a:rPr lang="en-US" altLang="zh-CN" dirty="0" err="1"/>
              <a:t>getchar</a:t>
            </a:r>
            <a:r>
              <a:rPr lang="zh-CN" altLang="en-US" dirty="0"/>
              <a:t>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995D5A-914D-4FF6-8740-60E3F36F98E4}"/>
              </a:ext>
            </a:extLst>
          </p:cNvPr>
          <p:cNvSpPr/>
          <p:nvPr/>
        </p:nvSpPr>
        <p:spPr>
          <a:xfrm>
            <a:off x="1063752" y="263360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cstdio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char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c;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while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((c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getchar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dirty="0">
                <a:solidFill>
                  <a:srgbClr val="0184BC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\n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{</a:t>
            </a:r>
          </a:p>
          <a:p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//do something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}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return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6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zh-CN" altLang="en-US" dirty="0"/>
              <a:t>两个数组的共同元素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BD57F6-8908-23F4-9A39-EA040B91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3" y="1164147"/>
            <a:ext cx="8458200" cy="5467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959F70-EC68-0118-5BD9-D637A5D7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212" y="238125"/>
            <a:ext cx="29241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22683" y="2382394"/>
            <a:ext cx="649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阅读困难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A50C1-0FFA-415A-8C32-5C349FA68665}"/>
              </a:ext>
            </a:extLst>
          </p:cNvPr>
          <p:cNvSpPr/>
          <p:nvPr/>
        </p:nvSpPr>
        <p:spPr>
          <a:xfrm>
            <a:off x="1395369" y="21738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stdio.h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math.h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i,k,j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++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{k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sqrt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&lt;=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k;j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++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 err="1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break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k) 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(“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d\t”,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5C3348C-BF69-2465-833D-9E0617C75574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程序设计风格</a:t>
            </a:r>
            <a:r>
              <a:rPr lang="en-US" altLang="zh-CN" dirty="0"/>
              <a:t>——</a:t>
            </a:r>
            <a:r>
              <a:rPr lang="zh-CN" altLang="en-US" dirty="0"/>
              <a:t>不良实例</a:t>
            </a:r>
          </a:p>
        </p:txBody>
      </p:sp>
    </p:spTree>
    <p:extLst>
      <p:ext uri="{BB962C8B-B14F-4D97-AF65-F5344CB8AC3E}">
        <p14:creationId xmlns:p14="http://schemas.microsoft.com/office/powerpoint/2010/main" val="19339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对齐与缩进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A57C6-AFDD-DE47-8E68-36CAFD7BAB64}"/>
              </a:ext>
            </a:extLst>
          </p:cNvPr>
          <p:cNvSpPr txBox="1"/>
          <p:nvPr/>
        </p:nvSpPr>
        <p:spPr>
          <a:xfrm>
            <a:off x="347666" y="2433856"/>
            <a:ext cx="2213772" cy="352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if-else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左大括号换行统一即可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7DC773-DC9F-4C80-BE9D-E89402784489}"/>
              </a:ext>
            </a:extLst>
          </p:cNvPr>
          <p:cNvSpPr/>
          <p:nvPr/>
        </p:nvSpPr>
        <p:spPr>
          <a:xfrm>
            <a:off x="2561438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void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Function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x)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(condition)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else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initialization;condition;update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while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(condition)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2AA67D-91D2-4CAC-96EC-5B6603A20D44}"/>
              </a:ext>
            </a:extLst>
          </p:cNvPr>
          <p:cNvSpPr/>
          <p:nvPr/>
        </p:nvSpPr>
        <p:spPr>
          <a:xfrm>
            <a:off x="7172560" y="1641187"/>
            <a:ext cx="41194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void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Function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x)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(condition)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else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initialization;condition;update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while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(condition)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//program code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40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zh-CN" altLang="en-US" dirty="0"/>
              <a:t>程序设计风格</a:t>
            </a:r>
            <a:r>
              <a:rPr lang="en-US" altLang="zh-CN" dirty="0"/>
              <a:t>——</a:t>
            </a:r>
            <a:r>
              <a:rPr lang="zh-CN" altLang="en-US" dirty="0"/>
              <a:t>实例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81200" y="1690690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FC2902-FB0E-F546-B917-7B8C0091B59A}"/>
              </a:ext>
            </a:extLst>
          </p:cNvPr>
          <p:cNvSpPr txBox="1"/>
          <p:nvPr/>
        </p:nvSpPr>
        <p:spPr>
          <a:xfrm>
            <a:off x="4572000" y="2127463"/>
            <a:ext cx="6997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对应代码不同的层次使用</a:t>
            </a:r>
            <a:r>
              <a:rPr kumimoji="1" lang="en-US" altLang="zh-CN" sz="2400" dirty="0"/>
              <a:t>TAB</a:t>
            </a:r>
            <a:r>
              <a:rPr kumimoji="1" lang="zh-CN" altLang="en-US" sz="2400" dirty="0"/>
              <a:t>键或者空格进行缩进</a:t>
            </a:r>
            <a:endParaRPr kumimoji="1" lang="en-US" altLang="zh-CN" sz="2400" dirty="0"/>
          </a:p>
          <a:p>
            <a:r>
              <a:rPr kumimoji="1" lang="zh-CN" altLang="en-US" sz="2400" dirty="0"/>
              <a:t>对不同层次的代码使用换行方法进行区分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7C485E-FBF7-4C7F-889B-70EB66CE67CC}"/>
              </a:ext>
            </a:extLst>
          </p:cNvPr>
          <p:cNvSpPr/>
          <p:nvPr/>
        </p:nvSpPr>
        <p:spPr>
          <a:xfrm>
            <a:off x="1524000" y="212746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stdio.h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#include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math.h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main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++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sqrt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 err="1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++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==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break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}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 </a:t>
            </a:r>
            <a:r>
              <a:rPr lang="en-US" altLang="zh-CN" dirty="0" err="1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(“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d\t”,</a:t>
            </a: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}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88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9143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段落分割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2F375-A86A-4EB8-A520-E42BBD0AE59C}"/>
              </a:ext>
            </a:extLst>
          </p:cNvPr>
          <p:cNvSpPr/>
          <p:nvPr/>
        </p:nvSpPr>
        <p:spPr>
          <a:xfrm>
            <a:off x="2176329" y="2071217"/>
            <a:ext cx="2773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void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Function1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(…)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空行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void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Function2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(…)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空行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zh-CN" altLang="en-US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1A6BB0-41B7-4D4B-B704-28387CA1C8BA}"/>
              </a:ext>
            </a:extLst>
          </p:cNvPr>
          <p:cNvSpPr/>
          <p:nvPr/>
        </p:nvSpPr>
        <p:spPr>
          <a:xfrm>
            <a:off x="6096000" y="14645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while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(condition)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statment1;</a:t>
            </a:r>
          </a:p>
          <a:p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//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空行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(condition)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statement2;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}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else</a:t>
            </a:r>
            <a:endParaRPr lang="en-US" altLang="zh-CN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{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    statement3;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}</a:t>
            </a:r>
          </a:p>
          <a:p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//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空行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    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statement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4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}</a:t>
            </a:r>
          </a:p>
          <a:p>
            <a:b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en-US" altLang="zh-CN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0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行内空格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66800" y="1600201"/>
            <a:ext cx="10357692" cy="497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zh-CN" altLang="en-US" dirty="0">
                <a:solidFill>
                  <a:srgbClr val="FF0000"/>
                </a:solidFill>
                <a:latin typeface="YaHei Consolas Hybrid" panose="020B0509020204020204"/>
                <a:cs typeface="宋体" charset="0"/>
              </a:rPr>
              <a:t>关键字</a:t>
            </a:r>
            <a:r>
              <a:rPr lang="zh-CN" altLang="en-US" dirty="0">
                <a:latin typeface="YaHei Consolas Hybrid" panose="020B0509020204020204"/>
                <a:cs typeface="宋体" charset="0"/>
              </a:rPr>
              <a:t>之后加空格</a:t>
            </a:r>
            <a:endParaRPr lang="en-US" altLang="zh-CN" dirty="0">
              <a:latin typeface="YaHei Consolas Hybrid" panose="020B0509020204020204"/>
              <a:cs typeface="宋体" charset="0"/>
            </a:endParaRPr>
          </a:p>
          <a:p>
            <a:pPr marL="342900" lvl="1" indent="-342900"/>
            <a:r>
              <a:rPr lang="zh-CN" altLang="en-US" dirty="0">
                <a:solidFill>
                  <a:srgbClr val="FF0000"/>
                </a:solidFill>
                <a:latin typeface="YaHei Consolas Hybrid" panose="020B0509020204020204"/>
                <a:cs typeface="宋体" charset="0"/>
              </a:rPr>
              <a:t>函数名</a:t>
            </a:r>
            <a:r>
              <a:rPr lang="zh-CN" altLang="en-US" dirty="0">
                <a:latin typeface="YaHei Consolas Hybrid" panose="020B0509020204020204"/>
                <a:cs typeface="宋体" charset="0"/>
              </a:rPr>
              <a:t>之后不加空格</a:t>
            </a:r>
          </a:p>
          <a:p>
            <a:pPr marL="342900" lvl="1" indent="-342900">
              <a:lnSpc>
                <a:spcPct val="100000"/>
              </a:lnSpc>
            </a:pPr>
            <a:r>
              <a:rPr lang="zh-CN" altLang="en-US" dirty="0">
                <a:latin typeface="YaHei Consolas Hybrid" panose="020B0509020204020204"/>
                <a:cs typeface="宋体" charset="0"/>
              </a:rPr>
              <a:t>赋值、算术、关系、逻辑等</a:t>
            </a:r>
            <a:r>
              <a:rPr lang="zh-CN" altLang="en-US" dirty="0">
                <a:solidFill>
                  <a:srgbClr val="FF0000"/>
                </a:solidFill>
                <a:latin typeface="YaHei Consolas Hybrid" panose="020B0509020204020204"/>
                <a:cs typeface="宋体" charset="0"/>
              </a:rPr>
              <a:t>二元运算符前后</a:t>
            </a:r>
            <a:r>
              <a:rPr lang="zh-CN" altLang="en-US" dirty="0">
                <a:latin typeface="YaHei Consolas Hybrid" panose="020B0509020204020204"/>
                <a:cs typeface="宋体" charset="0"/>
              </a:rPr>
              <a:t>各加一空格，但一元运算符前后一般不加空格</a:t>
            </a:r>
            <a:endParaRPr lang="en-US" altLang="zh-CN" dirty="0">
              <a:latin typeface="YaHei Consolas Hybrid" panose="020B0509020204020204"/>
              <a:cs typeface="宋体" charset="0"/>
            </a:endParaRPr>
          </a:p>
          <a:p>
            <a:pPr marL="342900" lvl="1" indent="-342900"/>
            <a:r>
              <a:rPr lang="zh-CN" altLang="en-US" dirty="0">
                <a:latin typeface="YaHei Consolas Hybrid" panose="020B0509020204020204"/>
                <a:cs typeface="宋体" charset="0"/>
              </a:rPr>
              <a:t>左括号向后紧跟，右括号、逗号、分号向前紧跟，紧跟处不留空格</a:t>
            </a:r>
          </a:p>
          <a:p>
            <a:pPr marL="914400" lvl="3" indent="0">
              <a:buNone/>
            </a:pPr>
            <a:r>
              <a:rPr lang="en-US" altLang="zh-CN" sz="2000" dirty="0">
                <a:latin typeface="YaHei Consolas Hybrid" panose="020B0509020204020204"/>
                <a:cs typeface="宋体" charset="0"/>
              </a:rPr>
              <a:t>for (initialization; condition; update){</a:t>
            </a:r>
          </a:p>
          <a:p>
            <a:pPr marL="914400" lvl="3" indent="0">
              <a:buNone/>
            </a:pPr>
            <a:r>
              <a:rPr lang="en-US" altLang="zh-CN" sz="2000" dirty="0">
                <a:latin typeface="YaHei Consolas Hybrid" panose="020B0509020204020204"/>
                <a:cs typeface="Menlo" panose="020B0609030804020204" pitchFamily="49" charset="0"/>
              </a:rPr>
              <a:t>    sum = sum + term</a:t>
            </a:r>
          </a:p>
          <a:p>
            <a:pPr marL="914400" lvl="3" indent="0">
              <a:buNone/>
            </a:pPr>
            <a:r>
              <a:rPr lang="en-US" altLang="zh-CN" sz="2000" dirty="0">
                <a:latin typeface="YaHei Consolas Hybrid" panose="020B0509020204020204"/>
                <a:cs typeface="Menlo" panose="020B0609030804020204" pitchFamily="49" charset="0"/>
              </a:rPr>
              <a:t>    Function(x, y, z)</a:t>
            </a:r>
          </a:p>
          <a:p>
            <a:pPr marL="914400" lvl="3" indent="0">
              <a:buNone/>
            </a:pPr>
            <a:r>
              <a:rPr lang="en-US" altLang="zh-CN" sz="2000" dirty="0">
                <a:latin typeface="YaHei Consolas Hybrid" panose="020B0509020204020204"/>
                <a:cs typeface="Menlo" panose="020B0609030804020204" pitchFamily="49" charset="0"/>
              </a:rPr>
              <a:t>}</a:t>
            </a:r>
          </a:p>
          <a:p>
            <a:pPr marL="342900" lvl="1" indent="-342900"/>
            <a:r>
              <a:rPr lang="en-US" altLang="zh-CN" dirty="0">
                <a:latin typeface="YaHei Consolas Hybrid" panose="020B0509020204020204"/>
                <a:cs typeface="宋体" charset="0"/>
              </a:rPr>
              <a:t>[] . -&gt; </a:t>
            </a:r>
            <a:r>
              <a:rPr lang="zh-CN" altLang="en-US" dirty="0">
                <a:latin typeface="YaHei Consolas Hybrid" panose="020B0509020204020204"/>
                <a:cs typeface="宋体" charset="0"/>
              </a:rPr>
              <a:t>前后不加空格</a:t>
            </a:r>
            <a:r>
              <a:rPr lang="en-US" altLang="zh-CN" dirty="0">
                <a:latin typeface="YaHei Consolas Hybrid" panose="020B0509020204020204"/>
                <a:cs typeface="宋体" charset="0"/>
              </a:rPr>
              <a:t>: 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a[3]-&gt;next</a:t>
            </a:r>
          </a:p>
          <a:p>
            <a:pPr marL="342900" lvl="1" indent="-342900"/>
            <a:r>
              <a:rPr lang="zh-CN" altLang="en-US" dirty="0">
                <a:latin typeface="YaHei Consolas Hybrid" panose="020B0509020204020204"/>
                <a:cs typeface="宋体" charset="0"/>
              </a:rPr>
              <a:t>对表达式较长的</a:t>
            </a:r>
            <a:r>
              <a:rPr lang="en-US" altLang="zh-CN" dirty="0">
                <a:latin typeface="YaHei Consolas Hybrid" panose="020B0509020204020204"/>
                <a:cs typeface="宋体" charset="0"/>
              </a:rPr>
              <a:t>for</a:t>
            </a:r>
            <a:r>
              <a:rPr lang="zh-CN" altLang="en-US" dirty="0">
                <a:latin typeface="YaHei Consolas Hybrid" panose="020B0509020204020204"/>
                <a:cs typeface="宋体" charset="0"/>
              </a:rPr>
              <a:t>和</a:t>
            </a:r>
            <a:r>
              <a:rPr lang="en-US" altLang="zh-CN" dirty="0">
                <a:latin typeface="YaHei Consolas Hybrid" panose="020B0509020204020204"/>
                <a:cs typeface="宋体" charset="0"/>
              </a:rPr>
              <a:t>if</a:t>
            </a:r>
            <a:r>
              <a:rPr lang="zh-CN" altLang="en-US" dirty="0">
                <a:latin typeface="YaHei Consolas Hybrid" panose="020B0509020204020204"/>
                <a:cs typeface="宋体" charset="0"/>
              </a:rPr>
              <a:t>语句，为了紧凑可在适当地方去掉一些空格</a:t>
            </a:r>
            <a:endParaRPr lang="en-US" altLang="zh-CN" dirty="0">
              <a:latin typeface="YaHei Consolas Hybrid" panose="020B0509020204020204"/>
              <a:cs typeface="宋体" charset="0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/>
                <a:cs typeface="宋体" charset="0"/>
              </a:rPr>
              <a:t>	for (</a:t>
            </a:r>
            <a:r>
              <a:rPr lang="en-US" altLang="zh-CN" sz="2000" dirty="0" err="1">
                <a:latin typeface="YaHei Consolas Hybrid" panose="020B0509020204020204"/>
                <a:cs typeface="宋体" charset="0"/>
              </a:rPr>
              <a:t>i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=0; </a:t>
            </a:r>
            <a:r>
              <a:rPr lang="en-US" altLang="zh-CN" sz="2000" dirty="0" err="1">
                <a:latin typeface="YaHei Consolas Hybrid" panose="020B0509020204020204"/>
                <a:cs typeface="宋体" charset="0"/>
              </a:rPr>
              <a:t>i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&lt;10; </a:t>
            </a:r>
            <a:r>
              <a:rPr lang="en-US" altLang="zh-CN" sz="2000" dirty="0" err="1">
                <a:latin typeface="YaHei Consolas Hybrid" panose="020B0509020204020204"/>
                <a:cs typeface="宋体" charset="0"/>
              </a:rPr>
              <a:t>i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++)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/>
                <a:cs typeface="宋体" charset="0"/>
              </a:rPr>
              <a:t>	if ((</a:t>
            </a:r>
            <a:r>
              <a:rPr lang="en-US" altLang="zh-CN" sz="2000" dirty="0" err="1">
                <a:latin typeface="YaHei Consolas Hybrid" panose="020B0509020204020204"/>
                <a:cs typeface="宋体" charset="0"/>
              </a:rPr>
              <a:t>a+b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&gt;c) &amp;&amp; (</a:t>
            </a:r>
            <a:r>
              <a:rPr lang="en-US" altLang="zh-CN" sz="2000" dirty="0" err="1">
                <a:latin typeface="YaHei Consolas Hybrid" panose="020B0509020204020204"/>
                <a:cs typeface="宋体" charset="0"/>
              </a:rPr>
              <a:t>b+c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&gt;a) &amp;&amp; (</a:t>
            </a:r>
            <a:r>
              <a:rPr lang="en-US" altLang="zh-CN" sz="2000" dirty="0" err="1">
                <a:latin typeface="YaHei Consolas Hybrid" panose="020B0509020204020204"/>
                <a:cs typeface="宋体" charset="0"/>
              </a:rPr>
              <a:t>c+a</a:t>
            </a:r>
            <a:r>
              <a:rPr lang="en-US" altLang="zh-CN" sz="2000" dirty="0">
                <a:latin typeface="YaHei Consolas Hybrid" panose="020B0509020204020204"/>
                <a:cs typeface="宋体" charset="0"/>
              </a:rPr>
              <a:t>&gt;b))</a:t>
            </a:r>
            <a:endParaRPr kumimoji="1" lang="zh-CN" altLang="en-US" sz="2000" dirty="0">
              <a:latin typeface="YaHei Consolas Hybrid" panose="020B05090202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67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748"/>
            <a:ext cx="10058400" cy="1609344"/>
          </a:xfrm>
        </p:spPr>
        <p:txBody>
          <a:bodyPr/>
          <a:lstStyle/>
          <a:p>
            <a:pPr algn="ctr"/>
            <a:r>
              <a:rPr kumimoji="1" lang="zh-CN" altLang="en-US" dirty="0"/>
              <a:t>行内空格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81200" y="1428750"/>
            <a:ext cx="8229600" cy="542925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endParaRPr lang="zh-TW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5873C1-B34D-8040-8053-553B3629889E}"/>
              </a:ext>
            </a:extLst>
          </p:cNvPr>
          <p:cNvSpPr txBox="1"/>
          <p:nvPr/>
        </p:nvSpPr>
        <p:spPr>
          <a:xfrm>
            <a:off x="8134547" y="18123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函数名之后不加空格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7E8514-7FB1-A94D-91C7-774610971B73}"/>
              </a:ext>
            </a:extLst>
          </p:cNvPr>
          <p:cNvSpPr txBox="1"/>
          <p:nvPr/>
        </p:nvSpPr>
        <p:spPr>
          <a:xfrm>
            <a:off x="8129037" y="26358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逗号之后加空格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EA5B91-8E41-8E4A-8B1E-21FF8A7DFEAD}"/>
              </a:ext>
            </a:extLst>
          </p:cNvPr>
          <p:cNvSpPr txBox="1"/>
          <p:nvPr/>
        </p:nvSpPr>
        <p:spPr>
          <a:xfrm>
            <a:off x="8134547" y="38653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二元运算符前后空格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9C8F7E-F777-6141-84A6-519C5E7E74C9}"/>
              </a:ext>
            </a:extLst>
          </p:cNvPr>
          <p:cNvSpPr txBox="1"/>
          <p:nvPr/>
        </p:nvSpPr>
        <p:spPr>
          <a:xfrm>
            <a:off x="8129037" y="47469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表达式后空格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68E181-3996-4435-A281-F5932B98A189}"/>
              </a:ext>
            </a:extLst>
          </p:cNvPr>
          <p:cNvSpPr/>
          <p:nvPr/>
        </p:nvSpPr>
        <p:spPr>
          <a:xfrm>
            <a:off x="1670057" y="1684280"/>
            <a:ext cx="64085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void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Func1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x,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y,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z);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良好的风格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void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407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Func1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x,</a:t>
            </a:r>
            <a:r>
              <a:rPr lang="en-US" altLang="zh-CN" dirty="0" err="1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y,</a:t>
            </a:r>
            <a:r>
              <a:rPr lang="en-US" altLang="zh-CN" dirty="0" err="1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z);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不良的风格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 err="1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d%d%d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a, b, c);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良好的风格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 err="1">
                <a:solidFill>
                  <a:srgbClr val="E45649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</a:t>
            </a:r>
            <a:r>
              <a:rPr lang="en-US" altLang="zh-CN" dirty="0" err="1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d%d%d</a:t>
            </a:r>
            <a:r>
              <a:rPr lang="en-US" altLang="zh-CN" dirty="0">
                <a:solidFill>
                  <a:srgbClr val="50A14F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a,b,c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);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不良的风格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(year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2000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良好的风格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(year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2000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   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不良的风格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((a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b)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&amp;&amp;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(c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d))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良好的风格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(a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&amp;&amp;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d)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不良的风格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 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++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 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良好的风格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for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en-US" altLang="zh-CN" dirty="0">
                <a:solidFill>
                  <a:srgbClr val="98680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;i</a:t>
            </a:r>
            <a:r>
              <a:rPr lang="en-US" altLang="zh-CN" dirty="0">
                <a:solidFill>
                  <a:srgbClr val="A626A4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++</a:t>
            </a:r>
            <a:r>
              <a:rPr lang="en-US" altLang="zh-CN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en-US" altLang="zh-CN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                   // </a:t>
            </a:r>
            <a:r>
              <a:rPr lang="zh-CN" altLang="en-US" i="1" dirty="0">
                <a:solidFill>
                  <a:srgbClr val="A0A1A7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不良的风格</a:t>
            </a:r>
            <a:endParaRPr lang="zh-CN" altLang="en-US" dirty="0">
              <a:solidFill>
                <a:srgbClr val="383A42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br>
              <a:rPr lang="zh-CN" altLang="en-US" dirty="0">
                <a:solidFill>
                  <a:srgbClr val="383A4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endParaRPr lang="zh-CN" altLang="en-US" b="0" dirty="0">
              <a:solidFill>
                <a:srgbClr val="383A42"/>
              </a:solidFill>
              <a:effectLst/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81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{B213F9D9-24BB-D048-AA3D-6FE535B7CE2D}tf10001070</Template>
  <TotalTime>2453</TotalTime>
  <Words>2285</Words>
  <Application>Microsoft Office PowerPoint</Application>
  <PresentationFormat>宽屏</PresentationFormat>
  <Paragraphs>308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Menlo</vt:lpstr>
      <vt:lpstr>YaHei Consolas Hybrid</vt:lpstr>
      <vt:lpstr>Microsoft YaHei</vt:lpstr>
      <vt:lpstr>Arial</vt:lpstr>
      <vt:lpstr>Calibri</vt:lpstr>
      <vt:lpstr>Rockwell Extra Bold</vt:lpstr>
      <vt:lpstr>Wingdings</vt:lpstr>
      <vt:lpstr>木材纹理</vt:lpstr>
      <vt:lpstr>程序设计风格&amp; 字符串处理简介</vt:lpstr>
      <vt:lpstr>合并两个有序数组</vt:lpstr>
      <vt:lpstr>两个数组的共同元素</vt:lpstr>
      <vt:lpstr>PowerPoint 演示文稿</vt:lpstr>
      <vt:lpstr>对齐与缩进</vt:lpstr>
      <vt:lpstr>程序设计风格——实例</vt:lpstr>
      <vt:lpstr>段落分割</vt:lpstr>
      <vt:lpstr>行内空格</vt:lpstr>
      <vt:lpstr>行内空格</vt:lpstr>
      <vt:lpstr>长行拆分</vt:lpstr>
      <vt:lpstr>标识符命名</vt:lpstr>
      <vt:lpstr>两种风格</vt:lpstr>
      <vt:lpstr>注释</vt:lpstr>
      <vt:lpstr>字符串处理简介</vt:lpstr>
      <vt:lpstr>C风格字符串常用函数</vt:lpstr>
      <vt:lpstr>C++风格字符串常用函数</vt:lpstr>
      <vt:lpstr>C++风格字符串常用函数</vt:lpstr>
      <vt:lpstr>如何读入字符串</vt:lpstr>
      <vt:lpstr>如何读入字符串</vt:lpstr>
      <vt:lpstr>读入字符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程序设计风格</dc:title>
  <dc:creator>陈江</dc:creator>
  <cp:lastModifiedBy>袁 润恬</cp:lastModifiedBy>
  <cp:revision>82</cp:revision>
  <dcterms:created xsi:type="dcterms:W3CDTF">2017-10-16T10:03:13Z</dcterms:created>
  <dcterms:modified xsi:type="dcterms:W3CDTF">2022-10-17T06:09:02Z</dcterms:modified>
</cp:coreProperties>
</file>