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9" r:id="rId4"/>
    <p:sldId id="277" r:id="rId5"/>
    <p:sldId id="260" r:id="rId6"/>
    <p:sldId id="278" r:id="rId7"/>
    <p:sldId id="282" r:id="rId8"/>
    <p:sldId id="283" r:id="rId9"/>
    <p:sldId id="284" r:id="rId10"/>
    <p:sldId id="275" r:id="rId11"/>
    <p:sldId id="276" r:id="rId12"/>
    <p:sldId id="263" r:id="rId13"/>
    <p:sldId id="281" r:id="rId14"/>
    <p:sldId id="280" r:id="rId15"/>
    <p:sldId id="267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F3E74-7784-4010-92B2-8A36B3F17F3E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72BF9-D7AC-4A01-A9CA-D496D809C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689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CC87-248A-404C-8679-690C72EF305C}" type="datetime1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347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9DA7-ABBC-435C-A6B1-3FAA2ABA9264}" type="datetime1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973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92D8-4E77-4CDD-A255-0EE3FF5C661B}" type="datetime1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401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3200"/>
            </a:lvl1pPr>
            <a:lvl2pPr>
              <a:lnSpc>
                <a:spcPct val="120000"/>
              </a:lnSpc>
              <a:defRPr sz="2800"/>
            </a:lvl2pPr>
            <a:lvl3pPr>
              <a:lnSpc>
                <a:spcPct val="120000"/>
              </a:lnSpc>
              <a:defRPr sz="2400"/>
            </a:lvl3pPr>
            <a:lvl4pPr>
              <a:lnSpc>
                <a:spcPct val="120000"/>
              </a:lnSpc>
              <a:defRPr sz="2400"/>
            </a:lvl4pPr>
            <a:lvl5pPr>
              <a:lnSpc>
                <a:spcPct val="120000"/>
              </a:lnSpc>
              <a:defRPr sz="2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9B9B-F9C4-4BDD-903D-95CCF8707033}" type="datetime1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764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CDEC81-3E01-474C-A3FA-4C26CE14FA0F}" type="datetime1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016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ECB0B-9835-4CD4-B226-F9B9A85F7386}" type="datetime1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93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887F-3918-41A8-AD6F-C96B7DC076C9}" type="datetime1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560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B5C2-D4F0-4547-8F68-28E3CA82B734}" type="datetime1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743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A2DF-19D2-477F-A32B-F0AC1994BDF3}" type="datetime1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296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5A7A-34EB-4F93-AC96-A6F828C06977}" type="datetime1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662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175F-1761-4E63-936C-8D301E48E6B1}" type="datetime1">
              <a:rPr lang="zh-CN" altLang="en-US" smtClean="0"/>
              <a:t>2022/4/7</a:t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852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B16A431-E907-480A-8644-1FFE0E78B38C}" type="datetime1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25FC2FF-1E59-4437-9690-8A66DF8682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389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AA0BB-FA05-45C0-956F-B8A22BE60F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sz="8000" dirty="0"/>
              <a:t>第三次作业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34D190-B007-4B73-B5EE-618C1A50B7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3200" dirty="0"/>
              <a:t>冉津豪</a:t>
            </a:r>
            <a:endParaRPr lang="en-US" altLang="zh-CN" sz="3200" dirty="0"/>
          </a:p>
          <a:p>
            <a:r>
              <a:rPr lang="en-US" altLang="zh-CN" dirty="0"/>
              <a:t>21210240095@m.fudan.edu.cn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8892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90CB8-7950-4DB8-9FC2-4B1129EAB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第二题</a:t>
            </a:r>
            <a:r>
              <a:rPr lang="en-US" altLang="zh-CN" dirty="0"/>
              <a:t>-</a:t>
            </a:r>
            <a:r>
              <a:rPr lang="zh-CN" altLang="en-US" dirty="0"/>
              <a:t>问题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50445-D251-4D01-AA3F-FF69DB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36B576D8-4B84-4A12-B09E-216CDE5C7F79}"/>
              </a:ext>
            </a:extLst>
          </p:cNvPr>
          <p:cNvSpPr/>
          <p:nvPr/>
        </p:nvSpPr>
        <p:spPr>
          <a:xfrm>
            <a:off x="7772270" y="3746034"/>
            <a:ext cx="1825931" cy="1597306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部分数据需要随机生成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F5440517-C5E7-4DC6-95A9-75FB90037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7190" y="2505572"/>
            <a:ext cx="6022693" cy="3507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"random integer vector 1:"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num) {</a:t>
            </a:r>
          </a:p>
          <a:p>
            <a:pPr marL="0" indent="0"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8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(num);</a:t>
            </a:r>
          </a:p>
          <a:p>
            <a:pPr marL="0" indent="0"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0F5629B-2C05-4797-B09A-703337EBBA67}"/>
              </a:ext>
            </a:extLst>
          </p:cNvPr>
          <p:cNvSpPr/>
          <p:nvPr/>
        </p:nvSpPr>
        <p:spPr>
          <a:xfrm>
            <a:off x="1273215" y="2093975"/>
            <a:ext cx="6186668" cy="4219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344833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5D82C770-4628-41A3-9D4E-330756F53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43" y="2411701"/>
            <a:ext cx="6219040" cy="168385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6990CB8-7950-4DB8-9FC2-4B1129EAB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第二题</a:t>
            </a:r>
            <a:r>
              <a:rPr lang="en-US" altLang="zh-CN" dirty="0"/>
              <a:t>-</a:t>
            </a:r>
            <a:r>
              <a:rPr lang="zh-CN" altLang="en-US" dirty="0"/>
              <a:t>问题</a:t>
            </a:r>
            <a:r>
              <a:rPr lang="en-US" altLang="zh-CN"/>
              <a:t>2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50445-D251-4D01-AA3F-FF69DB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4A304798-AF4E-4857-A874-35F3B8071054}"/>
              </a:ext>
            </a:extLst>
          </p:cNvPr>
          <p:cNvSpPr/>
          <p:nvPr/>
        </p:nvSpPr>
        <p:spPr>
          <a:xfrm>
            <a:off x="7292859" y="3429000"/>
            <a:ext cx="2490652" cy="1069848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未按要求输出</a:t>
            </a:r>
          </a:p>
        </p:txBody>
      </p:sp>
    </p:spTree>
    <p:extLst>
      <p:ext uri="{BB962C8B-B14F-4D97-AF65-F5344CB8AC3E}">
        <p14:creationId xmlns:p14="http://schemas.microsoft.com/office/powerpoint/2010/main" val="4040492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90CB8-7950-4DB8-9FC2-4B1129EAB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38954"/>
            <a:ext cx="10058400" cy="1609344"/>
          </a:xfrm>
        </p:spPr>
        <p:txBody>
          <a:bodyPr/>
          <a:lstStyle/>
          <a:p>
            <a:r>
              <a:rPr lang="zh-CN" altLang="en-US" dirty="0"/>
              <a:t>第二题</a:t>
            </a:r>
            <a:r>
              <a:rPr lang="en-US" altLang="zh-CN" dirty="0"/>
              <a:t>-</a:t>
            </a:r>
            <a:r>
              <a:rPr lang="zh-CN" altLang="en-US" dirty="0"/>
              <a:t>参考代码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FD409-C475-49FC-9A2B-7CAEEFC2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221" y="1378314"/>
            <a:ext cx="11443557" cy="5115083"/>
          </a:xfrm>
        </p:spPr>
        <p:txBody>
          <a:bodyPr>
            <a:noAutofit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en-US" altLang="zh-CN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//main.cpp</a:t>
            </a:r>
            <a:endParaRPr lang="en-US" altLang="zh-CN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"find.h"</a:t>
            </a:r>
            <a:endParaRPr lang="en-US" altLang="zh-CN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&lt;vector&gt;</a:t>
            </a:r>
            <a:endParaRPr lang="en-US" altLang="zh-CN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CN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altLang="zh-CN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&lt;algorithm&gt;</a:t>
            </a:r>
            <a:endParaRPr lang="en-US" altLang="zh-CN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&lt;list&gt;</a:t>
            </a:r>
            <a:endParaRPr lang="en-US" altLang="zh-CN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b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  </a:t>
            </a:r>
            <a:r>
              <a:rPr lang="en-US" altLang="zh-CN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  </a:t>
            </a:r>
            <a:r>
              <a:rPr lang="en-US" altLang="zh-CN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b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zh-CN" alt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整数</a:t>
            </a:r>
            <a:endParaRPr lang="zh-CN" alt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zh-CN" alt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vec1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vec2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"Random integer vector 1:"</a:t>
            </a:r>
            <a:r>
              <a:rPr lang="en-US" altLang="zh-CN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vec1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()%</a:t>
            </a:r>
            <a:r>
              <a:rPr lang="en-US" altLang="zh-CN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print_elements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vec1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altLang="zh-CN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vec1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b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50445-D251-4D01-AA3F-FF69DB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1C5FCD-92C5-43CB-BA28-AEE8F886DA9F}"/>
              </a:ext>
            </a:extLst>
          </p:cNvPr>
          <p:cNvSpPr/>
          <p:nvPr/>
        </p:nvSpPr>
        <p:spPr>
          <a:xfrm>
            <a:off x="299012" y="1325302"/>
            <a:ext cx="10928431" cy="53126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927897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FD409-C475-49FC-9A2B-7CAEEFC2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838" y="139066"/>
            <a:ext cx="11084795" cy="6261733"/>
          </a:xfrm>
        </p:spPr>
        <p:txBody>
          <a:bodyPr>
            <a:noAutofit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"Random integer vector 2:"</a:t>
            </a:r>
            <a:r>
              <a:rPr lang="en-US" altLang="zh-CN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vec2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()%</a:t>
            </a:r>
            <a:r>
              <a:rPr lang="en-US" altLang="zh-CN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print_elements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vec2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altLang="zh-CN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vec2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find_same_elements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vec1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altLang="zh-CN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vec1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altLang="zh-CN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vec2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altLang="zh-CN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vec2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altLang="zh-CN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"Vector in common:"</a:t>
            </a:r>
            <a:r>
              <a:rPr lang="en-US" altLang="zh-CN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print_elements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altLang="zh-CN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indent="0">
              <a:lnSpc>
                <a:spcPct val="60000"/>
              </a:lnSpc>
              <a:buNone/>
            </a:pPr>
            <a:b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zh-CN" alt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字符串</a:t>
            </a:r>
            <a:endParaRPr lang="zh-CN" alt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zh-CN" alt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list2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list3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some words for string list 1:"</a:t>
            </a:r>
            <a:r>
              <a:rPr lang="en-US" altLang="zh-CN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zh-CN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some words for string list 2:"</a:t>
            </a:r>
            <a:r>
              <a:rPr lang="en-US" altLang="zh-CN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zh-CN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list2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find_same_elements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altLang="zh-CN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altLang="zh-CN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list2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altLang="zh-CN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list2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altLang="zh-CN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list3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"List in common:"</a:t>
            </a:r>
            <a:r>
              <a:rPr lang="en-US" altLang="zh-CN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print_elements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list3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altLang="zh-CN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list3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indent="0">
              <a:lnSpc>
                <a:spcPct val="60000"/>
              </a:lnSpc>
              <a:buNone/>
            </a:pPr>
            <a:b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50445-D251-4D01-AA3F-FF69DB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1C5FCD-92C5-43CB-BA28-AEE8F886DA9F}"/>
              </a:ext>
            </a:extLst>
          </p:cNvPr>
          <p:cNvSpPr/>
          <p:nvPr/>
        </p:nvSpPr>
        <p:spPr>
          <a:xfrm>
            <a:off x="298960" y="81023"/>
            <a:ext cx="10911121" cy="6556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897482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FD409-C475-49FC-9A2B-7CAEEFC2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431" y="562299"/>
            <a:ext cx="11443557" cy="4709275"/>
          </a:xfrm>
        </p:spPr>
        <p:txBody>
          <a:bodyPr>
            <a:noAutofit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zh-C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find.h</a:t>
            </a:r>
            <a:endParaRPr lang="en-US" altLang="zh-CN" sz="1200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&lt;algorithm&gt;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b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print_elements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(begin!=end){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&lt;&lt;*begin&lt;&lt;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begin++;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60000"/>
              </a:lnSpc>
              <a:buNone/>
            </a:pPr>
            <a:b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find_same_elements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begin1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begin2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end2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same_list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(begin1!=end1){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(begin2,end2,*begin1)!=end2){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same_list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(*begin1);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begin1++;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60000"/>
              </a:lnSpc>
              <a:buNone/>
            </a:pP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50445-D251-4D01-AA3F-FF69DB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1C5FCD-92C5-43CB-BA28-AEE8F886DA9F}"/>
              </a:ext>
            </a:extLst>
          </p:cNvPr>
          <p:cNvSpPr/>
          <p:nvPr/>
        </p:nvSpPr>
        <p:spPr>
          <a:xfrm>
            <a:off x="299012" y="416689"/>
            <a:ext cx="10928431" cy="6221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421209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90CB8-7950-4DB8-9FC2-4B1129EAB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第三题</a:t>
            </a:r>
            <a:r>
              <a:rPr lang="en-US" altLang="zh-CN" dirty="0"/>
              <a:t>-</a:t>
            </a:r>
            <a:r>
              <a:rPr lang="zh-CN" altLang="en-US" dirty="0"/>
              <a:t>问题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50445-D251-4D01-AA3F-FF69DB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36B576D8-4B84-4A12-B09E-216CDE5C7F79}"/>
              </a:ext>
            </a:extLst>
          </p:cNvPr>
          <p:cNvSpPr/>
          <p:nvPr/>
        </p:nvSpPr>
        <p:spPr>
          <a:xfrm>
            <a:off x="5817713" y="2627272"/>
            <a:ext cx="1825931" cy="2187617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单个字符串随机长度可为</a:t>
            </a:r>
            <a:r>
              <a:rPr lang="en-US" altLang="zh-CN" sz="2400" dirty="0"/>
              <a:t>0</a:t>
            </a:r>
            <a:r>
              <a:rPr lang="zh-CN" altLang="en-US" sz="2400" dirty="0"/>
              <a:t>导致的空字符串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1C5FCD-92C5-43CB-BA28-AEE8F886DA9F}"/>
              </a:ext>
            </a:extLst>
          </p:cNvPr>
          <p:cNvSpPr/>
          <p:nvPr/>
        </p:nvSpPr>
        <p:spPr>
          <a:xfrm>
            <a:off x="868101" y="2137729"/>
            <a:ext cx="4363656" cy="45001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2165900-3846-4A39-948A-D619BAFFB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4596" y="5252670"/>
            <a:ext cx="5770790" cy="85737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C98348B4-9CD8-47FE-B1B1-CB3D4E44FB94}"/>
              </a:ext>
            </a:extLst>
          </p:cNvPr>
          <p:cNvSpPr txBox="1"/>
          <p:nvPr/>
        </p:nvSpPr>
        <p:spPr>
          <a:xfrm>
            <a:off x="976614" y="2189490"/>
            <a:ext cx="6096964" cy="4429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rand_string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80000"/>
              </a:lnSpc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80000"/>
              </a:lnSpc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%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26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80000"/>
              </a:lnSpc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create_vecs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n,i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 !=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;i++)</a:t>
            </a:r>
          </a:p>
          <a:p>
            <a:pPr>
              <a:lnSpc>
                <a:spcPct val="80000"/>
              </a:lnSpc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80000"/>
              </a:lnSpc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n =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%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rand_string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(n));</a:t>
            </a:r>
          </a:p>
          <a:p>
            <a:pPr>
              <a:lnSpc>
                <a:spcPct val="80000"/>
              </a:lnSpc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80000"/>
              </a:lnSpc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8203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90CB8-7950-4DB8-9FC2-4B1129EAB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984"/>
            <a:ext cx="10058400" cy="1377330"/>
          </a:xfrm>
        </p:spPr>
        <p:txBody>
          <a:bodyPr/>
          <a:lstStyle/>
          <a:p>
            <a:r>
              <a:rPr lang="zh-CN" altLang="en-US" dirty="0"/>
              <a:t>第三题</a:t>
            </a:r>
            <a:r>
              <a:rPr lang="en-US" altLang="zh-CN" dirty="0"/>
              <a:t>-</a:t>
            </a:r>
            <a:r>
              <a:rPr lang="zh-CN" altLang="en-US" dirty="0"/>
              <a:t>参考代码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FD409-C475-49FC-9A2B-7CAEEFC2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221" y="1340263"/>
            <a:ext cx="11443557" cy="5115083"/>
          </a:xfrm>
        </p:spPr>
        <p:txBody>
          <a:bodyPr>
            <a:noAutofit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//main.cpp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"functions.h"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altLang="zh-CN" sz="1200" dirty="0">
                <a:solidFill>
                  <a:srgbClr val="AF00DB"/>
                </a:solidFill>
                <a:latin typeface="Consolas" panose="020B0609020204030204" pitchFamily="49" charset="0"/>
              </a:rPr>
              <a:t>…</a:t>
            </a:r>
            <a:endParaRPr lang="en-US" altLang="zh-CN" sz="1200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b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vector&lt;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ivec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sum1=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;i++){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ivec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()%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integer list:"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ivec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ivec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sum of the integer list:"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accumulate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ivec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ivec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(),sum1)&lt;&lt;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max element in the integer list:"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&lt;&lt;*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max_elements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ivec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ivec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())&lt;&lt;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min element in the integer list:"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&lt;&lt;*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min_elements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ivec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ivec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())&lt;&lt;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vector&lt;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dvec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sum2=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;i++){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dvec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()%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10000000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1000000.0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60000"/>
              </a:lnSpc>
              <a:buNone/>
            </a:pP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b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50445-D251-4D01-AA3F-FF69DB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1C5FCD-92C5-43CB-BA28-AEE8F886DA9F}"/>
              </a:ext>
            </a:extLst>
          </p:cNvPr>
          <p:cNvSpPr/>
          <p:nvPr/>
        </p:nvSpPr>
        <p:spPr>
          <a:xfrm>
            <a:off x="299012" y="1088020"/>
            <a:ext cx="10928431" cy="57699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741384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FD409-C475-49FC-9A2B-7CAEEFC2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902" y="298133"/>
            <a:ext cx="11084795" cy="6261733"/>
          </a:xfrm>
        </p:spPr>
        <p:txBody>
          <a:bodyPr>
            <a:noAutofit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double list:"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dvec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dvec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sum of the double list:"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accumulate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dvec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dvec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(),sum2)&lt;&lt;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max element in the double list:"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&lt;&lt;*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max_elements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dvec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dvec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())&lt;&lt;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min element in the double list:"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&lt;&lt;*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min_elements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dvec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dvec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())&lt;&lt;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list&lt;string&gt;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svec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 sum3,temp;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;i++){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temp=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j=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;j&lt;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()%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;j++){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()%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26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svec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(temp);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string list:"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svec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svec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sum of the string list:"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accumulate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svec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svec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(),sum3)&lt;&lt;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max element in the string list:"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&lt;&lt;*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max_elements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svec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svec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())&lt;&lt;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min element in the string list:"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&lt;&lt;*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min_elements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svec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svec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())&lt;&lt;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        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50445-D251-4D01-AA3F-FF69DB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1C5FCD-92C5-43CB-BA28-AEE8F886DA9F}"/>
              </a:ext>
            </a:extLst>
          </p:cNvPr>
          <p:cNvSpPr/>
          <p:nvPr/>
        </p:nvSpPr>
        <p:spPr>
          <a:xfrm>
            <a:off x="298960" y="81023"/>
            <a:ext cx="10911121" cy="6556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676514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FD409-C475-49FC-9A2B-7CAEEFC2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431" y="573874"/>
            <a:ext cx="11443557" cy="4709275"/>
          </a:xfrm>
        </p:spPr>
        <p:txBody>
          <a:bodyPr>
            <a:noAutofit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zh-CN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founctions.h</a:t>
            </a:r>
            <a:endParaRPr lang="en-US" altLang="zh-CN" sz="1400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#ifndef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GUARD_functions_h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GUARD_functions_h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b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accumulate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+*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60000"/>
              </a:lnSpc>
              <a:buNone/>
            </a:pPr>
            <a:b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max_elements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&gt;*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60000"/>
              </a:lnSpc>
              <a:buNone/>
            </a:pPr>
            <a:b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50445-D251-4D01-AA3F-FF69DB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1C5FCD-92C5-43CB-BA28-AEE8F886DA9F}"/>
              </a:ext>
            </a:extLst>
          </p:cNvPr>
          <p:cNvSpPr/>
          <p:nvPr/>
        </p:nvSpPr>
        <p:spPr>
          <a:xfrm>
            <a:off x="299012" y="416689"/>
            <a:ext cx="10928431" cy="6221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5BE950B-B1D2-418F-A881-3FBBF0F8BD38}"/>
              </a:ext>
            </a:extLst>
          </p:cNvPr>
          <p:cNvSpPr txBox="1"/>
          <p:nvPr/>
        </p:nvSpPr>
        <p:spPr>
          <a:xfrm>
            <a:off x="215327" y="140331"/>
            <a:ext cx="6096964" cy="276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zh-CN" sz="18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founctions.h</a:t>
            </a:r>
            <a:endParaRPr lang="en-US" altLang="zh-CN" sz="1800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406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FD409-C475-49FC-9A2B-7CAEEFC2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431" y="776430"/>
            <a:ext cx="11443557" cy="4709275"/>
          </a:xfrm>
        </p:spPr>
        <p:txBody>
          <a:bodyPr>
            <a:noAutofit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min_elements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&lt;*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60000"/>
              </a:lnSpc>
              <a:buNone/>
            </a:pPr>
            <a:b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&lt;&lt;*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        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#endif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b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b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50445-D251-4D01-AA3F-FF69DB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1C5FCD-92C5-43CB-BA28-AEE8F886DA9F}"/>
              </a:ext>
            </a:extLst>
          </p:cNvPr>
          <p:cNvSpPr/>
          <p:nvPr/>
        </p:nvSpPr>
        <p:spPr>
          <a:xfrm>
            <a:off x="299012" y="416689"/>
            <a:ext cx="10928431" cy="6221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409229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89B86-40BD-40E5-9267-DAE582D1F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整体分析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B83D13-B257-497F-8C04-FA1B24A29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不要重复压缩，三道题目，每道题目提交一个压缩包；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压缩包内容仅需要</a:t>
            </a:r>
            <a:r>
              <a:rPr lang="en-US" altLang="zh-CN" dirty="0"/>
              <a:t>.</a:t>
            </a:r>
            <a:r>
              <a:rPr lang="en-US" altLang="zh-CN" dirty="0" err="1"/>
              <a:t>cpp</a:t>
            </a:r>
            <a:r>
              <a:rPr lang="en-US" altLang="zh-CN" dirty="0"/>
              <a:t> .h</a:t>
            </a:r>
            <a:r>
              <a:rPr lang="zh-CN" altLang="en-US" dirty="0"/>
              <a:t>文件即可，不要提交项目配置文件；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请按照原格式输入输出；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sz="3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8AB5DC-6437-47B9-AC37-0DE5BECED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959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90CB8-7950-4DB8-9FC2-4B1129EAB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-121477"/>
            <a:ext cx="10058400" cy="1609344"/>
          </a:xfrm>
        </p:spPr>
        <p:txBody>
          <a:bodyPr/>
          <a:lstStyle/>
          <a:p>
            <a:r>
              <a:rPr lang="en-US" altLang="zh-CN" b="0" i="0" dirty="0">
                <a:solidFill>
                  <a:srgbClr val="2D3B45"/>
                </a:solidFill>
                <a:effectLst/>
                <a:latin typeface="Lato Extended"/>
              </a:rPr>
              <a:t>ICE3</a:t>
            </a:r>
            <a:r>
              <a:rPr lang="en-US" altLang="zh-CN" dirty="0"/>
              <a:t>-</a:t>
            </a:r>
            <a:r>
              <a:rPr lang="zh-CN" altLang="en-US" dirty="0"/>
              <a:t>参考代码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FD409-C475-49FC-9A2B-7CAEEFC2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220" y="1039466"/>
            <a:ext cx="11443557" cy="5740116"/>
          </a:xfrm>
        </p:spPr>
        <p:txBody>
          <a:bodyPr>
            <a:noAutofit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"selectSort.h"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&lt;algorithm&gt;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&lt;vector&gt;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&lt;list&gt;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&lt;iterator&gt;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b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::string; 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ostream_iterator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b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//produce a random number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()%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random data:"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//test by vector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()%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"random int vector: 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selectSort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vec1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50445-D251-4D01-AA3F-FF69DB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1C5FCD-92C5-43CB-BA28-AEE8F886DA9F}"/>
              </a:ext>
            </a:extLst>
          </p:cNvPr>
          <p:cNvSpPr/>
          <p:nvPr/>
        </p:nvSpPr>
        <p:spPr>
          <a:xfrm>
            <a:off x="299012" y="1018572"/>
            <a:ext cx="10928431" cy="57401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16289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FD409-C475-49FC-9A2B-7CAEEFC2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603" y="124513"/>
            <a:ext cx="11084795" cy="6513396"/>
          </a:xfrm>
        </p:spPr>
        <p:txBody>
          <a:bodyPr>
            <a:noAutofit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()%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1000000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1000.0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"random double list: 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selectSort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 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()%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26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"random string: 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selectSort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//output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sorted data: 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"sorted int vector: 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"sorted double list: 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"sorted string: 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50445-D251-4D01-AA3F-FF69DB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1C5FCD-92C5-43CB-BA28-AEE8F886DA9F}"/>
              </a:ext>
            </a:extLst>
          </p:cNvPr>
          <p:cNvSpPr/>
          <p:nvPr/>
        </p:nvSpPr>
        <p:spPr>
          <a:xfrm>
            <a:off x="293173" y="81194"/>
            <a:ext cx="10911121" cy="67768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30418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FD409-C475-49FC-9A2B-7CAEEFC2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431" y="487064"/>
            <a:ext cx="11443557" cy="4709275"/>
          </a:xfrm>
        </p:spPr>
        <p:txBody>
          <a:bodyPr>
            <a:noAutofit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#ifndef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GUARD_selectSort_h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GUARD_selectSort_h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&lt;algorithm&gt;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::string;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selectSort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In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flag,min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T temp;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(begin!=end){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In flag=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begin,min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=begin;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(flag!=end){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(*min&gt;*flag){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min=flag;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flag++;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temp=*begin;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*begin=*min;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*min=temp;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begin++;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50445-D251-4D01-AA3F-FF69DB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1C5FCD-92C5-43CB-BA28-AEE8F886DA9F}"/>
              </a:ext>
            </a:extLst>
          </p:cNvPr>
          <p:cNvSpPr/>
          <p:nvPr/>
        </p:nvSpPr>
        <p:spPr>
          <a:xfrm>
            <a:off x="299012" y="416689"/>
            <a:ext cx="10928431" cy="63545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5BE950B-B1D2-418F-A881-3FBBF0F8BD38}"/>
              </a:ext>
            </a:extLst>
          </p:cNvPr>
          <p:cNvSpPr txBox="1"/>
          <p:nvPr/>
        </p:nvSpPr>
        <p:spPr>
          <a:xfrm>
            <a:off x="215327" y="140331"/>
            <a:ext cx="6096964" cy="276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zh-CN" sz="18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selectSort.h</a:t>
            </a:r>
            <a:endParaRPr lang="en-US" altLang="zh-CN" sz="1800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306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FD409-C475-49FC-9A2B-7CAEEFC2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651" y="693047"/>
            <a:ext cx="11443557" cy="4709275"/>
          </a:xfrm>
        </p:spPr>
        <p:txBody>
          <a:bodyPr>
            <a:noAutofit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(begin != end)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*begin++ &lt;&lt; split;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#endif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b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50445-D251-4D01-AA3F-FF69DB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1C5FCD-92C5-43CB-BA28-AEE8F886DA9F}"/>
              </a:ext>
            </a:extLst>
          </p:cNvPr>
          <p:cNvSpPr/>
          <p:nvPr/>
        </p:nvSpPr>
        <p:spPr>
          <a:xfrm>
            <a:off x="299012" y="416689"/>
            <a:ext cx="10928431" cy="63545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5BE950B-B1D2-418F-A881-3FBBF0F8BD38}"/>
              </a:ext>
            </a:extLst>
          </p:cNvPr>
          <p:cNvSpPr txBox="1"/>
          <p:nvPr/>
        </p:nvSpPr>
        <p:spPr>
          <a:xfrm>
            <a:off x="215327" y="140331"/>
            <a:ext cx="6096964" cy="276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zh-CN" sz="18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selectSort.h</a:t>
            </a:r>
            <a:endParaRPr lang="en-US" altLang="zh-CN" sz="1800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99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B9B7345-6E2B-450C-82E6-5FF47961A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016" y="2547295"/>
            <a:ext cx="5820587" cy="229584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6990CB8-7950-4DB8-9FC2-4B1129EAB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第一题</a:t>
            </a:r>
            <a:r>
              <a:rPr lang="en-US" altLang="zh-CN" dirty="0"/>
              <a:t>-</a:t>
            </a:r>
            <a:r>
              <a:rPr lang="zh-CN" altLang="en-US" dirty="0"/>
              <a:t>问题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50445-D251-4D01-AA3F-FF69DB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4A304798-AF4E-4857-A874-35F3B8071054}"/>
              </a:ext>
            </a:extLst>
          </p:cNvPr>
          <p:cNvSpPr/>
          <p:nvPr/>
        </p:nvSpPr>
        <p:spPr>
          <a:xfrm>
            <a:off x="6476844" y="4308216"/>
            <a:ext cx="2490652" cy="1069848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未按要求输出</a:t>
            </a:r>
          </a:p>
        </p:txBody>
      </p:sp>
    </p:spTree>
    <p:extLst>
      <p:ext uri="{BB962C8B-B14F-4D97-AF65-F5344CB8AC3E}">
        <p14:creationId xmlns:p14="http://schemas.microsoft.com/office/powerpoint/2010/main" val="661696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90CB8-7950-4DB8-9FC2-4B1129EAB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第一题</a:t>
            </a:r>
            <a:r>
              <a:rPr lang="en-US" altLang="zh-CN" dirty="0"/>
              <a:t>-</a:t>
            </a:r>
            <a:r>
              <a:rPr lang="zh-CN" altLang="en-US" dirty="0"/>
              <a:t>问题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50445-D251-4D01-AA3F-FF69DB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4A304798-AF4E-4857-A874-35F3B8071054}"/>
              </a:ext>
            </a:extLst>
          </p:cNvPr>
          <p:cNvSpPr/>
          <p:nvPr/>
        </p:nvSpPr>
        <p:spPr>
          <a:xfrm>
            <a:off x="6766211" y="3504236"/>
            <a:ext cx="2412513" cy="1069848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错误使用</a:t>
            </a:r>
            <a:r>
              <a:rPr lang="en-US" altLang="zh-CN" sz="2400" dirty="0"/>
              <a:t>.</a:t>
            </a:r>
            <a:r>
              <a:rPr lang="en-US" altLang="zh-CN" sz="2400" dirty="0" err="1"/>
              <a:t>hpp</a:t>
            </a:r>
            <a:r>
              <a:rPr lang="zh-CN" altLang="en-US" sz="2400" dirty="0"/>
              <a:t>文件格式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4A1F528-F04F-4FDE-90D9-42F6B6133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405" y="2373763"/>
            <a:ext cx="4715533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875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90CB8-7950-4DB8-9FC2-4B1129EAB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第一题</a:t>
            </a:r>
            <a:r>
              <a:rPr lang="en-US" altLang="zh-CN" dirty="0"/>
              <a:t>-</a:t>
            </a:r>
            <a:r>
              <a:rPr lang="zh-CN" altLang="en-US" dirty="0"/>
              <a:t>问题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50445-D251-4D01-AA3F-FF69DB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36B576D8-4B84-4A12-B09E-216CDE5C7F79}"/>
              </a:ext>
            </a:extLst>
          </p:cNvPr>
          <p:cNvSpPr/>
          <p:nvPr/>
        </p:nvSpPr>
        <p:spPr>
          <a:xfrm>
            <a:off x="7984606" y="3125161"/>
            <a:ext cx="2490652" cy="2433231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main.cpp</a:t>
            </a:r>
            <a:r>
              <a:rPr lang="zh-CN" altLang="en-US" sz="2400" dirty="0"/>
              <a:t>中与</a:t>
            </a:r>
            <a:r>
              <a:rPr lang="en-US" altLang="zh-CN" sz="2400" dirty="0"/>
              <a:t>grade</a:t>
            </a:r>
            <a:r>
              <a:rPr lang="zh-CN" altLang="en-US" sz="2400" dirty="0"/>
              <a:t>函数冗余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1C5FCD-92C5-43CB-BA28-AEE8F886DA9F}"/>
              </a:ext>
            </a:extLst>
          </p:cNvPr>
          <p:cNvSpPr/>
          <p:nvPr/>
        </p:nvSpPr>
        <p:spPr>
          <a:xfrm>
            <a:off x="532434" y="2643193"/>
            <a:ext cx="7135793" cy="30152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BED78C4-92D8-45B5-BB67-DB1CDDE7B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07" y="3040976"/>
            <a:ext cx="6782747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313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90CB8-7950-4DB8-9FC2-4B1129EAB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第一题</a:t>
            </a:r>
            <a:r>
              <a:rPr lang="en-US" altLang="zh-CN" dirty="0"/>
              <a:t>-</a:t>
            </a:r>
            <a:r>
              <a:rPr lang="zh-CN" altLang="en-US" dirty="0"/>
              <a:t>问题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50445-D251-4D01-AA3F-FF69DB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36B576D8-4B84-4A12-B09E-216CDE5C7F79}"/>
              </a:ext>
            </a:extLst>
          </p:cNvPr>
          <p:cNvSpPr/>
          <p:nvPr/>
        </p:nvSpPr>
        <p:spPr>
          <a:xfrm>
            <a:off x="8010080" y="2986264"/>
            <a:ext cx="2490652" cy="2433231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多重符号定义问题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1C5FCD-92C5-43CB-BA28-AEE8F886DA9F}"/>
              </a:ext>
            </a:extLst>
          </p:cNvPr>
          <p:cNvSpPr/>
          <p:nvPr/>
        </p:nvSpPr>
        <p:spPr>
          <a:xfrm>
            <a:off x="532434" y="2643193"/>
            <a:ext cx="7135793" cy="30152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640FCA5-E3D4-4FB2-8A60-FDFD823E9D64}"/>
              </a:ext>
            </a:extLst>
          </p:cNvPr>
          <p:cNvSpPr txBox="1"/>
          <p:nvPr/>
        </p:nvSpPr>
        <p:spPr>
          <a:xfrm>
            <a:off x="785632" y="4631973"/>
            <a:ext cx="60969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Student_info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extract_fails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Student_info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0653DAF-1961-4BB9-8D51-58884F6E253A}"/>
              </a:ext>
            </a:extLst>
          </p:cNvPr>
          <p:cNvSpPr txBox="1"/>
          <p:nvPr/>
        </p:nvSpPr>
        <p:spPr>
          <a:xfrm>
            <a:off x="785632" y="2828835"/>
            <a:ext cx="60969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"fails_list.cpp"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AC84C4CF-8A2E-496D-9FFD-AFBB1B2245F2}"/>
              </a:ext>
            </a:extLst>
          </p:cNvPr>
          <p:cNvSpPr/>
          <p:nvPr/>
        </p:nvSpPr>
        <p:spPr>
          <a:xfrm>
            <a:off x="1533645" y="3495554"/>
            <a:ext cx="1388962" cy="7928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改为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6203AF6-113C-4BA8-8320-303C4F1C9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34" y="1837492"/>
            <a:ext cx="7592485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707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90CB8-7950-4DB8-9FC2-4B1129EAB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38954"/>
            <a:ext cx="10058400" cy="1609344"/>
          </a:xfrm>
        </p:spPr>
        <p:txBody>
          <a:bodyPr/>
          <a:lstStyle/>
          <a:p>
            <a:r>
              <a:rPr lang="zh-CN" altLang="en-US" dirty="0"/>
              <a:t>第一题</a:t>
            </a:r>
            <a:r>
              <a:rPr lang="en-US" altLang="zh-CN" dirty="0"/>
              <a:t>-</a:t>
            </a:r>
            <a:r>
              <a:rPr lang="zh-CN" altLang="en-US" dirty="0"/>
              <a:t>部分参考代码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FD409-C475-49FC-9A2B-7CAEEFC2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221" y="1539433"/>
            <a:ext cx="11443557" cy="4953964"/>
          </a:xfrm>
        </p:spPr>
        <p:txBody>
          <a:bodyPr>
            <a:noAutofit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//main.cpp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b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"Student_info.h"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"grade.h"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pPr marL="0" indent="0">
              <a:lnSpc>
                <a:spcPct val="60000"/>
              </a:lnSpc>
              <a:buNone/>
            </a:pPr>
            <a:b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Student_info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extract_fails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Student_info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在此声明即可；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list&lt;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Student_info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Students,fail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Student_info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record;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size_type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maxlen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cin,record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maxlen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maxlen,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(record);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(compare);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fail=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extract_fails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(Students);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b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b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50445-D251-4D01-AA3F-FF69DB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1C5FCD-92C5-43CB-BA28-AEE8F886DA9F}"/>
              </a:ext>
            </a:extLst>
          </p:cNvPr>
          <p:cNvSpPr/>
          <p:nvPr/>
        </p:nvSpPr>
        <p:spPr>
          <a:xfrm>
            <a:off x="299012" y="1429472"/>
            <a:ext cx="10928431" cy="52084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044465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FD409-C475-49FC-9A2B-7CAEEFC2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194" y="740950"/>
            <a:ext cx="11084795" cy="6261733"/>
          </a:xfrm>
        </p:spPr>
        <p:txBody>
          <a:bodyPr>
            <a:noAutofit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en-US" altLang="zh-CN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输出名字和成绩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"passing students records:"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Student_info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const_iterator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&lt;&lt;(*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(maxlen+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-(*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final_grade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streamsize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prec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precision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setprecision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final_grade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setprecision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prec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)&lt;&lt;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++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"failing students records:"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&lt;&lt;(*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(maxlen+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-(*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final_grade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streamsize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prec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precision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setprecision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final_grade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setprecision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prec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)&lt;&lt;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++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50445-D251-4D01-AA3F-FF69DB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1C5FCD-92C5-43CB-BA28-AEE8F886DA9F}"/>
              </a:ext>
            </a:extLst>
          </p:cNvPr>
          <p:cNvSpPr/>
          <p:nvPr/>
        </p:nvSpPr>
        <p:spPr>
          <a:xfrm>
            <a:off x="298960" y="289367"/>
            <a:ext cx="10911121" cy="63485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017523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FD409-C475-49FC-9A2B-7CAEEFC2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373" y="596267"/>
            <a:ext cx="11084795" cy="6261733"/>
          </a:xfrm>
        </p:spPr>
        <p:txBody>
          <a:bodyPr>
            <a:noAutofit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fails_list.cpp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&lt;list&gt;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"Student_info.h"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"grade.h"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b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b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fgrade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Student_info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)&lt;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Student_info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extract_fails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Student_info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Student_info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Student_info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altLang="zh-CN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fgrade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erase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60000"/>
              </a:lnSpc>
              <a:buNone/>
            </a:pPr>
            <a:b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50445-D251-4D01-AA3F-FF69DB3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1C5FCD-92C5-43CB-BA28-AEE8F886DA9F}"/>
              </a:ext>
            </a:extLst>
          </p:cNvPr>
          <p:cNvSpPr/>
          <p:nvPr/>
        </p:nvSpPr>
        <p:spPr>
          <a:xfrm>
            <a:off x="298960" y="289367"/>
            <a:ext cx="10911121" cy="63485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9041078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TM03090434[[fn=木材纹理]]</Template>
  <TotalTime>2359</TotalTime>
  <Words>3620</Words>
  <Application>Microsoft Office PowerPoint</Application>
  <PresentationFormat>宽屏</PresentationFormat>
  <Paragraphs>380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Lato Extended</vt:lpstr>
      <vt:lpstr>等线</vt:lpstr>
      <vt:lpstr>Consolas</vt:lpstr>
      <vt:lpstr>Rockwell</vt:lpstr>
      <vt:lpstr>Rockwell Condensed</vt:lpstr>
      <vt:lpstr>Wingdings</vt:lpstr>
      <vt:lpstr>木活字</vt:lpstr>
      <vt:lpstr>第三次作业</vt:lpstr>
      <vt:lpstr>整体分析 </vt:lpstr>
      <vt:lpstr>第一题-问题1</vt:lpstr>
      <vt:lpstr>第一题-问题2</vt:lpstr>
      <vt:lpstr>第一题-问题3</vt:lpstr>
      <vt:lpstr>第一题-问题4</vt:lpstr>
      <vt:lpstr>第一题-部分参考代码</vt:lpstr>
      <vt:lpstr>PowerPoint 演示文稿</vt:lpstr>
      <vt:lpstr>PowerPoint 演示文稿</vt:lpstr>
      <vt:lpstr>第二题-问题1</vt:lpstr>
      <vt:lpstr>第二题-问题2</vt:lpstr>
      <vt:lpstr>第二题-参考代码</vt:lpstr>
      <vt:lpstr>PowerPoint 演示文稿</vt:lpstr>
      <vt:lpstr>PowerPoint 演示文稿</vt:lpstr>
      <vt:lpstr>第三题-问题1</vt:lpstr>
      <vt:lpstr>第三题-参考代码</vt:lpstr>
      <vt:lpstr>PowerPoint 演示文稿</vt:lpstr>
      <vt:lpstr>PowerPoint 演示文稿</vt:lpstr>
      <vt:lpstr>PowerPoint 演示文稿</vt:lpstr>
      <vt:lpstr>ICE3-参考代码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如何准备作业讲解PPT</dc:title>
  <dc:creator>comet.l comet.l</dc:creator>
  <cp:lastModifiedBy>冉 津豪</cp:lastModifiedBy>
  <cp:revision>32</cp:revision>
  <dcterms:created xsi:type="dcterms:W3CDTF">2021-09-22T07:11:53Z</dcterms:created>
  <dcterms:modified xsi:type="dcterms:W3CDTF">2022-04-07T06:13:10Z</dcterms:modified>
</cp:coreProperties>
</file>