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4" r:id="rId4"/>
    <p:sldMasterId id="214748365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D47527-4542-49C6-AE77-84027E357D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Vint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A6F5EC-56F7-4E17-BFED-5F79CA6883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B2EF28-9D9C-41AE-B899-CEF0E51ED8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BEB5CF-AF22-4245-A08D-01A8BC4106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DB218D6-C4ED-464C-A903-F2F82A2FC1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19A360-F4A8-4018-B026-7846CCB1F3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tand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03B5090-17BA-4414-8A89-B7698112A06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168000"/>
            <a:ext cx="907200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4752000"/>
            <a:ext cx="907200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0" algn="ctr">
              <a:spcAft>
                <a:spcPts val="1414"/>
              </a:spcAf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864000" indent="0" algn="ctr">
              <a:spcAft>
                <a:spcPts val="1131"/>
              </a:spcAf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1296000" indent="0" algn="ctr">
              <a:spcAft>
                <a:spcPts val="848"/>
              </a:spcAf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1728000" indent="0" algn="ctr">
              <a:spcAft>
                <a:spcPts val="561"/>
              </a:spcAf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2160000" indent="0" algn="ctr">
              <a:spcAft>
                <a:spcPts val="281"/>
              </a:spcAf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2592000" indent="0" algn="ctr">
              <a:spcAft>
                <a:spcPts val="281"/>
              </a:spcAf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3024000" indent="0" algn="ctr">
              <a:spcAft>
                <a:spcPts val="281"/>
              </a:spcAf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>
            <a:off x="504000" y="7200000"/>
            <a:ext cx="234828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2"/>
          </p:nvPr>
        </p:nvSpPr>
        <p:spPr>
          <a:xfrm>
            <a:off x="3447000" y="7200000"/>
            <a:ext cx="3195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7226640" y="7200000"/>
            <a:ext cx="234828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E613DBD-E09D-457E-B59C-FE91E2463748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" descr=""/>
          <p:cNvPicPr/>
          <p:nvPr/>
        </p:nvPicPr>
        <p:blipFill>
          <a:blip r:embed="rId2"/>
          <a:stretch/>
        </p:blipFill>
        <p:spPr>
          <a:xfrm>
            <a:off x="0" y="-1440"/>
            <a:ext cx="10080000" cy="756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4"/>
          </p:nvPr>
        </p:nvSpPr>
        <p:spPr>
          <a:xfrm>
            <a:off x="504000" y="7200000"/>
            <a:ext cx="234828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5"/>
          </p:nvPr>
        </p:nvSpPr>
        <p:spPr>
          <a:xfrm>
            <a:off x="3447360" y="7200000"/>
            <a:ext cx="3195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6"/>
          </p:nvPr>
        </p:nvSpPr>
        <p:spPr>
          <a:xfrm>
            <a:off x="7227000" y="7200000"/>
            <a:ext cx="234828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EE531FA-EC6F-4BA0-8C9A-EFA60E7C8D9F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3"/>
    <p:sldLayoutId id="2147483653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7"/>
          </p:nvPr>
        </p:nvSpPr>
        <p:spPr>
          <a:xfrm>
            <a:off x="504000" y="7200000"/>
            <a:ext cx="234828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8"/>
          </p:nvPr>
        </p:nvSpPr>
        <p:spPr>
          <a:xfrm>
            <a:off x="3447360" y="7200000"/>
            <a:ext cx="3195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9"/>
          </p:nvPr>
        </p:nvSpPr>
        <p:spPr>
          <a:xfrm>
            <a:off x="7227000" y="7200000"/>
            <a:ext cx="234828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052327C-B08C-4CD3-A1CA-66826A23C1AD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  <p:sldLayoutId id="2147483656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0"/>
          </p:nvPr>
        </p:nvSpPr>
        <p:spPr>
          <a:xfrm>
            <a:off x="504000" y="7200000"/>
            <a:ext cx="234828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11"/>
          </p:nvPr>
        </p:nvSpPr>
        <p:spPr>
          <a:xfrm>
            <a:off x="3447360" y="7200000"/>
            <a:ext cx="319500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12"/>
          </p:nvPr>
        </p:nvSpPr>
        <p:spPr>
          <a:xfrm>
            <a:off x="7227000" y="7200000"/>
            <a:ext cx="234828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6B4AACC-D52A-40C8-8A25-F7FE4618C45D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mendix.com/blog/agile-software-development-lifecycle-stages/" TargetMode="External"/><Relationship Id="rId2" Type="http://schemas.openxmlformats.org/officeDocument/2006/relationships/hyperlink" Target="https://www.atlassian.com/agile/scrum/roles" TargetMode="External"/><Relationship Id="rId3" Type="http://schemas.openxmlformats.org/officeDocument/2006/relationships/hyperlink" Target="https://www.decipherzone.com/blog-detail/agile-development-lifecycle" TargetMode="External"/><Relationship Id="rId4" Type="http://schemas.openxmlformats.org/officeDocument/2006/relationships/hyperlink" Target="https://www.geeksforgeeks.org/software-engineering/waterfall-model/" TargetMode="External"/><Relationship Id="rId5" Type="http://schemas.openxmlformats.org/officeDocument/2006/relationships/hyperlink" Target="https://guides.visual-paradigm.com/a-comparative-analysis-of-agile-and-waterfall-project-management-approaches/" TargetMode="External"/><Relationship Id="rId6" Type="http://schemas.openxmlformats.org/officeDocument/2006/relationships/hyperlink" Target="https://www.vabro.com/blog/agile-and-customer-satisfaction-how-agile-keeps-stakeholders-happy" TargetMode="External"/><Relationship Id="rId7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07160" y="566640"/>
            <a:ext cx="9144000" cy="263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en-US" sz="4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Agile vs. Waterfall: Choosing the Right Development Approach</a:t>
            </a:r>
            <a:br>
              <a:rPr sz="4400"/>
            </a:br>
            <a:endParaRPr b="0" lang="en-US" sz="4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79160" y="2743200"/>
            <a:ext cx="9072000" cy="20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The goal of this presentation is to explain the roles of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 algn="ctr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Scrum-Agile team members and compare Waterfall and Agile methodologies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4440" y="151200"/>
            <a:ext cx="7497000" cy="247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Scrum-Agile Overview</a:t>
            </a:r>
            <a:br>
              <a:rPr sz="4400"/>
            </a:br>
            <a:br>
              <a:rPr sz="4400"/>
            </a:br>
            <a:br>
              <a:rPr sz="4400"/>
            </a:b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417"/>
              </a:spcAft>
              <a:buNone/>
            </a:pPr>
            <a:r>
              <a:rPr b="1" lang="en-US" sz="3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You may be asking what is Scrum-Agile?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Agile is a iterative, flexible approach to software approach that has found it’s way into many other industries.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Scrum is the the framework in Agile that allows work to be organized into manageable time-boxes called sprints.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It cultivates adaptability, collaboration, continuous improvement and on-time delivery of value.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Team Roles In Scrum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20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Scrum Master: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Facilitates Scrum events, removes impediments, and coaches the team.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Product Owner: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Represents stakeholders, manages the product backlog, and prioritizes user stories.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Developers: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Build the product, estimate tasks, and deliver working increments.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 teams success hinges on the ability of each role to work together to insure transparency, accountability and shared ownership.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Agile SDLC Phases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3258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Concept/Initiation: Define goals and user needs.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(Start with an Idea)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Planning: Create and prioritize the product backlog. (Plan the Work)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Design: Collaborate on UI/UX and technical architecture.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(Design Together)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Development: Build in short sprints with continuous integration. (Build in Small Steps)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Testing: Ongoing testing during and after development. (Test Often)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Release: Deliver working software frequently. (Release Frequently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Feedback &amp; Iteration: Use stakeholder input to refine future work. (Get Feedback and Improve)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spcAft>
                <a:spcPts val="1417"/>
              </a:spcAft>
              <a:buNone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85800" y="0"/>
            <a:ext cx="7704000" cy="16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Waterfall Model Overview</a:t>
            </a:r>
            <a:br>
              <a:rPr sz="4400"/>
            </a:b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What Is the Waterfall Approach?</a:t>
            </a:r>
            <a:br>
              <a:rPr sz="4400"/>
            </a:b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32580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It is a historically used Linear, sequential development model. 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Phases include stated Requirements, Design, Implementation, Testing, Deployment, and Maintenance.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Each phase is completed before the next one is started.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Changes are difficult to make, often requiring starting from scratch, once the development starts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7704000" cy="16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0" lang="en-US" sz="4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Agile vs. Waterfall in the real world.</a:t>
            </a:r>
            <a:br>
              <a:rPr sz="4000"/>
            </a:b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SNHU Travel Project: A Real-World Comparison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34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anchorCtr="1">
            <a:normAutofit/>
          </a:bodyPr>
          <a:p>
            <a:pPr marL="432000" indent="-324000" algn="ct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Agile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Mid-sprint change to Personalized Destinations module handled through backlog refinement and sprint goal adjustment.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0" algn="ctr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371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anchorCtr="1">
            <a:normAutofit/>
          </a:bodyPr>
          <a:p>
            <a:pPr marL="432000" indent="-324000" algn="ct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Waterfall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The same changes would have required re-approval, rewriting of documentation, delayed testing and delayed delivery.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Also it could have had a demoralizing effect on the team due to rework and lack of flexibility.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1143000" y="5486400"/>
            <a:ext cx="770400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404000" y="5943600"/>
            <a:ext cx="7443000" cy="59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Agile allows for flexibility and stakeholder engagement throughout development, facilitating team efficiency and customer satisfaction.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Final Recommendation’s</a:t>
            </a:r>
            <a:br>
              <a:rPr sz="4400"/>
            </a:b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Choosing the Right Approach for SNHU Travel and future projects.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325800" cy="587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Agile was ideal for SNHU Travel due to evolving user needs, active stakeholder engagement, and the need for flexibility.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Mid-sprint changes were handled smoothly through backlog refinement and sprint goal adjustments.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Agile enabled faster delivery, continuous feedback, and stronger team morale.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Waterfall would have required formal re-approval, rewriting documentation, delayed testing, and slower delivery — potentially demoralizing the team.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Key factors to consider when choosing a methodology: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0"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Project scope: fixed vs evolving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0"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  Stakeholder involvement: limited vs continuous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0"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  Timeline flexibility: rigid vs iterative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0"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  Risk tolerance: late discovery vs early feedback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0"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	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 Team dynamics: siloed vs cross-functional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Recommendation: 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For dynamic, user-driven projects like SNHU Travel, Scrum-Agile should be the preferred approach. It supports adaptability, team efficiency, and customer satisfaction.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7704000" cy="113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References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1160" y="2506680"/>
            <a:ext cx="9978840" cy="343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indent="0">
              <a:spcAft>
                <a:spcPts val="1417"/>
              </a:spcAft>
              <a:buNone/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Slide 2: Scrum-Agile Overview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spcAft>
                <a:spcPts val="1417"/>
              </a:spcAft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Mendix. (2025, August 16). The 5 stages of the Agile software development life cycle. 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  <a:hlinkClick r:id="rId1"/>
              </a:rPr>
              <a:t>https://www.mendix.com/blog/agile-software-development-lifecycle-stages/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spcAft>
                <a:spcPts val="1417"/>
              </a:spcAft>
              <a:buNone/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Slide 3: Scrum Team Roles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lnSpc>
                <a:spcPct val="100000"/>
              </a:lnSpc>
              <a:spcAft>
                <a:spcPts val="1417"/>
              </a:spcAft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Atlassian. (2025). Agile Scrum roles. 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  <a:hlinkClick r:id="rId2"/>
              </a:rPr>
              <a:t>https://www.atlassian.com/agile/scrum/roles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lnSpc>
                <a:spcPct val="100000"/>
              </a:lnSpc>
              <a:spcAft>
                <a:spcPts val="1417"/>
              </a:spcAft>
              <a:buNone/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Slide 4: Agile SDLC Phases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spcAft>
                <a:spcPts val="1417"/>
              </a:spcAft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Decipher Zone. (2025, July 30). 6 stages of the Agile development lifecycle.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  <a:hlinkClick r:id="rId3"/>
              </a:rPr>
              <a:t> https://www.decipherzone.com/blog-detail/agile-development-lifecycle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spcAft>
                <a:spcPts val="1417"/>
              </a:spcAft>
              <a:buNone/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Slide 5: Waterfall Model Overview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spcAft>
                <a:spcPts val="1417"/>
              </a:spcAft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GeeksforGeeks. (2025, September 30). Waterfall model – Software engineering. 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  <a:hlinkClick r:id="rId4"/>
              </a:rPr>
              <a:t>https://www.geeksforgeeks.org/software-engineering/waterfall-model/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spcAft>
                <a:spcPts val="1417"/>
              </a:spcAft>
              <a:buNone/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Slide 6: Agile vs. Waterfall in Practice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spcAft>
                <a:spcPts val="1417"/>
              </a:spcAft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Visual Paradigm. (2023, October 11). A comparative analysis of Agile and Waterfall project management approaches.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  <a:hlinkClick r:id="rId5"/>
              </a:rPr>
              <a:t> https://guides.visual-paradigm.com/a-comparative-analysis-of-agile-and-waterfall-project-management-approaches/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spcAft>
                <a:spcPts val="1417"/>
              </a:spcAft>
              <a:buNone/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Slide 7: Choosing the Right Approach/Final Recommendation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spcAft>
                <a:spcPts val="1417"/>
              </a:spcAft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Tactical Project Manager. (2025). Agile vs. Waterfall: How to choose the right approach for your project. https://www.tacticalprojectmanager.com/agile-vs-waterfall/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indent="0">
              <a:spcAft>
                <a:spcPts val="1417"/>
              </a:spcAft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Vabro. (2023, April 15). Agile and customer satisfaction: How Agile keeps stakeholders happy. 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  <a:hlinkClick r:id="rId6"/>
              </a:rPr>
              <a:t>https://www.vabro.com/blog/agile-and-customer-satisfaction-how-agile-keeps-stakeholders-happy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LibreOffice/25.8.2.2$Windows_X86_64 LibreOffice_project/d401f2107ccab8f924a8e2df40f573aab7605b6f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2025-10-20T00:21:19Z</dcterms:created>
  <dc:creator/>
  <dc:description>Those creative commons textures have been used:
http://www.flickr.com/photos/kellyloveswhales/3505365913/ by 'Kelly Loves Whales'
http://www.flickr.com/photos/digitalyardsale/4806075532/in/photostream/ by Nick Merritt
License: https://creativecommons.org/licenses/by-sa/3.0/
This template makes use of the works of Alexander Wilms.</dc:description>
  <dc:language>en-US</dc:language>
  <cp:lastModifiedBy/>
  <dcterms:modified xsi:type="dcterms:W3CDTF">2025-10-20T03:42:35Z</dcterms:modified>
  <cp:revision>5</cp:revision>
  <dc:subject/>
  <dc:title>Vintage</dc:title>
</cp:coreProperties>
</file>