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77" r:id="rId7"/>
    <p:sldId id="261" r:id="rId8"/>
    <p:sldId id="275" r:id="rId9"/>
    <p:sldId id="262" r:id="rId10"/>
    <p:sldId id="263" r:id="rId11"/>
    <p:sldId id="264" r:id="rId12"/>
    <p:sldId id="265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YIIs8gWGB1yQLUAjzum1XItKd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41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71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9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385391"/>
            <a:ext cx="9144000" cy="112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ucida Sans"/>
              <a:buNone/>
            </a:pPr>
            <a:r>
              <a:rPr lang="pt-BR" b="1">
                <a:latin typeface="Lucida Sans"/>
                <a:ea typeface="Lucida Sans"/>
                <a:cs typeface="Lucida Sans"/>
                <a:sym typeface="Lucida Sans"/>
              </a:rPr>
              <a:t>Projeto de Data Science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Base de dados Comercial</a:t>
            </a:r>
            <a:br>
              <a:rPr lang="pt-BR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Empresa do Ramo de utilidades domésticas</a:t>
            </a:r>
            <a:endParaRPr/>
          </a:p>
        </p:txBody>
      </p:sp>
      <p:pic>
        <p:nvPicPr>
          <p:cNvPr id="86" name="Google Shape;86;p1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248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Teste de estacionariedade</a:t>
            </a:r>
            <a:endParaRPr b="1"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2213113"/>
            <a:ext cx="3800449" cy="233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Lucida Sans"/>
                <a:ea typeface="Lucida Sans"/>
                <a:cs typeface="Lucida Sans"/>
                <a:sym typeface="Lucida Sans"/>
              </a:rPr>
              <a:t>Quanto menor a variação dos dados a longo da série temporal maior o valor de P = Série estacionária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2" name="Google Shape;142;p8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8968" y="1574042"/>
            <a:ext cx="5488057" cy="386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1404730" y="1690688"/>
            <a:ext cx="9568827" cy="173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Algoritmo: SARIMAX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Algoritmo ARIMA com parâmetros para sazonalidade</a:t>
            </a:r>
            <a:endParaRPr/>
          </a:p>
        </p:txBody>
      </p:sp>
      <p:pic>
        <p:nvPicPr>
          <p:cNvPr id="150" name="Google Shape;150;p9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406" y="2933425"/>
            <a:ext cx="6719474" cy="273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6910180" y="2346485"/>
            <a:ext cx="4670808" cy="17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Utilização do AUTO ARIMA para identificação dos hiper parâmetros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Índice AIC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8" name="Google Shape;158;p10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830" y="1057528"/>
            <a:ext cx="5415170" cy="201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830" y="3071906"/>
            <a:ext cx="62293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1404730" y="1690688"/>
            <a:ext cx="9568827" cy="173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Algoritmo: SARIMAX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Algoritmo ARIMA com parâmetros para sazonalidade</a:t>
            </a:r>
            <a:endParaRPr/>
          </a:p>
        </p:txBody>
      </p:sp>
      <p:pic>
        <p:nvPicPr>
          <p:cNvPr id="150" name="Google Shape;150;p9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BD2F68D-525B-597A-9CD7-DB7A804A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981" y="3016251"/>
            <a:ext cx="6906038" cy="21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38200" y="1119241"/>
            <a:ext cx="6344478" cy="67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Teste do modelo – 12 meses anteriores</a:t>
            </a:r>
            <a:endParaRPr/>
          </a:p>
        </p:txBody>
      </p:sp>
      <p:pic>
        <p:nvPicPr>
          <p:cNvPr id="175" name="Google Shape;175;p12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185" y="2262939"/>
            <a:ext cx="7240592" cy="26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1455047" y="1563146"/>
            <a:ext cx="4515678" cy="67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Intervalos de confiança dos testes</a:t>
            </a:r>
            <a:endParaRPr/>
          </a:p>
        </p:txBody>
      </p:sp>
      <p:pic>
        <p:nvPicPr>
          <p:cNvPr id="183" name="Google Shape;183;p13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922" y="2475739"/>
            <a:ext cx="6093929" cy="225701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395050" y="1563146"/>
            <a:ext cx="4515678" cy="67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Predição dos testes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 t="46653"/>
          <a:stretch/>
        </p:blipFill>
        <p:spPr>
          <a:xfrm>
            <a:off x="7523441" y="2300494"/>
            <a:ext cx="2883798" cy="13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199" y="1112572"/>
            <a:ext cx="7351643" cy="67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Gráfico série original vs LC Predição do teste</a:t>
            </a:r>
            <a:endParaRPr/>
          </a:p>
        </p:txBody>
      </p:sp>
      <p:pic>
        <p:nvPicPr>
          <p:cNvPr id="193" name="Google Shape;193;p14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0179" y="1787582"/>
            <a:ext cx="7351642" cy="425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838199" y="1112572"/>
            <a:ext cx="7351643" cy="67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Avaliação do modelo – RMSE e MAPE</a:t>
            </a:r>
            <a:endParaRPr/>
          </a:p>
        </p:txBody>
      </p:sp>
      <p:pic>
        <p:nvPicPr>
          <p:cNvPr id="201" name="Google Shape;201;p15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507" y="2219945"/>
            <a:ext cx="8818986" cy="241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838199" y="1112572"/>
            <a:ext cx="7351643" cy="67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Previsão de dados futuros</a:t>
            </a:r>
            <a:endParaRPr/>
          </a:p>
        </p:txBody>
      </p:sp>
      <p:pic>
        <p:nvPicPr>
          <p:cNvPr id="209" name="Google Shape;209;p16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4327" y="1727101"/>
            <a:ext cx="3777051" cy="21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201" y="1641425"/>
            <a:ext cx="7785126" cy="31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Modelagem</a:t>
            </a:r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1"/>
          </p:nvPr>
        </p:nvSpPr>
        <p:spPr>
          <a:xfrm>
            <a:off x="838199" y="1112572"/>
            <a:ext cx="7351643" cy="67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Avaliação da previsão – RMSE e MAPE</a:t>
            </a:r>
            <a:endParaRPr/>
          </a:p>
        </p:txBody>
      </p:sp>
      <p:pic>
        <p:nvPicPr>
          <p:cNvPr id="218" name="Google Shape;218;p17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8887" y="2017493"/>
            <a:ext cx="7711315" cy="318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Problema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Dificuldade de organizar/mapear processo produtivo pela imprevisibilidade da demanda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Dificuldade de manter níveis de estoque assertivos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Elevado Leadtime de entrega de pedidos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3" name="Google Shape;93;p2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838199" y="1087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b="1" dirty="0"/>
              <a:t>Modelagem 2 - usando </a:t>
            </a:r>
            <a:r>
              <a:rPr lang="pt-BR" sz="3600" b="1" dirty="0" err="1"/>
              <a:t>Pycaret</a:t>
            </a:r>
            <a:endParaRPr sz="36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b="1" dirty="0"/>
              <a:t>Auto time series</a:t>
            </a:r>
            <a:endParaRPr sz="3600" b="1" dirty="0"/>
          </a:p>
        </p:txBody>
      </p:sp>
      <p:sp>
        <p:nvSpPr>
          <p:cNvPr id="225" name="Google Shape;225;p18"/>
          <p:cNvSpPr txBox="1">
            <a:spLocks noGrp="1"/>
          </p:cNvSpPr>
          <p:nvPr>
            <p:ph type="body" idx="1"/>
          </p:nvPr>
        </p:nvSpPr>
        <p:spPr>
          <a:xfrm>
            <a:off x="838200" y="1582451"/>
            <a:ext cx="90081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Devido a pequena amostragem o modelo não detecta a sazonalidade e projeta o futuro de forma linear</a:t>
            </a:r>
            <a:endParaRPr/>
          </a:p>
        </p:txBody>
      </p:sp>
      <p:pic>
        <p:nvPicPr>
          <p:cNvPr id="226" name="Google Shape;226;p18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266" y="3067278"/>
            <a:ext cx="10840533" cy="2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Melhorias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1"/>
          </p:nvPr>
        </p:nvSpPr>
        <p:spPr>
          <a:xfrm>
            <a:off x="838200" y="1470381"/>
            <a:ext cx="9008166" cy="228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Dataset precisa ser maior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Passar o dataset em modelo regressivo com outras variáveis independentes</a:t>
            </a:r>
            <a:endParaRPr/>
          </a:p>
        </p:txBody>
      </p:sp>
      <p:pic>
        <p:nvPicPr>
          <p:cNvPr id="234" name="Google Shape;234;p19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Dados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1116108" y="4455189"/>
            <a:ext cx="7707588" cy="72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800">
                <a:latin typeface="Lucida Sans"/>
                <a:ea typeface="Lucida Sans"/>
                <a:cs typeface="Lucida Sans"/>
                <a:sym typeface="Lucida Sans"/>
              </a:rPr>
              <a:t>Utilizadas séries temporais de dois produtos para criação do dataset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800">
                <a:latin typeface="Lucida Sans"/>
                <a:ea typeface="Lucida Sans"/>
                <a:cs typeface="Lucida Sans"/>
                <a:sym typeface="Lucida Sans"/>
              </a:rPr>
              <a:t>Indexando os índices no dataset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0" name="Google Shape;100;p3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108" y="1445384"/>
            <a:ext cx="8979797" cy="278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248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exploratória de dados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1208873" y="1445384"/>
            <a:ext cx="4569075" cy="42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Lucida Sans"/>
                <a:ea typeface="Lucida Sans"/>
                <a:cs typeface="Lucida Sans"/>
                <a:sym typeface="Lucida Sans"/>
              </a:rPr>
              <a:t>Describe pré tratamento de outliers</a:t>
            </a:r>
            <a:endParaRPr/>
          </a:p>
        </p:txBody>
      </p:sp>
      <p:pic>
        <p:nvPicPr>
          <p:cNvPr id="116" name="Google Shape;116;p5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8769" y="1868557"/>
            <a:ext cx="2978357" cy="379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248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Preparação dos Dados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1208873" y="1445384"/>
            <a:ext cx="7707588" cy="72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Lucida Sans"/>
                <a:ea typeface="Lucida Sans"/>
                <a:cs typeface="Lucida Sans"/>
                <a:sym typeface="Lucida Sans"/>
              </a:rPr>
              <a:t>Tratamento de outliers utilizando a substituição pela média</a:t>
            </a:r>
            <a:endParaRPr/>
          </a:p>
        </p:txBody>
      </p:sp>
      <p:pic>
        <p:nvPicPr>
          <p:cNvPr id="108" name="Google Shape;108;p4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0559" y="1977265"/>
            <a:ext cx="48863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248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exploratória de dados</a:t>
            </a:r>
            <a:endParaRPr/>
          </a:p>
        </p:txBody>
      </p:sp>
      <p:pic>
        <p:nvPicPr>
          <p:cNvPr id="116" name="Google Shape;116;p5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174764" y="1402452"/>
            <a:ext cx="4569075" cy="42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Describe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pós tratamento de outliers</a:t>
            </a:r>
            <a:endParaRPr dirty="0"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2431" y="2101987"/>
            <a:ext cx="2587138" cy="379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00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248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exploratória de dados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422159"/>
            <a:ext cx="8249529" cy="42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>
                <a:latin typeface="Lucida Sans"/>
                <a:ea typeface="Lucida Sans"/>
                <a:cs typeface="Lucida Sans"/>
                <a:sym typeface="Lucida Sans"/>
              </a:rPr>
              <a:t>Plotagem da série temporal – </a:t>
            </a:r>
            <a:r>
              <a:rPr lang="pt-BR" sz="1800" dirty="0" err="1">
                <a:latin typeface="Lucida Sans"/>
                <a:ea typeface="Lucida Sans"/>
                <a:cs typeface="Lucida Sans"/>
                <a:sym typeface="Lucida Sans"/>
              </a:rPr>
              <a:t>pré</a:t>
            </a:r>
            <a:r>
              <a:rPr lang="pt-BR" sz="1800" dirty="0">
                <a:latin typeface="Lucida Sans"/>
                <a:ea typeface="Lucida Sans"/>
                <a:cs typeface="Lucida Sans"/>
                <a:sym typeface="Lucida Sans"/>
              </a:rPr>
              <a:t> tratamento de outliers</a:t>
            </a:r>
            <a:endParaRPr dirty="0"/>
          </a:p>
        </p:txBody>
      </p:sp>
      <p:pic>
        <p:nvPicPr>
          <p:cNvPr id="126" name="Google Shape;126;p6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F4AE624-57A0-3CBD-400C-7C5889F8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1845332"/>
            <a:ext cx="110966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248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exploratória de dados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422159"/>
            <a:ext cx="8249529" cy="42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>
                <a:latin typeface="Lucida Sans"/>
                <a:ea typeface="Lucida Sans"/>
                <a:cs typeface="Lucida Sans"/>
                <a:sym typeface="Lucida Sans"/>
              </a:rPr>
              <a:t>Plotagem da série temporal – pós tratamento de outliers</a:t>
            </a:r>
            <a:endParaRPr dirty="0"/>
          </a:p>
        </p:txBody>
      </p:sp>
      <p:pic>
        <p:nvPicPr>
          <p:cNvPr id="126" name="Google Shape;126;p6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7C620A0-B9EE-D6F7-AFF0-36F3A5FC1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1841330"/>
            <a:ext cx="11068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838200" y="2484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exploratória de dados</a:t>
            </a: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838200" y="2213113"/>
            <a:ext cx="3800449" cy="233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Lucida Sans"/>
                <a:ea typeface="Lucida Sans"/>
                <a:cs typeface="Lucida Sans"/>
                <a:sym typeface="Lucida Sans"/>
              </a:rPr>
              <a:t>Decomposição da série temporal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Lucida Sans"/>
                <a:ea typeface="Lucida Sans"/>
                <a:cs typeface="Lucida Sans"/>
                <a:sym typeface="Lucida Sans"/>
              </a:rPr>
              <a:t>Analisar sazonalidade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Lucida Sans"/>
                <a:ea typeface="Lucida Sans"/>
                <a:cs typeface="Lucida Sans"/>
                <a:sym typeface="Lucida Sans"/>
              </a:rPr>
              <a:t>Tendência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Lucida Sans"/>
                <a:ea typeface="Lucida Sans"/>
                <a:cs typeface="Lucida Sans"/>
                <a:sym typeface="Lucida Sans"/>
              </a:rPr>
              <a:t>Resíduo</a:t>
            </a:r>
            <a:endParaRPr/>
          </a:p>
        </p:txBody>
      </p:sp>
      <p:pic>
        <p:nvPicPr>
          <p:cNvPr id="134" name="Google Shape;134;p7" descr="Trabalhando em Awari | Great Place To Work® Brazil"/>
          <p:cNvPicPr preferRelativeResize="0"/>
          <p:nvPr/>
        </p:nvPicPr>
        <p:blipFill rotWithShape="1">
          <a:blip r:embed="rId3">
            <a:alphaModFix/>
          </a:blip>
          <a:srcRect t="27773" b="26893"/>
          <a:stretch/>
        </p:blipFill>
        <p:spPr>
          <a:xfrm>
            <a:off x="9652889" y="5897216"/>
            <a:ext cx="2030221" cy="7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5880" y="1422159"/>
            <a:ext cx="6516997" cy="430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264</Words>
  <Application>Microsoft Office PowerPoint</Application>
  <PresentationFormat>Widescreen</PresentationFormat>
  <Paragraphs>58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Lucida Sans</vt:lpstr>
      <vt:lpstr>Tema do Office</vt:lpstr>
      <vt:lpstr>Projeto de Data Science</vt:lpstr>
      <vt:lpstr>Problema</vt:lpstr>
      <vt:lpstr>Dados</vt:lpstr>
      <vt:lpstr>Análise exploratória de dados</vt:lpstr>
      <vt:lpstr>Preparação dos Dados</vt:lpstr>
      <vt:lpstr>Análise exploratória de dados</vt:lpstr>
      <vt:lpstr>Análise exploratória de dados</vt:lpstr>
      <vt:lpstr>Análise exploratória de dados</vt:lpstr>
      <vt:lpstr>Análise exploratória de dados</vt:lpstr>
      <vt:lpstr>Teste de estacionariedade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Modelagem 2 - usando Pycaret Auto time series</vt:lpstr>
      <vt:lpstr>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Data Science</dc:title>
  <dc:creator>Kevin Leindecker</dc:creator>
  <cp:lastModifiedBy>Kevin Leindecker</cp:lastModifiedBy>
  <cp:revision>7</cp:revision>
  <dcterms:created xsi:type="dcterms:W3CDTF">2022-06-14T22:38:11Z</dcterms:created>
  <dcterms:modified xsi:type="dcterms:W3CDTF">2022-07-15T00:13:29Z</dcterms:modified>
</cp:coreProperties>
</file>