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4" r:id="rId3"/>
    <p:sldId id="265" r:id="rId4"/>
    <p:sldId id="263" r:id="rId5"/>
    <p:sldId id="267" r:id="rId6"/>
    <p:sldId id="270" r:id="rId7"/>
    <p:sldId id="262" r:id="rId8"/>
    <p:sldId id="260" r:id="rId9"/>
    <p:sldId id="266" r:id="rId10"/>
    <p:sldId id="268" r:id="rId11"/>
    <p:sldId id="269" r:id="rId12"/>
    <p:sldId id="261" r:id="rId1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6"/>
    <p:restoredTop sz="96197"/>
  </p:normalViewPr>
  <p:slideViewPr>
    <p:cSldViewPr snapToGrid="0" snapToObjects="1">
      <p:cViewPr>
        <p:scale>
          <a:sx n="115" d="100"/>
          <a:sy n="115" d="100"/>
        </p:scale>
        <p:origin x="2200"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AC871E3-97F5-0F44-A98A-0A5F879A24BC}"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4832B-83DF-0549-BCA5-3908600FD2A4}" type="slidenum">
              <a:rPr lang="en-US" smtClean="0"/>
              <a:t>‹Nr.›</a:t>
            </a:fld>
            <a:endParaRPr lang="en-US"/>
          </a:p>
        </p:txBody>
      </p:sp>
    </p:spTree>
    <p:extLst>
      <p:ext uri="{BB962C8B-B14F-4D97-AF65-F5344CB8AC3E}">
        <p14:creationId xmlns:p14="http://schemas.microsoft.com/office/powerpoint/2010/main" val="4191756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AC871E3-97F5-0F44-A98A-0A5F879A24BC}"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4832B-83DF-0549-BCA5-3908600FD2A4}" type="slidenum">
              <a:rPr lang="en-US" smtClean="0"/>
              <a:t>‹Nr.›</a:t>
            </a:fld>
            <a:endParaRPr lang="en-US"/>
          </a:p>
        </p:txBody>
      </p:sp>
    </p:spTree>
    <p:extLst>
      <p:ext uri="{BB962C8B-B14F-4D97-AF65-F5344CB8AC3E}">
        <p14:creationId xmlns:p14="http://schemas.microsoft.com/office/powerpoint/2010/main" val="985242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AC871E3-97F5-0F44-A98A-0A5F879A24BC}"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4832B-83DF-0549-BCA5-3908600FD2A4}" type="slidenum">
              <a:rPr lang="en-US" smtClean="0"/>
              <a:t>‹Nr.›</a:t>
            </a:fld>
            <a:endParaRPr lang="en-US"/>
          </a:p>
        </p:txBody>
      </p:sp>
    </p:spTree>
    <p:extLst>
      <p:ext uri="{BB962C8B-B14F-4D97-AF65-F5344CB8AC3E}">
        <p14:creationId xmlns:p14="http://schemas.microsoft.com/office/powerpoint/2010/main" val="274149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AC871E3-97F5-0F44-A98A-0A5F879A24BC}"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4832B-83DF-0549-BCA5-3908600FD2A4}" type="slidenum">
              <a:rPr lang="en-US" smtClean="0"/>
              <a:t>‹Nr.›</a:t>
            </a:fld>
            <a:endParaRPr lang="en-US"/>
          </a:p>
        </p:txBody>
      </p:sp>
    </p:spTree>
    <p:extLst>
      <p:ext uri="{BB962C8B-B14F-4D97-AF65-F5344CB8AC3E}">
        <p14:creationId xmlns:p14="http://schemas.microsoft.com/office/powerpoint/2010/main" val="302556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AC871E3-97F5-0F44-A98A-0A5F879A24BC}" type="datetimeFigureOut">
              <a:rPr lang="en-US" smtClean="0"/>
              <a:t>12/3/21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4832B-83DF-0549-BCA5-3908600FD2A4}" type="slidenum">
              <a:rPr lang="en-US" smtClean="0"/>
              <a:t>‹Nr.›</a:t>
            </a:fld>
            <a:endParaRPr lang="en-US"/>
          </a:p>
        </p:txBody>
      </p:sp>
    </p:spTree>
    <p:extLst>
      <p:ext uri="{BB962C8B-B14F-4D97-AF65-F5344CB8AC3E}">
        <p14:creationId xmlns:p14="http://schemas.microsoft.com/office/powerpoint/2010/main" val="416795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AC871E3-97F5-0F44-A98A-0A5F879A24BC}" type="datetimeFigureOut">
              <a:rPr lang="en-US" smtClean="0"/>
              <a:t>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4832B-83DF-0549-BCA5-3908600FD2A4}" type="slidenum">
              <a:rPr lang="en-US" smtClean="0"/>
              <a:t>‹Nr.›</a:t>
            </a:fld>
            <a:endParaRPr lang="en-US"/>
          </a:p>
        </p:txBody>
      </p:sp>
    </p:spTree>
    <p:extLst>
      <p:ext uri="{BB962C8B-B14F-4D97-AF65-F5344CB8AC3E}">
        <p14:creationId xmlns:p14="http://schemas.microsoft.com/office/powerpoint/2010/main" val="2062554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72381" y="3618442"/>
            <a:ext cx="2901255"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3471863" y="3618442"/>
            <a:ext cx="2915543"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AC871E3-97F5-0F44-A98A-0A5F879A24BC}" type="datetimeFigureOut">
              <a:rPr lang="en-US" smtClean="0"/>
              <a:t>12/3/21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C4832B-83DF-0549-BCA5-3908600FD2A4}" type="slidenum">
              <a:rPr lang="en-US" smtClean="0"/>
              <a:t>‹Nr.›</a:t>
            </a:fld>
            <a:endParaRPr lang="en-US"/>
          </a:p>
        </p:txBody>
      </p:sp>
    </p:spTree>
    <p:extLst>
      <p:ext uri="{BB962C8B-B14F-4D97-AF65-F5344CB8AC3E}">
        <p14:creationId xmlns:p14="http://schemas.microsoft.com/office/powerpoint/2010/main" val="1642057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AC871E3-97F5-0F44-A98A-0A5F879A24BC}" type="datetimeFigureOut">
              <a:rPr lang="en-US" smtClean="0"/>
              <a:t>12/3/21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4832B-83DF-0549-BCA5-3908600FD2A4}" type="slidenum">
              <a:rPr lang="en-US" smtClean="0"/>
              <a:t>‹Nr.›</a:t>
            </a:fld>
            <a:endParaRPr lang="en-US"/>
          </a:p>
        </p:txBody>
      </p:sp>
    </p:spTree>
    <p:extLst>
      <p:ext uri="{BB962C8B-B14F-4D97-AF65-F5344CB8AC3E}">
        <p14:creationId xmlns:p14="http://schemas.microsoft.com/office/powerpoint/2010/main" val="46847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871E3-97F5-0F44-A98A-0A5F879A24BC}" type="datetimeFigureOut">
              <a:rPr lang="en-US" smtClean="0"/>
              <a:t>12/3/21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C4832B-83DF-0549-BCA5-3908600FD2A4}" type="slidenum">
              <a:rPr lang="en-US" smtClean="0"/>
              <a:t>‹Nr.›</a:t>
            </a:fld>
            <a:endParaRPr lang="en-US"/>
          </a:p>
        </p:txBody>
      </p:sp>
    </p:spTree>
    <p:extLst>
      <p:ext uri="{BB962C8B-B14F-4D97-AF65-F5344CB8AC3E}">
        <p14:creationId xmlns:p14="http://schemas.microsoft.com/office/powerpoint/2010/main" val="9267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AC871E3-97F5-0F44-A98A-0A5F879A24BC}" type="datetimeFigureOut">
              <a:rPr lang="en-US" smtClean="0"/>
              <a:t>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4832B-83DF-0549-BCA5-3908600FD2A4}" type="slidenum">
              <a:rPr lang="en-US" smtClean="0"/>
              <a:t>‹Nr.›</a:t>
            </a:fld>
            <a:endParaRPr lang="en-US"/>
          </a:p>
        </p:txBody>
      </p:sp>
    </p:spTree>
    <p:extLst>
      <p:ext uri="{BB962C8B-B14F-4D97-AF65-F5344CB8AC3E}">
        <p14:creationId xmlns:p14="http://schemas.microsoft.com/office/powerpoint/2010/main" val="130048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AC871E3-97F5-0F44-A98A-0A5F879A24BC}" type="datetimeFigureOut">
              <a:rPr lang="en-US" smtClean="0"/>
              <a:t>12/3/21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4832B-83DF-0549-BCA5-3908600FD2A4}" type="slidenum">
              <a:rPr lang="en-US" smtClean="0"/>
              <a:t>‹Nr.›</a:t>
            </a:fld>
            <a:endParaRPr lang="en-US"/>
          </a:p>
        </p:txBody>
      </p:sp>
    </p:spTree>
    <p:extLst>
      <p:ext uri="{BB962C8B-B14F-4D97-AF65-F5344CB8AC3E}">
        <p14:creationId xmlns:p14="http://schemas.microsoft.com/office/powerpoint/2010/main" val="2442828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871E3-97F5-0F44-A98A-0A5F879A24BC}" type="datetimeFigureOut">
              <a:rPr lang="en-US" smtClean="0"/>
              <a:t>12/3/21</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2C4832B-83DF-0549-BCA5-3908600FD2A4}" type="slidenum">
              <a:rPr lang="en-US" smtClean="0"/>
              <a:t>‹Nr.›</a:t>
            </a:fld>
            <a:endParaRPr lang="en-US"/>
          </a:p>
        </p:txBody>
      </p:sp>
    </p:spTree>
    <p:extLst>
      <p:ext uri="{BB962C8B-B14F-4D97-AF65-F5344CB8AC3E}">
        <p14:creationId xmlns:p14="http://schemas.microsoft.com/office/powerpoint/2010/main" val="2282488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feld 42">
            <a:extLst>
              <a:ext uri="{FF2B5EF4-FFF2-40B4-BE49-F238E27FC236}">
                <a16:creationId xmlns:a16="http://schemas.microsoft.com/office/drawing/2014/main" id="{F92273C4-10C1-3F41-AC47-6A4095C6895F}"/>
              </a:ext>
            </a:extLst>
          </p:cNvPr>
          <p:cNvSpPr txBox="1"/>
          <p:nvPr/>
        </p:nvSpPr>
        <p:spPr>
          <a:xfrm>
            <a:off x="211873" y="264400"/>
            <a:ext cx="2903808" cy="369332"/>
          </a:xfrm>
          <a:prstGeom prst="rect">
            <a:avLst/>
          </a:prstGeom>
          <a:noFill/>
        </p:spPr>
        <p:txBody>
          <a:bodyPr wrap="none" rtlCol="0">
            <a:spAutoFit/>
          </a:bodyPr>
          <a:lstStyle/>
          <a:p>
            <a:r>
              <a:rPr lang="en-US" dirty="0"/>
              <a:t>EIP Protocol: Overview (v0.1)</a:t>
            </a:r>
          </a:p>
        </p:txBody>
      </p:sp>
      <p:sp>
        <p:nvSpPr>
          <p:cNvPr id="44" name="Textfeld 43">
            <a:extLst>
              <a:ext uri="{FF2B5EF4-FFF2-40B4-BE49-F238E27FC236}">
                <a16:creationId xmlns:a16="http://schemas.microsoft.com/office/drawing/2014/main" id="{5E701DAD-6457-124A-BDFF-7D24520EFD23}"/>
              </a:ext>
            </a:extLst>
          </p:cNvPr>
          <p:cNvSpPr txBox="1"/>
          <p:nvPr/>
        </p:nvSpPr>
        <p:spPr>
          <a:xfrm>
            <a:off x="680224" y="1293541"/>
            <a:ext cx="5754030" cy="7478970"/>
          </a:xfrm>
          <a:prstGeom prst="rect">
            <a:avLst/>
          </a:prstGeom>
          <a:noFill/>
        </p:spPr>
        <p:txBody>
          <a:bodyPr wrap="square" rtlCol="0">
            <a:spAutoFit/>
          </a:bodyPr>
          <a:lstStyle/>
          <a:p>
            <a:r>
              <a:rPr lang="en-US" sz="1600" dirty="0"/>
              <a:t>Our communication is based on a pub/sub system with a star topology with a broker in the middle. Typically, it will be implemented with MQTT but that is not fixed. As such, we can subscribe for topics and topic filters, we can unsubscribe and we can publish messages. </a:t>
            </a:r>
          </a:p>
          <a:p>
            <a:endParaRPr lang="en-US" sz="1600" dirty="0"/>
          </a:p>
          <a:p>
            <a:r>
              <a:rPr lang="en-US" sz="1600" i="1" dirty="0">
                <a:solidFill>
                  <a:srgbClr val="FF0000"/>
                </a:solidFill>
              </a:rPr>
              <a:t>Open Issue: it is unclear if we want to use more advanced MQTT features like QoS level, will message, etc.</a:t>
            </a:r>
          </a:p>
          <a:p>
            <a:endParaRPr lang="en-US" sz="1600" dirty="0"/>
          </a:p>
          <a:p>
            <a:r>
              <a:rPr lang="en-US" sz="1600" dirty="0"/>
              <a:t>Messages consist of a </a:t>
            </a:r>
            <a:r>
              <a:rPr lang="en-US" sz="1600" i="1" dirty="0"/>
              <a:t>topic</a:t>
            </a:r>
            <a:r>
              <a:rPr lang="en-US" sz="1600" dirty="0"/>
              <a:t> and </a:t>
            </a:r>
            <a:r>
              <a:rPr lang="en-US" sz="1600" i="1" dirty="0"/>
              <a:t>data</a:t>
            </a:r>
            <a:r>
              <a:rPr lang="en-US" sz="1600" dirty="0"/>
              <a:t>. Depending on the packet type, data may be empty. The basic message format is: </a:t>
            </a:r>
          </a:p>
          <a:p>
            <a:endParaRPr lang="en-US" sz="1600" dirty="0"/>
          </a:p>
          <a:p>
            <a:r>
              <a:rPr lang="en-US" sz="1600" dirty="0"/>
              <a:t>(“&lt;topic&gt;”, “&lt;data&gt;”), which &lt;topic&gt; and &lt;data&gt; both being strings.</a:t>
            </a:r>
          </a:p>
          <a:p>
            <a:endParaRPr lang="en-US" sz="1600" dirty="0"/>
          </a:p>
          <a:p>
            <a:r>
              <a:rPr lang="en-US" sz="1600" dirty="0"/>
              <a:t>Messages are distinguished by their topics, i.e., the message type is encoded into the topic. The topic format is:</a:t>
            </a:r>
          </a:p>
          <a:p>
            <a:endParaRPr lang="en-US" sz="1600" dirty="0"/>
          </a:p>
          <a:p>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a:t>&lt;domain&gt;</a:t>
            </a:r>
            <a:r>
              <a:rPr lang="en-US" sz="1600" dirty="0">
                <a:solidFill>
                  <a:schemeClr val="accent1"/>
                </a:solidFill>
                <a:latin typeface="Courier" pitchFamily="2" charset="0"/>
              </a:rPr>
              <a:t>/</a:t>
            </a:r>
            <a:r>
              <a:rPr lang="en-US" sz="1600" dirty="0"/>
              <a:t>&lt;object&gt;</a:t>
            </a:r>
            <a:r>
              <a:rPr lang="en-US" sz="1600" dirty="0">
                <a:solidFill>
                  <a:schemeClr val="accent1"/>
                </a:solidFill>
                <a:latin typeface="Courier" pitchFamily="2" charset="0"/>
              </a:rPr>
              <a:t>/</a:t>
            </a:r>
            <a:r>
              <a:rPr lang="en-US" sz="1600" dirty="0"/>
              <a:t>&lt;message type&gt;</a:t>
            </a:r>
            <a:r>
              <a:rPr lang="en-US" sz="1600" dirty="0">
                <a:solidFill>
                  <a:schemeClr val="accent1"/>
                </a:solidFill>
                <a:latin typeface="Courier" pitchFamily="2" charset="0"/>
              </a:rPr>
              <a:t>/</a:t>
            </a:r>
            <a:r>
              <a:rPr lang="en-US" sz="1600" dirty="0"/>
              <a:t>&lt;type dependent&gt;</a:t>
            </a:r>
          </a:p>
          <a:p>
            <a:endParaRPr lang="en-US" sz="1600" dirty="0"/>
          </a:p>
          <a:p>
            <a:endParaRPr lang="en-US" sz="1600" dirty="0"/>
          </a:p>
          <a:p>
            <a:r>
              <a:rPr lang="en-US" sz="1600" dirty="0"/>
              <a:t>We have 6 different message types:</a:t>
            </a:r>
          </a:p>
          <a:p>
            <a:endParaRPr lang="en-US" sz="1600" dirty="0"/>
          </a:p>
          <a:p>
            <a:r>
              <a:rPr lang="en-US" sz="1600" dirty="0">
                <a:solidFill>
                  <a:schemeClr val="accent1"/>
                </a:solidFill>
              </a:rPr>
              <a:t>HEART</a:t>
            </a:r>
            <a:r>
              <a:rPr lang="en-US" sz="1600" dirty="0"/>
              <a:t>	: 	a heartbeat message</a:t>
            </a:r>
          </a:p>
          <a:p>
            <a:r>
              <a:rPr lang="en-US" sz="1600" dirty="0">
                <a:solidFill>
                  <a:schemeClr val="accent1"/>
                </a:solidFill>
              </a:rPr>
              <a:t>START</a:t>
            </a:r>
            <a:r>
              <a:rPr lang="en-US" sz="1600" dirty="0"/>
              <a:t>	:	a message requesting an object to start </a:t>
            </a:r>
            <a:br>
              <a:rPr lang="en-US" sz="1600" dirty="0"/>
            </a:br>
            <a:r>
              <a:rPr lang="en-US" sz="1600" dirty="0"/>
              <a:t>			sending some (stream of) data</a:t>
            </a:r>
          </a:p>
          <a:p>
            <a:r>
              <a:rPr lang="en-US" sz="1600" dirty="0">
                <a:solidFill>
                  <a:schemeClr val="accent1"/>
                </a:solidFill>
              </a:rPr>
              <a:t>STOP</a:t>
            </a:r>
            <a:r>
              <a:rPr lang="en-US" sz="1600" dirty="0"/>
              <a:t>: 	:	a message requesting an object to stop </a:t>
            </a:r>
            <a:br>
              <a:rPr lang="en-US" sz="1600" dirty="0"/>
            </a:br>
            <a:r>
              <a:rPr lang="en-US" sz="1600" dirty="0"/>
              <a:t>			sending some (stream of) data</a:t>
            </a:r>
          </a:p>
          <a:p>
            <a:r>
              <a:rPr lang="en-US" sz="1600" dirty="0">
                <a:solidFill>
                  <a:schemeClr val="accent1"/>
                </a:solidFill>
              </a:rPr>
              <a:t>DATA</a:t>
            </a:r>
            <a:r>
              <a:rPr lang="en-US" sz="1600" dirty="0"/>
              <a:t>		:	a data message</a:t>
            </a:r>
          </a:p>
          <a:p>
            <a:r>
              <a:rPr lang="en-US" sz="1600" dirty="0">
                <a:solidFill>
                  <a:schemeClr val="accent1"/>
                </a:solidFill>
              </a:rPr>
              <a:t>DO</a:t>
            </a:r>
            <a:r>
              <a:rPr lang="en-US" sz="1600" dirty="0"/>
              <a:t>		:	a command message</a:t>
            </a:r>
          </a:p>
          <a:p>
            <a:r>
              <a:rPr lang="en-US" sz="1600" dirty="0">
                <a:solidFill>
                  <a:schemeClr val="accent1"/>
                </a:solidFill>
              </a:rPr>
              <a:t>DONE</a:t>
            </a:r>
            <a:r>
              <a:rPr lang="en-US" sz="1600" dirty="0"/>
              <a:t>	: 	a command response</a:t>
            </a:r>
          </a:p>
        </p:txBody>
      </p:sp>
    </p:spTree>
    <p:extLst>
      <p:ext uri="{BB962C8B-B14F-4D97-AF65-F5344CB8AC3E}">
        <p14:creationId xmlns:p14="http://schemas.microsoft.com/office/powerpoint/2010/main" val="1807770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70B46F2E-36E0-154C-8980-E19B86051AB0}"/>
              </a:ext>
            </a:extLst>
          </p:cNvPr>
          <p:cNvSpPr/>
          <p:nvPr/>
        </p:nvSpPr>
        <p:spPr>
          <a:xfrm>
            <a:off x="689148" y="839447"/>
            <a:ext cx="953824"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Twin A</a:t>
            </a:r>
          </a:p>
        </p:txBody>
      </p:sp>
      <p:sp>
        <p:nvSpPr>
          <p:cNvPr id="5" name="Rechteck 4">
            <a:extLst>
              <a:ext uri="{FF2B5EF4-FFF2-40B4-BE49-F238E27FC236}">
                <a16:creationId xmlns:a16="http://schemas.microsoft.com/office/drawing/2014/main" id="{2518F49E-AE3A-6E4E-8461-4BFCEC3DDB3B}"/>
              </a:ext>
            </a:extLst>
          </p:cNvPr>
          <p:cNvSpPr/>
          <p:nvPr/>
        </p:nvSpPr>
        <p:spPr>
          <a:xfrm>
            <a:off x="2164280" y="839447"/>
            <a:ext cx="953824"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Twin B</a:t>
            </a:r>
          </a:p>
        </p:txBody>
      </p:sp>
      <p:sp>
        <p:nvSpPr>
          <p:cNvPr id="6" name="Rechteck 5">
            <a:extLst>
              <a:ext uri="{FF2B5EF4-FFF2-40B4-BE49-F238E27FC236}">
                <a16:creationId xmlns:a16="http://schemas.microsoft.com/office/drawing/2014/main" id="{716ADFDE-03BF-6349-9925-FDE59B350F4D}"/>
              </a:ext>
            </a:extLst>
          </p:cNvPr>
          <p:cNvSpPr/>
          <p:nvPr/>
        </p:nvSpPr>
        <p:spPr>
          <a:xfrm>
            <a:off x="3569308" y="822408"/>
            <a:ext cx="1023928"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Broker C</a:t>
            </a:r>
          </a:p>
        </p:txBody>
      </p:sp>
      <p:sp>
        <p:nvSpPr>
          <p:cNvPr id="7" name="Rechteck 6">
            <a:extLst>
              <a:ext uri="{FF2B5EF4-FFF2-40B4-BE49-F238E27FC236}">
                <a16:creationId xmlns:a16="http://schemas.microsoft.com/office/drawing/2014/main" id="{357843D3-5085-354A-AF36-82893B6BC419}"/>
              </a:ext>
            </a:extLst>
          </p:cNvPr>
          <p:cNvSpPr/>
          <p:nvPr/>
        </p:nvSpPr>
        <p:spPr>
          <a:xfrm>
            <a:off x="5114544" y="839448"/>
            <a:ext cx="1023928"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Device D</a:t>
            </a:r>
          </a:p>
        </p:txBody>
      </p:sp>
      <p:cxnSp>
        <p:nvCxnSpPr>
          <p:cNvPr id="9" name="Gerade Verbindung 8">
            <a:extLst>
              <a:ext uri="{FF2B5EF4-FFF2-40B4-BE49-F238E27FC236}">
                <a16:creationId xmlns:a16="http://schemas.microsoft.com/office/drawing/2014/main" id="{6B762796-9A24-3143-B771-541408020C7E}"/>
              </a:ext>
            </a:extLst>
          </p:cNvPr>
          <p:cNvCxnSpPr>
            <a:cxnSpLocks/>
            <a:stCxn id="4" idx="2"/>
          </p:cNvCxnSpPr>
          <p:nvPr/>
        </p:nvCxnSpPr>
        <p:spPr>
          <a:xfrm>
            <a:off x="1166060" y="1271014"/>
            <a:ext cx="0" cy="638918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1" name="Gerade Verbindung 10">
            <a:extLst>
              <a:ext uri="{FF2B5EF4-FFF2-40B4-BE49-F238E27FC236}">
                <a16:creationId xmlns:a16="http://schemas.microsoft.com/office/drawing/2014/main" id="{902AAD4D-CEBE-BD45-8B6C-7DB29BC6767F}"/>
              </a:ext>
            </a:extLst>
          </p:cNvPr>
          <p:cNvCxnSpPr>
            <a:cxnSpLocks/>
            <a:stCxn id="5" idx="2"/>
          </p:cNvCxnSpPr>
          <p:nvPr/>
        </p:nvCxnSpPr>
        <p:spPr>
          <a:xfrm>
            <a:off x="2641192" y="1271014"/>
            <a:ext cx="0" cy="638918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 name="Gerade Verbindung 12">
            <a:extLst>
              <a:ext uri="{FF2B5EF4-FFF2-40B4-BE49-F238E27FC236}">
                <a16:creationId xmlns:a16="http://schemas.microsoft.com/office/drawing/2014/main" id="{9552A644-EDB1-DC4B-914A-445C6891472B}"/>
              </a:ext>
            </a:extLst>
          </p:cNvPr>
          <p:cNvCxnSpPr>
            <a:cxnSpLocks/>
            <a:stCxn id="6" idx="2"/>
          </p:cNvCxnSpPr>
          <p:nvPr/>
        </p:nvCxnSpPr>
        <p:spPr>
          <a:xfrm>
            <a:off x="4081272" y="1253975"/>
            <a:ext cx="0" cy="640622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Gerade Verbindung 13">
            <a:extLst>
              <a:ext uri="{FF2B5EF4-FFF2-40B4-BE49-F238E27FC236}">
                <a16:creationId xmlns:a16="http://schemas.microsoft.com/office/drawing/2014/main" id="{00E71CC4-6F41-F848-85C1-8D0CF064D9D7}"/>
              </a:ext>
            </a:extLst>
          </p:cNvPr>
          <p:cNvCxnSpPr>
            <a:cxnSpLocks/>
            <a:stCxn id="7" idx="2"/>
          </p:cNvCxnSpPr>
          <p:nvPr/>
        </p:nvCxnSpPr>
        <p:spPr>
          <a:xfrm>
            <a:off x="5626508" y="1271015"/>
            <a:ext cx="0" cy="63891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1FBBC6B-C4D0-B64E-8C4B-A4E7BECCE276}"/>
              </a:ext>
            </a:extLst>
          </p:cNvPr>
          <p:cNvCxnSpPr>
            <a:cxnSpLocks/>
          </p:cNvCxnSpPr>
          <p:nvPr/>
        </p:nvCxnSpPr>
        <p:spPr>
          <a:xfrm>
            <a:off x="1166060" y="1874520"/>
            <a:ext cx="2915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70607079-7F5D-CE42-9A5B-3ECB7742A6DB}"/>
              </a:ext>
            </a:extLst>
          </p:cNvPr>
          <p:cNvSpPr txBox="1"/>
          <p:nvPr/>
        </p:nvSpPr>
        <p:spPr>
          <a:xfrm>
            <a:off x="1151784" y="1394567"/>
            <a:ext cx="1575617" cy="461665"/>
          </a:xfrm>
          <a:prstGeom prst="rect">
            <a:avLst/>
          </a:prstGeom>
          <a:noFill/>
        </p:spPr>
        <p:txBody>
          <a:bodyPr wrap="square" rtlCol="0">
            <a:spAutoFit/>
          </a:bodyPr>
          <a:lstStyle/>
          <a:p>
            <a:r>
              <a:rPr lang="en-US" sz="1200" dirty="0"/>
              <a:t>sub &lt;</a:t>
            </a:r>
            <a:r>
              <a:rPr lang="en-US" sz="1200" dirty="0" err="1"/>
              <a:t>eip</a:t>
            </a:r>
            <a:r>
              <a:rPr lang="en-US" sz="1200" dirty="0"/>
              <a:t>://C/B/DATA/d1&gt;</a:t>
            </a:r>
          </a:p>
        </p:txBody>
      </p:sp>
      <p:cxnSp>
        <p:nvCxnSpPr>
          <p:cNvPr id="35" name="Gerade Verbindung mit Pfeil 34">
            <a:extLst>
              <a:ext uri="{FF2B5EF4-FFF2-40B4-BE49-F238E27FC236}">
                <a16:creationId xmlns:a16="http://schemas.microsoft.com/office/drawing/2014/main" id="{9DC71627-20AD-ED4F-996D-CCACB419B48A}"/>
              </a:ext>
            </a:extLst>
          </p:cNvPr>
          <p:cNvCxnSpPr>
            <a:cxnSpLocks/>
          </p:cNvCxnSpPr>
          <p:nvPr/>
        </p:nvCxnSpPr>
        <p:spPr>
          <a:xfrm flipH="1">
            <a:off x="2636510" y="3441022"/>
            <a:ext cx="14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67CB797D-C244-6B42-AF15-D69A2057B603}"/>
              </a:ext>
            </a:extLst>
          </p:cNvPr>
          <p:cNvSpPr txBox="1"/>
          <p:nvPr/>
        </p:nvSpPr>
        <p:spPr>
          <a:xfrm>
            <a:off x="2663953" y="3704089"/>
            <a:ext cx="1505504" cy="461665"/>
          </a:xfrm>
          <a:prstGeom prst="rect">
            <a:avLst/>
          </a:prstGeom>
          <a:noFill/>
        </p:spPr>
        <p:txBody>
          <a:bodyPr wrap="square" rtlCol="0">
            <a:spAutoFit/>
          </a:bodyPr>
          <a:lstStyle/>
          <a:p>
            <a:r>
              <a:rPr lang="en-US" sz="1200" dirty="0"/>
              <a:t>sub &lt;</a:t>
            </a:r>
            <a:r>
              <a:rPr lang="en-US" sz="1200" dirty="0" err="1"/>
              <a:t>eip</a:t>
            </a:r>
            <a:r>
              <a:rPr lang="en-US" sz="1200" dirty="0"/>
              <a:t>://C/A/HEART&gt;</a:t>
            </a:r>
          </a:p>
        </p:txBody>
      </p:sp>
      <p:cxnSp>
        <p:nvCxnSpPr>
          <p:cNvPr id="39" name="Gerade Verbindung mit Pfeil 38">
            <a:extLst>
              <a:ext uri="{FF2B5EF4-FFF2-40B4-BE49-F238E27FC236}">
                <a16:creationId xmlns:a16="http://schemas.microsoft.com/office/drawing/2014/main" id="{70E13D33-1C59-C847-9715-6E00841548CA}"/>
              </a:ext>
            </a:extLst>
          </p:cNvPr>
          <p:cNvCxnSpPr>
            <a:cxnSpLocks/>
          </p:cNvCxnSpPr>
          <p:nvPr/>
        </p:nvCxnSpPr>
        <p:spPr>
          <a:xfrm>
            <a:off x="2635960" y="4193186"/>
            <a:ext cx="1458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690DB5F-6B5C-D744-BCE8-DECFE3528559}"/>
              </a:ext>
            </a:extLst>
          </p:cNvPr>
          <p:cNvSpPr txBox="1"/>
          <p:nvPr/>
        </p:nvSpPr>
        <p:spPr>
          <a:xfrm>
            <a:off x="2593848" y="3151381"/>
            <a:ext cx="1575609" cy="276999"/>
          </a:xfrm>
          <a:prstGeom prst="rect">
            <a:avLst/>
          </a:prstGeom>
          <a:noFill/>
        </p:spPr>
        <p:txBody>
          <a:bodyPr wrap="square" rtlCol="0">
            <a:spAutoFit/>
          </a:bodyPr>
          <a:lstStyle/>
          <a:p>
            <a:r>
              <a:rPr lang="en-US" sz="1200" dirty="0"/>
              <a:t>&lt;</a:t>
            </a:r>
            <a:r>
              <a:rPr lang="en-US" sz="1200" dirty="0" err="1"/>
              <a:t>eip</a:t>
            </a:r>
            <a:r>
              <a:rPr lang="en-US" sz="1200" dirty="0"/>
              <a:t>://C/B/START/d1&gt;</a:t>
            </a:r>
          </a:p>
        </p:txBody>
      </p:sp>
      <p:cxnSp>
        <p:nvCxnSpPr>
          <p:cNvPr id="32" name="Gerade Verbindung mit Pfeil 31">
            <a:extLst>
              <a:ext uri="{FF2B5EF4-FFF2-40B4-BE49-F238E27FC236}">
                <a16:creationId xmlns:a16="http://schemas.microsoft.com/office/drawing/2014/main" id="{BD777D16-5E12-8948-9A88-8087587F7AC9}"/>
              </a:ext>
            </a:extLst>
          </p:cNvPr>
          <p:cNvCxnSpPr>
            <a:cxnSpLocks/>
          </p:cNvCxnSpPr>
          <p:nvPr/>
        </p:nvCxnSpPr>
        <p:spPr>
          <a:xfrm>
            <a:off x="1163172" y="2656200"/>
            <a:ext cx="2915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996F065D-D953-0247-B5BF-03785B4D931B}"/>
              </a:ext>
            </a:extLst>
          </p:cNvPr>
          <p:cNvSpPr txBox="1"/>
          <p:nvPr/>
        </p:nvSpPr>
        <p:spPr>
          <a:xfrm>
            <a:off x="1118566" y="2176247"/>
            <a:ext cx="1575609" cy="461665"/>
          </a:xfrm>
          <a:prstGeom prst="rect">
            <a:avLst/>
          </a:prstGeom>
          <a:noFill/>
        </p:spPr>
        <p:txBody>
          <a:bodyPr wrap="square" rtlCol="0">
            <a:spAutoFit/>
          </a:bodyPr>
          <a:lstStyle/>
          <a:p>
            <a:r>
              <a:rPr lang="en-US" sz="1200" dirty="0"/>
              <a:t>pub &lt;</a:t>
            </a:r>
            <a:r>
              <a:rPr lang="en-US" sz="1200" dirty="0" err="1"/>
              <a:t>eip</a:t>
            </a:r>
            <a:r>
              <a:rPr lang="en-US" sz="1200" dirty="0"/>
              <a:t>://C/B/START/d1&gt;</a:t>
            </a:r>
          </a:p>
        </p:txBody>
      </p:sp>
      <p:sp>
        <p:nvSpPr>
          <p:cNvPr id="22" name="Textfeld 21">
            <a:extLst>
              <a:ext uri="{FF2B5EF4-FFF2-40B4-BE49-F238E27FC236}">
                <a16:creationId xmlns:a16="http://schemas.microsoft.com/office/drawing/2014/main" id="{C413CC32-D2DC-E54B-B9C7-4BE728DF3279}"/>
              </a:ext>
            </a:extLst>
          </p:cNvPr>
          <p:cNvSpPr txBox="1"/>
          <p:nvPr/>
        </p:nvSpPr>
        <p:spPr>
          <a:xfrm>
            <a:off x="2635960" y="4491882"/>
            <a:ext cx="1505504" cy="461665"/>
          </a:xfrm>
          <a:prstGeom prst="rect">
            <a:avLst/>
          </a:prstGeom>
          <a:noFill/>
        </p:spPr>
        <p:txBody>
          <a:bodyPr wrap="square" rtlCol="0">
            <a:spAutoFit/>
          </a:bodyPr>
          <a:lstStyle/>
          <a:p>
            <a:r>
              <a:rPr lang="en-US" sz="1200" dirty="0"/>
              <a:t>pub &lt;</a:t>
            </a:r>
            <a:r>
              <a:rPr lang="en-US" sz="1200" dirty="0" err="1"/>
              <a:t>eip</a:t>
            </a:r>
            <a:r>
              <a:rPr lang="en-US" sz="1200" dirty="0"/>
              <a:t>://C/B/DATA/d1&gt;</a:t>
            </a:r>
          </a:p>
        </p:txBody>
      </p:sp>
      <p:cxnSp>
        <p:nvCxnSpPr>
          <p:cNvPr id="23" name="Gerade Verbindung mit Pfeil 22">
            <a:extLst>
              <a:ext uri="{FF2B5EF4-FFF2-40B4-BE49-F238E27FC236}">
                <a16:creationId xmlns:a16="http://schemas.microsoft.com/office/drawing/2014/main" id="{CDE50D6A-4928-6742-BDBD-9F216372F549}"/>
              </a:ext>
            </a:extLst>
          </p:cNvPr>
          <p:cNvCxnSpPr>
            <a:cxnSpLocks/>
          </p:cNvCxnSpPr>
          <p:nvPr/>
        </p:nvCxnSpPr>
        <p:spPr>
          <a:xfrm>
            <a:off x="2637956" y="4980979"/>
            <a:ext cx="14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CB686C4C-00E3-B942-9F05-C82CD61D977F}"/>
              </a:ext>
            </a:extLst>
          </p:cNvPr>
          <p:cNvCxnSpPr>
            <a:cxnSpLocks/>
          </p:cNvCxnSpPr>
          <p:nvPr/>
        </p:nvCxnSpPr>
        <p:spPr>
          <a:xfrm flipH="1">
            <a:off x="1170744" y="5747700"/>
            <a:ext cx="29241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7106817A-29DF-1E46-A0C4-DFDF40AC4C32}"/>
              </a:ext>
            </a:extLst>
          </p:cNvPr>
          <p:cNvSpPr txBox="1"/>
          <p:nvPr/>
        </p:nvSpPr>
        <p:spPr>
          <a:xfrm>
            <a:off x="1180448" y="5450952"/>
            <a:ext cx="1505504" cy="276999"/>
          </a:xfrm>
          <a:prstGeom prst="rect">
            <a:avLst/>
          </a:prstGeom>
          <a:noFill/>
        </p:spPr>
        <p:txBody>
          <a:bodyPr wrap="square" rtlCol="0">
            <a:spAutoFit/>
          </a:bodyPr>
          <a:lstStyle/>
          <a:p>
            <a:r>
              <a:rPr lang="en-US" sz="1200" dirty="0"/>
              <a:t>&lt;</a:t>
            </a:r>
            <a:r>
              <a:rPr lang="en-US" sz="1200" dirty="0" err="1"/>
              <a:t>eip</a:t>
            </a:r>
            <a:r>
              <a:rPr lang="en-US" sz="1200" dirty="0"/>
              <a:t>://C/B/DATA/d1&gt;</a:t>
            </a:r>
          </a:p>
        </p:txBody>
      </p:sp>
      <p:cxnSp>
        <p:nvCxnSpPr>
          <p:cNvPr id="31" name="Gerade Verbindung mit Pfeil 30">
            <a:extLst>
              <a:ext uri="{FF2B5EF4-FFF2-40B4-BE49-F238E27FC236}">
                <a16:creationId xmlns:a16="http://schemas.microsoft.com/office/drawing/2014/main" id="{1E301E76-638A-3E40-801D-9EE6E0D85A83}"/>
              </a:ext>
            </a:extLst>
          </p:cNvPr>
          <p:cNvCxnSpPr>
            <a:cxnSpLocks/>
          </p:cNvCxnSpPr>
          <p:nvPr/>
        </p:nvCxnSpPr>
        <p:spPr>
          <a:xfrm>
            <a:off x="1158450" y="6556235"/>
            <a:ext cx="2936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142344CE-79DF-9D42-83DA-B2443727DB32}"/>
              </a:ext>
            </a:extLst>
          </p:cNvPr>
          <p:cNvSpPr txBox="1"/>
          <p:nvPr/>
        </p:nvSpPr>
        <p:spPr>
          <a:xfrm>
            <a:off x="1158449" y="6067138"/>
            <a:ext cx="1505504" cy="461665"/>
          </a:xfrm>
          <a:prstGeom prst="rect">
            <a:avLst/>
          </a:prstGeom>
          <a:noFill/>
        </p:spPr>
        <p:txBody>
          <a:bodyPr wrap="square" rtlCol="0">
            <a:spAutoFit/>
          </a:bodyPr>
          <a:lstStyle/>
          <a:p>
            <a:r>
              <a:rPr lang="en-US" sz="1200" dirty="0"/>
              <a:t>pub &lt;</a:t>
            </a:r>
            <a:r>
              <a:rPr lang="en-US" sz="1200" dirty="0" err="1"/>
              <a:t>eip</a:t>
            </a:r>
            <a:r>
              <a:rPr lang="en-US" sz="1200" dirty="0"/>
              <a:t>://C/A/HEART&gt;</a:t>
            </a:r>
          </a:p>
        </p:txBody>
      </p:sp>
      <p:cxnSp>
        <p:nvCxnSpPr>
          <p:cNvPr id="34" name="Gerade Verbindung mit Pfeil 33">
            <a:extLst>
              <a:ext uri="{FF2B5EF4-FFF2-40B4-BE49-F238E27FC236}">
                <a16:creationId xmlns:a16="http://schemas.microsoft.com/office/drawing/2014/main" id="{5CB85D58-4848-914F-9CE0-CA302157136D}"/>
              </a:ext>
            </a:extLst>
          </p:cNvPr>
          <p:cNvCxnSpPr>
            <a:cxnSpLocks/>
          </p:cNvCxnSpPr>
          <p:nvPr/>
        </p:nvCxnSpPr>
        <p:spPr>
          <a:xfrm flipH="1">
            <a:off x="2651105" y="7306846"/>
            <a:ext cx="14508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8BEF222A-A5D9-0A43-BF38-9155DC128182}"/>
              </a:ext>
            </a:extLst>
          </p:cNvPr>
          <p:cNvSpPr txBox="1"/>
          <p:nvPr/>
        </p:nvSpPr>
        <p:spPr>
          <a:xfrm>
            <a:off x="2669101" y="7004977"/>
            <a:ext cx="1390632" cy="276999"/>
          </a:xfrm>
          <a:prstGeom prst="rect">
            <a:avLst/>
          </a:prstGeom>
          <a:noFill/>
        </p:spPr>
        <p:txBody>
          <a:bodyPr wrap="square" rtlCol="0">
            <a:spAutoFit/>
          </a:bodyPr>
          <a:lstStyle/>
          <a:p>
            <a:r>
              <a:rPr lang="en-US" sz="1200" dirty="0"/>
              <a:t>&lt;</a:t>
            </a:r>
            <a:r>
              <a:rPr lang="en-US" sz="1200" dirty="0" err="1"/>
              <a:t>eip</a:t>
            </a:r>
            <a:r>
              <a:rPr lang="en-US" sz="1200" dirty="0"/>
              <a:t>://C/A/HEART&gt;</a:t>
            </a:r>
          </a:p>
        </p:txBody>
      </p:sp>
      <p:sp>
        <p:nvSpPr>
          <p:cNvPr id="37" name="Textfeld 36">
            <a:extLst>
              <a:ext uri="{FF2B5EF4-FFF2-40B4-BE49-F238E27FC236}">
                <a16:creationId xmlns:a16="http://schemas.microsoft.com/office/drawing/2014/main" id="{D767E2DB-C52E-A242-97EB-F5EEA20AC206}"/>
              </a:ext>
            </a:extLst>
          </p:cNvPr>
          <p:cNvSpPr txBox="1"/>
          <p:nvPr/>
        </p:nvSpPr>
        <p:spPr>
          <a:xfrm>
            <a:off x="211873" y="264400"/>
            <a:ext cx="4847737" cy="369332"/>
          </a:xfrm>
          <a:prstGeom prst="rect">
            <a:avLst/>
          </a:prstGeom>
          <a:noFill/>
        </p:spPr>
        <p:txBody>
          <a:bodyPr wrap="none" rtlCol="0">
            <a:spAutoFit/>
          </a:bodyPr>
          <a:lstStyle/>
          <a:p>
            <a:r>
              <a:rPr lang="en-US" dirty="0"/>
              <a:t>Getting access to data that needs to be requested</a:t>
            </a:r>
          </a:p>
        </p:txBody>
      </p:sp>
      <p:sp>
        <p:nvSpPr>
          <p:cNvPr id="2" name="Textfeld 1">
            <a:extLst>
              <a:ext uri="{FF2B5EF4-FFF2-40B4-BE49-F238E27FC236}">
                <a16:creationId xmlns:a16="http://schemas.microsoft.com/office/drawing/2014/main" id="{B0D8538E-0147-674C-B57E-7E62FBBA1D27}"/>
              </a:ext>
            </a:extLst>
          </p:cNvPr>
          <p:cNvSpPr txBox="1"/>
          <p:nvPr/>
        </p:nvSpPr>
        <p:spPr>
          <a:xfrm>
            <a:off x="1609047" y="3584639"/>
            <a:ext cx="1043452" cy="646331"/>
          </a:xfrm>
          <a:prstGeom prst="rect">
            <a:avLst/>
          </a:prstGeom>
          <a:noFill/>
        </p:spPr>
        <p:txBody>
          <a:bodyPr wrap="square" rtlCol="0">
            <a:spAutoFit/>
          </a:bodyPr>
          <a:lstStyle/>
          <a:p>
            <a:pPr algn="r"/>
            <a:r>
              <a:rPr lang="en-US" dirty="0"/>
              <a:t>start timeout</a:t>
            </a:r>
          </a:p>
        </p:txBody>
      </p:sp>
      <p:sp>
        <p:nvSpPr>
          <p:cNvPr id="40" name="Textfeld 39">
            <a:extLst>
              <a:ext uri="{FF2B5EF4-FFF2-40B4-BE49-F238E27FC236}">
                <a16:creationId xmlns:a16="http://schemas.microsoft.com/office/drawing/2014/main" id="{24F9EF38-A80E-3B46-8E7B-3AE97782EA00}"/>
              </a:ext>
            </a:extLst>
          </p:cNvPr>
          <p:cNvSpPr txBox="1"/>
          <p:nvPr/>
        </p:nvSpPr>
        <p:spPr>
          <a:xfrm>
            <a:off x="1498902" y="8087487"/>
            <a:ext cx="1118234" cy="646331"/>
          </a:xfrm>
          <a:prstGeom prst="rect">
            <a:avLst/>
          </a:prstGeom>
          <a:noFill/>
        </p:spPr>
        <p:txBody>
          <a:bodyPr wrap="square" rtlCol="0">
            <a:spAutoFit/>
          </a:bodyPr>
          <a:lstStyle/>
          <a:p>
            <a:pPr algn="r"/>
            <a:r>
              <a:rPr lang="en-US" dirty="0"/>
              <a:t>timeout fired</a:t>
            </a:r>
          </a:p>
        </p:txBody>
      </p:sp>
      <p:sp>
        <p:nvSpPr>
          <p:cNvPr id="41" name="Textfeld 40">
            <a:extLst>
              <a:ext uri="{FF2B5EF4-FFF2-40B4-BE49-F238E27FC236}">
                <a16:creationId xmlns:a16="http://schemas.microsoft.com/office/drawing/2014/main" id="{A32B1750-4495-9542-9FE2-ED7FF28F7C87}"/>
              </a:ext>
            </a:extLst>
          </p:cNvPr>
          <p:cNvSpPr txBox="1"/>
          <p:nvPr/>
        </p:nvSpPr>
        <p:spPr>
          <a:xfrm>
            <a:off x="2649092" y="7927048"/>
            <a:ext cx="1505504" cy="461665"/>
          </a:xfrm>
          <a:prstGeom prst="rect">
            <a:avLst/>
          </a:prstGeom>
          <a:noFill/>
        </p:spPr>
        <p:txBody>
          <a:bodyPr wrap="square" rtlCol="0">
            <a:spAutoFit/>
          </a:bodyPr>
          <a:lstStyle/>
          <a:p>
            <a:r>
              <a:rPr lang="en-US" sz="1200" dirty="0"/>
              <a:t>unsub &lt;</a:t>
            </a:r>
            <a:r>
              <a:rPr lang="en-US" sz="1200" dirty="0" err="1"/>
              <a:t>eip</a:t>
            </a:r>
            <a:r>
              <a:rPr lang="en-US" sz="1200" dirty="0"/>
              <a:t>://C/A/HEART&gt;</a:t>
            </a:r>
          </a:p>
        </p:txBody>
      </p:sp>
      <p:cxnSp>
        <p:nvCxnSpPr>
          <p:cNvPr id="42" name="Gerade Verbindung mit Pfeil 41">
            <a:extLst>
              <a:ext uri="{FF2B5EF4-FFF2-40B4-BE49-F238E27FC236}">
                <a16:creationId xmlns:a16="http://schemas.microsoft.com/office/drawing/2014/main" id="{036B4B75-3205-5E46-8778-93759855DCEF}"/>
              </a:ext>
            </a:extLst>
          </p:cNvPr>
          <p:cNvCxnSpPr>
            <a:cxnSpLocks/>
          </p:cNvCxnSpPr>
          <p:nvPr/>
        </p:nvCxnSpPr>
        <p:spPr>
          <a:xfrm>
            <a:off x="2621099" y="8416145"/>
            <a:ext cx="1458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feld 50">
            <a:extLst>
              <a:ext uri="{FF2B5EF4-FFF2-40B4-BE49-F238E27FC236}">
                <a16:creationId xmlns:a16="http://schemas.microsoft.com/office/drawing/2014/main" id="{13C668F7-E207-8044-8C6C-97E7EBF8C667}"/>
              </a:ext>
            </a:extLst>
          </p:cNvPr>
          <p:cNvSpPr txBox="1"/>
          <p:nvPr/>
        </p:nvSpPr>
        <p:spPr>
          <a:xfrm>
            <a:off x="2621346" y="8534859"/>
            <a:ext cx="1012966" cy="923330"/>
          </a:xfrm>
          <a:prstGeom prst="rect">
            <a:avLst/>
          </a:prstGeom>
          <a:noFill/>
        </p:spPr>
        <p:txBody>
          <a:bodyPr wrap="square" rtlCol="0">
            <a:spAutoFit/>
          </a:bodyPr>
          <a:lstStyle/>
          <a:p>
            <a:r>
              <a:rPr lang="en-US" dirty="0"/>
              <a:t>stop sending data</a:t>
            </a:r>
          </a:p>
        </p:txBody>
      </p:sp>
      <p:sp>
        <p:nvSpPr>
          <p:cNvPr id="52" name="Textfeld 51">
            <a:extLst>
              <a:ext uri="{FF2B5EF4-FFF2-40B4-BE49-F238E27FC236}">
                <a16:creationId xmlns:a16="http://schemas.microsoft.com/office/drawing/2014/main" id="{79E46FC2-B6DE-694E-8824-E182F9179069}"/>
              </a:ext>
            </a:extLst>
          </p:cNvPr>
          <p:cNvSpPr txBox="1"/>
          <p:nvPr/>
        </p:nvSpPr>
        <p:spPr>
          <a:xfrm>
            <a:off x="1647352" y="4233922"/>
            <a:ext cx="1012966" cy="923330"/>
          </a:xfrm>
          <a:prstGeom prst="rect">
            <a:avLst/>
          </a:prstGeom>
          <a:noFill/>
        </p:spPr>
        <p:txBody>
          <a:bodyPr wrap="square" rtlCol="0">
            <a:spAutoFit/>
          </a:bodyPr>
          <a:lstStyle/>
          <a:p>
            <a:pPr algn="r"/>
            <a:r>
              <a:rPr lang="en-US" dirty="0"/>
              <a:t>start sending data</a:t>
            </a:r>
          </a:p>
        </p:txBody>
      </p:sp>
      <p:sp>
        <p:nvSpPr>
          <p:cNvPr id="53" name="Textfeld 52">
            <a:extLst>
              <a:ext uri="{FF2B5EF4-FFF2-40B4-BE49-F238E27FC236}">
                <a16:creationId xmlns:a16="http://schemas.microsoft.com/office/drawing/2014/main" id="{91A75941-2D86-184A-A987-5B2565A760A4}"/>
              </a:ext>
            </a:extLst>
          </p:cNvPr>
          <p:cNvSpPr txBox="1"/>
          <p:nvPr/>
        </p:nvSpPr>
        <p:spPr>
          <a:xfrm>
            <a:off x="1000658" y="7728601"/>
            <a:ext cx="461665" cy="251031"/>
          </a:xfrm>
          <a:prstGeom prst="rect">
            <a:avLst/>
          </a:prstGeom>
          <a:noFill/>
        </p:spPr>
        <p:txBody>
          <a:bodyPr vert="vert" wrap="none" rtlCol="0">
            <a:spAutoFit/>
          </a:bodyPr>
          <a:lstStyle/>
          <a:p>
            <a:r>
              <a:rPr lang="en-US" dirty="0"/>
              <a:t>…</a:t>
            </a:r>
          </a:p>
        </p:txBody>
      </p:sp>
      <p:cxnSp>
        <p:nvCxnSpPr>
          <p:cNvPr id="54" name="Gerade Verbindung 53">
            <a:extLst>
              <a:ext uri="{FF2B5EF4-FFF2-40B4-BE49-F238E27FC236}">
                <a16:creationId xmlns:a16="http://schemas.microsoft.com/office/drawing/2014/main" id="{41B855EE-8ED3-F346-950C-85B5838D9208}"/>
              </a:ext>
            </a:extLst>
          </p:cNvPr>
          <p:cNvCxnSpPr>
            <a:cxnSpLocks/>
          </p:cNvCxnSpPr>
          <p:nvPr/>
        </p:nvCxnSpPr>
        <p:spPr>
          <a:xfrm>
            <a:off x="1161377" y="8098421"/>
            <a:ext cx="4683" cy="111873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5" name="Textfeld 54">
            <a:extLst>
              <a:ext uri="{FF2B5EF4-FFF2-40B4-BE49-F238E27FC236}">
                <a16:creationId xmlns:a16="http://schemas.microsoft.com/office/drawing/2014/main" id="{753B0913-F081-B941-A225-BA729807B49C}"/>
              </a:ext>
            </a:extLst>
          </p:cNvPr>
          <p:cNvSpPr txBox="1"/>
          <p:nvPr/>
        </p:nvSpPr>
        <p:spPr>
          <a:xfrm>
            <a:off x="2468765" y="7714786"/>
            <a:ext cx="461665" cy="251031"/>
          </a:xfrm>
          <a:prstGeom prst="rect">
            <a:avLst/>
          </a:prstGeom>
          <a:noFill/>
        </p:spPr>
        <p:txBody>
          <a:bodyPr vert="vert" wrap="none" rtlCol="0">
            <a:spAutoFit/>
          </a:bodyPr>
          <a:lstStyle/>
          <a:p>
            <a:r>
              <a:rPr lang="en-US" dirty="0"/>
              <a:t>…</a:t>
            </a:r>
          </a:p>
        </p:txBody>
      </p:sp>
      <p:cxnSp>
        <p:nvCxnSpPr>
          <p:cNvPr id="56" name="Gerade Verbindung 55">
            <a:extLst>
              <a:ext uri="{FF2B5EF4-FFF2-40B4-BE49-F238E27FC236}">
                <a16:creationId xmlns:a16="http://schemas.microsoft.com/office/drawing/2014/main" id="{17ADD03E-1A72-ED44-8CB7-59890CFFE236}"/>
              </a:ext>
            </a:extLst>
          </p:cNvPr>
          <p:cNvCxnSpPr>
            <a:cxnSpLocks/>
          </p:cNvCxnSpPr>
          <p:nvPr/>
        </p:nvCxnSpPr>
        <p:spPr>
          <a:xfrm>
            <a:off x="2629484" y="8084606"/>
            <a:ext cx="4683" cy="111873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7" name="Textfeld 56">
            <a:extLst>
              <a:ext uri="{FF2B5EF4-FFF2-40B4-BE49-F238E27FC236}">
                <a16:creationId xmlns:a16="http://schemas.microsoft.com/office/drawing/2014/main" id="{191EEEEC-4F1F-414E-8677-C1D9E1F7B8D6}"/>
              </a:ext>
            </a:extLst>
          </p:cNvPr>
          <p:cNvSpPr txBox="1"/>
          <p:nvPr/>
        </p:nvSpPr>
        <p:spPr>
          <a:xfrm>
            <a:off x="3937428" y="7732057"/>
            <a:ext cx="461665" cy="251031"/>
          </a:xfrm>
          <a:prstGeom prst="rect">
            <a:avLst/>
          </a:prstGeom>
          <a:noFill/>
        </p:spPr>
        <p:txBody>
          <a:bodyPr vert="vert" wrap="none" rtlCol="0">
            <a:spAutoFit/>
          </a:bodyPr>
          <a:lstStyle/>
          <a:p>
            <a:r>
              <a:rPr lang="en-US" dirty="0"/>
              <a:t>…</a:t>
            </a:r>
          </a:p>
        </p:txBody>
      </p:sp>
      <p:cxnSp>
        <p:nvCxnSpPr>
          <p:cNvPr id="58" name="Gerade Verbindung 57">
            <a:extLst>
              <a:ext uri="{FF2B5EF4-FFF2-40B4-BE49-F238E27FC236}">
                <a16:creationId xmlns:a16="http://schemas.microsoft.com/office/drawing/2014/main" id="{341168C2-9523-6E41-B80A-C9104962372F}"/>
              </a:ext>
            </a:extLst>
          </p:cNvPr>
          <p:cNvCxnSpPr>
            <a:cxnSpLocks/>
          </p:cNvCxnSpPr>
          <p:nvPr/>
        </p:nvCxnSpPr>
        <p:spPr>
          <a:xfrm>
            <a:off x="4098147" y="8101877"/>
            <a:ext cx="4683" cy="111873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CE039DA7-BCAD-404D-B3D6-67CD2DA7FFD5}"/>
              </a:ext>
            </a:extLst>
          </p:cNvPr>
          <p:cNvSpPr txBox="1"/>
          <p:nvPr/>
        </p:nvSpPr>
        <p:spPr>
          <a:xfrm>
            <a:off x="5461106" y="7715424"/>
            <a:ext cx="461665" cy="251031"/>
          </a:xfrm>
          <a:prstGeom prst="rect">
            <a:avLst/>
          </a:prstGeom>
          <a:noFill/>
        </p:spPr>
        <p:txBody>
          <a:bodyPr vert="vert" wrap="none" rtlCol="0">
            <a:spAutoFit/>
          </a:bodyPr>
          <a:lstStyle/>
          <a:p>
            <a:r>
              <a:rPr lang="en-US" dirty="0"/>
              <a:t>…</a:t>
            </a:r>
          </a:p>
        </p:txBody>
      </p:sp>
      <p:cxnSp>
        <p:nvCxnSpPr>
          <p:cNvPr id="60" name="Gerade Verbindung 59">
            <a:extLst>
              <a:ext uri="{FF2B5EF4-FFF2-40B4-BE49-F238E27FC236}">
                <a16:creationId xmlns:a16="http://schemas.microsoft.com/office/drawing/2014/main" id="{31F6C1B2-C4D9-4D49-85A3-723FB21F6850}"/>
              </a:ext>
            </a:extLst>
          </p:cNvPr>
          <p:cNvCxnSpPr>
            <a:cxnSpLocks/>
          </p:cNvCxnSpPr>
          <p:nvPr/>
        </p:nvCxnSpPr>
        <p:spPr>
          <a:xfrm>
            <a:off x="5621825" y="8085244"/>
            <a:ext cx="4683" cy="111873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89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779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70B46F2E-36E0-154C-8980-E19B86051AB0}"/>
              </a:ext>
            </a:extLst>
          </p:cNvPr>
          <p:cNvSpPr/>
          <p:nvPr/>
        </p:nvSpPr>
        <p:spPr>
          <a:xfrm>
            <a:off x="689148" y="839447"/>
            <a:ext cx="953824"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Twin A</a:t>
            </a:r>
          </a:p>
        </p:txBody>
      </p:sp>
      <p:sp>
        <p:nvSpPr>
          <p:cNvPr id="5" name="Rechteck 4">
            <a:extLst>
              <a:ext uri="{FF2B5EF4-FFF2-40B4-BE49-F238E27FC236}">
                <a16:creationId xmlns:a16="http://schemas.microsoft.com/office/drawing/2014/main" id="{2518F49E-AE3A-6E4E-8461-4BFCEC3DDB3B}"/>
              </a:ext>
            </a:extLst>
          </p:cNvPr>
          <p:cNvSpPr/>
          <p:nvPr/>
        </p:nvSpPr>
        <p:spPr>
          <a:xfrm>
            <a:off x="2164280" y="839447"/>
            <a:ext cx="953824"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Twin B</a:t>
            </a:r>
          </a:p>
        </p:txBody>
      </p:sp>
      <p:sp>
        <p:nvSpPr>
          <p:cNvPr id="6" name="Rechteck 5">
            <a:extLst>
              <a:ext uri="{FF2B5EF4-FFF2-40B4-BE49-F238E27FC236}">
                <a16:creationId xmlns:a16="http://schemas.microsoft.com/office/drawing/2014/main" id="{716ADFDE-03BF-6349-9925-FDE59B350F4D}"/>
              </a:ext>
            </a:extLst>
          </p:cNvPr>
          <p:cNvSpPr/>
          <p:nvPr/>
        </p:nvSpPr>
        <p:spPr>
          <a:xfrm>
            <a:off x="3569308" y="822408"/>
            <a:ext cx="1023928"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Broker C</a:t>
            </a:r>
          </a:p>
        </p:txBody>
      </p:sp>
      <p:sp>
        <p:nvSpPr>
          <p:cNvPr id="7" name="Rechteck 6">
            <a:extLst>
              <a:ext uri="{FF2B5EF4-FFF2-40B4-BE49-F238E27FC236}">
                <a16:creationId xmlns:a16="http://schemas.microsoft.com/office/drawing/2014/main" id="{357843D3-5085-354A-AF36-82893B6BC419}"/>
              </a:ext>
            </a:extLst>
          </p:cNvPr>
          <p:cNvSpPr/>
          <p:nvPr/>
        </p:nvSpPr>
        <p:spPr>
          <a:xfrm>
            <a:off x="5114544" y="839448"/>
            <a:ext cx="1023928"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Device D</a:t>
            </a:r>
          </a:p>
        </p:txBody>
      </p:sp>
      <p:cxnSp>
        <p:nvCxnSpPr>
          <p:cNvPr id="9" name="Gerade Verbindung 8">
            <a:extLst>
              <a:ext uri="{FF2B5EF4-FFF2-40B4-BE49-F238E27FC236}">
                <a16:creationId xmlns:a16="http://schemas.microsoft.com/office/drawing/2014/main" id="{6B762796-9A24-3143-B771-541408020C7E}"/>
              </a:ext>
            </a:extLst>
          </p:cNvPr>
          <p:cNvCxnSpPr>
            <a:cxnSpLocks/>
            <a:stCxn id="4" idx="2"/>
          </p:cNvCxnSpPr>
          <p:nvPr/>
        </p:nvCxnSpPr>
        <p:spPr>
          <a:xfrm>
            <a:off x="1166060" y="1271014"/>
            <a:ext cx="0" cy="79278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1" name="Gerade Verbindung 10">
            <a:extLst>
              <a:ext uri="{FF2B5EF4-FFF2-40B4-BE49-F238E27FC236}">
                <a16:creationId xmlns:a16="http://schemas.microsoft.com/office/drawing/2014/main" id="{902AAD4D-CEBE-BD45-8B6C-7DB29BC6767F}"/>
              </a:ext>
            </a:extLst>
          </p:cNvPr>
          <p:cNvCxnSpPr>
            <a:cxnSpLocks/>
            <a:stCxn id="5" idx="2"/>
          </p:cNvCxnSpPr>
          <p:nvPr/>
        </p:nvCxnSpPr>
        <p:spPr>
          <a:xfrm>
            <a:off x="2641192" y="1271014"/>
            <a:ext cx="0" cy="79278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 name="Gerade Verbindung 12">
            <a:extLst>
              <a:ext uri="{FF2B5EF4-FFF2-40B4-BE49-F238E27FC236}">
                <a16:creationId xmlns:a16="http://schemas.microsoft.com/office/drawing/2014/main" id="{9552A644-EDB1-DC4B-914A-445C6891472B}"/>
              </a:ext>
            </a:extLst>
          </p:cNvPr>
          <p:cNvCxnSpPr>
            <a:cxnSpLocks/>
            <a:stCxn id="6" idx="2"/>
          </p:cNvCxnSpPr>
          <p:nvPr/>
        </p:nvCxnSpPr>
        <p:spPr>
          <a:xfrm>
            <a:off x="4081272" y="1253975"/>
            <a:ext cx="35052" cy="794488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Gerade Verbindung 13">
            <a:extLst>
              <a:ext uri="{FF2B5EF4-FFF2-40B4-BE49-F238E27FC236}">
                <a16:creationId xmlns:a16="http://schemas.microsoft.com/office/drawing/2014/main" id="{00E71CC4-6F41-F848-85C1-8D0CF064D9D7}"/>
              </a:ext>
            </a:extLst>
          </p:cNvPr>
          <p:cNvCxnSpPr>
            <a:cxnSpLocks/>
            <a:stCxn id="7" idx="2"/>
          </p:cNvCxnSpPr>
          <p:nvPr/>
        </p:nvCxnSpPr>
        <p:spPr>
          <a:xfrm>
            <a:off x="5626508" y="1271015"/>
            <a:ext cx="0" cy="792784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1FBBC6B-C4D0-B64E-8C4B-A4E7BECCE276}"/>
              </a:ext>
            </a:extLst>
          </p:cNvPr>
          <p:cNvCxnSpPr>
            <a:cxnSpLocks/>
          </p:cNvCxnSpPr>
          <p:nvPr/>
        </p:nvCxnSpPr>
        <p:spPr>
          <a:xfrm>
            <a:off x="1166060" y="1874520"/>
            <a:ext cx="2915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70607079-7F5D-CE42-9A5B-3ECB7742A6DB}"/>
              </a:ext>
            </a:extLst>
          </p:cNvPr>
          <p:cNvSpPr txBox="1"/>
          <p:nvPr/>
        </p:nvSpPr>
        <p:spPr>
          <a:xfrm>
            <a:off x="1151784" y="1394567"/>
            <a:ext cx="1575617" cy="461665"/>
          </a:xfrm>
          <a:prstGeom prst="rect">
            <a:avLst/>
          </a:prstGeom>
          <a:noFill/>
        </p:spPr>
        <p:txBody>
          <a:bodyPr wrap="square" rtlCol="0">
            <a:spAutoFit/>
          </a:bodyPr>
          <a:lstStyle/>
          <a:p>
            <a:r>
              <a:rPr lang="en-US" sz="1200" dirty="0"/>
              <a:t>sub &lt;</a:t>
            </a:r>
            <a:r>
              <a:rPr lang="en-US" sz="1200" dirty="0" err="1"/>
              <a:t>eip</a:t>
            </a:r>
            <a:r>
              <a:rPr lang="en-US" sz="1200" dirty="0"/>
              <a:t>://C/B/DATA/d1&gt;</a:t>
            </a:r>
          </a:p>
        </p:txBody>
      </p:sp>
      <p:cxnSp>
        <p:nvCxnSpPr>
          <p:cNvPr id="35" name="Gerade Verbindung mit Pfeil 34">
            <a:extLst>
              <a:ext uri="{FF2B5EF4-FFF2-40B4-BE49-F238E27FC236}">
                <a16:creationId xmlns:a16="http://schemas.microsoft.com/office/drawing/2014/main" id="{9DC71627-20AD-ED4F-996D-CCACB419B48A}"/>
              </a:ext>
            </a:extLst>
          </p:cNvPr>
          <p:cNvCxnSpPr>
            <a:cxnSpLocks/>
          </p:cNvCxnSpPr>
          <p:nvPr/>
        </p:nvCxnSpPr>
        <p:spPr>
          <a:xfrm flipH="1">
            <a:off x="4093561" y="1857432"/>
            <a:ext cx="1532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67CB797D-C244-6B42-AF15-D69A2057B603}"/>
              </a:ext>
            </a:extLst>
          </p:cNvPr>
          <p:cNvSpPr txBox="1"/>
          <p:nvPr/>
        </p:nvSpPr>
        <p:spPr>
          <a:xfrm>
            <a:off x="2663953" y="3704089"/>
            <a:ext cx="1505504" cy="461665"/>
          </a:xfrm>
          <a:prstGeom prst="rect">
            <a:avLst/>
          </a:prstGeom>
          <a:noFill/>
        </p:spPr>
        <p:txBody>
          <a:bodyPr wrap="square" rtlCol="0">
            <a:spAutoFit/>
          </a:bodyPr>
          <a:lstStyle/>
          <a:p>
            <a:r>
              <a:rPr lang="en-US" sz="1200" dirty="0"/>
              <a:t>sub &lt;</a:t>
            </a:r>
            <a:r>
              <a:rPr lang="en-US" sz="1200" dirty="0" err="1"/>
              <a:t>eip</a:t>
            </a:r>
            <a:r>
              <a:rPr lang="en-US" sz="1200" dirty="0"/>
              <a:t>://C/A/HEART&gt;</a:t>
            </a:r>
          </a:p>
        </p:txBody>
      </p:sp>
      <p:cxnSp>
        <p:nvCxnSpPr>
          <p:cNvPr id="39" name="Gerade Verbindung mit Pfeil 38">
            <a:extLst>
              <a:ext uri="{FF2B5EF4-FFF2-40B4-BE49-F238E27FC236}">
                <a16:creationId xmlns:a16="http://schemas.microsoft.com/office/drawing/2014/main" id="{70E13D33-1C59-C847-9715-6E00841548CA}"/>
              </a:ext>
            </a:extLst>
          </p:cNvPr>
          <p:cNvCxnSpPr>
            <a:cxnSpLocks/>
          </p:cNvCxnSpPr>
          <p:nvPr/>
        </p:nvCxnSpPr>
        <p:spPr>
          <a:xfrm>
            <a:off x="2635960" y="4193186"/>
            <a:ext cx="1458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690DB5F-6B5C-D744-BCE8-DECFE3528559}"/>
              </a:ext>
            </a:extLst>
          </p:cNvPr>
          <p:cNvSpPr txBox="1"/>
          <p:nvPr/>
        </p:nvSpPr>
        <p:spPr>
          <a:xfrm>
            <a:off x="4183552" y="1367107"/>
            <a:ext cx="1438285" cy="461665"/>
          </a:xfrm>
          <a:prstGeom prst="rect">
            <a:avLst/>
          </a:prstGeom>
          <a:noFill/>
        </p:spPr>
        <p:txBody>
          <a:bodyPr wrap="square" rtlCol="0">
            <a:spAutoFit/>
          </a:bodyPr>
          <a:lstStyle/>
          <a:p>
            <a:r>
              <a:rPr lang="en-US" sz="1200" dirty="0"/>
              <a:t>pub &lt;</a:t>
            </a:r>
            <a:r>
              <a:rPr lang="en-US" sz="1200" dirty="0" err="1"/>
              <a:t>eip</a:t>
            </a:r>
            <a:r>
              <a:rPr lang="en-US" sz="1200" dirty="0"/>
              <a:t>://C/D/HEART&gt;</a:t>
            </a:r>
          </a:p>
        </p:txBody>
      </p:sp>
      <p:cxnSp>
        <p:nvCxnSpPr>
          <p:cNvPr id="32" name="Gerade Verbindung mit Pfeil 31">
            <a:extLst>
              <a:ext uri="{FF2B5EF4-FFF2-40B4-BE49-F238E27FC236}">
                <a16:creationId xmlns:a16="http://schemas.microsoft.com/office/drawing/2014/main" id="{BD777D16-5E12-8948-9A88-8087587F7AC9}"/>
              </a:ext>
            </a:extLst>
          </p:cNvPr>
          <p:cNvCxnSpPr>
            <a:cxnSpLocks/>
          </p:cNvCxnSpPr>
          <p:nvPr/>
        </p:nvCxnSpPr>
        <p:spPr>
          <a:xfrm>
            <a:off x="1163172" y="2656200"/>
            <a:ext cx="2915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996F065D-D953-0247-B5BF-03785B4D931B}"/>
              </a:ext>
            </a:extLst>
          </p:cNvPr>
          <p:cNvSpPr txBox="1"/>
          <p:nvPr/>
        </p:nvSpPr>
        <p:spPr>
          <a:xfrm>
            <a:off x="1118566" y="2176247"/>
            <a:ext cx="1575609" cy="461665"/>
          </a:xfrm>
          <a:prstGeom prst="rect">
            <a:avLst/>
          </a:prstGeom>
          <a:noFill/>
        </p:spPr>
        <p:txBody>
          <a:bodyPr wrap="square" rtlCol="0">
            <a:spAutoFit/>
          </a:bodyPr>
          <a:lstStyle/>
          <a:p>
            <a:r>
              <a:rPr lang="en-US" sz="1200" dirty="0"/>
              <a:t>pub &lt;</a:t>
            </a:r>
            <a:r>
              <a:rPr lang="en-US" sz="1200" dirty="0" err="1"/>
              <a:t>eip</a:t>
            </a:r>
            <a:r>
              <a:rPr lang="en-US" sz="1200" dirty="0"/>
              <a:t>://C/B/START/d1&gt;</a:t>
            </a:r>
          </a:p>
        </p:txBody>
      </p:sp>
      <p:sp>
        <p:nvSpPr>
          <p:cNvPr id="22" name="Textfeld 21">
            <a:extLst>
              <a:ext uri="{FF2B5EF4-FFF2-40B4-BE49-F238E27FC236}">
                <a16:creationId xmlns:a16="http://schemas.microsoft.com/office/drawing/2014/main" id="{C413CC32-D2DC-E54B-B9C7-4BE728DF3279}"/>
              </a:ext>
            </a:extLst>
          </p:cNvPr>
          <p:cNvSpPr txBox="1"/>
          <p:nvPr/>
        </p:nvSpPr>
        <p:spPr>
          <a:xfrm>
            <a:off x="2635960" y="4491882"/>
            <a:ext cx="1505504" cy="461665"/>
          </a:xfrm>
          <a:prstGeom prst="rect">
            <a:avLst/>
          </a:prstGeom>
          <a:noFill/>
        </p:spPr>
        <p:txBody>
          <a:bodyPr wrap="square" rtlCol="0">
            <a:spAutoFit/>
          </a:bodyPr>
          <a:lstStyle/>
          <a:p>
            <a:r>
              <a:rPr lang="en-US" sz="1200" dirty="0"/>
              <a:t>pub &lt;</a:t>
            </a:r>
            <a:r>
              <a:rPr lang="en-US" sz="1200" dirty="0" err="1"/>
              <a:t>eip</a:t>
            </a:r>
            <a:r>
              <a:rPr lang="en-US" sz="1200" dirty="0"/>
              <a:t>://C/B/DATA/d1&gt;</a:t>
            </a:r>
          </a:p>
        </p:txBody>
      </p:sp>
      <p:cxnSp>
        <p:nvCxnSpPr>
          <p:cNvPr id="23" name="Gerade Verbindung mit Pfeil 22">
            <a:extLst>
              <a:ext uri="{FF2B5EF4-FFF2-40B4-BE49-F238E27FC236}">
                <a16:creationId xmlns:a16="http://schemas.microsoft.com/office/drawing/2014/main" id="{CDE50D6A-4928-6742-BDBD-9F216372F549}"/>
              </a:ext>
            </a:extLst>
          </p:cNvPr>
          <p:cNvCxnSpPr>
            <a:cxnSpLocks/>
          </p:cNvCxnSpPr>
          <p:nvPr/>
        </p:nvCxnSpPr>
        <p:spPr>
          <a:xfrm>
            <a:off x="2637956" y="4980979"/>
            <a:ext cx="14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CB686C4C-00E3-B942-9F05-C82CD61D977F}"/>
              </a:ext>
            </a:extLst>
          </p:cNvPr>
          <p:cNvCxnSpPr>
            <a:cxnSpLocks/>
          </p:cNvCxnSpPr>
          <p:nvPr/>
        </p:nvCxnSpPr>
        <p:spPr>
          <a:xfrm flipH="1">
            <a:off x="1170744" y="5747700"/>
            <a:ext cx="29241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7106817A-29DF-1E46-A0C4-DFDF40AC4C32}"/>
              </a:ext>
            </a:extLst>
          </p:cNvPr>
          <p:cNvSpPr txBox="1"/>
          <p:nvPr/>
        </p:nvSpPr>
        <p:spPr>
          <a:xfrm>
            <a:off x="1180448" y="5450952"/>
            <a:ext cx="1505504" cy="276999"/>
          </a:xfrm>
          <a:prstGeom prst="rect">
            <a:avLst/>
          </a:prstGeom>
          <a:noFill/>
        </p:spPr>
        <p:txBody>
          <a:bodyPr wrap="square" rtlCol="0">
            <a:spAutoFit/>
          </a:bodyPr>
          <a:lstStyle/>
          <a:p>
            <a:r>
              <a:rPr lang="en-US" sz="1200" dirty="0"/>
              <a:t>&lt;</a:t>
            </a:r>
            <a:r>
              <a:rPr lang="en-US" sz="1200" dirty="0" err="1"/>
              <a:t>eip</a:t>
            </a:r>
            <a:r>
              <a:rPr lang="en-US" sz="1200" dirty="0"/>
              <a:t>://C/B/DATA/d1&gt;</a:t>
            </a:r>
          </a:p>
        </p:txBody>
      </p:sp>
      <p:cxnSp>
        <p:nvCxnSpPr>
          <p:cNvPr id="31" name="Gerade Verbindung mit Pfeil 30">
            <a:extLst>
              <a:ext uri="{FF2B5EF4-FFF2-40B4-BE49-F238E27FC236}">
                <a16:creationId xmlns:a16="http://schemas.microsoft.com/office/drawing/2014/main" id="{1E301E76-638A-3E40-801D-9EE6E0D85A83}"/>
              </a:ext>
            </a:extLst>
          </p:cNvPr>
          <p:cNvCxnSpPr>
            <a:cxnSpLocks/>
          </p:cNvCxnSpPr>
          <p:nvPr/>
        </p:nvCxnSpPr>
        <p:spPr>
          <a:xfrm>
            <a:off x="1158450" y="6556235"/>
            <a:ext cx="2936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142344CE-79DF-9D42-83DA-B2443727DB32}"/>
              </a:ext>
            </a:extLst>
          </p:cNvPr>
          <p:cNvSpPr txBox="1"/>
          <p:nvPr/>
        </p:nvSpPr>
        <p:spPr>
          <a:xfrm>
            <a:off x="1158449" y="6067138"/>
            <a:ext cx="1505504" cy="461665"/>
          </a:xfrm>
          <a:prstGeom prst="rect">
            <a:avLst/>
          </a:prstGeom>
          <a:noFill/>
        </p:spPr>
        <p:txBody>
          <a:bodyPr wrap="square" rtlCol="0">
            <a:spAutoFit/>
          </a:bodyPr>
          <a:lstStyle/>
          <a:p>
            <a:r>
              <a:rPr lang="en-US" sz="1200" dirty="0"/>
              <a:t>pub &lt;</a:t>
            </a:r>
            <a:r>
              <a:rPr lang="en-US" sz="1200" dirty="0" err="1"/>
              <a:t>eip</a:t>
            </a:r>
            <a:r>
              <a:rPr lang="en-US" sz="1200" dirty="0"/>
              <a:t>://C/A/HEART&gt;</a:t>
            </a:r>
          </a:p>
        </p:txBody>
      </p:sp>
      <p:cxnSp>
        <p:nvCxnSpPr>
          <p:cNvPr id="34" name="Gerade Verbindung mit Pfeil 33">
            <a:extLst>
              <a:ext uri="{FF2B5EF4-FFF2-40B4-BE49-F238E27FC236}">
                <a16:creationId xmlns:a16="http://schemas.microsoft.com/office/drawing/2014/main" id="{5CB85D58-4848-914F-9CE0-CA302157136D}"/>
              </a:ext>
            </a:extLst>
          </p:cNvPr>
          <p:cNvCxnSpPr>
            <a:cxnSpLocks/>
          </p:cNvCxnSpPr>
          <p:nvPr/>
        </p:nvCxnSpPr>
        <p:spPr>
          <a:xfrm flipH="1">
            <a:off x="2651105" y="7306846"/>
            <a:ext cx="14508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8BEF222A-A5D9-0A43-BF38-9155DC128182}"/>
              </a:ext>
            </a:extLst>
          </p:cNvPr>
          <p:cNvSpPr txBox="1"/>
          <p:nvPr/>
        </p:nvSpPr>
        <p:spPr>
          <a:xfrm>
            <a:off x="2669101" y="7004977"/>
            <a:ext cx="1390632" cy="276999"/>
          </a:xfrm>
          <a:prstGeom prst="rect">
            <a:avLst/>
          </a:prstGeom>
          <a:noFill/>
        </p:spPr>
        <p:txBody>
          <a:bodyPr wrap="square" rtlCol="0">
            <a:spAutoFit/>
          </a:bodyPr>
          <a:lstStyle/>
          <a:p>
            <a:r>
              <a:rPr lang="en-US" sz="1200" dirty="0"/>
              <a:t>&lt;</a:t>
            </a:r>
            <a:r>
              <a:rPr lang="en-US" sz="1200" dirty="0" err="1"/>
              <a:t>eip</a:t>
            </a:r>
            <a:r>
              <a:rPr lang="en-US" sz="1200" dirty="0"/>
              <a:t>://C/A/HEART&gt;</a:t>
            </a:r>
          </a:p>
        </p:txBody>
      </p:sp>
      <p:sp>
        <p:nvSpPr>
          <p:cNvPr id="10" name="Rechteck 9">
            <a:extLst>
              <a:ext uri="{FF2B5EF4-FFF2-40B4-BE49-F238E27FC236}">
                <a16:creationId xmlns:a16="http://schemas.microsoft.com/office/drawing/2014/main" id="{2836CDE3-DDC0-8042-B69C-164BA84B55D9}"/>
              </a:ext>
            </a:extLst>
          </p:cNvPr>
          <p:cNvSpPr/>
          <p:nvPr/>
        </p:nvSpPr>
        <p:spPr>
          <a:xfrm>
            <a:off x="4081272" y="1874520"/>
            <a:ext cx="511964"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hteck 43">
            <a:extLst>
              <a:ext uri="{FF2B5EF4-FFF2-40B4-BE49-F238E27FC236}">
                <a16:creationId xmlns:a16="http://schemas.microsoft.com/office/drawing/2014/main" id="{44ABA6D0-6A89-1247-AAE9-ED3B4F1B5394}"/>
              </a:ext>
            </a:extLst>
          </p:cNvPr>
          <p:cNvSpPr/>
          <p:nvPr/>
        </p:nvSpPr>
        <p:spPr>
          <a:xfrm>
            <a:off x="4430111" y="2656272"/>
            <a:ext cx="511964"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hteck 44">
            <a:extLst>
              <a:ext uri="{FF2B5EF4-FFF2-40B4-BE49-F238E27FC236}">
                <a16:creationId xmlns:a16="http://schemas.microsoft.com/office/drawing/2014/main" id="{2B0404C7-4E2F-F14D-9344-A9B5CDB20D4B}"/>
              </a:ext>
            </a:extLst>
          </p:cNvPr>
          <p:cNvSpPr/>
          <p:nvPr/>
        </p:nvSpPr>
        <p:spPr>
          <a:xfrm>
            <a:off x="4267347" y="3432001"/>
            <a:ext cx="511964"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hteck 45">
            <a:extLst>
              <a:ext uri="{FF2B5EF4-FFF2-40B4-BE49-F238E27FC236}">
                <a16:creationId xmlns:a16="http://schemas.microsoft.com/office/drawing/2014/main" id="{33C40FA8-5416-DA4F-8426-F708094D8FDA}"/>
              </a:ext>
            </a:extLst>
          </p:cNvPr>
          <p:cNvSpPr/>
          <p:nvPr/>
        </p:nvSpPr>
        <p:spPr>
          <a:xfrm>
            <a:off x="4342863" y="4207730"/>
            <a:ext cx="511964"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hteck 46">
            <a:extLst>
              <a:ext uri="{FF2B5EF4-FFF2-40B4-BE49-F238E27FC236}">
                <a16:creationId xmlns:a16="http://schemas.microsoft.com/office/drawing/2014/main" id="{4DF2EB33-A03D-1641-ADD5-A19B370CA550}"/>
              </a:ext>
            </a:extLst>
          </p:cNvPr>
          <p:cNvSpPr/>
          <p:nvPr/>
        </p:nvSpPr>
        <p:spPr>
          <a:xfrm>
            <a:off x="4258360" y="4981948"/>
            <a:ext cx="511964"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hteck 47">
            <a:extLst>
              <a:ext uri="{FF2B5EF4-FFF2-40B4-BE49-F238E27FC236}">
                <a16:creationId xmlns:a16="http://schemas.microsoft.com/office/drawing/2014/main" id="{54251B52-976B-BA4A-94FF-4C4008C57823}"/>
              </a:ext>
            </a:extLst>
          </p:cNvPr>
          <p:cNvSpPr/>
          <p:nvPr/>
        </p:nvSpPr>
        <p:spPr>
          <a:xfrm>
            <a:off x="4361654" y="5754655"/>
            <a:ext cx="511964"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hteck 48">
            <a:extLst>
              <a:ext uri="{FF2B5EF4-FFF2-40B4-BE49-F238E27FC236}">
                <a16:creationId xmlns:a16="http://schemas.microsoft.com/office/drawing/2014/main" id="{4C61DAB9-B26F-B646-B3EB-9DE4ED15B093}"/>
              </a:ext>
            </a:extLst>
          </p:cNvPr>
          <p:cNvSpPr/>
          <p:nvPr/>
        </p:nvSpPr>
        <p:spPr>
          <a:xfrm>
            <a:off x="4254325" y="6539429"/>
            <a:ext cx="511964"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hteck 49">
            <a:extLst>
              <a:ext uri="{FF2B5EF4-FFF2-40B4-BE49-F238E27FC236}">
                <a16:creationId xmlns:a16="http://schemas.microsoft.com/office/drawing/2014/main" id="{4D61FD38-AC98-0F41-8587-EB9341CFF293}"/>
              </a:ext>
            </a:extLst>
          </p:cNvPr>
          <p:cNvSpPr/>
          <p:nvPr/>
        </p:nvSpPr>
        <p:spPr>
          <a:xfrm>
            <a:off x="4342083" y="7321181"/>
            <a:ext cx="511964" cy="777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feld 36">
            <a:extLst>
              <a:ext uri="{FF2B5EF4-FFF2-40B4-BE49-F238E27FC236}">
                <a16:creationId xmlns:a16="http://schemas.microsoft.com/office/drawing/2014/main" id="{D767E2DB-C52E-A242-97EB-F5EEA20AC206}"/>
              </a:ext>
            </a:extLst>
          </p:cNvPr>
          <p:cNvSpPr txBox="1"/>
          <p:nvPr/>
        </p:nvSpPr>
        <p:spPr>
          <a:xfrm>
            <a:off x="211873" y="264400"/>
            <a:ext cx="4847737" cy="369332"/>
          </a:xfrm>
          <a:prstGeom prst="rect">
            <a:avLst/>
          </a:prstGeom>
          <a:noFill/>
        </p:spPr>
        <p:txBody>
          <a:bodyPr wrap="none" rtlCol="0">
            <a:spAutoFit/>
          </a:bodyPr>
          <a:lstStyle/>
          <a:p>
            <a:r>
              <a:rPr lang="en-US" dirty="0"/>
              <a:t>Getting access to data that needs to be requested</a:t>
            </a:r>
          </a:p>
        </p:txBody>
      </p:sp>
    </p:spTree>
    <p:extLst>
      <p:ext uri="{BB962C8B-B14F-4D97-AF65-F5344CB8AC3E}">
        <p14:creationId xmlns:p14="http://schemas.microsoft.com/office/powerpoint/2010/main" val="332441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feld 42">
            <a:extLst>
              <a:ext uri="{FF2B5EF4-FFF2-40B4-BE49-F238E27FC236}">
                <a16:creationId xmlns:a16="http://schemas.microsoft.com/office/drawing/2014/main" id="{F92273C4-10C1-3F41-AC47-6A4095C6895F}"/>
              </a:ext>
            </a:extLst>
          </p:cNvPr>
          <p:cNvSpPr txBox="1"/>
          <p:nvPr/>
        </p:nvSpPr>
        <p:spPr>
          <a:xfrm>
            <a:off x="211873" y="264400"/>
            <a:ext cx="3548728" cy="369332"/>
          </a:xfrm>
          <a:prstGeom prst="rect">
            <a:avLst/>
          </a:prstGeom>
          <a:noFill/>
        </p:spPr>
        <p:txBody>
          <a:bodyPr wrap="none" rtlCol="0">
            <a:spAutoFit/>
          </a:bodyPr>
          <a:lstStyle/>
          <a:p>
            <a:r>
              <a:rPr lang="en-US" dirty="0"/>
              <a:t>EIP Protocol: Message Format (1/2)</a:t>
            </a:r>
          </a:p>
        </p:txBody>
      </p:sp>
      <p:sp>
        <p:nvSpPr>
          <p:cNvPr id="44" name="Textfeld 43">
            <a:extLst>
              <a:ext uri="{FF2B5EF4-FFF2-40B4-BE49-F238E27FC236}">
                <a16:creationId xmlns:a16="http://schemas.microsoft.com/office/drawing/2014/main" id="{5E701DAD-6457-124A-BDFF-7D24520EFD23}"/>
              </a:ext>
            </a:extLst>
          </p:cNvPr>
          <p:cNvSpPr txBox="1"/>
          <p:nvPr/>
        </p:nvSpPr>
        <p:spPr>
          <a:xfrm>
            <a:off x="680224" y="1293541"/>
            <a:ext cx="5754030" cy="5509200"/>
          </a:xfrm>
          <a:prstGeom prst="rect">
            <a:avLst/>
          </a:prstGeom>
          <a:noFill/>
        </p:spPr>
        <p:txBody>
          <a:bodyPr wrap="square" rtlCol="0">
            <a:spAutoFit/>
          </a:bodyPr>
          <a:lstStyle/>
          <a:p>
            <a:r>
              <a:rPr lang="en-US" sz="1600" dirty="0">
                <a:solidFill>
                  <a:schemeClr val="accent1"/>
                </a:solidFill>
              </a:rPr>
              <a:t>HEART: </a:t>
            </a:r>
          </a:p>
          <a:p>
            <a:r>
              <a:rPr lang="en-US" sz="1600" dirty="0"/>
              <a:t>Topic	=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a:t>&lt;domain&gt;</a:t>
            </a:r>
            <a:r>
              <a:rPr lang="en-US" sz="1600" dirty="0">
                <a:solidFill>
                  <a:schemeClr val="accent1"/>
                </a:solidFill>
                <a:latin typeface="Courier" pitchFamily="2" charset="0"/>
              </a:rPr>
              <a:t>/</a:t>
            </a:r>
            <a:r>
              <a:rPr lang="en-US" sz="1600" dirty="0"/>
              <a:t>&lt;object&gt;</a:t>
            </a:r>
            <a:r>
              <a:rPr lang="en-US" sz="1600" dirty="0">
                <a:solidFill>
                  <a:schemeClr val="accent1"/>
                </a:solidFill>
                <a:latin typeface="Courier" pitchFamily="2" charset="0"/>
              </a:rPr>
              <a:t>/HEART</a:t>
            </a:r>
            <a:endParaRPr lang="en-US" sz="1600" dirty="0"/>
          </a:p>
          <a:p>
            <a:r>
              <a:rPr lang="en-US" sz="1600" dirty="0"/>
              <a:t>Data 	= </a:t>
            </a:r>
            <a:r>
              <a:rPr lang="en-US" sz="1600" i="1" dirty="0"/>
              <a:t>empty </a:t>
            </a:r>
            <a:r>
              <a:rPr lang="en-US" sz="1600" dirty="0"/>
              <a:t>OR twin ID (in case of a physical object joining)</a:t>
            </a:r>
          </a:p>
          <a:p>
            <a:r>
              <a:rPr lang="en-US" sz="1600" dirty="0"/>
              <a:t>E.g.: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err="1">
                <a:solidFill>
                  <a:schemeClr val="accent1"/>
                </a:solidFill>
                <a:latin typeface="Courier" pitchFamily="2" charset="0"/>
              </a:rPr>
              <a:t>uni-due.de</a:t>
            </a:r>
            <a:r>
              <a:rPr lang="en-US" sz="1600" dirty="0">
                <a:solidFill>
                  <a:schemeClr val="accent1"/>
                </a:solidFill>
                <a:latin typeface="Courier" pitchFamily="2" charset="0"/>
              </a:rPr>
              <a:t>/es/twin1/HEART</a:t>
            </a:r>
            <a:r>
              <a:rPr lang="en-US" sz="1600" dirty="0"/>
              <a:t>”, “”)</a:t>
            </a:r>
          </a:p>
          <a:p>
            <a:endParaRPr lang="en-US" sz="1600" dirty="0"/>
          </a:p>
          <a:p>
            <a:r>
              <a:rPr lang="en-US" sz="1600" dirty="0">
                <a:solidFill>
                  <a:schemeClr val="accent1"/>
                </a:solidFill>
              </a:rPr>
              <a:t>START:</a:t>
            </a:r>
          </a:p>
          <a:p>
            <a:r>
              <a:rPr lang="en-US" sz="1600" dirty="0"/>
              <a:t>Topic	=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a:t>&lt;domain&gt;</a:t>
            </a:r>
            <a:r>
              <a:rPr lang="en-US" sz="1600" dirty="0">
                <a:solidFill>
                  <a:schemeClr val="accent1"/>
                </a:solidFill>
                <a:latin typeface="Courier" pitchFamily="2" charset="0"/>
              </a:rPr>
              <a:t>/</a:t>
            </a:r>
            <a:r>
              <a:rPr lang="en-US" sz="1600" dirty="0"/>
              <a:t>&lt;object&gt;</a:t>
            </a:r>
            <a:r>
              <a:rPr lang="en-US" sz="1600" dirty="0">
                <a:solidFill>
                  <a:schemeClr val="accent1"/>
                </a:solidFill>
                <a:latin typeface="Courier" pitchFamily="2" charset="0"/>
              </a:rPr>
              <a:t>/START/</a:t>
            </a:r>
            <a:r>
              <a:rPr lang="en-US" sz="1600" dirty="0"/>
              <a:t>&lt;data id&gt;</a:t>
            </a:r>
          </a:p>
          <a:p>
            <a:r>
              <a:rPr lang="en-US" sz="1600" dirty="0"/>
              <a:t>Data 	= </a:t>
            </a:r>
            <a:r>
              <a:rPr lang="en-US" sz="1600" i="1" dirty="0"/>
              <a:t>topic specifying object that is interested in data</a:t>
            </a:r>
          </a:p>
          <a:p>
            <a:r>
              <a:rPr lang="en-US" sz="1600" dirty="0"/>
              <a:t>E.g.: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err="1">
                <a:solidFill>
                  <a:schemeClr val="accent1"/>
                </a:solidFill>
                <a:latin typeface="Courier" pitchFamily="2" charset="0"/>
              </a:rPr>
              <a:t>uni-due.de</a:t>
            </a:r>
            <a:r>
              <a:rPr lang="en-US" sz="1600" dirty="0">
                <a:solidFill>
                  <a:schemeClr val="accent1"/>
                </a:solidFill>
                <a:latin typeface="Courier" pitchFamily="2" charset="0"/>
              </a:rPr>
              <a:t>/es/twin1/START/light</a:t>
            </a:r>
            <a:r>
              <a:rPr lang="en-US" sz="1600" dirty="0"/>
              <a:t>”,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err="1">
                <a:solidFill>
                  <a:schemeClr val="accent1"/>
                </a:solidFill>
                <a:latin typeface="Courier" pitchFamily="2" charset="0"/>
              </a:rPr>
              <a:t>uni-due.de</a:t>
            </a:r>
            <a:r>
              <a:rPr lang="en-US" sz="1600" dirty="0">
                <a:solidFill>
                  <a:schemeClr val="accent1"/>
                </a:solidFill>
                <a:latin typeface="Courier" pitchFamily="2" charset="0"/>
              </a:rPr>
              <a:t>/es/twin2</a:t>
            </a:r>
            <a:r>
              <a:rPr lang="en-US" sz="1600" dirty="0"/>
              <a:t>”)</a:t>
            </a:r>
          </a:p>
          <a:p>
            <a:endParaRPr lang="en-US" sz="1600" dirty="0"/>
          </a:p>
          <a:p>
            <a:r>
              <a:rPr lang="en-US" sz="1600" dirty="0">
                <a:solidFill>
                  <a:schemeClr val="accent1"/>
                </a:solidFill>
              </a:rPr>
              <a:t>STOP</a:t>
            </a:r>
            <a:r>
              <a:rPr lang="en-US" sz="1600" dirty="0"/>
              <a:t>:</a:t>
            </a:r>
          </a:p>
          <a:p>
            <a:r>
              <a:rPr lang="en-US" sz="1600" dirty="0"/>
              <a:t>Topic	=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a:t>&lt;domain&gt;</a:t>
            </a:r>
            <a:r>
              <a:rPr lang="en-US" sz="1600" dirty="0">
                <a:solidFill>
                  <a:schemeClr val="accent1"/>
                </a:solidFill>
                <a:latin typeface="Courier" pitchFamily="2" charset="0"/>
              </a:rPr>
              <a:t>/</a:t>
            </a:r>
            <a:r>
              <a:rPr lang="en-US" sz="1600" dirty="0"/>
              <a:t>&lt;object&gt;</a:t>
            </a:r>
            <a:r>
              <a:rPr lang="en-US" sz="1600" dirty="0">
                <a:solidFill>
                  <a:schemeClr val="accent1"/>
                </a:solidFill>
                <a:latin typeface="Courier" pitchFamily="2" charset="0"/>
              </a:rPr>
              <a:t>/STOP/</a:t>
            </a:r>
            <a:r>
              <a:rPr lang="en-US" sz="1600" dirty="0"/>
              <a:t>&lt;data id&gt;</a:t>
            </a:r>
          </a:p>
          <a:p>
            <a:r>
              <a:rPr lang="en-US" sz="1600" dirty="0"/>
              <a:t>Data 	= </a:t>
            </a:r>
            <a:r>
              <a:rPr lang="en-US" sz="1600" i="1" dirty="0"/>
              <a:t>topic specifying object that is interested in data</a:t>
            </a:r>
          </a:p>
          <a:p>
            <a:r>
              <a:rPr lang="en-US" sz="1600" dirty="0"/>
              <a:t>E.g.: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err="1">
                <a:solidFill>
                  <a:schemeClr val="accent1"/>
                </a:solidFill>
                <a:latin typeface="Courier" pitchFamily="2" charset="0"/>
              </a:rPr>
              <a:t>uni-due.de</a:t>
            </a:r>
            <a:r>
              <a:rPr lang="en-US" sz="1600" dirty="0">
                <a:solidFill>
                  <a:schemeClr val="accent1"/>
                </a:solidFill>
                <a:latin typeface="Courier" pitchFamily="2" charset="0"/>
              </a:rPr>
              <a:t>/es/twin1/STOP/light</a:t>
            </a:r>
            <a:r>
              <a:rPr lang="en-US" sz="1600" dirty="0"/>
              <a:t>”,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err="1">
                <a:solidFill>
                  <a:schemeClr val="accent1"/>
                </a:solidFill>
                <a:latin typeface="Courier" pitchFamily="2" charset="0"/>
              </a:rPr>
              <a:t>uni-due.de</a:t>
            </a:r>
            <a:r>
              <a:rPr lang="en-US" sz="1600" dirty="0">
                <a:solidFill>
                  <a:schemeClr val="accent1"/>
                </a:solidFill>
                <a:latin typeface="Courier" pitchFamily="2" charset="0"/>
              </a:rPr>
              <a:t>/es/twin2</a:t>
            </a:r>
            <a:r>
              <a:rPr lang="en-US" sz="1600" dirty="0"/>
              <a:t>”)</a:t>
            </a:r>
          </a:p>
          <a:p>
            <a:endParaRPr lang="en-US" sz="1600" dirty="0">
              <a:solidFill>
                <a:schemeClr val="accent1"/>
              </a:solidFill>
            </a:endParaRPr>
          </a:p>
          <a:p>
            <a:r>
              <a:rPr lang="en-US" sz="1600" dirty="0">
                <a:solidFill>
                  <a:schemeClr val="accent1"/>
                </a:solidFill>
              </a:rPr>
              <a:t>DATA:</a:t>
            </a:r>
          </a:p>
          <a:p>
            <a:r>
              <a:rPr lang="en-US" sz="1600" dirty="0"/>
              <a:t>Topic	=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a:t>&lt;domain&gt;</a:t>
            </a:r>
            <a:r>
              <a:rPr lang="en-US" sz="1600" dirty="0">
                <a:solidFill>
                  <a:schemeClr val="accent1"/>
                </a:solidFill>
                <a:latin typeface="Courier" pitchFamily="2" charset="0"/>
              </a:rPr>
              <a:t>/</a:t>
            </a:r>
            <a:r>
              <a:rPr lang="en-US" sz="1600" dirty="0"/>
              <a:t>&lt;object&gt;</a:t>
            </a:r>
            <a:r>
              <a:rPr lang="en-US" sz="1600" dirty="0">
                <a:solidFill>
                  <a:schemeClr val="accent1"/>
                </a:solidFill>
                <a:latin typeface="Courier" pitchFamily="2" charset="0"/>
              </a:rPr>
              <a:t>/DATA/</a:t>
            </a:r>
            <a:r>
              <a:rPr lang="en-US" sz="1600" dirty="0"/>
              <a:t>&lt;data id&gt;</a:t>
            </a:r>
          </a:p>
          <a:p>
            <a:r>
              <a:rPr lang="en-US" sz="1600" dirty="0"/>
              <a:t>Data 	= </a:t>
            </a:r>
            <a:r>
              <a:rPr lang="en-US" sz="1600" i="1" dirty="0"/>
              <a:t>value, encoded as string</a:t>
            </a:r>
          </a:p>
          <a:p>
            <a:r>
              <a:rPr lang="en-US" sz="1600" i="1" dirty="0"/>
              <a:t>E.g.: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err="1">
                <a:solidFill>
                  <a:schemeClr val="accent1"/>
                </a:solidFill>
                <a:latin typeface="Courier" pitchFamily="2" charset="0"/>
              </a:rPr>
              <a:t>uni-due.de</a:t>
            </a:r>
            <a:r>
              <a:rPr lang="en-US" sz="1600" dirty="0">
                <a:solidFill>
                  <a:schemeClr val="accent1"/>
                </a:solidFill>
                <a:latin typeface="Courier" pitchFamily="2" charset="0"/>
              </a:rPr>
              <a:t>/es/twin1/DATA/light</a:t>
            </a:r>
            <a:r>
              <a:rPr lang="en-US" sz="1600" dirty="0"/>
              <a:t>”, 	“</a:t>
            </a:r>
            <a:r>
              <a:rPr lang="en-US" sz="1600" dirty="0">
                <a:solidFill>
                  <a:schemeClr val="accent1"/>
                </a:solidFill>
                <a:latin typeface="Courier" pitchFamily="2" charset="0"/>
              </a:rPr>
              <a:t>30.6</a:t>
            </a:r>
            <a:r>
              <a:rPr lang="en-US" sz="1600" dirty="0"/>
              <a:t>”)</a:t>
            </a:r>
            <a:endParaRPr lang="en-US" sz="1600" i="1" dirty="0"/>
          </a:p>
        </p:txBody>
      </p:sp>
    </p:spTree>
    <p:extLst>
      <p:ext uri="{BB962C8B-B14F-4D97-AF65-F5344CB8AC3E}">
        <p14:creationId xmlns:p14="http://schemas.microsoft.com/office/powerpoint/2010/main" val="406660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feld 42">
            <a:extLst>
              <a:ext uri="{FF2B5EF4-FFF2-40B4-BE49-F238E27FC236}">
                <a16:creationId xmlns:a16="http://schemas.microsoft.com/office/drawing/2014/main" id="{F92273C4-10C1-3F41-AC47-6A4095C6895F}"/>
              </a:ext>
            </a:extLst>
          </p:cNvPr>
          <p:cNvSpPr txBox="1"/>
          <p:nvPr/>
        </p:nvSpPr>
        <p:spPr>
          <a:xfrm>
            <a:off x="211873" y="264400"/>
            <a:ext cx="3548728" cy="369332"/>
          </a:xfrm>
          <a:prstGeom prst="rect">
            <a:avLst/>
          </a:prstGeom>
          <a:noFill/>
        </p:spPr>
        <p:txBody>
          <a:bodyPr wrap="none" rtlCol="0">
            <a:spAutoFit/>
          </a:bodyPr>
          <a:lstStyle/>
          <a:p>
            <a:r>
              <a:rPr lang="en-US" dirty="0"/>
              <a:t>EIP Protocol: Message Format (2/2)</a:t>
            </a:r>
          </a:p>
        </p:txBody>
      </p:sp>
      <p:sp>
        <p:nvSpPr>
          <p:cNvPr id="44" name="Textfeld 43">
            <a:extLst>
              <a:ext uri="{FF2B5EF4-FFF2-40B4-BE49-F238E27FC236}">
                <a16:creationId xmlns:a16="http://schemas.microsoft.com/office/drawing/2014/main" id="{5E701DAD-6457-124A-BDFF-7D24520EFD23}"/>
              </a:ext>
            </a:extLst>
          </p:cNvPr>
          <p:cNvSpPr txBox="1"/>
          <p:nvPr/>
        </p:nvSpPr>
        <p:spPr>
          <a:xfrm>
            <a:off x="680224" y="1293541"/>
            <a:ext cx="5754030" cy="8463855"/>
          </a:xfrm>
          <a:prstGeom prst="rect">
            <a:avLst/>
          </a:prstGeom>
          <a:noFill/>
        </p:spPr>
        <p:txBody>
          <a:bodyPr wrap="square" rtlCol="0">
            <a:spAutoFit/>
          </a:bodyPr>
          <a:lstStyle/>
          <a:p>
            <a:r>
              <a:rPr lang="en-US" sz="1600" dirty="0">
                <a:solidFill>
                  <a:schemeClr val="accent1"/>
                </a:solidFill>
              </a:rPr>
              <a:t>DO:</a:t>
            </a:r>
          </a:p>
          <a:p>
            <a:r>
              <a:rPr lang="en-US" sz="1600" dirty="0"/>
              <a:t>Topic	=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a:t>&lt;domain&gt;</a:t>
            </a:r>
            <a:r>
              <a:rPr lang="en-US" sz="1600" dirty="0">
                <a:solidFill>
                  <a:schemeClr val="accent1"/>
                </a:solidFill>
                <a:latin typeface="Courier" pitchFamily="2" charset="0"/>
              </a:rPr>
              <a:t>/</a:t>
            </a:r>
            <a:r>
              <a:rPr lang="en-US" sz="1600" dirty="0"/>
              <a:t>&lt;object&gt;</a:t>
            </a:r>
            <a:r>
              <a:rPr lang="en-US" sz="1600" dirty="0">
                <a:solidFill>
                  <a:schemeClr val="accent1"/>
                </a:solidFill>
                <a:latin typeface="Courier" pitchFamily="2" charset="0"/>
              </a:rPr>
              <a:t>/DO/</a:t>
            </a:r>
            <a:r>
              <a:rPr lang="en-US" sz="1600" dirty="0">
                <a:latin typeface="Calibri" panose="020F0502020204030204" pitchFamily="34" charset="0"/>
                <a:cs typeface="Calibri" panose="020F0502020204030204" pitchFamily="34" charset="0"/>
              </a:rPr>
              <a:t>&lt;command specific&gt;</a:t>
            </a:r>
          </a:p>
          <a:p>
            <a:r>
              <a:rPr lang="en-US" sz="1600" dirty="0"/>
              <a:t>Data 	= </a:t>
            </a:r>
            <a:r>
              <a:rPr lang="en-US" sz="1600" i="1" dirty="0"/>
              <a:t>command specific</a:t>
            </a:r>
          </a:p>
          <a:p>
            <a:endParaRPr lang="en-US" sz="1600" i="1" dirty="0"/>
          </a:p>
          <a:p>
            <a:r>
              <a:rPr lang="en-US" sz="1600" dirty="0">
                <a:solidFill>
                  <a:schemeClr val="accent1"/>
                </a:solidFill>
              </a:rPr>
              <a:t>DONE:</a:t>
            </a:r>
          </a:p>
          <a:p>
            <a:r>
              <a:rPr lang="en-US" sz="1600" dirty="0"/>
              <a:t>Topic	=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a:t>&lt;domain&gt;</a:t>
            </a:r>
            <a:r>
              <a:rPr lang="en-US" sz="1600" dirty="0">
                <a:solidFill>
                  <a:schemeClr val="accent1"/>
                </a:solidFill>
                <a:latin typeface="Courier" pitchFamily="2" charset="0"/>
              </a:rPr>
              <a:t>/</a:t>
            </a:r>
            <a:r>
              <a:rPr lang="en-US" sz="1600" dirty="0"/>
              <a:t>&lt;object&gt;</a:t>
            </a:r>
            <a:r>
              <a:rPr lang="en-US" sz="1600" dirty="0">
                <a:solidFill>
                  <a:schemeClr val="accent1"/>
                </a:solidFill>
                <a:latin typeface="Courier" pitchFamily="2" charset="0"/>
              </a:rPr>
              <a:t>/DONE/</a:t>
            </a:r>
            <a:r>
              <a:rPr lang="en-US" sz="1600" dirty="0">
                <a:latin typeface="Calibri" panose="020F0502020204030204" pitchFamily="34" charset="0"/>
                <a:cs typeface="Calibri" panose="020F0502020204030204" pitchFamily="34" charset="0"/>
              </a:rPr>
              <a:t>&lt;command specific&gt;</a:t>
            </a:r>
          </a:p>
          <a:p>
            <a:r>
              <a:rPr lang="en-US" sz="1600" dirty="0"/>
              <a:t>Data 	= </a:t>
            </a:r>
            <a:r>
              <a:rPr lang="en-US" sz="1600" i="1" dirty="0"/>
              <a:t>command specific</a:t>
            </a:r>
          </a:p>
          <a:p>
            <a:endParaRPr lang="en-US" sz="1600" i="1" dirty="0"/>
          </a:p>
          <a:p>
            <a:r>
              <a:rPr lang="en-US" sz="1600" i="1" dirty="0"/>
              <a:t>We currently support two commands:</a:t>
            </a:r>
          </a:p>
          <a:p>
            <a:endParaRPr lang="en-US" sz="1600" i="1" dirty="0"/>
          </a:p>
          <a:p>
            <a:r>
              <a:rPr lang="en-US" sz="1600" i="1" dirty="0"/>
              <a:t>TURN_ON:</a:t>
            </a:r>
          </a:p>
          <a:p>
            <a:r>
              <a:rPr lang="en-US" sz="1600" dirty="0"/>
              <a:t>Topic	=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a:t>&lt;domain&gt;</a:t>
            </a:r>
            <a:r>
              <a:rPr lang="en-US" sz="1600" dirty="0">
                <a:solidFill>
                  <a:schemeClr val="accent1"/>
                </a:solidFill>
                <a:latin typeface="Courier" pitchFamily="2" charset="0"/>
              </a:rPr>
              <a:t>/</a:t>
            </a:r>
            <a:r>
              <a:rPr lang="en-US" sz="1600" dirty="0"/>
              <a:t>&lt;object&gt;</a:t>
            </a:r>
            <a:r>
              <a:rPr lang="en-US" sz="1600" dirty="0">
                <a:solidFill>
                  <a:schemeClr val="accent1"/>
                </a:solidFill>
                <a:latin typeface="Courier" pitchFamily="2" charset="0"/>
              </a:rPr>
              <a:t>/DO/&lt;SET&gt;/</a:t>
            </a:r>
            <a:r>
              <a:rPr lang="en-US" sz="1600" dirty="0">
                <a:latin typeface="Calibri" panose="020F0502020204030204" pitchFamily="34" charset="0"/>
                <a:cs typeface="Calibri" panose="020F0502020204030204" pitchFamily="34" charset="0"/>
              </a:rPr>
              <a:t>&lt;service&gt;</a:t>
            </a:r>
          </a:p>
          <a:p>
            <a:r>
              <a:rPr lang="en-US" sz="1600" dirty="0"/>
              <a:t>Data 	= </a:t>
            </a:r>
            <a:r>
              <a:rPr lang="en-US" sz="1600" i="1" dirty="0"/>
              <a:t>“1”</a:t>
            </a:r>
          </a:p>
          <a:p>
            <a:r>
              <a:rPr lang="en-US" sz="1600" i="1" dirty="0"/>
              <a:t>E.g.: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err="1">
                <a:solidFill>
                  <a:schemeClr val="accent1"/>
                </a:solidFill>
                <a:latin typeface="Courier" pitchFamily="2" charset="0"/>
              </a:rPr>
              <a:t>uni-due.de</a:t>
            </a:r>
            <a:r>
              <a:rPr lang="en-US" sz="1600" dirty="0">
                <a:solidFill>
                  <a:schemeClr val="accent1"/>
                </a:solidFill>
                <a:latin typeface="Courier" pitchFamily="2" charset="0"/>
              </a:rPr>
              <a:t>/es/twin1/DO/SET/led</a:t>
            </a:r>
            <a:r>
              <a:rPr lang="en-US" sz="1600" dirty="0"/>
              <a:t>”, 	“</a:t>
            </a:r>
            <a:r>
              <a:rPr lang="en-US" sz="1600" dirty="0">
                <a:solidFill>
                  <a:schemeClr val="accent1"/>
                </a:solidFill>
                <a:latin typeface="Courier" pitchFamily="2" charset="0"/>
              </a:rPr>
              <a:t>1</a:t>
            </a:r>
            <a:r>
              <a:rPr lang="en-US" sz="1600" dirty="0"/>
              <a:t>”)</a:t>
            </a:r>
            <a:endParaRPr lang="en-US" sz="1600" i="1" dirty="0"/>
          </a:p>
          <a:p>
            <a:endParaRPr lang="en-US" sz="1600" i="1" dirty="0"/>
          </a:p>
          <a:p>
            <a:r>
              <a:rPr lang="en-US" sz="1600" i="1" dirty="0"/>
              <a:t>TURN_OFF:</a:t>
            </a:r>
          </a:p>
          <a:p>
            <a:r>
              <a:rPr lang="en-US" sz="1600" dirty="0"/>
              <a:t>Topic	=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a:t>&lt;domain&gt;</a:t>
            </a:r>
            <a:r>
              <a:rPr lang="en-US" sz="1600" dirty="0">
                <a:solidFill>
                  <a:schemeClr val="accent1"/>
                </a:solidFill>
                <a:latin typeface="Courier" pitchFamily="2" charset="0"/>
              </a:rPr>
              <a:t>/</a:t>
            </a:r>
            <a:r>
              <a:rPr lang="en-US" sz="1600" dirty="0"/>
              <a:t>&lt;object&gt;</a:t>
            </a:r>
            <a:r>
              <a:rPr lang="en-US" sz="1600" dirty="0">
                <a:solidFill>
                  <a:schemeClr val="accent1"/>
                </a:solidFill>
                <a:latin typeface="Courier" pitchFamily="2" charset="0"/>
              </a:rPr>
              <a:t>/DO/&lt;SET&gt;/</a:t>
            </a:r>
            <a:r>
              <a:rPr lang="en-US" sz="1600" dirty="0">
                <a:latin typeface="Calibri" panose="020F0502020204030204" pitchFamily="34" charset="0"/>
                <a:cs typeface="Calibri" panose="020F0502020204030204" pitchFamily="34" charset="0"/>
              </a:rPr>
              <a:t>&lt;service&gt;</a:t>
            </a:r>
          </a:p>
          <a:p>
            <a:r>
              <a:rPr lang="en-US" sz="1600" dirty="0"/>
              <a:t>Data 	= </a:t>
            </a:r>
            <a:r>
              <a:rPr lang="en-US" sz="1600" i="1" dirty="0"/>
              <a:t>“0”</a:t>
            </a:r>
          </a:p>
          <a:p>
            <a:r>
              <a:rPr lang="en-US" sz="1600" i="1" dirty="0"/>
              <a:t>E.g.: (“</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err="1">
                <a:solidFill>
                  <a:schemeClr val="accent1"/>
                </a:solidFill>
                <a:latin typeface="Courier" pitchFamily="2" charset="0"/>
              </a:rPr>
              <a:t>uni-due.de</a:t>
            </a:r>
            <a:r>
              <a:rPr lang="en-US" sz="1600" dirty="0">
                <a:solidFill>
                  <a:schemeClr val="accent1"/>
                </a:solidFill>
                <a:latin typeface="Courier" pitchFamily="2" charset="0"/>
              </a:rPr>
              <a:t>/es/twin1/DO/SET/led/1</a:t>
            </a:r>
            <a:r>
              <a:rPr lang="en-US" sz="1600" dirty="0"/>
              <a:t>”, 	“</a:t>
            </a:r>
            <a:r>
              <a:rPr lang="en-US" sz="1600" dirty="0">
                <a:solidFill>
                  <a:schemeClr val="accent1"/>
                </a:solidFill>
                <a:latin typeface="Courier" pitchFamily="2" charset="0"/>
              </a:rPr>
              <a:t>0</a:t>
            </a:r>
            <a:r>
              <a:rPr lang="en-US" sz="1600" dirty="0"/>
              <a:t>”)</a:t>
            </a:r>
          </a:p>
          <a:p>
            <a:endParaRPr lang="en-US" sz="1600" dirty="0"/>
          </a:p>
          <a:p>
            <a:r>
              <a:rPr lang="en-US" sz="1600" i="1" dirty="0"/>
              <a:t>A response would lead to the following message being published:</a:t>
            </a:r>
          </a:p>
          <a:p>
            <a:r>
              <a:rPr lang="en-US" sz="1600" i="1" dirty="0"/>
              <a:t>(“</a:t>
            </a:r>
            <a:r>
              <a:rPr lang="en-US" sz="1600" dirty="0" err="1">
                <a:solidFill>
                  <a:schemeClr val="accent1"/>
                </a:solidFill>
                <a:latin typeface="Courier" pitchFamily="2" charset="0"/>
              </a:rPr>
              <a:t>eip</a:t>
            </a:r>
            <a:r>
              <a:rPr lang="en-US" sz="1600" dirty="0">
                <a:solidFill>
                  <a:schemeClr val="accent1"/>
                </a:solidFill>
                <a:latin typeface="Courier" pitchFamily="2" charset="0"/>
              </a:rPr>
              <a:t>://</a:t>
            </a:r>
            <a:r>
              <a:rPr lang="en-US" sz="1600" dirty="0" err="1">
                <a:solidFill>
                  <a:schemeClr val="accent1"/>
                </a:solidFill>
                <a:latin typeface="Courier" pitchFamily="2" charset="0"/>
              </a:rPr>
              <a:t>uni-due.de</a:t>
            </a:r>
            <a:r>
              <a:rPr lang="en-US" sz="1600" dirty="0">
                <a:solidFill>
                  <a:schemeClr val="accent1"/>
                </a:solidFill>
                <a:latin typeface="Courier" pitchFamily="2" charset="0"/>
              </a:rPr>
              <a:t>/es/twin1/DONE/SET/led/2</a:t>
            </a:r>
            <a:r>
              <a:rPr lang="en-US" sz="1600" dirty="0"/>
              <a:t>”, “</a:t>
            </a:r>
            <a:r>
              <a:rPr lang="en-US" sz="1600" dirty="0">
                <a:solidFill>
                  <a:schemeClr val="accent1"/>
                </a:solidFill>
                <a:latin typeface="Courier" pitchFamily="2" charset="0"/>
              </a:rPr>
              <a:t>0</a:t>
            </a:r>
            <a:r>
              <a:rPr lang="en-US" sz="1600" dirty="0"/>
              <a:t>”)</a:t>
            </a:r>
          </a:p>
          <a:p>
            <a:endParaRPr lang="en-US" sz="1600" dirty="0"/>
          </a:p>
          <a:p>
            <a:endParaRPr lang="en-US" sz="1600" dirty="0"/>
          </a:p>
          <a:p>
            <a:r>
              <a:rPr lang="en-US" sz="1600" dirty="0"/>
              <a:t>Currently it is predefined for each command if we expect a response or not. In the future this might be selectable. Turn on / off do not expect responses (the given response is provided as an example).</a:t>
            </a:r>
          </a:p>
          <a:p>
            <a:endParaRPr lang="en-US" sz="1600" dirty="0"/>
          </a:p>
          <a:p>
            <a:r>
              <a:rPr lang="en-US" sz="1600" i="1" dirty="0">
                <a:solidFill>
                  <a:srgbClr val="FF0000"/>
                </a:solidFill>
              </a:rPr>
              <a:t>Open Question: we could also send a DATA message instead of a DONE message, indicating the change of state of the object resulting from the command. Would that be better / equal?</a:t>
            </a:r>
          </a:p>
        </p:txBody>
      </p:sp>
    </p:spTree>
    <p:extLst>
      <p:ext uri="{BB962C8B-B14F-4D97-AF65-F5344CB8AC3E}">
        <p14:creationId xmlns:p14="http://schemas.microsoft.com/office/powerpoint/2010/main" val="138364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feld 42">
            <a:extLst>
              <a:ext uri="{FF2B5EF4-FFF2-40B4-BE49-F238E27FC236}">
                <a16:creationId xmlns:a16="http://schemas.microsoft.com/office/drawing/2014/main" id="{F92273C4-10C1-3F41-AC47-6A4095C6895F}"/>
              </a:ext>
            </a:extLst>
          </p:cNvPr>
          <p:cNvSpPr txBox="1"/>
          <p:nvPr/>
        </p:nvSpPr>
        <p:spPr>
          <a:xfrm>
            <a:off x="211873" y="264400"/>
            <a:ext cx="2515112" cy="369332"/>
          </a:xfrm>
          <a:prstGeom prst="rect">
            <a:avLst/>
          </a:prstGeom>
          <a:noFill/>
        </p:spPr>
        <p:txBody>
          <a:bodyPr wrap="none" rtlCol="0">
            <a:spAutoFit/>
          </a:bodyPr>
          <a:lstStyle/>
          <a:p>
            <a:r>
              <a:rPr lang="en-US" dirty="0"/>
              <a:t>EIP Protocol: Operations</a:t>
            </a:r>
          </a:p>
        </p:txBody>
      </p:sp>
      <p:sp>
        <p:nvSpPr>
          <p:cNvPr id="44" name="Textfeld 43">
            <a:extLst>
              <a:ext uri="{FF2B5EF4-FFF2-40B4-BE49-F238E27FC236}">
                <a16:creationId xmlns:a16="http://schemas.microsoft.com/office/drawing/2014/main" id="{5E701DAD-6457-124A-BDFF-7D24520EFD23}"/>
              </a:ext>
            </a:extLst>
          </p:cNvPr>
          <p:cNvSpPr txBox="1"/>
          <p:nvPr/>
        </p:nvSpPr>
        <p:spPr>
          <a:xfrm>
            <a:off x="680224" y="1293541"/>
            <a:ext cx="5754030" cy="5262979"/>
          </a:xfrm>
          <a:prstGeom prst="rect">
            <a:avLst/>
          </a:prstGeom>
          <a:noFill/>
        </p:spPr>
        <p:txBody>
          <a:bodyPr wrap="square" rtlCol="0">
            <a:spAutoFit/>
          </a:bodyPr>
          <a:lstStyle/>
          <a:p>
            <a:r>
              <a:rPr lang="en-US" sz="1600" dirty="0"/>
              <a:t>Sending a heartbeat: </a:t>
            </a:r>
          </a:p>
          <a:p>
            <a:pPr marL="342900" indent="-342900">
              <a:buFont typeface="+mj-lt"/>
              <a:buAutoNum type="arabicPeriod"/>
            </a:pPr>
            <a:r>
              <a:rPr lang="en-US" sz="1600" dirty="0"/>
              <a:t>pub HEART message every x </a:t>
            </a:r>
            <a:r>
              <a:rPr lang="en-US" sz="1600" dirty="0" err="1"/>
              <a:t>ms</a:t>
            </a:r>
            <a:r>
              <a:rPr lang="en-US" sz="1600" dirty="0"/>
              <a:t> (x is deployment specific)</a:t>
            </a:r>
          </a:p>
          <a:p>
            <a:pPr marL="342900" indent="-342900">
              <a:buFont typeface="+mj-lt"/>
              <a:buAutoNum type="arabicPeriod"/>
            </a:pPr>
            <a:endParaRPr lang="en-US" sz="1600" dirty="0"/>
          </a:p>
          <a:p>
            <a:r>
              <a:rPr lang="en-US" sz="1600" dirty="0"/>
              <a:t>Sending data:</a:t>
            </a:r>
          </a:p>
          <a:p>
            <a:pPr marL="342900" indent="-342900">
              <a:buFont typeface="+mj-lt"/>
              <a:buAutoNum type="arabicPeriod"/>
            </a:pPr>
            <a:r>
              <a:rPr lang="en-US" sz="1600" dirty="0"/>
              <a:t>pub DATA message</a:t>
            </a:r>
          </a:p>
          <a:p>
            <a:endParaRPr lang="en-US" sz="1600" dirty="0"/>
          </a:p>
          <a:p>
            <a:r>
              <a:rPr lang="en-US" sz="1600" dirty="0"/>
              <a:t>Requesting data reception:</a:t>
            </a:r>
          </a:p>
          <a:p>
            <a:pPr marL="342900" indent="-342900">
              <a:buFont typeface="+mj-lt"/>
              <a:buAutoNum type="arabicPeriod"/>
            </a:pPr>
            <a:r>
              <a:rPr lang="en-US" sz="1600" dirty="0"/>
              <a:t>sub DATA topic</a:t>
            </a:r>
          </a:p>
          <a:p>
            <a:pPr marL="342900" indent="-342900">
              <a:buFont typeface="+mj-lt"/>
              <a:buAutoNum type="arabicPeriod"/>
            </a:pPr>
            <a:r>
              <a:rPr lang="en-US" sz="1600" dirty="0"/>
              <a:t>pub START message</a:t>
            </a:r>
          </a:p>
          <a:p>
            <a:endParaRPr lang="en-US" sz="1600" dirty="0"/>
          </a:p>
          <a:p>
            <a:r>
              <a:rPr lang="en-US" sz="1600" dirty="0"/>
              <a:t>Cancelling data reception:</a:t>
            </a:r>
          </a:p>
          <a:p>
            <a:pPr marL="342900" indent="-342900">
              <a:buFont typeface="+mj-lt"/>
              <a:buAutoNum type="arabicPeriod"/>
            </a:pPr>
            <a:r>
              <a:rPr lang="en-US" sz="1600" dirty="0"/>
              <a:t>pub STOP message</a:t>
            </a:r>
          </a:p>
          <a:p>
            <a:pPr marL="342900" indent="-342900">
              <a:buFont typeface="+mj-lt"/>
              <a:buAutoNum type="arabicPeriod"/>
            </a:pPr>
            <a:r>
              <a:rPr lang="en-US" sz="1600" dirty="0"/>
              <a:t>unsub DATA topic</a:t>
            </a:r>
          </a:p>
          <a:p>
            <a:endParaRPr lang="en-US" sz="1600" dirty="0"/>
          </a:p>
          <a:p>
            <a:r>
              <a:rPr lang="en-US" sz="1600" dirty="0"/>
              <a:t>Sending a command without response:</a:t>
            </a:r>
          </a:p>
          <a:p>
            <a:pPr marL="342900" indent="-342900">
              <a:buFont typeface="+mj-lt"/>
              <a:buAutoNum type="arabicPeriod"/>
            </a:pPr>
            <a:r>
              <a:rPr lang="en-US" sz="1600" dirty="0"/>
              <a:t>pub DO message</a:t>
            </a:r>
          </a:p>
          <a:p>
            <a:endParaRPr lang="en-US" sz="1600" dirty="0"/>
          </a:p>
          <a:p>
            <a:r>
              <a:rPr lang="en-US" sz="1600" dirty="0"/>
              <a:t>Sending a command with response from A to B:</a:t>
            </a:r>
          </a:p>
          <a:p>
            <a:pPr marL="342900" indent="-342900">
              <a:buFont typeface="+mj-lt"/>
              <a:buAutoNum type="arabicPeriod"/>
            </a:pPr>
            <a:r>
              <a:rPr lang="en-US" sz="1600" dirty="0"/>
              <a:t>A: sub DONE topic</a:t>
            </a:r>
          </a:p>
          <a:p>
            <a:pPr marL="342900" indent="-342900">
              <a:buFont typeface="+mj-lt"/>
              <a:buAutoNum type="arabicPeriod"/>
            </a:pPr>
            <a:r>
              <a:rPr lang="en-US" sz="1600" dirty="0"/>
              <a:t>A: pub DO message</a:t>
            </a:r>
          </a:p>
          <a:p>
            <a:pPr marL="342900" indent="-342900">
              <a:buFont typeface="+mj-lt"/>
              <a:buAutoNum type="arabicPeriod"/>
            </a:pPr>
            <a:r>
              <a:rPr lang="en-US" sz="1600" dirty="0"/>
              <a:t>B: pub DONE message</a:t>
            </a:r>
          </a:p>
        </p:txBody>
      </p:sp>
    </p:spTree>
    <p:extLst>
      <p:ext uri="{BB962C8B-B14F-4D97-AF65-F5344CB8AC3E}">
        <p14:creationId xmlns:p14="http://schemas.microsoft.com/office/powerpoint/2010/main" val="257309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feld 42">
            <a:extLst>
              <a:ext uri="{FF2B5EF4-FFF2-40B4-BE49-F238E27FC236}">
                <a16:creationId xmlns:a16="http://schemas.microsoft.com/office/drawing/2014/main" id="{F92273C4-10C1-3F41-AC47-6A4095C6895F}"/>
              </a:ext>
            </a:extLst>
          </p:cNvPr>
          <p:cNvSpPr txBox="1"/>
          <p:nvPr/>
        </p:nvSpPr>
        <p:spPr>
          <a:xfrm>
            <a:off x="211873" y="264400"/>
            <a:ext cx="2515112" cy="369332"/>
          </a:xfrm>
          <a:prstGeom prst="rect">
            <a:avLst/>
          </a:prstGeom>
          <a:noFill/>
        </p:spPr>
        <p:txBody>
          <a:bodyPr wrap="none" rtlCol="0">
            <a:spAutoFit/>
          </a:bodyPr>
          <a:lstStyle/>
          <a:p>
            <a:r>
              <a:rPr lang="en-US" dirty="0"/>
              <a:t>EIP Protocol: Operations</a:t>
            </a:r>
          </a:p>
        </p:txBody>
      </p:sp>
      <p:sp>
        <p:nvSpPr>
          <p:cNvPr id="44" name="Textfeld 43">
            <a:extLst>
              <a:ext uri="{FF2B5EF4-FFF2-40B4-BE49-F238E27FC236}">
                <a16:creationId xmlns:a16="http://schemas.microsoft.com/office/drawing/2014/main" id="{5E701DAD-6457-124A-BDFF-7D24520EFD23}"/>
              </a:ext>
            </a:extLst>
          </p:cNvPr>
          <p:cNvSpPr txBox="1"/>
          <p:nvPr/>
        </p:nvSpPr>
        <p:spPr>
          <a:xfrm>
            <a:off x="680224" y="1293541"/>
            <a:ext cx="5754030" cy="5016758"/>
          </a:xfrm>
          <a:prstGeom prst="rect">
            <a:avLst/>
          </a:prstGeom>
          <a:noFill/>
        </p:spPr>
        <p:txBody>
          <a:bodyPr wrap="square" rtlCol="0">
            <a:spAutoFit/>
          </a:bodyPr>
          <a:lstStyle/>
          <a:p>
            <a:r>
              <a:rPr lang="en-US" sz="1600" b="1" dirty="0">
                <a:solidFill>
                  <a:srgbClr val="FF0000"/>
                </a:solidFill>
              </a:rPr>
              <a:t>HEARTBEATS or MQTT </a:t>
            </a:r>
            <a:r>
              <a:rPr lang="en-US" sz="1600" b="1" dirty="0" err="1">
                <a:solidFill>
                  <a:srgbClr val="FF0000"/>
                </a:solidFill>
              </a:rPr>
              <a:t>KeepAlive</a:t>
            </a:r>
            <a:r>
              <a:rPr lang="en-US" sz="1600" b="1" dirty="0">
                <a:solidFill>
                  <a:srgbClr val="FF0000"/>
                </a:solidFill>
              </a:rPr>
              <a:t> + Will ?</a:t>
            </a:r>
          </a:p>
          <a:p>
            <a:endParaRPr lang="en-US" sz="1600" dirty="0">
              <a:solidFill>
                <a:srgbClr val="FF0000"/>
              </a:solidFill>
            </a:endParaRPr>
          </a:p>
          <a:p>
            <a:r>
              <a:rPr lang="en-US" sz="1600" dirty="0">
                <a:solidFill>
                  <a:srgbClr val="FF0000"/>
                </a:solidFill>
              </a:rPr>
              <a:t>Note that we may not need HEARTBEATS after all if we do not deliver more information in them than just presence. </a:t>
            </a:r>
          </a:p>
          <a:p>
            <a:endParaRPr lang="en-US" sz="1600" dirty="0">
              <a:solidFill>
                <a:srgbClr val="FF0000"/>
              </a:solidFill>
            </a:endParaRPr>
          </a:p>
          <a:p>
            <a:r>
              <a:rPr lang="en-US" sz="1600" dirty="0">
                <a:solidFill>
                  <a:srgbClr val="FF0000"/>
                </a:solidFill>
              </a:rPr>
              <a:t>MQTT provides a </a:t>
            </a:r>
            <a:r>
              <a:rPr lang="en-US" sz="1600" dirty="0" err="1">
                <a:solidFill>
                  <a:srgbClr val="FF0000"/>
                </a:solidFill>
              </a:rPr>
              <a:t>keepAlive</a:t>
            </a:r>
            <a:r>
              <a:rPr lang="en-US" sz="1600" dirty="0">
                <a:solidFill>
                  <a:srgbClr val="FF0000"/>
                </a:solidFill>
              </a:rPr>
              <a:t> mechanism, which could in combination with a will message be used to notify twins when another one is leaving. </a:t>
            </a:r>
          </a:p>
          <a:p>
            <a:endParaRPr lang="en-US" sz="1600" dirty="0">
              <a:solidFill>
                <a:srgbClr val="FF0000"/>
              </a:solidFill>
            </a:endParaRPr>
          </a:p>
          <a:p>
            <a:r>
              <a:rPr lang="en-US" sz="1600" dirty="0">
                <a:solidFill>
                  <a:srgbClr val="FF0000"/>
                </a:solidFill>
              </a:rPr>
              <a:t>This should be hidden in the Broker! </a:t>
            </a:r>
          </a:p>
          <a:p>
            <a:endParaRPr lang="en-US" sz="1600" dirty="0">
              <a:solidFill>
                <a:srgbClr val="FF0000"/>
              </a:solidFill>
            </a:endParaRPr>
          </a:p>
          <a:p>
            <a:r>
              <a:rPr lang="en-US" sz="1600" dirty="0">
                <a:solidFill>
                  <a:srgbClr val="FF0000"/>
                </a:solidFill>
              </a:rPr>
              <a:t>A will message then could look like: </a:t>
            </a:r>
          </a:p>
          <a:p>
            <a:r>
              <a:rPr lang="en-US" sz="1600" dirty="0" err="1">
                <a:solidFill>
                  <a:srgbClr val="FF0000"/>
                </a:solidFill>
              </a:rPr>
              <a:t>eip</a:t>
            </a:r>
            <a:r>
              <a:rPr lang="en-US" sz="1600" dirty="0">
                <a:solidFill>
                  <a:srgbClr val="FF0000"/>
                </a:solidFill>
              </a:rPr>
              <a:t>://</a:t>
            </a:r>
            <a:r>
              <a:rPr lang="en-US" sz="1600" dirty="0" err="1">
                <a:solidFill>
                  <a:srgbClr val="FF0000"/>
                </a:solidFill>
              </a:rPr>
              <a:t>uni-due.e</a:t>
            </a:r>
            <a:r>
              <a:rPr lang="en-US" sz="1600" dirty="0">
                <a:solidFill>
                  <a:srgbClr val="FF0000"/>
                </a:solidFill>
              </a:rPr>
              <a:t>/es/twin1/LOST</a:t>
            </a:r>
          </a:p>
          <a:p>
            <a:endParaRPr lang="en-US" sz="1600" dirty="0">
              <a:solidFill>
                <a:srgbClr val="FF0000"/>
              </a:solidFill>
            </a:endParaRPr>
          </a:p>
          <a:p>
            <a:r>
              <a:rPr lang="en-US" sz="1600" dirty="0">
                <a:solidFill>
                  <a:srgbClr val="FF0000"/>
                </a:solidFill>
              </a:rPr>
              <a:t>Thus, a Source could subscribe for this message at its </a:t>
            </a:r>
            <a:r>
              <a:rPr lang="en-US" sz="1600" dirty="0" err="1">
                <a:solidFill>
                  <a:srgbClr val="FF0000"/>
                </a:solidFill>
              </a:rPr>
              <a:t>CommunicationEndpoint</a:t>
            </a:r>
            <a:r>
              <a:rPr lang="en-US" sz="1600" dirty="0">
                <a:solidFill>
                  <a:srgbClr val="FF0000"/>
                </a:solidFill>
              </a:rPr>
              <a:t> and could remove this client from its client list when it receives its message. </a:t>
            </a:r>
          </a:p>
          <a:p>
            <a:endParaRPr lang="en-US" sz="1600" dirty="0">
              <a:solidFill>
                <a:srgbClr val="FF0000"/>
              </a:solidFill>
            </a:endParaRPr>
          </a:p>
          <a:p>
            <a:r>
              <a:rPr lang="en-US" sz="1600" dirty="0">
                <a:solidFill>
                  <a:srgbClr val="FF0000"/>
                </a:solidFill>
              </a:rPr>
              <a:t>A broker then needs to offer an interface for twins to register their own will message, right?</a:t>
            </a:r>
          </a:p>
        </p:txBody>
      </p:sp>
    </p:spTree>
    <p:extLst>
      <p:ext uri="{BB962C8B-B14F-4D97-AF65-F5344CB8AC3E}">
        <p14:creationId xmlns:p14="http://schemas.microsoft.com/office/powerpoint/2010/main" val="63803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feld 42">
            <a:extLst>
              <a:ext uri="{FF2B5EF4-FFF2-40B4-BE49-F238E27FC236}">
                <a16:creationId xmlns:a16="http://schemas.microsoft.com/office/drawing/2014/main" id="{F92273C4-10C1-3F41-AC47-6A4095C6895F}"/>
              </a:ext>
            </a:extLst>
          </p:cNvPr>
          <p:cNvSpPr txBox="1"/>
          <p:nvPr/>
        </p:nvSpPr>
        <p:spPr>
          <a:xfrm>
            <a:off x="211873" y="264400"/>
            <a:ext cx="2515112" cy="369332"/>
          </a:xfrm>
          <a:prstGeom prst="rect">
            <a:avLst/>
          </a:prstGeom>
          <a:noFill/>
        </p:spPr>
        <p:txBody>
          <a:bodyPr wrap="none" rtlCol="0">
            <a:spAutoFit/>
          </a:bodyPr>
          <a:lstStyle/>
          <a:p>
            <a:r>
              <a:rPr lang="en-US" dirty="0"/>
              <a:t>EIP Protocol: Operations</a:t>
            </a:r>
          </a:p>
        </p:txBody>
      </p:sp>
      <p:sp>
        <p:nvSpPr>
          <p:cNvPr id="44" name="Textfeld 43">
            <a:extLst>
              <a:ext uri="{FF2B5EF4-FFF2-40B4-BE49-F238E27FC236}">
                <a16:creationId xmlns:a16="http://schemas.microsoft.com/office/drawing/2014/main" id="{5E701DAD-6457-124A-BDFF-7D24520EFD23}"/>
              </a:ext>
            </a:extLst>
          </p:cNvPr>
          <p:cNvSpPr txBox="1"/>
          <p:nvPr/>
        </p:nvSpPr>
        <p:spPr>
          <a:xfrm>
            <a:off x="680224" y="1293541"/>
            <a:ext cx="5754030" cy="5509200"/>
          </a:xfrm>
          <a:prstGeom prst="rect">
            <a:avLst/>
          </a:prstGeom>
          <a:noFill/>
        </p:spPr>
        <p:txBody>
          <a:bodyPr wrap="square" rtlCol="0">
            <a:spAutoFit/>
          </a:bodyPr>
          <a:lstStyle/>
          <a:p>
            <a:r>
              <a:rPr lang="en-US" sz="1600" dirty="0">
                <a:solidFill>
                  <a:srgbClr val="FF0000"/>
                </a:solidFill>
              </a:rPr>
              <a:t>An object A joining the system of broker B:</a:t>
            </a:r>
          </a:p>
          <a:p>
            <a:pPr marL="342900" indent="-342900">
              <a:buFont typeface="+mj-lt"/>
              <a:buAutoNum type="arabicPeriod"/>
            </a:pPr>
            <a:r>
              <a:rPr lang="en-US" sz="1600" dirty="0">
                <a:solidFill>
                  <a:srgbClr val="FF0000"/>
                </a:solidFill>
              </a:rPr>
              <a:t>A: pub HEART message with twin ID X</a:t>
            </a:r>
          </a:p>
          <a:p>
            <a:pPr marL="342900" indent="-342900">
              <a:buFont typeface="+mj-lt"/>
              <a:buAutoNum type="arabicPeriod"/>
            </a:pPr>
            <a:r>
              <a:rPr lang="en-US" sz="1600" dirty="0">
                <a:solidFill>
                  <a:srgbClr val="FF0000"/>
                </a:solidFill>
              </a:rPr>
              <a:t>B: starting specified twin X, providing it with object A’s ID</a:t>
            </a:r>
          </a:p>
          <a:p>
            <a:pPr marL="342900" indent="-342900">
              <a:buFont typeface="+mj-lt"/>
              <a:buAutoNum type="arabicPeriod"/>
            </a:pPr>
            <a:r>
              <a:rPr lang="en-US" sz="1600" dirty="0">
                <a:solidFill>
                  <a:srgbClr val="FF0000"/>
                </a:solidFill>
              </a:rPr>
              <a:t>X: pub DO/BIND message </a:t>
            </a:r>
          </a:p>
          <a:p>
            <a:pPr marL="342900" indent="-342900">
              <a:buFont typeface="+mj-lt"/>
              <a:buAutoNum type="arabicPeriod"/>
            </a:pPr>
            <a:endParaRPr lang="en-US" sz="1600" dirty="0">
              <a:solidFill>
                <a:srgbClr val="FF0000"/>
              </a:solidFill>
            </a:endParaRPr>
          </a:p>
          <a:p>
            <a:r>
              <a:rPr lang="en-US" sz="1600" dirty="0">
                <a:solidFill>
                  <a:srgbClr val="FF0000"/>
                </a:solidFill>
              </a:rPr>
              <a:t>Or should we have a special JOIN message?</a:t>
            </a:r>
          </a:p>
          <a:p>
            <a:endParaRPr lang="en-US" sz="1600" dirty="0">
              <a:solidFill>
                <a:srgbClr val="FF0000"/>
              </a:solidFill>
            </a:endParaRPr>
          </a:p>
          <a:p>
            <a:r>
              <a:rPr lang="en-US" sz="1600" dirty="0">
                <a:solidFill>
                  <a:srgbClr val="FF0000"/>
                </a:solidFill>
              </a:rPr>
              <a:t>An object trying to identify all objects in Room BC105:</a:t>
            </a:r>
          </a:p>
          <a:p>
            <a:pPr marL="342900" indent="-342900">
              <a:buFont typeface="+mj-lt"/>
              <a:buAutoNum type="arabicPeriod"/>
            </a:pPr>
            <a:r>
              <a:rPr lang="en-US" sz="1600" dirty="0">
                <a:solidFill>
                  <a:srgbClr val="FF0000"/>
                </a:solidFill>
              </a:rPr>
              <a:t>sub &lt;domain&gt;/+/DATA/location/bc105</a:t>
            </a:r>
          </a:p>
          <a:p>
            <a:pPr marL="342900" indent="-342900">
              <a:buFont typeface="+mj-lt"/>
              <a:buAutoNum type="arabicPeriod"/>
            </a:pPr>
            <a:endParaRPr lang="en-US" sz="1600" dirty="0">
              <a:solidFill>
                <a:srgbClr val="FF0000"/>
              </a:solidFill>
            </a:endParaRPr>
          </a:p>
          <a:p>
            <a:r>
              <a:rPr lang="en-US" sz="1600" dirty="0">
                <a:solidFill>
                  <a:srgbClr val="FF0000"/>
                </a:solidFill>
              </a:rPr>
              <a:t>Should we encode changes in the HEART message?</a:t>
            </a:r>
          </a:p>
          <a:p>
            <a:endParaRPr lang="en-US" sz="1600" dirty="0">
              <a:solidFill>
                <a:srgbClr val="FF0000"/>
              </a:solidFill>
            </a:endParaRPr>
          </a:p>
          <a:p>
            <a:r>
              <a:rPr lang="en-US" sz="1600" dirty="0">
                <a:solidFill>
                  <a:srgbClr val="FF0000"/>
                </a:solidFill>
              </a:rPr>
              <a:t>Should we provide the ability to request a description?</a:t>
            </a:r>
          </a:p>
          <a:p>
            <a:endParaRPr lang="en-US" sz="1600" dirty="0">
              <a:solidFill>
                <a:srgbClr val="FF0000"/>
              </a:solidFill>
            </a:endParaRPr>
          </a:p>
          <a:p>
            <a:r>
              <a:rPr lang="en-US" sz="1600" dirty="0">
                <a:solidFill>
                  <a:srgbClr val="FF0000"/>
                </a:solidFill>
              </a:rPr>
              <a:t>We could add the ability to ask for a single data update, i.e., a shortcut for sending START, getting one update and sending STOP again. Example:</a:t>
            </a:r>
          </a:p>
          <a:p>
            <a:endParaRPr lang="en-US" sz="1600" dirty="0">
              <a:solidFill>
                <a:srgbClr val="FF0000"/>
              </a:solidFill>
            </a:endParaRPr>
          </a:p>
          <a:p>
            <a:r>
              <a:rPr lang="en-US" sz="1600" dirty="0" err="1">
                <a:solidFill>
                  <a:srgbClr val="FF0000"/>
                </a:solidFill>
              </a:rPr>
              <a:t>eip</a:t>
            </a:r>
            <a:r>
              <a:rPr lang="en-US" sz="1600" dirty="0">
                <a:solidFill>
                  <a:srgbClr val="FF0000"/>
                </a:solidFill>
              </a:rPr>
              <a:t>://</a:t>
            </a:r>
            <a:r>
              <a:rPr lang="en-US" sz="1600" dirty="0" err="1">
                <a:solidFill>
                  <a:srgbClr val="FF0000"/>
                </a:solidFill>
              </a:rPr>
              <a:t>uni-due.e</a:t>
            </a:r>
            <a:r>
              <a:rPr lang="en-US" sz="1600" dirty="0">
                <a:solidFill>
                  <a:srgbClr val="FF0000"/>
                </a:solidFill>
              </a:rPr>
              <a:t>/es/twin1/GET/temperature </a:t>
            </a:r>
          </a:p>
          <a:p>
            <a:r>
              <a:rPr lang="en-US" sz="1600" dirty="0">
                <a:solidFill>
                  <a:srgbClr val="FF0000"/>
                </a:solidFill>
              </a:rPr>
              <a:t>OR</a:t>
            </a:r>
          </a:p>
          <a:p>
            <a:r>
              <a:rPr lang="en-US" sz="1600" dirty="0" err="1">
                <a:solidFill>
                  <a:srgbClr val="FF0000"/>
                </a:solidFill>
              </a:rPr>
              <a:t>eip</a:t>
            </a:r>
            <a:r>
              <a:rPr lang="en-US" sz="1600" dirty="0">
                <a:solidFill>
                  <a:srgbClr val="FF0000"/>
                </a:solidFill>
              </a:rPr>
              <a:t>://</a:t>
            </a:r>
            <a:r>
              <a:rPr lang="en-US" sz="1600" dirty="0" err="1">
                <a:solidFill>
                  <a:srgbClr val="FF0000"/>
                </a:solidFill>
              </a:rPr>
              <a:t>uni-due.e</a:t>
            </a:r>
            <a:r>
              <a:rPr lang="en-US" sz="1600" dirty="0">
                <a:solidFill>
                  <a:srgbClr val="FF0000"/>
                </a:solidFill>
              </a:rPr>
              <a:t>/es/twin1/ONCE/temperature </a:t>
            </a:r>
          </a:p>
          <a:p>
            <a:endParaRPr lang="en-US" sz="1600" dirty="0">
              <a:solidFill>
                <a:srgbClr val="FF0000"/>
              </a:solidFill>
            </a:endParaRPr>
          </a:p>
        </p:txBody>
      </p:sp>
    </p:spTree>
    <p:extLst>
      <p:ext uri="{BB962C8B-B14F-4D97-AF65-F5344CB8AC3E}">
        <p14:creationId xmlns:p14="http://schemas.microsoft.com/office/powerpoint/2010/main" val="1278720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70B46F2E-36E0-154C-8980-E19B86051AB0}"/>
              </a:ext>
            </a:extLst>
          </p:cNvPr>
          <p:cNvSpPr/>
          <p:nvPr/>
        </p:nvSpPr>
        <p:spPr>
          <a:xfrm>
            <a:off x="689148" y="839447"/>
            <a:ext cx="953824"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Twin A</a:t>
            </a:r>
          </a:p>
        </p:txBody>
      </p:sp>
      <p:sp>
        <p:nvSpPr>
          <p:cNvPr id="5" name="Rechteck 4">
            <a:extLst>
              <a:ext uri="{FF2B5EF4-FFF2-40B4-BE49-F238E27FC236}">
                <a16:creationId xmlns:a16="http://schemas.microsoft.com/office/drawing/2014/main" id="{2518F49E-AE3A-6E4E-8461-4BFCEC3DDB3B}"/>
              </a:ext>
            </a:extLst>
          </p:cNvPr>
          <p:cNvSpPr/>
          <p:nvPr/>
        </p:nvSpPr>
        <p:spPr>
          <a:xfrm>
            <a:off x="2164280" y="839447"/>
            <a:ext cx="953824"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Twin B</a:t>
            </a:r>
          </a:p>
        </p:txBody>
      </p:sp>
      <p:sp>
        <p:nvSpPr>
          <p:cNvPr id="6" name="Rechteck 5">
            <a:extLst>
              <a:ext uri="{FF2B5EF4-FFF2-40B4-BE49-F238E27FC236}">
                <a16:creationId xmlns:a16="http://schemas.microsoft.com/office/drawing/2014/main" id="{716ADFDE-03BF-6349-9925-FDE59B350F4D}"/>
              </a:ext>
            </a:extLst>
          </p:cNvPr>
          <p:cNvSpPr/>
          <p:nvPr/>
        </p:nvSpPr>
        <p:spPr>
          <a:xfrm>
            <a:off x="3569308" y="822408"/>
            <a:ext cx="1023928"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Broker C</a:t>
            </a:r>
          </a:p>
        </p:txBody>
      </p:sp>
      <p:sp>
        <p:nvSpPr>
          <p:cNvPr id="7" name="Rechteck 6">
            <a:extLst>
              <a:ext uri="{FF2B5EF4-FFF2-40B4-BE49-F238E27FC236}">
                <a16:creationId xmlns:a16="http://schemas.microsoft.com/office/drawing/2014/main" id="{357843D3-5085-354A-AF36-82893B6BC419}"/>
              </a:ext>
            </a:extLst>
          </p:cNvPr>
          <p:cNvSpPr/>
          <p:nvPr/>
        </p:nvSpPr>
        <p:spPr>
          <a:xfrm>
            <a:off x="5114544" y="839448"/>
            <a:ext cx="1023928"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Device D</a:t>
            </a:r>
          </a:p>
        </p:txBody>
      </p:sp>
      <p:cxnSp>
        <p:nvCxnSpPr>
          <p:cNvPr id="9" name="Gerade Verbindung 8">
            <a:extLst>
              <a:ext uri="{FF2B5EF4-FFF2-40B4-BE49-F238E27FC236}">
                <a16:creationId xmlns:a16="http://schemas.microsoft.com/office/drawing/2014/main" id="{6B762796-9A24-3143-B771-541408020C7E}"/>
              </a:ext>
            </a:extLst>
          </p:cNvPr>
          <p:cNvCxnSpPr>
            <a:cxnSpLocks/>
            <a:stCxn id="4" idx="2"/>
          </p:cNvCxnSpPr>
          <p:nvPr/>
        </p:nvCxnSpPr>
        <p:spPr>
          <a:xfrm>
            <a:off x="1166060" y="1271014"/>
            <a:ext cx="0" cy="79278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1" name="Gerade Verbindung 10">
            <a:extLst>
              <a:ext uri="{FF2B5EF4-FFF2-40B4-BE49-F238E27FC236}">
                <a16:creationId xmlns:a16="http://schemas.microsoft.com/office/drawing/2014/main" id="{902AAD4D-CEBE-BD45-8B6C-7DB29BC6767F}"/>
              </a:ext>
            </a:extLst>
          </p:cNvPr>
          <p:cNvCxnSpPr>
            <a:cxnSpLocks/>
            <a:stCxn id="5" idx="2"/>
          </p:cNvCxnSpPr>
          <p:nvPr/>
        </p:nvCxnSpPr>
        <p:spPr>
          <a:xfrm>
            <a:off x="2641192" y="1271014"/>
            <a:ext cx="0" cy="79278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 name="Gerade Verbindung 12">
            <a:extLst>
              <a:ext uri="{FF2B5EF4-FFF2-40B4-BE49-F238E27FC236}">
                <a16:creationId xmlns:a16="http://schemas.microsoft.com/office/drawing/2014/main" id="{9552A644-EDB1-DC4B-914A-445C6891472B}"/>
              </a:ext>
            </a:extLst>
          </p:cNvPr>
          <p:cNvCxnSpPr>
            <a:cxnSpLocks/>
            <a:stCxn id="6" idx="2"/>
          </p:cNvCxnSpPr>
          <p:nvPr/>
        </p:nvCxnSpPr>
        <p:spPr>
          <a:xfrm>
            <a:off x="4081272" y="1253975"/>
            <a:ext cx="35052" cy="794488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Gerade Verbindung 13">
            <a:extLst>
              <a:ext uri="{FF2B5EF4-FFF2-40B4-BE49-F238E27FC236}">
                <a16:creationId xmlns:a16="http://schemas.microsoft.com/office/drawing/2014/main" id="{00E71CC4-6F41-F848-85C1-8D0CF064D9D7}"/>
              </a:ext>
            </a:extLst>
          </p:cNvPr>
          <p:cNvCxnSpPr>
            <a:cxnSpLocks/>
            <a:stCxn id="7" idx="2"/>
          </p:cNvCxnSpPr>
          <p:nvPr/>
        </p:nvCxnSpPr>
        <p:spPr>
          <a:xfrm>
            <a:off x="5626508" y="1271015"/>
            <a:ext cx="0" cy="792784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1FBBC6B-C4D0-B64E-8C4B-A4E7BECCE276}"/>
              </a:ext>
            </a:extLst>
          </p:cNvPr>
          <p:cNvCxnSpPr>
            <a:cxnSpLocks/>
          </p:cNvCxnSpPr>
          <p:nvPr/>
        </p:nvCxnSpPr>
        <p:spPr>
          <a:xfrm>
            <a:off x="1166060" y="1819656"/>
            <a:ext cx="2915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70607079-7F5D-CE42-9A5B-3ECB7742A6DB}"/>
              </a:ext>
            </a:extLst>
          </p:cNvPr>
          <p:cNvSpPr txBox="1"/>
          <p:nvPr/>
        </p:nvSpPr>
        <p:spPr>
          <a:xfrm>
            <a:off x="1166059" y="1357991"/>
            <a:ext cx="1505504" cy="461665"/>
          </a:xfrm>
          <a:prstGeom prst="rect">
            <a:avLst/>
          </a:prstGeom>
          <a:noFill/>
        </p:spPr>
        <p:txBody>
          <a:bodyPr wrap="square" rtlCol="0">
            <a:spAutoFit/>
          </a:bodyPr>
          <a:lstStyle/>
          <a:p>
            <a:r>
              <a:rPr lang="en-US" sz="1200" dirty="0"/>
              <a:t>pub &lt;</a:t>
            </a:r>
            <a:r>
              <a:rPr lang="en-US" sz="1200" dirty="0" err="1"/>
              <a:t>eip</a:t>
            </a:r>
            <a:r>
              <a:rPr lang="en-US" sz="1200" dirty="0"/>
              <a:t>://C/A/HEART&gt;</a:t>
            </a:r>
          </a:p>
        </p:txBody>
      </p:sp>
      <p:cxnSp>
        <p:nvCxnSpPr>
          <p:cNvPr id="30" name="Gerade Verbindung mit Pfeil 29">
            <a:extLst>
              <a:ext uri="{FF2B5EF4-FFF2-40B4-BE49-F238E27FC236}">
                <a16:creationId xmlns:a16="http://schemas.microsoft.com/office/drawing/2014/main" id="{9D45EADF-95A9-5B42-BDD6-9877CA835C75}"/>
              </a:ext>
            </a:extLst>
          </p:cNvPr>
          <p:cNvCxnSpPr>
            <a:cxnSpLocks/>
          </p:cNvCxnSpPr>
          <p:nvPr/>
        </p:nvCxnSpPr>
        <p:spPr>
          <a:xfrm>
            <a:off x="2641192" y="2454264"/>
            <a:ext cx="14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3AA11619-3720-0847-AC4F-88A1318DE340}"/>
              </a:ext>
            </a:extLst>
          </p:cNvPr>
          <p:cNvSpPr txBox="1"/>
          <p:nvPr/>
        </p:nvSpPr>
        <p:spPr>
          <a:xfrm>
            <a:off x="2676245" y="1992599"/>
            <a:ext cx="1575611" cy="461665"/>
          </a:xfrm>
          <a:prstGeom prst="rect">
            <a:avLst/>
          </a:prstGeom>
          <a:noFill/>
        </p:spPr>
        <p:txBody>
          <a:bodyPr wrap="square" rtlCol="0">
            <a:spAutoFit/>
          </a:bodyPr>
          <a:lstStyle/>
          <a:p>
            <a:r>
              <a:rPr lang="en-US" sz="1200" dirty="0"/>
              <a:t>pub &lt;</a:t>
            </a:r>
            <a:r>
              <a:rPr lang="en-US" sz="1200" dirty="0" err="1"/>
              <a:t>eip</a:t>
            </a:r>
            <a:r>
              <a:rPr lang="en-US" sz="1200" dirty="0"/>
              <a:t>://C/B/HEART&gt;</a:t>
            </a:r>
          </a:p>
        </p:txBody>
      </p:sp>
      <p:cxnSp>
        <p:nvCxnSpPr>
          <p:cNvPr id="33" name="Gerade Verbindung mit Pfeil 32">
            <a:extLst>
              <a:ext uri="{FF2B5EF4-FFF2-40B4-BE49-F238E27FC236}">
                <a16:creationId xmlns:a16="http://schemas.microsoft.com/office/drawing/2014/main" id="{D29FE6AB-22C7-2A48-8591-0F376B857026}"/>
              </a:ext>
            </a:extLst>
          </p:cNvPr>
          <p:cNvCxnSpPr>
            <a:cxnSpLocks/>
          </p:cNvCxnSpPr>
          <p:nvPr/>
        </p:nvCxnSpPr>
        <p:spPr>
          <a:xfrm>
            <a:off x="1166060" y="3088871"/>
            <a:ext cx="2915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ABE85EE7-68ED-A04A-982B-67261C889E17}"/>
              </a:ext>
            </a:extLst>
          </p:cNvPr>
          <p:cNvSpPr txBox="1"/>
          <p:nvPr/>
        </p:nvSpPr>
        <p:spPr>
          <a:xfrm>
            <a:off x="1166059" y="2627206"/>
            <a:ext cx="1505504" cy="461665"/>
          </a:xfrm>
          <a:prstGeom prst="rect">
            <a:avLst/>
          </a:prstGeom>
          <a:noFill/>
        </p:spPr>
        <p:txBody>
          <a:bodyPr wrap="square" rtlCol="0">
            <a:spAutoFit/>
          </a:bodyPr>
          <a:lstStyle/>
          <a:p>
            <a:r>
              <a:rPr lang="en-US" sz="1200" dirty="0"/>
              <a:t>pub &lt;</a:t>
            </a:r>
            <a:r>
              <a:rPr lang="en-US" sz="1200" dirty="0" err="1"/>
              <a:t>eip</a:t>
            </a:r>
            <a:r>
              <a:rPr lang="en-US" sz="1200" dirty="0"/>
              <a:t>://C/A/HEART&gt;</a:t>
            </a:r>
          </a:p>
        </p:txBody>
      </p:sp>
      <p:cxnSp>
        <p:nvCxnSpPr>
          <p:cNvPr id="35" name="Gerade Verbindung mit Pfeil 34">
            <a:extLst>
              <a:ext uri="{FF2B5EF4-FFF2-40B4-BE49-F238E27FC236}">
                <a16:creationId xmlns:a16="http://schemas.microsoft.com/office/drawing/2014/main" id="{9DC71627-20AD-ED4F-996D-CCACB419B48A}"/>
              </a:ext>
            </a:extLst>
          </p:cNvPr>
          <p:cNvCxnSpPr>
            <a:cxnSpLocks/>
          </p:cNvCxnSpPr>
          <p:nvPr/>
        </p:nvCxnSpPr>
        <p:spPr>
          <a:xfrm>
            <a:off x="2641192" y="3723479"/>
            <a:ext cx="14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032FB529-D17C-F343-A5AD-E8B3451285BB}"/>
              </a:ext>
            </a:extLst>
          </p:cNvPr>
          <p:cNvSpPr txBox="1"/>
          <p:nvPr/>
        </p:nvSpPr>
        <p:spPr>
          <a:xfrm>
            <a:off x="2676245" y="3261814"/>
            <a:ext cx="1575611" cy="461665"/>
          </a:xfrm>
          <a:prstGeom prst="rect">
            <a:avLst/>
          </a:prstGeom>
          <a:noFill/>
        </p:spPr>
        <p:txBody>
          <a:bodyPr wrap="square" rtlCol="0">
            <a:spAutoFit/>
          </a:bodyPr>
          <a:lstStyle/>
          <a:p>
            <a:r>
              <a:rPr lang="en-US" sz="1200" dirty="0"/>
              <a:t>pub &lt;</a:t>
            </a:r>
            <a:r>
              <a:rPr lang="en-US" sz="1200" dirty="0" err="1"/>
              <a:t>eip</a:t>
            </a:r>
            <a:r>
              <a:rPr lang="en-US" sz="1200" dirty="0"/>
              <a:t>://C/B/HEART&gt;</a:t>
            </a:r>
          </a:p>
        </p:txBody>
      </p:sp>
      <p:cxnSp>
        <p:nvCxnSpPr>
          <p:cNvPr id="37" name="Gerade Verbindung mit Pfeil 36">
            <a:extLst>
              <a:ext uri="{FF2B5EF4-FFF2-40B4-BE49-F238E27FC236}">
                <a16:creationId xmlns:a16="http://schemas.microsoft.com/office/drawing/2014/main" id="{72020137-FE5E-B64C-8F9D-8723166BB329}"/>
              </a:ext>
            </a:extLst>
          </p:cNvPr>
          <p:cNvCxnSpPr>
            <a:cxnSpLocks/>
          </p:cNvCxnSpPr>
          <p:nvPr/>
        </p:nvCxnSpPr>
        <p:spPr>
          <a:xfrm>
            <a:off x="1161378" y="4358085"/>
            <a:ext cx="2915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67CB797D-C244-6B42-AF15-D69A2057B603}"/>
              </a:ext>
            </a:extLst>
          </p:cNvPr>
          <p:cNvSpPr txBox="1"/>
          <p:nvPr/>
        </p:nvSpPr>
        <p:spPr>
          <a:xfrm>
            <a:off x="1161377" y="3896420"/>
            <a:ext cx="1505504" cy="461665"/>
          </a:xfrm>
          <a:prstGeom prst="rect">
            <a:avLst/>
          </a:prstGeom>
          <a:noFill/>
        </p:spPr>
        <p:txBody>
          <a:bodyPr wrap="square" rtlCol="0">
            <a:spAutoFit/>
          </a:bodyPr>
          <a:lstStyle/>
          <a:p>
            <a:r>
              <a:rPr lang="en-US" sz="1200" dirty="0"/>
              <a:t>pub &lt;</a:t>
            </a:r>
            <a:r>
              <a:rPr lang="en-US" sz="1200" dirty="0" err="1"/>
              <a:t>eip</a:t>
            </a:r>
            <a:r>
              <a:rPr lang="en-US" sz="1200" dirty="0"/>
              <a:t>://C/A/HEART&gt;</a:t>
            </a:r>
          </a:p>
        </p:txBody>
      </p:sp>
      <p:cxnSp>
        <p:nvCxnSpPr>
          <p:cNvPr id="39" name="Gerade Verbindung mit Pfeil 38">
            <a:extLst>
              <a:ext uri="{FF2B5EF4-FFF2-40B4-BE49-F238E27FC236}">
                <a16:creationId xmlns:a16="http://schemas.microsoft.com/office/drawing/2014/main" id="{70E13D33-1C59-C847-9715-6E00841548CA}"/>
              </a:ext>
            </a:extLst>
          </p:cNvPr>
          <p:cNvCxnSpPr>
            <a:cxnSpLocks/>
          </p:cNvCxnSpPr>
          <p:nvPr/>
        </p:nvCxnSpPr>
        <p:spPr>
          <a:xfrm>
            <a:off x="2636510" y="4992693"/>
            <a:ext cx="14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B0E2CE70-1261-6345-8B89-1D6B1426AB0D}"/>
              </a:ext>
            </a:extLst>
          </p:cNvPr>
          <p:cNvSpPr txBox="1"/>
          <p:nvPr/>
        </p:nvSpPr>
        <p:spPr>
          <a:xfrm>
            <a:off x="2671563" y="4531028"/>
            <a:ext cx="1575611" cy="461665"/>
          </a:xfrm>
          <a:prstGeom prst="rect">
            <a:avLst/>
          </a:prstGeom>
          <a:noFill/>
        </p:spPr>
        <p:txBody>
          <a:bodyPr wrap="square" rtlCol="0">
            <a:spAutoFit/>
          </a:bodyPr>
          <a:lstStyle/>
          <a:p>
            <a:r>
              <a:rPr lang="en-US" sz="1200" dirty="0"/>
              <a:t>pub &lt;</a:t>
            </a:r>
            <a:r>
              <a:rPr lang="en-US" sz="1200" dirty="0" err="1"/>
              <a:t>eip</a:t>
            </a:r>
            <a:r>
              <a:rPr lang="en-US" sz="1200" dirty="0"/>
              <a:t>://C/B/HEART&gt;</a:t>
            </a:r>
          </a:p>
        </p:txBody>
      </p:sp>
      <p:sp>
        <p:nvSpPr>
          <p:cNvPr id="41" name="Textfeld 40">
            <a:extLst>
              <a:ext uri="{FF2B5EF4-FFF2-40B4-BE49-F238E27FC236}">
                <a16:creationId xmlns:a16="http://schemas.microsoft.com/office/drawing/2014/main" id="{B3FFA442-0958-FC41-BFB7-94581EEB09B9}"/>
              </a:ext>
            </a:extLst>
          </p:cNvPr>
          <p:cNvSpPr txBox="1"/>
          <p:nvPr/>
        </p:nvSpPr>
        <p:spPr>
          <a:xfrm>
            <a:off x="1750726" y="5450017"/>
            <a:ext cx="461665" cy="251031"/>
          </a:xfrm>
          <a:prstGeom prst="rect">
            <a:avLst/>
          </a:prstGeom>
          <a:noFill/>
        </p:spPr>
        <p:txBody>
          <a:bodyPr vert="vert" wrap="none" rtlCol="0">
            <a:spAutoFit/>
          </a:bodyPr>
          <a:lstStyle/>
          <a:p>
            <a:r>
              <a:rPr lang="en-US" dirty="0"/>
              <a:t>…</a:t>
            </a:r>
          </a:p>
        </p:txBody>
      </p:sp>
      <p:sp>
        <p:nvSpPr>
          <p:cNvPr id="42" name="Textfeld 41">
            <a:extLst>
              <a:ext uri="{FF2B5EF4-FFF2-40B4-BE49-F238E27FC236}">
                <a16:creationId xmlns:a16="http://schemas.microsoft.com/office/drawing/2014/main" id="{F7B7CAC1-5954-7049-A239-3CCD96B9CFF0}"/>
              </a:ext>
            </a:extLst>
          </p:cNvPr>
          <p:cNvSpPr txBox="1"/>
          <p:nvPr/>
        </p:nvSpPr>
        <p:spPr>
          <a:xfrm>
            <a:off x="3163263" y="5450017"/>
            <a:ext cx="461665" cy="251031"/>
          </a:xfrm>
          <a:prstGeom prst="rect">
            <a:avLst/>
          </a:prstGeom>
          <a:noFill/>
        </p:spPr>
        <p:txBody>
          <a:bodyPr vert="vert" wrap="none" rtlCol="0">
            <a:spAutoFit/>
          </a:bodyPr>
          <a:lstStyle/>
          <a:p>
            <a:r>
              <a:rPr lang="en-US" dirty="0"/>
              <a:t>…</a:t>
            </a:r>
          </a:p>
        </p:txBody>
      </p:sp>
      <p:sp>
        <p:nvSpPr>
          <p:cNvPr id="43" name="Textfeld 42">
            <a:extLst>
              <a:ext uri="{FF2B5EF4-FFF2-40B4-BE49-F238E27FC236}">
                <a16:creationId xmlns:a16="http://schemas.microsoft.com/office/drawing/2014/main" id="{F92273C4-10C1-3F41-AC47-6A4095C6895F}"/>
              </a:ext>
            </a:extLst>
          </p:cNvPr>
          <p:cNvSpPr txBox="1"/>
          <p:nvPr/>
        </p:nvSpPr>
        <p:spPr>
          <a:xfrm>
            <a:off x="211873" y="264400"/>
            <a:ext cx="4815357" cy="369332"/>
          </a:xfrm>
          <a:prstGeom prst="rect">
            <a:avLst/>
          </a:prstGeom>
          <a:noFill/>
        </p:spPr>
        <p:txBody>
          <a:bodyPr wrap="none" rtlCol="0">
            <a:spAutoFit/>
          </a:bodyPr>
          <a:lstStyle/>
          <a:p>
            <a:r>
              <a:rPr lang="en-US" dirty="0"/>
              <a:t>EIP Protocol: Basic Device Operation (Heartbeats)</a:t>
            </a:r>
          </a:p>
        </p:txBody>
      </p:sp>
    </p:spTree>
    <p:extLst>
      <p:ext uri="{BB962C8B-B14F-4D97-AF65-F5344CB8AC3E}">
        <p14:creationId xmlns:p14="http://schemas.microsoft.com/office/powerpoint/2010/main" val="79774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70B46F2E-36E0-154C-8980-E19B86051AB0}"/>
              </a:ext>
            </a:extLst>
          </p:cNvPr>
          <p:cNvSpPr/>
          <p:nvPr/>
        </p:nvSpPr>
        <p:spPr>
          <a:xfrm>
            <a:off x="689148" y="839447"/>
            <a:ext cx="953824"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Twin A</a:t>
            </a:r>
          </a:p>
        </p:txBody>
      </p:sp>
      <p:sp>
        <p:nvSpPr>
          <p:cNvPr id="5" name="Rechteck 4">
            <a:extLst>
              <a:ext uri="{FF2B5EF4-FFF2-40B4-BE49-F238E27FC236}">
                <a16:creationId xmlns:a16="http://schemas.microsoft.com/office/drawing/2014/main" id="{2518F49E-AE3A-6E4E-8461-4BFCEC3DDB3B}"/>
              </a:ext>
            </a:extLst>
          </p:cNvPr>
          <p:cNvSpPr/>
          <p:nvPr/>
        </p:nvSpPr>
        <p:spPr>
          <a:xfrm>
            <a:off x="2164280" y="839447"/>
            <a:ext cx="953824"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Twin B</a:t>
            </a:r>
          </a:p>
        </p:txBody>
      </p:sp>
      <p:sp>
        <p:nvSpPr>
          <p:cNvPr id="6" name="Rechteck 5">
            <a:extLst>
              <a:ext uri="{FF2B5EF4-FFF2-40B4-BE49-F238E27FC236}">
                <a16:creationId xmlns:a16="http://schemas.microsoft.com/office/drawing/2014/main" id="{716ADFDE-03BF-6349-9925-FDE59B350F4D}"/>
              </a:ext>
            </a:extLst>
          </p:cNvPr>
          <p:cNvSpPr/>
          <p:nvPr/>
        </p:nvSpPr>
        <p:spPr>
          <a:xfrm>
            <a:off x="3569308" y="822408"/>
            <a:ext cx="1023928"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Broker C</a:t>
            </a:r>
          </a:p>
        </p:txBody>
      </p:sp>
      <p:sp>
        <p:nvSpPr>
          <p:cNvPr id="7" name="Rechteck 6">
            <a:extLst>
              <a:ext uri="{FF2B5EF4-FFF2-40B4-BE49-F238E27FC236}">
                <a16:creationId xmlns:a16="http://schemas.microsoft.com/office/drawing/2014/main" id="{357843D3-5085-354A-AF36-82893B6BC419}"/>
              </a:ext>
            </a:extLst>
          </p:cNvPr>
          <p:cNvSpPr/>
          <p:nvPr/>
        </p:nvSpPr>
        <p:spPr>
          <a:xfrm>
            <a:off x="5114544" y="839448"/>
            <a:ext cx="1023928"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Device D</a:t>
            </a:r>
          </a:p>
        </p:txBody>
      </p:sp>
      <p:cxnSp>
        <p:nvCxnSpPr>
          <p:cNvPr id="9" name="Gerade Verbindung 8">
            <a:extLst>
              <a:ext uri="{FF2B5EF4-FFF2-40B4-BE49-F238E27FC236}">
                <a16:creationId xmlns:a16="http://schemas.microsoft.com/office/drawing/2014/main" id="{6B762796-9A24-3143-B771-541408020C7E}"/>
              </a:ext>
            </a:extLst>
          </p:cNvPr>
          <p:cNvCxnSpPr>
            <a:cxnSpLocks/>
            <a:stCxn id="4" idx="2"/>
          </p:cNvCxnSpPr>
          <p:nvPr/>
        </p:nvCxnSpPr>
        <p:spPr>
          <a:xfrm>
            <a:off x="1166060" y="1271014"/>
            <a:ext cx="0" cy="79278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1" name="Gerade Verbindung 10">
            <a:extLst>
              <a:ext uri="{FF2B5EF4-FFF2-40B4-BE49-F238E27FC236}">
                <a16:creationId xmlns:a16="http://schemas.microsoft.com/office/drawing/2014/main" id="{902AAD4D-CEBE-BD45-8B6C-7DB29BC6767F}"/>
              </a:ext>
            </a:extLst>
          </p:cNvPr>
          <p:cNvCxnSpPr>
            <a:cxnSpLocks/>
            <a:stCxn id="5" idx="2"/>
          </p:cNvCxnSpPr>
          <p:nvPr/>
        </p:nvCxnSpPr>
        <p:spPr>
          <a:xfrm>
            <a:off x="2641192" y="1271014"/>
            <a:ext cx="0" cy="79278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 name="Gerade Verbindung 12">
            <a:extLst>
              <a:ext uri="{FF2B5EF4-FFF2-40B4-BE49-F238E27FC236}">
                <a16:creationId xmlns:a16="http://schemas.microsoft.com/office/drawing/2014/main" id="{9552A644-EDB1-DC4B-914A-445C6891472B}"/>
              </a:ext>
            </a:extLst>
          </p:cNvPr>
          <p:cNvCxnSpPr>
            <a:cxnSpLocks/>
            <a:stCxn id="6" idx="2"/>
          </p:cNvCxnSpPr>
          <p:nvPr/>
        </p:nvCxnSpPr>
        <p:spPr>
          <a:xfrm>
            <a:off x="4081272" y="1253975"/>
            <a:ext cx="35052" cy="794488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Gerade Verbindung 13">
            <a:extLst>
              <a:ext uri="{FF2B5EF4-FFF2-40B4-BE49-F238E27FC236}">
                <a16:creationId xmlns:a16="http://schemas.microsoft.com/office/drawing/2014/main" id="{00E71CC4-6F41-F848-85C1-8D0CF064D9D7}"/>
              </a:ext>
            </a:extLst>
          </p:cNvPr>
          <p:cNvCxnSpPr>
            <a:cxnSpLocks/>
            <a:stCxn id="7" idx="2"/>
          </p:cNvCxnSpPr>
          <p:nvPr/>
        </p:nvCxnSpPr>
        <p:spPr>
          <a:xfrm>
            <a:off x="5626508" y="1271015"/>
            <a:ext cx="0" cy="792784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67CB797D-C244-6B42-AF15-D69A2057B603}"/>
              </a:ext>
            </a:extLst>
          </p:cNvPr>
          <p:cNvSpPr txBox="1"/>
          <p:nvPr/>
        </p:nvSpPr>
        <p:spPr>
          <a:xfrm>
            <a:off x="2663953" y="2934658"/>
            <a:ext cx="1505504" cy="461665"/>
          </a:xfrm>
          <a:prstGeom prst="rect">
            <a:avLst/>
          </a:prstGeom>
          <a:noFill/>
        </p:spPr>
        <p:txBody>
          <a:bodyPr wrap="square" rtlCol="0">
            <a:spAutoFit/>
          </a:bodyPr>
          <a:lstStyle/>
          <a:p>
            <a:r>
              <a:rPr lang="en-US" sz="1200" dirty="0"/>
              <a:t>pub &lt;</a:t>
            </a:r>
            <a:r>
              <a:rPr lang="en-US" sz="1200" dirty="0" err="1"/>
              <a:t>eip</a:t>
            </a:r>
            <a:r>
              <a:rPr lang="en-US" sz="1200" dirty="0"/>
              <a:t>://C/B/DATA/d1&gt;</a:t>
            </a:r>
          </a:p>
        </p:txBody>
      </p:sp>
      <p:cxnSp>
        <p:nvCxnSpPr>
          <p:cNvPr id="39" name="Gerade Verbindung mit Pfeil 38">
            <a:extLst>
              <a:ext uri="{FF2B5EF4-FFF2-40B4-BE49-F238E27FC236}">
                <a16:creationId xmlns:a16="http://schemas.microsoft.com/office/drawing/2014/main" id="{70E13D33-1C59-C847-9715-6E00841548CA}"/>
              </a:ext>
            </a:extLst>
          </p:cNvPr>
          <p:cNvCxnSpPr>
            <a:cxnSpLocks/>
          </p:cNvCxnSpPr>
          <p:nvPr/>
        </p:nvCxnSpPr>
        <p:spPr>
          <a:xfrm>
            <a:off x="2635960" y="3423755"/>
            <a:ext cx="1458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BD777D16-5E12-8948-9A88-8087587F7AC9}"/>
              </a:ext>
            </a:extLst>
          </p:cNvPr>
          <p:cNvCxnSpPr>
            <a:cxnSpLocks/>
          </p:cNvCxnSpPr>
          <p:nvPr/>
        </p:nvCxnSpPr>
        <p:spPr>
          <a:xfrm>
            <a:off x="1163172" y="2656200"/>
            <a:ext cx="2915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996F065D-D953-0247-B5BF-03785B4D931B}"/>
              </a:ext>
            </a:extLst>
          </p:cNvPr>
          <p:cNvSpPr txBox="1"/>
          <p:nvPr/>
        </p:nvSpPr>
        <p:spPr>
          <a:xfrm>
            <a:off x="1118566" y="2176247"/>
            <a:ext cx="1575609" cy="461665"/>
          </a:xfrm>
          <a:prstGeom prst="rect">
            <a:avLst/>
          </a:prstGeom>
          <a:noFill/>
        </p:spPr>
        <p:txBody>
          <a:bodyPr wrap="square" rtlCol="0">
            <a:spAutoFit/>
          </a:bodyPr>
          <a:lstStyle/>
          <a:p>
            <a:r>
              <a:rPr lang="en-US" sz="1200" dirty="0"/>
              <a:t>sub &lt;</a:t>
            </a:r>
            <a:r>
              <a:rPr lang="en-US" sz="1200" dirty="0" err="1"/>
              <a:t>eip</a:t>
            </a:r>
            <a:r>
              <a:rPr lang="en-US" sz="1200" dirty="0"/>
              <a:t>://C/B/DATA/d1&gt;</a:t>
            </a:r>
          </a:p>
        </p:txBody>
      </p:sp>
      <p:sp>
        <p:nvSpPr>
          <p:cNvPr id="22" name="Textfeld 21">
            <a:extLst>
              <a:ext uri="{FF2B5EF4-FFF2-40B4-BE49-F238E27FC236}">
                <a16:creationId xmlns:a16="http://schemas.microsoft.com/office/drawing/2014/main" id="{C413CC32-D2DC-E54B-B9C7-4BE728DF3279}"/>
              </a:ext>
            </a:extLst>
          </p:cNvPr>
          <p:cNvSpPr txBox="1"/>
          <p:nvPr/>
        </p:nvSpPr>
        <p:spPr>
          <a:xfrm>
            <a:off x="2610820" y="1379866"/>
            <a:ext cx="1505504" cy="461665"/>
          </a:xfrm>
          <a:prstGeom prst="rect">
            <a:avLst/>
          </a:prstGeom>
          <a:noFill/>
        </p:spPr>
        <p:txBody>
          <a:bodyPr wrap="square" rtlCol="0">
            <a:spAutoFit/>
          </a:bodyPr>
          <a:lstStyle/>
          <a:p>
            <a:r>
              <a:rPr lang="en-US" sz="1200" dirty="0"/>
              <a:t>pub &lt;</a:t>
            </a:r>
            <a:r>
              <a:rPr lang="en-US" sz="1200" dirty="0" err="1"/>
              <a:t>eip</a:t>
            </a:r>
            <a:r>
              <a:rPr lang="en-US" sz="1200" dirty="0"/>
              <a:t>://C/B/DATA/d1&gt;</a:t>
            </a:r>
          </a:p>
        </p:txBody>
      </p:sp>
      <p:cxnSp>
        <p:nvCxnSpPr>
          <p:cNvPr id="23" name="Gerade Verbindung mit Pfeil 22">
            <a:extLst>
              <a:ext uri="{FF2B5EF4-FFF2-40B4-BE49-F238E27FC236}">
                <a16:creationId xmlns:a16="http://schemas.microsoft.com/office/drawing/2014/main" id="{CDE50D6A-4928-6742-BDBD-9F216372F549}"/>
              </a:ext>
            </a:extLst>
          </p:cNvPr>
          <p:cNvCxnSpPr>
            <a:cxnSpLocks/>
          </p:cNvCxnSpPr>
          <p:nvPr/>
        </p:nvCxnSpPr>
        <p:spPr>
          <a:xfrm>
            <a:off x="2612816" y="1868963"/>
            <a:ext cx="14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CB686C4C-00E3-B942-9F05-C82CD61D977F}"/>
              </a:ext>
            </a:extLst>
          </p:cNvPr>
          <p:cNvCxnSpPr>
            <a:cxnSpLocks/>
          </p:cNvCxnSpPr>
          <p:nvPr/>
        </p:nvCxnSpPr>
        <p:spPr>
          <a:xfrm flipH="1">
            <a:off x="1170744" y="4208832"/>
            <a:ext cx="29241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7106817A-29DF-1E46-A0C4-DFDF40AC4C32}"/>
              </a:ext>
            </a:extLst>
          </p:cNvPr>
          <p:cNvSpPr txBox="1"/>
          <p:nvPr/>
        </p:nvSpPr>
        <p:spPr>
          <a:xfrm>
            <a:off x="1180448" y="3912084"/>
            <a:ext cx="1505504" cy="276999"/>
          </a:xfrm>
          <a:prstGeom prst="rect">
            <a:avLst/>
          </a:prstGeom>
          <a:noFill/>
        </p:spPr>
        <p:txBody>
          <a:bodyPr wrap="square" rtlCol="0">
            <a:spAutoFit/>
          </a:bodyPr>
          <a:lstStyle/>
          <a:p>
            <a:r>
              <a:rPr lang="en-US" sz="1200" dirty="0"/>
              <a:t>&lt;</a:t>
            </a:r>
            <a:r>
              <a:rPr lang="en-US" sz="1200" dirty="0" err="1"/>
              <a:t>eip</a:t>
            </a:r>
            <a:r>
              <a:rPr lang="en-US" sz="1200" dirty="0"/>
              <a:t>://C/B/DATA/d1&gt;</a:t>
            </a:r>
          </a:p>
        </p:txBody>
      </p:sp>
      <p:sp>
        <p:nvSpPr>
          <p:cNvPr id="51" name="Textfeld 50">
            <a:extLst>
              <a:ext uri="{FF2B5EF4-FFF2-40B4-BE49-F238E27FC236}">
                <a16:creationId xmlns:a16="http://schemas.microsoft.com/office/drawing/2014/main" id="{29889FF6-2064-B247-AFF6-9DCB528FD4A9}"/>
              </a:ext>
            </a:extLst>
          </p:cNvPr>
          <p:cNvSpPr txBox="1"/>
          <p:nvPr/>
        </p:nvSpPr>
        <p:spPr>
          <a:xfrm>
            <a:off x="3163263" y="5450017"/>
            <a:ext cx="461665" cy="251031"/>
          </a:xfrm>
          <a:prstGeom prst="rect">
            <a:avLst/>
          </a:prstGeom>
          <a:noFill/>
        </p:spPr>
        <p:txBody>
          <a:bodyPr vert="vert" wrap="none" rtlCol="0">
            <a:spAutoFit/>
          </a:bodyPr>
          <a:lstStyle/>
          <a:p>
            <a:r>
              <a:rPr lang="en-US" dirty="0"/>
              <a:t>…</a:t>
            </a:r>
          </a:p>
        </p:txBody>
      </p:sp>
      <p:sp>
        <p:nvSpPr>
          <p:cNvPr id="18" name="Textfeld 17">
            <a:extLst>
              <a:ext uri="{FF2B5EF4-FFF2-40B4-BE49-F238E27FC236}">
                <a16:creationId xmlns:a16="http://schemas.microsoft.com/office/drawing/2014/main" id="{DF3ADC25-3150-3A46-A64D-14B4A4D745AD}"/>
              </a:ext>
            </a:extLst>
          </p:cNvPr>
          <p:cNvSpPr txBox="1"/>
          <p:nvPr/>
        </p:nvSpPr>
        <p:spPr>
          <a:xfrm>
            <a:off x="211873" y="264400"/>
            <a:ext cx="5833072" cy="369332"/>
          </a:xfrm>
          <a:prstGeom prst="rect">
            <a:avLst/>
          </a:prstGeom>
          <a:noFill/>
        </p:spPr>
        <p:txBody>
          <a:bodyPr wrap="none" rtlCol="0">
            <a:spAutoFit/>
          </a:bodyPr>
          <a:lstStyle/>
          <a:p>
            <a:r>
              <a:rPr lang="en-US" dirty="0"/>
              <a:t>EIP Protocol: Getting access to data that is sent continuously</a:t>
            </a:r>
          </a:p>
        </p:txBody>
      </p:sp>
    </p:spTree>
    <p:extLst>
      <p:ext uri="{BB962C8B-B14F-4D97-AF65-F5344CB8AC3E}">
        <p14:creationId xmlns:p14="http://schemas.microsoft.com/office/powerpoint/2010/main" val="126558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70B46F2E-36E0-154C-8980-E19B86051AB0}"/>
              </a:ext>
            </a:extLst>
          </p:cNvPr>
          <p:cNvSpPr/>
          <p:nvPr/>
        </p:nvSpPr>
        <p:spPr>
          <a:xfrm>
            <a:off x="689148" y="839447"/>
            <a:ext cx="953824"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Twin A</a:t>
            </a:r>
          </a:p>
        </p:txBody>
      </p:sp>
      <p:sp>
        <p:nvSpPr>
          <p:cNvPr id="5" name="Rechteck 4">
            <a:extLst>
              <a:ext uri="{FF2B5EF4-FFF2-40B4-BE49-F238E27FC236}">
                <a16:creationId xmlns:a16="http://schemas.microsoft.com/office/drawing/2014/main" id="{2518F49E-AE3A-6E4E-8461-4BFCEC3DDB3B}"/>
              </a:ext>
            </a:extLst>
          </p:cNvPr>
          <p:cNvSpPr/>
          <p:nvPr/>
        </p:nvSpPr>
        <p:spPr>
          <a:xfrm>
            <a:off x="2164280" y="839447"/>
            <a:ext cx="953824"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Twin B</a:t>
            </a:r>
          </a:p>
        </p:txBody>
      </p:sp>
      <p:sp>
        <p:nvSpPr>
          <p:cNvPr id="6" name="Rechteck 5">
            <a:extLst>
              <a:ext uri="{FF2B5EF4-FFF2-40B4-BE49-F238E27FC236}">
                <a16:creationId xmlns:a16="http://schemas.microsoft.com/office/drawing/2014/main" id="{716ADFDE-03BF-6349-9925-FDE59B350F4D}"/>
              </a:ext>
            </a:extLst>
          </p:cNvPr>
          <p:cNvSpPr/>
          <p:nvPr/>
        </p:nvSpPr>
        <p:spPr>
          <a:xfrm>
            <a:off x="3569308" y="822408"/>
            <a:ext cx="1023928"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Broker C</a:t>
            </a:r>
          </a:p>
        </p:txBody>
      </p:sp>
      <p:sp>
        <p:nvSpPr>
          <p:cNvPr id="7" name="Rechteck 6">
            <a:extLst>
              <a:ext uri="{FF2B5EF4-FFF2-40B4-BE49-F238E27FC236}">
                <a16:creationId xmlns:a16="http://schemas.microsoft.com/office/drawing/2014/main" id="{357843D3-5085-354A-AF36-82893B6BC419}"/>
              </a:ext>
            </a:extLst>
          </p:cNvPr>
          <p:cNvSpPr/>
          <p:nvPr/>
        </p:nvSpPr>
        <p:spPr>
          <a:xfrm>
            <a:off x="5114544" y="839448"/>
            <a:ext cx="1023928" cy="4315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Device D</a:t>
            </a:r>
          </a:p>
        </p:txBody>
      </p:sp>
      <p:cxnSp>
        <p:nvCxnSpPr>
          <p:cNvPr id="9" name="Gerade Verbindung 8">
            <a:extLst>
              <a:ext uri="{FF2B5EF4-FFF2-40B4-BE49-F238E27FC236}">
                <a16:creationId xmlns:a16="http://schemas.microsoft.com/office/drawing/2014/main" id="{6B762796-9A24-3143-B771-541408020C7E}"/>
              </a:ext>
            </a:extLst>
          </p:cNvPr>
          <p:cNvCxnSpPr>
            <a:cxnSpLocks/>
            <a:stCxn id="4" idx="2"/>
          </p:cNvCxnSpPr>
          <p:nvPr/>
        </p:nvCxnSpPr>
        <p:spPr>
          <a:xfrm>
            <a:off x="1166060" y="1271014"/>
            <a:ext cx="0" cy="79278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1" name="Gerade Verbindung 10">
            <a:extLst>
              <a:ext uri="{FF2B5EF4-FFF2-40B4-BE49-F238E27FC236}">
                <a16:creationId xmlns:a16="http://schemas.microsoft.com/office/drawing/2014/main" id="{902AAD4D-CEBE-BD45-8B6C-7DB29BC6767F}"/>
              </a:ext>
            </a:extLst>
          </p:cNvPr>
          <p:cNvCxnSpPr>
            <a:cxnSpLocks/>
            <a:stCxn id="5" idx="2"/>
          </p:cNvCxnSpPr>
          <p:nvPr/>
        </p:nvCxnSpPr>
        <p:spPr>
          <a:xfrm>
            <a:off x="2641192" y="1271014"/>
            <a:ext cx="0" cy="792785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 name="Gerade Verbindung 12">
            <a:extLst>
              <a:ext uri="{FF2B5EF4-FFF2-40B4-BE49-F238E27FC236}">
                <a16:creationId xmlns:a16="http://schemas.microsoft.com/office/drawing/2014/main" id="{9552A644-EDB1-DC4B-914A-445C6891472B}"/>
              </a:ext>
            </a:extLst>
          </p:cNvPr>
          <p:cNvCxnSpPr>
            <a:cxnSpLocks/>
            <a:stCxn id="6" idx="2"/>
          </p:cNvCxnSpPr>
          <p:nvPr/>
        </p:nvCxnSpPr>
        <p:spPr>
          <a:xfrm>
            <a:off x="4081272" y="1253975"/>
            <a:ext cx="35052" cy="794488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Gerade Verbindung 13">
            <a:extLst>
              <a:ext uri="{FF2B5EF4-FFF2-40B4-BE49-F238E27FC236}">
                <a16:creationId xmlns:a16="http://schemas.microsoft.com/office/drawing/2014/main" id="{00E71CC4-6F41-F848-85C1-8D0CF064D9D7}"/>
              </a:ext>
            </a:extLst>
          </p:cNvPr>
          <p:cNvCxnSpPr>
            <a:cxnSpLocks/>
            <a:stCxn id="7" idx="2"/>
          </p:cNvCxnSpPr>
          <p:nvPr/>
        </p:nvCxnSpPr>
        <p:spPr>
          <a:xfrm>
            <a:off x="5626508" y="1271015"/>
            <a:ext cx="0" cy="792784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1FBBC6B-C4D0-B64E-8C4B-A4E7BECCE276}"/>
              </a:ext>
            </a:extLst>
          </p:cNvPr>
          <p:cNvCxnSpPr>
            <a:cxnSpLocks/>
          </p:cNvCxnSpPr>
          <p:nvPr/>
        </p:nvCxnSpPr>
        <p:spPr>
          <a:xfrm>
            <a:off x="1166060" y="1874520"/>
            <a:ext cx="2915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70607079-7F5D-CE42-9A5B-3ECB7742A6DB}"/>
              </a:ext>
            </a:extLst>
          </p:cNvPr>
          <p:cNvSpPr txBox="1"/>
          <p:nvPr/>
        </p:nvSpPr>
        <p:spPr>
          <a:xfrm>
            <a:off x="1151784" y="1394567"/>
            <a:ext cx="1575617" cy="461665"/>
          </a:xfrm>
          <a:prstGeom prst="rect">
            <a:avLst/>
          </a:prstGeom>
          <a:noFill/>
        </p:spPr>
        <p:txBody>
          <a:bodyPr wrap="square" rtlCol="0">
            <a:spAutoFit/>
          </a:bodyPr>
          <a:lstStyle/>
          <a:p>
            <a:r>
              <a:rPr lang="en-US" sz="1200" dirty="0"/>
              <a:t>sub &lt;</a:t>
            </a:r>
            <a:r>
              <a:rPr lang="en-US" sz="1200" dirty="0" err="1"/>
              <a:t>eip</a:t>
            </a:r>
            <a:r>
              <a:rPr lang="en-US" sz="1200" dirty="0"/>
              <a:t>://C/B/DATA/d1&gt;</a:t>
            </a:r>
          </a:p>
        </p:txBody>
      </p:sp>
      <p:cxnSp>
        <p:nvCxnSpPr>
          <p:cNvPr id="35" name="Gerade Verbindung mit Pfeil 34">
            <a:extLst>
              <a:ext uri="{FF2B5EF4-FFF2-40B4-BE49-F238E27FC236}">
                <a16:creationId xmlns:a16="http://schemas.microsoft.com/office/drawing/2014/main" id="{9DC71627-20AD-ED4F-996D-CCACB419B48A}"/>
              </a:ext>
            </a:extLst>
          </p:cNvPr>
          <p:cNvCxnSpPr>
            <a:cxnSpLocks/>
          </p:cNvCxnSpPr>
          <p:nvPr/>
        </p:nvCxnSpPr>
        <p:spPr>
          <a:xfrm flipH="1">
            <a:off x="2636510" y="3441022"/>
            <a:ext cx="14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67CB797D-C244-6B42-AF15-D69A2057B603}"/>
              </a:ext>
            </a:extLst>
          </p:cNvPr>
          <p:cNvSpPr txBox="1"/>
          <p:nvPr/>
        </p:nvSpPr>
        <p:spPr>
          <a:xfrm>
            <a:off x="2663953" y="3704089"/>
            <a:ext cx="1505504" cy="461665"/>
          </a:xfrm>
          <a:prstGeom prst="rect">
            <a:avLst/>
          </a:prstGeom>
          <a:noFill/>
        </p:spPr>
        <p:txBody>
          <a:bodyPr wrap="square" rtlCol="0">
            <a:spAutoFit/>
          </a:bodyPr>
          <a:lstStyle/>
          <a:p>
            <a:r>
              <a:rPr lang="en-US" sz="1200" dirty="0"/>
              <a:t>sub &lt;</a:t>
            </a:r>
            <a:r>
              <a:rPr lang="en-US" sz="1200" dirty="0" err="1"/>
              <a:t>eip</a:t>
            </a:r>
            <a:r>
              <a:rPr lang="en-US" sz="1200" dirty="0"/>
              <a:t>://C/A/HEART&gt;</a:t>
            </a:r>
          </a:p>
        </p:txBody>
      </p:sp>
      <p:cxnSp>
        <p:nvCxnSpPr>
          <p:cNvPr id="39" name="Gerade Verbindung mit Pfeil 38">
            <a:extLst>
              <a:ext uri="{FF2B5EF4-FFF2-40B4-BE49-F238E27FC236}">
                <a16:creationId xmlns:a16="http://schemas.microsoft.com/office/drawing/2014/main" id="{70E13D33-1C59-C847-9715-6E00841548CA}"/>
              </a:ext>
            </a:extLst>
          </p:cNvPr>
          <p:cNvCxnSpPr>
            <a:cxnSpLocks/>
          </p:cNvCxnSpPr>
          <p:nvPr/>
        </p:nvCxnSpPr>
        <p:spPr>
          <a:xfrm>
            <a:off x="2635960" y="4193186"/>
            <a:ext cx="1458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690DB5F-6B5C-D744-BCE8-DECFE3528559}"/>
              </a:ext>
            </a:extLst>
          </p:cNvPr>
          <p:cNvSpPr txBox="1"/>
          <p:nvPr/>
        </p:nvSpPr>
        <p:spPr>
          <a:xfrm>
            <a:off x="2593848" y="3140228"/>
            <a:ext cx="1575609" cy="276999"/>
          </a:xfrm>
          <a:prstGeom prst="rect">
            <a:avLst/>
          </a:prstGeom>
          <a:noFill/>
        </p:spPr>
        <p:txBody>
          <a:bodyPr wrap="square" rtlCol="0">
            <a:spAutoFit/>
          </a:bodyPr>
          <a:lstStyle/>
          <a:p>
            <a:r>
              <a:rPr lang="en-US" sz="1200" dirty="0"/>
              <a:t>&lt;</a:t>
            </a:r>
            <a:r>
              <a:rPr lang="en-US" sz="1200" dirty="0" err="1"/>
              <a:t>eip</a:t>
            </a:r>
            <a:r>
              <a:rPr lang="en-US" sz="1200" dirty="0"/>
              <a:t>://C/B/START/d1&gt;</a:t>
            </a:r>
          </a:p>
        </p:txBody>
      </p:sp>
      <p:cxnSp>
        <p:nvCxnSpPr>
          <p:cNvPr id="32" name="Gerade Verbindung mit Pfeil 31">
            <a:extLst>
              <a:ext uri="{FF2B5EF4-FFF2-40B4-BE49-F238E27FC236}">
                <a16:creationId xmlns:a16="http://schemas.microsoft.com/office/drawing/2014/main" id="{BD777D16-5E12-8948-9A88-8087587F7AC9}"/>
              </a:ext>
            </a:extLst>
          </p:cNvPr>
          <p:cNvCxnSpPr>
            <a:cxnSpLocks/>
          </p:cNvCxnSpPr>
          <p:nvPr/>
        </p:nvCxnSpPr>
        <p:spPr>
          <a:xfrm>
            <a:off x="1163172" y="2656200"/>
            <a:ext cx="29152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996F065D-D953-0247-B5BF-03785B4D931B}"/>
              </a:ext>
            </a:extLst>
          </p:cNvPr>
          <p:cNvSpPr txBox="1"/>
          <p:nvPr/>
        </p:nvSpPr>
        <p:spPr>
          <a:xfrm>
            <a:off x="1118566" y="2176247"/>
            <a:ext cx="1575609" cy="461665"/>
          </a:xfrm>
          <a:prstGeom prst="rect">
            <a:avLst/>
          </a:prstGeom>
          <a:noFill/>
        </p:spPr>
        <p:txBody>
          <a:bodyPr wrap="square" rtlCol="0">
            <a:spAutoFit/>
          </a:bodyPr>
          <a:lstStyle/>
          <a:p>
            <a:r>
              <a:rPr lang="en-US" sz="1200" dirty="0"/>
              <a:t>pub &lt;</a:t>
            </a:r>
            <a:r>
              <a:rPr lang="en-US" sz="1200" dirty="0" err="1"/>
              <a:t>eip</a:t>
            </a:r>
            <a:r>
              <a:rPr lang="en-US" sz="1200" dirty="0"/>
              <a:t>://C/B/START/d1&gt;</a:t>
            </a:r>
          </a:p>
        </p:txBody>
      </p:sp>
      <p:sp>
        <p:nvSpPr>
          <p:cNvPr id="22" name="Textfeld 21">
            <a:extLst>
              <a:ext uri="{FF2B5EF4-FFF2-40B4-BE49-F238E27FC236}">
                <a16:creationId xmlns:a16="http://schemas.microsoft.com/office/drawing/2014/main" id="{C413CC32-D2DC-E54B-B9C7-4BE728DF3279}"/>
              </a:ext>
            </a:extLst>
          </p:cNvPr>
          <p:cNvSpPr txBox="1"/>
          <p:nvPr/>
        </p:nvSpPr>
        <p:spPr>
          <a:xfrm>
            <a:off x="2635960" y="4491882"/>
            <a:ext cx="1505504" cy="461665"/>
          </a:xfrm>
          <a:prstGeom prst="rect">
            <a:avLst/>
          </a:prstGeom>
          <a:noFill/>
        </p:spPr>
        <p:txBody>
          <a:bodyPr wrap="square" rtlCol="0">
            <a:spAutoFit/>
          </a:bodyPr>
          <a:lstStyle/>
          <a:p>
            <a:r>
              <a:rPr lang="en-US" sz="1200" dirty="0"/>
              <a:t>pub &lt;</a:t>
            </a:r>
            <a:r>
              <a:rPr lang="en-US" sz="1200" dirty="0" err="1"/>
              <a:t>eip</a:t>
            </a:r>
            <a:r>
              <a:rPr lang="en-US" sz="1200" dirty="0"/>
              <a:t>://C/B/DATA/d1&gt;</a:t>
            </a:r>
          </a:p>
        </p:txBody>
      </p:sp>
      <p:cxnSp>
        <p:nvCxnSpPr>
          <p:cNvPr id="23" name="Gerade Verbindung mit Pfeil 22">
            <a:extLst>
              <a:ext uri="{FF2B5EF4-FFF2-40B4-BE49-F238E27FC236}">
                <a16:creationId xmlns:a16="http://schemas.microsoft.com/office/drawing/2014/main" id="{CDE50D6A-4928-6742-BDBD-9F216372F549}"/>
              </a:ext>
            </a:extLst>
          </p:cNvPr>
          <p:cNvCxnSpPr>
            <a:cxnSpLocks/>
          </p:cNvCxnSpPr>
          <p:nvPr/>
        </p:nvCxnSpPr>
        <p:spPr>
          <a:xfrm>
            <a:off x="2637956" y="4980979"/>
            <a:ext cx="14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Gerade Verbindung mit Pfeil 24">
            <a:extLst>
              <a:ext uri="{FF2B5EF4-FFF2-40B4-BE49-F238E27FC236}">
                <a16:creationId xmlns:a16="http://schemas.microsoft.com/office/drawing/2014/main" id="{CB686C4C-00E3-B942-9F05-C82CD61D977F}"/>
              </a:ext>
            </a:extLst>
          </p:cNvPr>
          <p:cNvCxnSpPr>
            <a:cxnSpLocks/>
          </p:cNvCxnSpPr>
          <p:nvPr/>
        </p:nvCxnSpPr>
        <p:spPr>
          <a:xfrm flipH="1">
            <a:off x="1170744" y="5747700"/>
            <a:ext cx="29241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7106817A-29DF-1E46-A0C4-DFDF40AC4C32}"/>
              </a:ext>
            </a:extLst>
          </p:cNvPr>
          <p:cNvSpPr txBox="1"/>
          <p:nvPr/>
        </p:nvSpPr>
        <p:spPr>
          <a:xfrm>
            <a:off x="1180448" y="5450952"/>
            <a:ext cx="1505504" cy="276999"/>
          </a:xfrm>
          <a:prstGeom prst="rect">
            <a:avLst/>
          </a:prstGeom>
          <a:noFill/>
        </p:spPr>
        <p:txBody>
          <a:bodyPr wrap="square" rtlCol="0">
            <a:spAutoFit/>
          </a:bodyPr>
          <a:lstStyle/>
          <a:p>
            <a:r>
              <a:rPr lang="en-US" sz="1200" dirty="0"/>
              <a:t>&lt;</a:t>
            </a:r>
            <a:r>
              <a:rPr lang="en-US" sz="1200" dirty="0" err="1"/>
              <a:t>eip</a:t>
            </a:r>
            <a:r>
              <a:rPr lang="en-US" sz="1200" dirty="0"/>
              <a:t>://C/B/DATA/d1&gt;</a:t>
            </a:r>
          </a:p>
        </p:txBody>
      </p:sp>
      <p:cxnSp>
        <p:nvCxnSpPr>
          <p:cNvPr id="31" name="Gerade Verbindung mit Pfeil 30">
            <a:extLst>
              <a:ext uri="{FF2B5EF4-FFF2-40B4-BE49-F238E27FC236}">
                <a16:creationId xmlns:a16="http://schemas.microsoft.com/office/drawing/2014/main" id="{1E301E76-638A-3E40-801D-9EE6E0D85A83}"/>
              </a:ext>
            </a:extLst>
          </p:cNvPr>
          <p:cNvCxnSpPr>
            <a:cxnSpLocks/>
          </p:cNvCxnSpPr>
          <p:nvPr/>
        </p:nvCxnSpPr>
        <p:spPr>
          <a:xfrm>
            <a:off x="1158450" y="6556235"/>
            <a:ext cx="2936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142344CE-79DF-9D42-83DA-B2443727DB32}"/>
              </a:ext>
            </a:extLst>
          </p:cNvPr>
          <p:cNvSpPr txBox="1"/>
          <p:nvPr/>
        </p:nvSpPr>
        <p:spPr>
          <a:xfrm>
            <a:off x="1158449" y="6067138"/>
            <a:ext cx="1505504" cy="461665"/>
          </a:xfrm>
          <a:prstGeom prst="rect">
            <a:avLst/>
          </a:prstGeom>
          <a:noFill/>
        </p:spPr>
        <p:txBody>
          <a:bodyPr wrap="square" rtlCol="0">
            <a:spAutoFit/>
          </a:bodyPr>
          <a:lstStyle/>
          <a:p>
            <a:r>
              <a:rPr lang="en-US" sz="1200" dirty="0"/>
              <a:t>pub &lt;</a:t>
            </a:r>
            <a:r>
              <a:rPr lang="en-US" sz="1200" dirty="0" err="1"/>
              <a:t>eip</a:t>
            </a:r>
            <a:r>
              <a:rPr lang="en-US" sz="1200" dirty="0"/>
              <a:t>://C/B/STOP/d1&gt;</a:t>
            </a:r>
          </a:p>
        </p:txBody>
      </p:sp>
      <p:cxnSp>
        <p:nvCxnSpPr>
          <p:cNvPr id="34" name="Gerade Verbindung mit Pfeil 33">
            <a:extLst>
              <a:ext uri="{FF2B5EF4-FFF2-40B4-BE49-F238E27FC236}">
                <a16:creationId xmlns:a16="http://schemas.microsoft.com/office/drawing/2014/main" id="{5CB85D58-4848-914F-9CE0-CA302157136D}"/>
              </a:ext>
            </a:extLst>
          </p:cNvPr>
          <p:cNvCxnSpPr>
            <a:cxnSpLocks/>
          </p:cNvCxnSpPr>
          <p:nvPr/>
        </p:nvCxnSpPr>
        <p:spPr>
          <a:xfrm flipH="1">
            <a:off x="2651105" y="7306846"/>
            <a:ext cx="14508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8BEF222A-A5D9-0A43-BF38-9155DC128182}"/>
              </a:ext>
            </a:extLst>
          </p:cNvPr>
          <p:cNvSpPr txBox="1"/>
          <p:nvPr/>
        </p:nvSpPr>
        <p:spPr>
          <a:xfrm>
            <a:off x="2669101" y="7004977"/>
            <a:ext cx="1390632" cy="276999"/>
          </a:xfrm>
          <a:prstGeom prst="rect">
            <a:avLst/>
          </a:prstGeom>
          <a:noFill/>
        </p:spPr>
        <p:txBody>
          <a:bodyPr wrap="square" rtlCol="0">
            <a:spAutoFit/>
          </a:bodyPr>
          <a:lstStyle/>
          <a:p>
            <a:r>
              <a:rPr lang="en-US" sz="1200" dirty="0"/>
              <a:t>&lt;</a:t>
            </a:r>
            <a:r>
              <a:rPr lang="en-US" sz="1200" dirty="0" err="1"/>
              <a:t>eip</a:t>
            </a:r>
            <a:r>
              <a:rPr lang="en-US" sz="1200" dirty="0"/>
              <a:t>://C/B/STOP&gt;</a:t>
            </a:r>
          </a:p>
        </p:txBody>
      </p:sp>
      <p:sp>
        <p:nvSpPr>
          <p:cNvPr id="37" name="Textfeld 36">
            <a:extLst>
              <a:ext uri="{FF2B5EF4-FFF2-40B4-BE49-F238E27FC236}">
                <a16:creationId xmlns:a16="http://schemas.microsoft.com/office/drawing/2014/main" id="{D767E2DB-C52E-A242-97EB-F5EEA20AC206}"/>
              </a:ext>
            </a:extLst>
          </p:cNvPr>
          <p:cNvSpPr txBox="1"/>
          <p:nvPr/>
        </p:nvSpPr>
        <p:spPr>
          <a:xfrm>
            <a:off x="211873" y="264400"/>
            <a:ext cx="4847737" cy="369332"/>
          </a:xfrm>
          <a:prstGeom prst="rect">
            <a:avLst/>
          </a:prstGeom>
          <a:noFill/>
        </p:spPr>
        <p:txBody>
          <a:bodyPr wrap="none" rtlCol="0">
            <a:spAutoFit/>
          </a:bodyPr>
          <a:lstStyle/>
          <a:p>
            <a:r>
              <a:rPr lang="en-US" dirty="0"/>
              <a:t>Getting access to data that needs to be requested</a:t>
            </a:r>
          </a:p>
        </p:txBody>
      </p:sp>
      <p:sp>
        <p:nvSpPr>
          <p:cNvPr id="41" name="Textfeld 40">
            <a:extLst>
              <a:ext uri="{FF2B5EF4-FFF2-40B4-BE49-F238E27FC236}">
                <a16:creationId xmlns:a16="http://schemas.microsoft.com/office/drawing/2014/main" id="{A32B1750-4495-9542-9FE2-ED7FF28F7C87}"/>
              </a:ext>
            </a:extLst>
          </p:cNvPr>
          <p:cNvSpPr txBox="1"/>
          <p:nvPr/>
        </p:nvSpPr>
        <p:spPr>
          <a:xfrm>
            <a:off x="2649092" y="7581363"/>
            <a:ext cx="1505504" cy="461665"/>
          </a:xfrm>
          <a:prstGeom prst="rect">
            <a:avLst/>
          </a:prstGeom>
          <a:noFill/>
        </p:spPr>
        <p:txBody>
          <a:bodyPr wrap="square" rtlCol="0">
            <a:spAutoFit/>
          </a:bodyPr>
          <a:lstStyle/>
          <a:p>
            <a:r>
              <a:rPr lang="en-US" sz="1200" dirty="0"/>
              <a:t>unsub &lt;</a:t>
            </a:r>
            <a:r>
              <a:rPr lang="en-US" sz="1200" dirty="0" err="1"/>
              <a:t>eip</a:t>
            </a:r>
            <a:r>
              <a:rPr lang="en-US" sz="1200" dirty="0"/>
              <a:t>://C/A/HEART&gt;</a:t>
            </a:r>
          </a:p>
        </p:txBody>
      </p:sp>
      <p:cxnSp>
        <p:nvCxnSpPr>
          <p:cNvPr id="42" name="Gerade Verbindung mit Pfeil 41">
            <a:extLst>
              <a:ext uri="{FF2B5EF4-FFF2-40B4-BE49-F238E27FC236}">
                <a16:creationId xmlns:a16="http://schemas.microsoft.com/office/drawing/2014/main" id="{036B4B75-3205-5E46-8778-93759855DCEF}"/>
              </a:ext>
            </a:extLst>
          </p:cNvPr>
          <p:cNvCxnSpPr>
            <a:cxnSpLocks/>
          </p:cNvCxnSpPr>
          <p:nvPr/>
        </p:nvCxnSpPr>
        <p:spPr>
          <a:xfrm>
            <a:off x="2621099" y="8070460"/>
            <a:ext cx="1458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17E4CB3F-1208-D243-9311-EEF55BF58EDD}"/>
              </a:ext>
            </a:extLst>
          </p:cNvPr>
          <p:cNvSpPr txBox="1"/>
          <p:nvPr/>
        </p:nvSpPr>
        <p:spPr>
          <a:xfrm>
            <a:off x="2621346" y="8189174"/>
            <a:ext cx="1012966" cy="923330"/>
          </a:xfrm>
          <a:prstGeom prst="rect">
            <a:avLst/>
          </a:prstGeom>
          <a:noFill/>
        </p:spPr>
        <p:txBody>
          <a:bodyPr wrap="square" rtlCol="0">
            <a:spAutoFit/>
          </a:bodyPr>
          <a:lstStyle/>
          <a:p>
            <a:r>
              <a:rPr lang="en-US" dirty="0"/>
              <a:t>stop sending data</a:t>
            </a:r>
          </a:p>
        </p:txBody>
      </p:sp>
      <p:sp>
        <p:nvSpPr>
          <p:cNvPr id="51" name="Textfeld 50">
            <a:extLst>
              <a:ext uri="{FF2B5EF4-FFF2-40B4-BE49-F238E27FC236}">
                <a16:creationId xmlns:a16="http://schemas.microsoft.com/office/drawing/2014/main" id="{010DFC78-55F0-FD46-9251-55BD1C41F4B4}"/>
              </a:ext>
            </a:extLst>
          </p:cNvPr>
          <p:cNvSpPr txBox="1"/>
          <p:nvPr/>
        </p:nvSpPr>
        <p:spPr>
          <a:xfrm>
            <a:off x="1647352" y="4155865"/>
            <a:ext cx="1012966" cy="923330"/>
          </a:xfrm>
          <a:prstGeom prst="rect">
            <a:avLst/>
          </a:prstGeom>
          <a:noFill/>
        </p:spPr>
        <p:txBody>
          <a:bodyPr wrap="square" rtlCol="0">
            <a:spAutoFit/>
          </a:bodyPr>
          <a:lstStyle/>
          <a:p>
            <a:pPr algn="r"/>
            <a:r>
              <a:rPr lang="en-US" dirty="0"/>
              <a:t>start sending data</a:t>
            </a:r>
          </a:p>
        </p:txBody>
      </p:sp>
    </p:spTree>
    <p:extLst>
      <p:ext uri="{BB962C8B-B14F-4D97-AF65-F5344CB8AC3E}">
        <p14:creationId xmlns:p14="http://schemas.microsoft.com/office/powerpoint/2010/main" val="193546861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1595</Words>
  <Application>Microsoft Macintosh PowerPoint</Application>
  <PresentationFormat>A4-Papier (210 x 297 mm)</PresentationFormat>
  <Paragraphs>201</Paragraphs>
  <Slides>12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12</vt:i4>
      </vt:variant>
    </vt:vector>
  </HeadingPairs>
  <TitlesOfParts>
    <vt:vector size="17" baseType="lpstr">
      <vt:lpstr>Arial</vt:lpstr>
      <vt:lpstr>Calibri</vt:lpstr>
      <vt:lpstr>Calibri Light</vt:lpstr>
      <vt:lpstr>Courier</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 Office User</dc:creator>
  <cp:lastModifiedBy>Microsoft Office User</cp:lastModifiedBy>
  <cp:revision>12</cp:revision>
  <dcterms:created xsi:type="dcterms:W3CDTF">2021-12-03T08:18:05Z</dcterms:created>
  <dcterms:modified xsi:type="dcterms:W3CDTF">2021-12-09T12:00:00Z</dcterms:modified>
</cp:coreProperties>
</file>