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731520"/>
            <a:ext cx="11247120" cy="45720"/>
          </a:xfrm>
          <a:prstGeom prst="rect">
            <a:avLst/>
          </a:prstGeom>
          <a:solidFill>
            <a:srgbClr val="00B0B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11247120" cy="45720"/>
          </a:xfrm>
          <a:prstGeom prst="rect">
            <a:avLst/>
          </a:prstGeom>
          <a:solidFill>
            <a:srgbClr val="00B0B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5029200"/>
            <a:ext cx="11247120" cy="4572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5400" b="1">
                <a:solidFill>
                  <a:srgbClr val="00B0B0"/>
                </a:solidFill>
                <a:latin typeface="Segoe UI"/>
              </a:rPr>
              <a:t>THE CELLULAR-HORMONAL AXIS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926080"/>
            <a:ext cx="10058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0">
                <a:solidFill>
                  <a:srgbClr val="FFFFFF"/>
                </a:solidFill>
                <a:latin typeface="Segoe UI"/>
              </a:rPr>
              <a:t>How Industrial Oils, Environmental Toxins, Chronic Stress</a:t>
            </a:r>
          </a:p>
          <a:p>
            <a:pPr algn="ctr"/>
            <a:r>
              <a:rPr sz="2800" b="0">
                <a:solidFill>
                  <a:srgbClr val="FFFFFF"/>
                </a:solidFill>
                <a:latin typeface="Segoe UI"/>
              </a:rPr>
              <a:t>and Circadian Disruption Create Modern Metabolic Disease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4864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>
                <a:solidFill>
                  <a:srgbClr val="C8C8C8"/>
                </a:solidFill>
                <a:latin typeface="Segoe UI"/>
              </a:rPr>
              <a:t>A Systems Approach to Understanding Metabolic Dysfunction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731520"/>
            <a:ext cx="11247120" cy="4572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"/>
            <a:ext cx="10058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FF6B6B"/>
                </a:solidFill>
                <a:latin typeface="Segoe UI"/>
              </a:rPr>
              <a:t>THE METABOLIC CRISIS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188720"/>
            <a:ext cx="10058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FFFFFF"/>
                </a:solidFill>
                <a:latin typeface="Segoe UI"/>
              </a:rPr>
              <a:t>• Over 1 billion people globally affected by metabolic dysfunction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• Economic burden exceeding $583 billion annually in the US alone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• Traditional "calories in, calories out" approach has failed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• Dramatic increases coincide with industrial food transformation: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   — Seed oil consumption: 0g (1865) → 80g daily (1999)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   — Linoleic acid in body fat increased 136% since 1950s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• Two interconnected root causes create a self-perpetuating cycle: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   — Compromised cellular health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   — Hormonal hijacking through stress and circadian disruption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731520"/>
            <a:ext cx="11247120" cy="45720"/>
          </a:xfrm>
          <a:prstGeom prst="rect">
            <a:avLst/>
          </a:prstGeom>
          <a:solidFill>
            <a:srgbClr val="00B0B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"/>
            <a:ext cx="10058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B0B0"/>
                </a:solidFill>
                <a:latin typeface="Segoe UI"/>
              </a:rPr>
              <a:t>ROOT CAUSE 1: CELLULAR HEALTH COMPROMISE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88720"/>
            <a:ext cx="5029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B0B0"/>
                </a:solidFill>
                <a:latin typeface="Segoe UI"/>
              </a:rPr>
              <a:t>INDUSTRIAL SEED OILS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554480"/>
            <a:ext cx="50292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>
                <a:solidFill>
                  <a:srgbClr val="FFFFFF"/>
                </a:solidFill>
                <a:latin typeface="Segoe UI"/>
              </a:rPr>
              <a:t>• 60-80% of critical mitochondrial phospholipid (cardiolipin) displaced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9-fold increase in inflammatory IL-8 secretion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Generates toxic 4-hydroxynonenal when heated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Japan case study (1960-2004):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Seed oil: 9g → 39g daily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Macular degeneration: 0.2% → 16.37% (82-fold increase)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B0B0"/>
                </a:solidFill>
                <a:latin typeface="Segoe UI"/>
              </a:rPr>
              <a:t>ENVIRONMENTAL TOXINS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1554480"/>
            <a:ext cx="54864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>
                <a:solidFill>
                  <a:srgbClr val="FFFFFF"/>
                </a:solidFill>
                <a:latin typeface="Segoe UI"/>
              </a:rPr>
              <a:t>• 12 distinct mechanisms of metabolic disruption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Heavy metals: 23% increased metabolic syndrome risk per doubling of cadmium levels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BPA: 45% increased diabetes risk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Microplastics activate NLRP3 inflammasome pathways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Air pollution explains 17.9% of diabetes variation across US counties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731520"/>
            <a:ext cx="11247120" cy="4572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"/>
            <a:ext cx="10058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FFC107"/>
                </a:solidFill>
                <a:latin typeface="Segoe UI"/>
              </a:rPr>
              <a:t>ROOT CAUSE 2: HORMONAL HIJACKING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88720"/>
            <a:ext cx="5029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FFC107"/>
                </a:solidFill>
                <a:latin typeface="Segoe UI"/>
              </a:rPr>
              <a:t>CHRONIC STRESS ACTIVATION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554480"/>
            <a:ext cx="50292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>
                <a:solidFill>
                  <a:srgbClr val="FFFFFF"/>
                </a:solidFill>
                <a:latin typeface="Segoe UI"/>
              </a:rPr>
              <a:t>• HPA axis loses homeostatic control under sustained stress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Cortisol fails to return to baseline, creating new metabolic set point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Direct β-cell suppression + hepatic gluconeogenesis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Induces leptin resistance and ghrelin elevation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30% increased diabetes incidence in shift workers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FFC107"/>
                </a:solidFill>
                <a:latin typeface="Segoe UI"/>
              </a:rPr>
              <a:t>CIRCADIAN DISRUPTION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1554480"/>
            <a:ext cx="54864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>
                <a:solidFill>
                  <a:srgbClr val="FFFFFF"/>
                </a:solidFill>
                <a:latin typeface="Segoe UI"/>
              </a:rPr>
              <a:t>• 2-5 lux eliminates hormonal rhythms (nightlight level)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Urban light pollution: 150 lux vs. moonlight: 0.3 lux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Blue light (460-480nm) most potent for disruption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2-hour tablet exposure reduces melatonin 55%, delays onset 1.5hrs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Clock disruption causes permanent insulin resistance in mice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731520"/>
            <a:ext cx="11247120" cy="45720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"/>
            <a:ext cx="10058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FF6B6B"/>
                </a:solidFill>
                <a:latin typeface="Segoe UI"/>
              </a:rPr>
              <a:t>SYNERGISTIC INTERACTIONS AMPLIFY DYSFUNCTION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005840"/>
            <a:ext cx="10058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>
                <a:solidFill>
                  <a:srgbClr val="FF6B6B"/>
                </a:solidFill>
                <a:latin typeface="Segoe UI"/>
              </a:rPr>
              <a:t>THE VICIOUS CYCLE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463040"/>
            <a:ext cx="10058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FFFFFF"/>
                </a:solidFill>
                <a:latin typeface="Segoe UI"/>
              </a:rPr>
              <a:t>• Omega-6 oils generate pro-inflammatory compounds that amplify stress responses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• Environmental toxins accumulate in fat tissue, releasing during altered circadian metabolism patterns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• Oxidative stress from cellular damage disrupts the HPA axis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• Stress hormones promote inflammatory gene expression, worsening cellular dysfunction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• Sleep deprivation increases cortisol while decreasing insulin sensitivity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• Korean data shows EXPONENTIAL (not linear) metabolic syndrome risk with multiple circadian-disrupting factors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• Each disrupted system undermines the others, creating a metabolic prison increasingly difficult to escape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731520"/>
            <a:ext cx="11247120" cy="45720"/>
          </a:xfrm>
          <a:prstGeom prst="rect">
            <a:avLst/>
          </a:prstGeom>
          <a:solidFill>
            <a:srgbClr val="00B0B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"/>
            <a:ext cx="10058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B0B0"/>
                </a:solidFill>
                <a:latin typeface="Segoe UI"/>
              </a:rPr>
              <a:t>CLINICAL EVIDENCE &amp;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005840"/>
            <a:ext cx="10058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>
                <a:solidFill>
                  <a:srgbClr val="00B0B0"/>
                </a:solidFill>
                <a:latin typeface="Segoe UI"/>
              </a:rPr>
              <a:t>INTERVENTION STUDIES SHOW SUPERIOR OUTCOMES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463040"/>
            <a:ext cx="10058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FFFFFF"/>
                </a:solidFill>
                <a:latin typeface="Segoe UI"/>
              </a:rPr>
              <a:t>• Meta-analysis of 8 RCTs (2,839 participants): 2-fold greater metabolic syndrome resolution with comprehensive interventions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• 28-day metabolic detoxification: Enhanced Phase II enzymes, improved antioxidant balance, reduced gamma-glutamyltransferase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• Morning light therapy (&gt;1000 lux): Improved insulin sensitivity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• Amber-tinted glasses (80-100% blue light blocking): Better sleep quality and metabolic markers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• Time-restricted eating aligned with circadian rhythms: Metabolic improvements in obese prediabetics</a:t>
            </a:r>
          </a:p>
          <a:p/>
          <a:p>
            <a:r>
              <a:rPr sz="2000" b="0">
                <a:solidFill>
                  <a:srgbClr val="FFFFFF"/>
                </a:solidFill>
                <a:latin typeface="Segoe UI"/>
              </a:rPr>
              <a:t>GLOBAL IMPACT DATA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• WHO: 26.1% of diabetes disability-adjusted life years attributable to air pollution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• 1.55 million excess diabetes deaths globally from PM2.5 alone</a:t>
            </a:r>
          </a:p>
          <a:p>
            <a:r>
              <a:rPr sz="2000" b="0">
                <a:solidFill>
                  <a:srgbClr val="FFFFFF"/>
                </a:solidFill>
                <a:latin typeface="Segoe UI"/>
              </a:rPr>
              <a:t>• $170+ billion annual obesity-related healthcare costs in 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731520"/>
            <a:ext cx="11247120" cy="4572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"/>
            <a:ext cx="10058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FFC107"/>
                </a:solidFill>
                <a:latin typeface="Segoe UI"/>
              </a:rPr>
              <a:t>COMPREHENSIVE SOLUTION FRAMEWORK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188720"/>
            <a:ext cx="5029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FFC107"/>
                </a:solidFill>
                <a:latin typeface="Segoe UI"/>
              </a:rPr>
              <a:t>CELLULAR RESTORATION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554480"/>
            <a:ext cx="50292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>
                <a:solidFill>
                  <a:srgbClr val="FFFFFF"/>
                </a:solidFill>
                <a:latin typeface="Segoe UI"/>
              </a:rPr>
              <a:t>• Eliminate industrial seed oils (soybean, corn, canola, sunflower)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Prioritize omega-3 fatty acids and saturated fats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Support detoxification pathways: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Phase I &amp; II liver enzymes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Glutathione production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Methylation support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Reduce environmental toxin exposure: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Filter water and air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Choose organic foods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Minimize plastic use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188720"/>
            <a:ext cx="5486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FFC107"/>
                </a:solidFill>
                <a:latin typeface="Segoe UI"/>
              </a:rPr>
              <a:t>HORMONAL OPTIMIZATION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1554480"/>
            <a:ext cx="54864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>
                <a:solidFill>
                  <a:srgbClr val="FFFFFF"/>
                </a:solidFill>
                <a:latin typeface="Segoe UI"/>
              </a:rPr>
              <a:t>• Stress management protocols: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HRV training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Meditation/mindfulness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Adaptogenic herbs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Circadian rhythm restoration: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Morning bright light (&gt;1000 lux)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Blue light blocking after sunset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Consistent sleep schedule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Time-restricted eating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• Environmental modifications: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Dim lighting after dark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Temperature regulation</a:t>
            </a:r>
          </a:p>
          <a:p>
            <a:r>
              <a:rPr sz="1600" b="0">
                <a:solidFill>
                  <a:srgbClr val="FFFFFF"/>
                </a:solidFill>
                <a:latin typeface="Segoe UI"/>
              </a:rPr>
              <a:t>   — EMF reduction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731520"/>
            <a:ext cx="11247120" cy="45720"/>
          </a:xfrm>
          <a:prstGeom prst="rect">
            <a:avLst/>
          </a:prstGeom>
          <a:solidFill>
            <a:srgbClr val="00B0B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"/>
            <a:ext cx="10058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B0B0"/>
                </a:solidFill>
                <a:latin typeface="Segoe UI"/>
              </a:rPr>
              <a:t>KEY TAKEAWAYS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188720"/>
            <a:ext cx="10058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0">
                <a:solidFill>
                  <a:srgbClr val="FFFFFF"/>
                </a:solidFill>
                <a:latin typeface="Segoe UI"/>
              </a:rPr>
              <a:t>1. Metabolic dysfunction stems from TWO interconnected root causes:</a:t>
            </a:r>
          </a:p>
          <a:p>
            <a:r>
              <a:rPr sz="1800" b="0">
                <a:solidFill>
                  <a:srgbClr val="FFFFFF"/>
                </a:solidFill>
                <a:latin typeface="Segoe UI"/>
              </a:rPr>
              <a:t>   — Cellular health compromise from industrial oils and environmental toxins</a:t>
            </a:r>
          </a:p>
          <a:p>
            <a:r>
              <a:rPr sz="1800" b="0">
                <a:solidFill>
                  <a:srgbClr val="FFFFFF"/>
                </a:solidFill>
                <a:latin typeface="Segoe UI"/>
              </a:rPr>
              <a:t>   — Hormonal hijacking through chronic stress and circadian disruption</a:t>
            </a:r>
          </a:p>
          <a:p/>
          <a:p>
            <a:r>
              <a:rPr sz="1800" b="0">
                <a:solidFill>
                  <a:srgbClr val="FFFFFF"/>
                </a:solidFill>
                <a:latin typeface="Segoe UI"/>
              </a:rPr>
              <a:t>2. These factors create SYNERGISTIC effects greater than their sum, forming self-perpetuating cycles of metabolic damage</a:t>
            </a:r>
          </a:p>
          <a:p/>
          <a:p>
            <a:r>
              <a:rPr sz="1800" b="0">
                <a:solidFill>
                  <a:srgbClr val="FFFFFF"/>
                </a:solidFill>
                <a:latin typeface="Segoe UI"/>
              </a:rPr>
              <a:t>3. Traditional "calories in, calories out" approaches fail because they ignore these foundational drivers</a:t>
            </a:r>
          </a:p>
          <a:p/>
          <a:p>
            <a:r>
              <a:rPr sz="1800" b="0">
                <a:solidFill>
                  <a:srgbClr val="FFFFFF"/>
                </a:solidFill>
                <a:latin typeface="Segoe UI"/>
              </a:rPr>
              <a:t>4. Clinical evidence demonstrates that comprehensive interventions addressing both cellular and hormonal factors produce SUPERIOR outcomes</a:t>
            </a:r>
          </a:p>
          <a:p/>
          <a:p>
            <a:r>
              <a:rPr sz="1800" b="0">
                <a:solidFill>
                  <a:srgbClr val="FFFFFF"/>
                </a:solidFill>
                <a:latin typeface="Segoe UI"/>
              </a:rPr>
              <a:t>5. Implementation requires systematic assessment and phased intervention targeting root causes, not just symptoms</a:t>
            </a:r>
          </a:p>
          <a:p/>
          <a:p>
            <a:r>
              <a:rPr sz="1800" b="0">
                <a:solidFill>
                  <a:srgbClr val="FFFFFF"/>
                </a:solidFill>
                <a:latin typeface="Segoe UI"/>
              </a:rPr>
              <a:t>6. The framework explains individual variation in metabolic health and provides multiple intervention points beyond diet and exercise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731520"/>
            <a:ext cx="11247120" cy="45720"/>
          </a:xfrm>
          <a:prstGeom prst="rect">
            <a:avLst/>
          </a:prstGeom>
          <a:solidFill>
            <a:srgbClr val="00B0B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1097280"/>
            <a:ext cx="11247120" cy="27432"/>
          </a:xfrm>
          <a:prstGeom prst="rect">
            <a:avLst/>
          </a:prstGeom>
          <a:solidFill>
            <a:srgbClr val="00B0B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11247120" cy="27432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1280160"/>
            <a:ext cx="11247120" cy="27432"/>
          </a:xfrm>
          <a:prstGeom prst="rect">
            <a:avLst/>
          </a:prstGeom>
          <a:solidFill>
            <a:srgbClr val="FF6B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1828800"/>
            <a:ext cx="10058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00B0B0"/>
                </a:solidFill>
                <a:latin typeface="Segoe UI"/>
              </a:rPr>
              <a:t>TRANSFORMING METABOLIC HEALTH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2004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0">
                <a:solidFill>
                  <a:srgbClr val="FFFFFF"/>
                </a:solidFill>
                <a:latin typeface="Segoe UI"/>
              </a:rPr>
              <a:t>From Symptom Management</a:t>
            </a:r>
          </a:p>
          <a:p>
            <a:pPr algn="ctr"/>
            <a:r>
              <a:rPr sz="3200" b="0">
                <a:solidFill>
                  <a:srgbClr val="FFFFFF"/>
                </a:solidFill>
                <a:latin typeface="Segoe UI"/>
              </a:rPr>
              <a:t>to Root Cause Resolution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4864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0">
                <a:solidFill>
                  <a:srgbClr val="C8C8C8"/>
                </a:solidFill>
                <a:latin typeface="Segoe UI"/>
              </a:rPr>
              <a:t>The future of metabolic medicine is systems-based, personalized, and preventive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