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</p:sldMasterIdLst>
  <p:notesMasterIdLst>
    <p:notesMasterId r:id="rId47"/>
  </p:notesMasterIdLst>
  <p:handoutMasterIdLst>
    <p:handoutMasterId r:id="rId48"/>
  </p:handoutMasterIdLst>
  <p:sldIdLst>
    <p:sldId id="363" r:id="rId3"/>
    <p:sldId id="369" r:id="rId4"/>
    <p:sldId id="364" r:id="rId5"/>
    <p:sldId id="367" r:id="rId6"/>
    <p:sldId id="366" r:id="rId7"/>
    <p:sldId id="368" r:id="rId8"/>
    <p:sldId id="387" r:id="rId9"/>
    <p:sldId id="388" r:id="rId10"/>
    <p:sldId id="389" r:id="rId11"/>
    <p:sldId id="390" r:id="rId12"/>
    <p:sldId id="370" r:id="rId13"/>
    <p:sldId id="391" r:id="rId14"/>
    <p:sldId id="359" r:id="rId15"/>
    <p:sldId id="318" r:id="rId16"/>
    <p:sldId id="361" r:id="rId17"/>
    <p:sldId id="372" r:id="rId18"/>
    <p:sldId id="371" r:id="rId19"/>
    <p:sldId id="373" r:id="rId20"/>
    <p:sldId id="374" r:id="rId21"/>
    <p:sldId id="325" r:id="rId22"/>
    <p:sldId id="375" r:id="rId23"/>
    <p:sldId id="376" r:id="rId24"/>
    <p:sldId id="377" r:id="rId25"/>
    <p:sldId id="399" r:id="rId26"/>
    <p:sldId id="400" r:id="rId27"/>
    <p:sldId id="406" r:id="rId28"/>
    <p:sldId id="405" r:id="rId29"/>
    <p:sldId id="404" r:id="rId30"/>
    <p:sldId id="403" r:id="rId31"/>
    <p:sldId id="402" r:id="rId32"/>
    <p:sldId id="401" r:id="rId33"/>
    <p:sldId id="328" r:id="rId34"/>
    <p:sldId id="378" r:id="rId35"/>
    <p:sldId id="264" r:id="rId36"/>
    <p:sldId id="379" r:id="rId37"/>
    <p:sldId id="407" r:id="rId38"/>
    <p:sldId id="320" r:id="rId39"/>
    <p:sldId id="329" r:id="rId40"/>
    <p:sldId id="323" r:id="rId41"/>
    <p:sldId id="408" r:id="rId42"/>
    <p:sldId id="409" r:id="rId43"/>
    <p:sldId id="410" r:id="rId44"/>
    <p:sldId id="412" r:id="rId45"/>
    <p:sldId id="411" r:id="rId4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66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39" autoAdjust="0"/>
    <p:restoredTop sz="72699" autoAdjust="0"/>
  </p:normalViewPr>
  <p:slideViewPr>
    <p:cSldViewPr>
      <p:cViewPr varScale="1">
        <p:scale>
          <a:sx n="80" d="100"/>
          <a:sy n="80" d="100"/>
        </p:scale>
        <p:origin x="216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77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0CFA67-767B-4997-B0F0-B8478C243CF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B2C39E-E057-4635-8124-E7CC3E905D02}">
      <dgm:prSet phldrT="[Text]" custT="1"/>
      <dgm:spPr/>
      <dgm:t>
        <a:bodyPr/>
        <a:lstStyle/>
        <a:p>
          <a:r>
            <a:rPr lang="en-US" sz="3000"/>
            <a:t>Compromise of business functions</a:t>
          </a:r>
        </a:p>
      </dgm:t>
    </dgm:pt>
    <dgm:pt modelId="{9375EEF2-8D62-4A4F-8255-D9C8B4D62B7B}" type="parTrans" cxnId="{22987ACE-B128-45E8-9942-18E0105E2527}">
      <dgm:prSet/>
      <dgm:spPr/>
      <dgm:t>
        <a:bodyPr/>
        <a:lstStyle/>
        <a:p>
          <a:endParaRPr lang="en-US"/>
        </a:p>
      </dgm:t>
    </dgm:pt>
    <dgm:pt modelId="{9F9ADE9D-A80A-4382-BF58-7141D7D3B477}" type="sibTrans" cxnId="{22987ACE-B128-45E8-9942-18E0105E2527}">
      <dgm:prSet/>
      <dgm:spPr/>
      <dgm:t>
        <a:bodyPr/>
        <a:lstStyle/>
        <a:p>
          <a:endParaRPr lang="en-US"/>
        </a:p>
      </dgm:t>
    </dgm:pt>
    <dgm:pt modelId="{38CBE533-6664-4AFB-AFD7-B65DE43DB2AD}">
      <dgm:prSet phldrT="[Text]" custT="1"/>
      <dgm:spPr/>
      <dgm:t>
        <a:bodyPr/>
        <a:lstStyle/>
        <a:p>
          <a:r>
            <a:rPr lang="en-US" sz="3000" dirty="0"/>
            <a:t>Compromise of business assets</a:t>
          </a:r>
        </a:p>
      </dgm:t>
    </dgm:pt>
    <dgm:pt modelId="{5204981C-DDA0-41C9-B031-0B42F824F056}" type="parTrans" cxnId="{64F84DD1-6272-4AB5-BB2C-EE7B5ECF1963}">
      <dgm:prSet/>
      <dgm:spPr/>
      <dgm:t>
        <a:bodyPr/>
        <a:lstStyle/>
        <a:p>
          <a:endParaRPr lang="en-US"/>
        </a:p>
      </dgm:t>
    </dgm:pt>
    <dgm:pt modelId="{E80B5DEF-098E-4FDF-8256-9DD1B75B7A4E}" type="sibTrans" cxnId="{64F84DD1-6272-4AB5-BB2C-EE7B5ECF1963}">
      <dgm:prSet/>
      <dgm:spPr/>
      <dgm:t>
        <a:bodyPr/>
        <a:lstStyle/>
        <a:p>
          <a:endParaRPr lang="en-US"/>
        </a:p>
      </dgm:t>
    </dgm:pt>
    <dgm:pt modelId="{7CC57AD6-F8A5-476C-9291-16C6DD66FACE}">
      <dgm:prSet phldrT="[Text]" custT="1"/>
      <dgm:spPr/>
      <dgm:t>
        <a:bodyPr/>
        <a:lstStyle/>
        <a:p>
          <a:r>
            <a:rPr lang="en-US" sz="3000"/>
            <a:t>Driver of business costs</a:t>
          </a:r>
        </a:p>
      </dgm:t>
    </dgm:pt>
    <dgm:pt modelId="{D382D026-FFC0-4264-AB07-EC276CDD78B9}" type="parTrans" cxnId="{0B6C9A41-EFD2-41E2-84FA-FDDD6367B105}">
      <dgm:prSet/>
      <dgm:spPr/>
      <dgm:t>
        <a:bodyPr/>
        <a:lstStyle/>
        <a:p>
          <a:endParaRPr lang="en-US"/>
        </a:p>
      </dgm:t>
    </dgm:pt>
    <dgm:pt modelId="{3324E0B4-F955-4AC4-8F91-340B1DDF0EF7}" type="sibTrans" cxnId="{0B6C9A41-EFD2-41E2-84FA-FDDD6367B105}">
      <dgm:prSet/>
      <dgm:spPr/>
      <dgm:t>
        <a:bodyPr/>
        <a:lstStyle/>
        <a:p>
          <a:endParaRPr lang="en-US"/>
        </a:p>
      </dgm:t>
    </dgm:pt>
    <dgm:pt modelId="{1081EF93-E37A-4E21-8531-BC23C9F142FA}">
      <dgm:prSet custT="1"/>
      <dgm:spPr/>
      <dgm:t>
        <a:bodyPr/>
        <a:lstStyle/>
        <a:p>
          <a:r>
            <a:rPr lang="en-US" sz="3000"/>
            <a:t>Profitability versus survivability</a:t>
          </a:r>
        </a:p>
      </dgm:t>
    </dgm:pt>
    <dgm:pt modelId="{9929EA49-8275-4131-9603-368411DE9A7B}" type="parTrans" cxnId="{1CF9661D-6C71-44BD-B648-D2D840DB5C9D}">
      <dgm:prSet/>
      <dgm:spPr/>
      <dgm:t>
        <a:bodyPr/>
        <a:lstStyle/>
        <a:p>
          <a:endParaRPr lang="en-US"/>
        </a:p>
      </dgm:t>
    </dgm:pt>
    <dgm:pt modelId="{7260568C-D32A-49E1-B099-6BDC2FB64380}" type="sibTrans" cxnId="{1CF9661D-6C71-44BD-B648-D2D840DB5C9D}">
      <dgm:prSet/>
      <dgm:spPr/>
      <dgm:t>
        <a:bodyPr/>
        <a:lstStyle/>
        <a:p>
          <a:endParaRPr lang="en-US"/>
        </a:p>
      </dgm:t>
    </dgm:pt>
    <dgm:pt modelId="{300996FE-743D-48AE-B94C-F559EA3E58A0}" type="pres">
      <dgm:prSet presAssocID="{E70CFA67-767B-4997-B0F0-B8478C243CFC}" presName="Name0" presStyleCnt="0">
        <dgm:presLayoutVars>
          <dgm:chMax val="7"/>
          <dgm:chPref val="7"/>
          <dgm:dir/>
        </dgm:presLayoutVars>
      </dgm:prSet>
      <dgm:spPr/>
    </dgm:pt>
    <dgm:pt modelId="{3480549E-0A5F-42FB-844D-E43F5DDCF0FE}" type="pres">
      <dgm:prSet presAssocID="{E70CFA67-767B-4997-B0F0-B8478C243CFC}" presName="Name1" presStyleCnt="0"/>
      <dgm:spPr/>
    </dgm:pt>
    <dgm:pt modelId="{01403AE4-871C-4574-935F-9EE2CB7AC5D6}" type="pres">
      <dgm:prSet presAssocID="{E70CFA67-767B-4997-B0F0-B8478C243CFC}" presName="cycle" presStyleCnt="0"/>
      <dgm:spPr/>
    </dgm:pt>
    <dgm:pt modelId="{AC52E6FC-A9C7-4D5A-A329-922747F2F3EF}" type="pres">
      <dgm:prSet presAssocID="{E70CFA67-767B-4997-B0F0-B8478C243CFC}" presName="srcNode" presStyleLbl="node1" presStyleIdx="0" presStyleCnt="4"/>
      <dgm:spPr/>
    </dgm:pt>
    <dgm:pt modelId="{242386DD-A0C3-4DB5-9951-4E173CBFB604}" type="pres">
      <dgm:prSet presAssocID="{E70CFA67-767B-4997-B0F0-B8478C243CFC}" presName="conn" presStyleLbl="parChTrans1D2" presStyleIdx="0" presStyleCnt="1"/>
      <dgm:spPr/>
    </dgm:pt>
    <dgm:pt modelId="{9E29040B-A369-47B7-9D3C-11C2CFDF7685}" type="pres">
      <dgm:prSet presAssocID="{E70CFA67-767B-4997-B0F0-B8478C243CFC}" presName="extraNode" presStyleLbl="node1" presStyleIdx="0" presStyleCnt="4"/>
      <dgm:spPr/>
    </dgm:pt>
    <dgm:pt modelId="{4825BC7C-BFCB-448F-89E7-88BB1093774D}" type="pres">
      <dgm:prSet presAssocID="{E70CFA67-767B-4997-B0F0-B8478C243CFC}" presName="dstNode" presStyleLbl="node1" presStyleIdx="0" presStyleCnt="4"/>
      <dgm:spPr/>
    </dgm:pt>
    <dgm:pt modelId="{F2723C87-35F1-47FE-87BB-36545FEBAC4C}" type="pres">
      <dgm:prSet presAssocID="{42B2C39E-E057-4635-8124-E7CC3E905D02}" presName="text_1" presStyleLbl="node1" presStyleIdx="0" presStyleCnt="4">
        <dgm:presLayoutVars>
          <dgm:bulletEnabled val="1"/>
        </dgm:presLayoutVars>
      </dgm:prSet>
      <dgm:spPr/>
    </dgm:pt>
    <dgm:pt modelId="{B67E3610-AF54-4211-93B4-D0A03F0A9D09}" type="pres">
      <dgm:prSet presAssocID="{42B2C39E-E057-4635-8124-E7CC3E905D02}" presName="accent_1" presStyleCnt="0"/>
      <dgm:spPr/>
    </dgm:pt>
    <dgm:pt modelId="{FC7072FC-ACDB-4D8A-A17D-178E433ED5B2}" type="pres">
      <dgm:prSet presAssocID="{42B2C39E-E057-4635-8124-E7CC3E905D02}" presName="accentRepeatNode" presStyleLbl="solidFgAcc1" presStyleIdx="0" presStyleCnt="4"/>
      <dgm:spPr/>
    </dgm:pt>
    <dgm:pt modelId="{BF03337B-4632-4CFC-8BB1-3283817AEF86}" type="pres">
      <dgm:prSet presAssocID="{38CBE533-6664-4AFB-AFD7-B65DE43DB2AD}" presName="text_2" presStyleLbl="node1" presStyleIdx="1" presStyleCnt="4">
        <dgm:presLayoutVars>
          <dgm:bulletEnabled val="1"/>
        </dgm:presLayoutVars>
      </dgm:prSet>
      <dgm:spPr/>
    </dgm:pt>
    <dgm:pt modelId="{63D31D6F-C389-4466-B830-6AF1E2D15BD9}" type="pres">
      <dgm:prSet presAssocID="{38CBE533-6664-4AFB-AFD7-B65DE43DB2AD}" presName="accent_2" presStyleCnt="0"/>
      <dgm:spPr/>
    </dgm:pt>
    <dgm:pt modelId="{9BA237CE-80FE-49D8-A162-C0E820831F78}" type="pres">
      <dgm:prSet presAssocID="{38CBE533-6664-4AFB-AFD7-B65DE43DB2AD}" presName="accentRepeatNode" presStyleLbl="solidFgAcc1" presStyleIdx="1" presStyleCnt="4"/>
      <dgm:spPr/>
    </dgm:pt>
    <dgm:pt modelId="{658CD9CB-1249-46F4-9275-A334B09C2CA4}" type="pres">
      <dgm:prSet presAssocID="{7CC57AD6-F8A5-476C-9291-16C6DD66FACE}" presName="text_3" presStyleLbl="node1" presStyleIdx="2" presStyleCnt="4">
        <dgm:presLayoutVars>
          <dgm:bulletEnabled val="1"/>
        </dgm:presLayoutVars>
      </dgm:prSet>
      <dgm:spPr/>
    </dgm:pt>
    <dgm:pt modelId="{7067EF03-61DB-4EA2-A75D-76731F9B92AB}" type="pres">
      <dgm:prSet presAssocID="{7CC57AD6-F8A5-476C-9291-16C6DD66FACE}" presName="accent_3" presStyleCnt="0"/>
      <dgm:spPr/>
    </dgm:pt>
    <dgm:pt modelId="{BA4D78D9-2C18-4A70-B5ED-277487A005DC}" type="pres">
      <dgm:prSet presAssocID="{7CC57AD6-F8A5-476C-9291-16C6DD66FACE}" presName="accentRepeatNode" presStyleLbl="solidFgAcc1" presStyleIdx="2" presStyleCnt="4"/>
      <dgm:spPr/>
    </dgm:pt>
    <dgm:pt modelId="{0656D916-E15C-41C6-A18D-213BE5E2CB37}" type="pres">
      <dgm:prSet presAssocID="{1081EF93-E37A-4E21-8531-BC23C9F142FA}" presName="text_4" presStyleLbl="node1" presStyleIdx="3" presStyleCnt="4">
        <dgm:presLayoutVars>
          <dgm:bulletEnabled val="1"/>
        </dgm:presLayoutVars>
      </dgm:prSet>
      <dgm:spPr/>
    </dgm:pt>
    <dgm:pt modelId="{BC3CBFF5-ECED-49B5-9FEC-2AF3C9379D75}" type="pres">
      <dgm:prSet presAssocID="{1081EF93-E37A-4E21-8531-BC23C9F142FA}" presName="accent_4" presStyleCnt="0"/>
      <dgm:spPr/>
    </dgm:pt>
    <dgm:pt modelId="{2D37F4BB-31C3-4FAC-8C08-04D5BF341359}" type="pres">
      <dgm:prSet presAssocID="{1081EF93-E37A-4E21-8531-BC23C9F142FA}" presName="accentRepeatNode" presStyleLbl="solidFgAcc1" presStyleIdx="3" presStyleCnt="4"/>
      <dgm:spPr/>
    </dgm:pt>
  </dgm:ptLst>
  <dgm:cxnLst>
    <dgm:cxn modelId="{9D556E03-E1F6-4FD7-98D9-CC553C63BBC1}" type="presOf" srcId="{42B2C39E-E057-4635-8124-E7CC3E905D02}" destId="{F2723C87-35F1-47FE-87BB-36545FEBAC4C}" srcOrd="0" destOrd="0" presId="urn:microsoft.com/office/officeart/2008/layout/VerticalCurvedList"/>
    <dgm:cxn modelId="{1CF9661D-6C71-44BD-B648-D2D840DB5C9D}" srcId="{E70CFA67-767B-4997-B0F0-B8478C243CFC}" destId="{1081EF93-E37A-4E21-8531-BC23C9F142FA}" srcOrd="3" destOrd="0" parTransId="{9929EA49-8275-4131-9603-368411DE9A7B}" sibTransId="{7260568C-D32A-49E1-B099-6BDC2FB64380}"/>
    <dgm:cxn modelId="{60586C22-70AA-4E7B-AE8E-86C2DBC05A71}" type="presOf" srcId="{38CBE533-6664-4AFB-AFD7-B65DE43DB2AD}" destId="{BF03337B-4632-4CFC-8BB1-3283817AEF86}" srcOrd="0" destOrd="0" presId="urn:microsoft.com/office/officeart/2008/layout/VerticalCurvedList"/>
    <dgm:cxn modelId="{0B6C9A41-EFD2-41E2-84FA-FDDD6367B105}" srcId="{E70CFA67-767B-4997-B0F0-B8478C243CFC}" destId="{7CC57AD6-F8A5-476C-9291-16C6DD66FACE}" srcOrd="2" destOrd="0" parTransId="{D382D026-FFC0-4264-AB07-EC276CDD78B9}" sibTransId="{3324E0B4-F955-4AC4-8F91-340B1DDF0EF7}"/>
    <dgm:cxn modelId="{AC0E7451-66A9-4272-B47E-8F56B0F1EABA}" type="presOf" srcId="{E70CFA67-767B-4997-B0F0-B8478C243CFC}" destId="{300996FE-743D-48AE-B94C-F559EA3E58A0}" srcOrd="0" destOrd="0" presId="urn:microsoft.com/office/officeart/2008/layout/VerticalCurvedList"/>
    <dgm:cxn modelId="{40812668-0BC7-4BA9-9B0F-B130B2F1F502}" type="presOf" srcId="{1081EF93-E37A-4E21-8531-BC23C9F142FA}" destId="{0656D916-E15C-41C6-A18D-213BE5E2CB37}" srcOrd="0" destOrd="0" presId="urn:microsoft.com/office/officeart/2008/layout/VerticalCurvedList"/>
    <dgm:cxn modelId="{2B456AB8-9B1E-4422-AA3C-03FDE7A3473E}" type="presOf" srcId="{9F9ADE9D-A80A-4382-BF58-7141D7D3B477}" destId="{242386DD-A0C3-4DB5-9951-4E173CBFB604}" srcOrd="0" destOrd="0" presId="urn:microsoft.com/office/officeart/2008/layout/VerticalCurvedList"/>
    <dgm:cxn modelId="{22987ACE-B128-45E8-9942-18E0105E2527}" srcId="{E70CFA67-767B-4997-B0F0-B8478C243CFC}" destId="{42B2C39E-E057-4635-8124-E7CC3E905D02}" srcOrd="0" destOrd="0" parTransId="{9375EEF2-8D62-4A4F-8255-D9C8B4D62B7B}" sibTransId="{9F9ADE9D-A80A-4382-BF58-7141D7D3B477}"/>
    <dgm:cxn modelId="{64F84DD1-6272-4AB5-BB2C-EE7B5ECF1963}" srcId="{E70CFA67-767B-4997-B0F0-B8478C243CFC}" destId="{38CBE533-6664-4AFB-AFD7-B65DE43DB2AD}" srcOrd="1" destOrd="0" parTransId="{5204981C-DDA0-41C9-B031-0B42F824F056}" sibTransId="{E80B5DEF-098E-4FDF-8256-9DD1B75B7A4E}"/>
    <dgm:cxn modelId="{C44243E8-0C58-4440-9921-3B6C345CAF82}" type="presOf" srcId="{7CC57AD6-F8A5-476C-9291-16C6DD66FACE}" destId="{658CD9CB-1249-46F4-9275-A334B09C2CA4}" srcOrd="0" destOrd="0" presId="urn:microsoft.com/office/officeart/2008/layout/VerticalCurvedList"/>
    <dgm:cxn modelId="{E88FD8CE-EC1F-4E33-B93F-C5134047623E}" type="presParOf" srcId="{300996FE-743D-48AE-B94C-F559EA3E58A0}" destId="{3480549E-0A5F-42FB-844D-E43F5DDCF0FE}" srcOrd="0" destOrd="0" presId="urn:microsoft.com/office/officeart/2008/layout/VerticalCurvedList"/>
    <dgm:cxn modelId="{C292DDDF-8548-4F65-A61D-8FB93C5C23F4}" type="presParOf" srcId="{3480549E-0A5F-42FB-844D-E43F5DDCF0FE}" destId="{01403AE4-871C-4574-935F-9EE2CB7AC5D6}" srcOrd="0" destOrd="0" presId="urn:microsoft.com/office/officeart/2008/layout/VerticalCurvedList"/>
    <dgm:cxn modelId="{2877374A-77B2-4D70-B46D-9126D8EB28B4}" type="presParOf" srcId="{01403AE4-871C-4574-935F-9EE2CB7AC5D6}" destId="{AC52E6FC-A9C7-4D5A-A329-922747F2F3EF}" srcOrd="0" destOrd="0" presId="urn:microsoft.com/office/officeart/2008/layout/VerticalCurvedList"/>
    <dgm:cxn modelId="{20BA3056-5BF1-4F4C-940E-A62F90AA0711}" type="presParOf" srcId="{01403AE4-871C-4574-935F-9EE2CB7AC5D6}" destId="{242386DD-A0C3-4DB5-9951-4E173CBFB604}" srcOrd="1" destOrd="0" presId="urn:microsoft.com/office/officeart/2008/layout/VerticalCurvedList"/>
    <dgm:cxn modelId="{B504FD86-E391-406F-B7EE-3CB4A02482F3}" type="presParOf" srcId="{01403AE4-871C-4574-935F-9EE2CB7AC5D6}" destId="{9E29040B-A369-47B7-9D3C-11C2CFDF7685}" srcOrd="2" destOrd="0" presId="urn:microsoft.com/office/officeart/2008/layout/VerticalCurvedList"/>
    <dgm:cxn modelId="{E25494FE-5B0E-447A-AC2C-645410D0F42C}" type="presParOf" srcId="{01403AE4-871C-4574-935F-9EE2CB7AC5D6}" destId="{4825BC7C-BFCB-448F-89E7-88BB1093774D}" srcOrd="3" destOrd="0" presId="urn:microsoft.com/office/officeart/2008/layout/VerticalCurvedList"/>
    <dgm:cxn modelId="{7DBB7121-F318-4ED8-9F9D-A0F552E19246}" type="presParOf" srcId="{3480549E-0A5F-42FB-844D-E43F5DDCF0FE}" destId="{F2723C87-35F1-47FE-87BB-36545FEBAC4C}" srcOrd="1" destOrd="0" presId="urn:microsoft.com/office/officeart/2008/layout/VerticalCurvedList"/>
    <dgm:cxn modelId="{7F0AC968-310D-4D04-8E23-9843A59BFBD9}" type="presParOf" srcId="{3480549E-0A5F-42FB-844D-E43F5DDCF0FE}" destId="{B67E3610-AF54-4211-93B4-D0A03F0A9D09}" srcOrd="2" destOrd="0" presId="urn:microsoft.com/office/officeart/2008/layout/VerticalCurvedList"/>
    <dgm:cxn modelId="{E5C19220-15FB-489B-9465-374C7D9FECD8}" type="presParOf" srcId="{B67E3610-AF54-4211-93B4-D0A03F0A9D09}" destId="{FC7072FC-ACDB-4D8A-A17D-178E433ED5B2}" srcOrd="0" destOrd="0" presId="urn:microsoft.com/office/officeart/2008/layout/VerticalCurvedList"/>
    <dgm:cxn modelId="{85E86E97-9906-4E7C-9687-B7A819A8733B}" type="presParOf" srcId="{3480549E-0A5F-42FB-844D-E43F5DDCF0FE}" destId="{BF03337B-4632-4CFC-8BB1-3283817AEF86}" srcOrd="3" destOrd="0" presId="urn:microsoft.com/office/officeart/2008/layout/VerticalCurvedList"/>
    <dgm:cxn modelId="{7476B77C-FD22-4185-B694-BB0B479F4F46}" type="presParOf" srcId="{3480549E-0A5F-42FB-844D-E43F5DDCF0FE}" destId="{63D31D6F-C389-4466-B830-6AF1E2D15BD9}" srcOrd="4" destOrd="0" presId="urn:microsoft.com/office/officeart/2008/layout/VerticalCurvedList"/>
    <dgm:cxn modelId="{4E8F5214-4596-422B-94AC-E91658F1EB94}" type="presParOf" srcId="{63D31D6F-C389-4466-B830-6AF1E2D15BD9}" destId="{9BA237CE-80FE-49D8-A162-C0E820831F78}" srcOrd="0" destOrd="0" presId="urn:microsoft.com/office/officeart/2008/layout/VerticalCurvedList"/>
    <dgm:cxn modelId="{E8A26D4A-656B-4FA9-B092-C46CC77D6E79}" type="presParOf" srcId="{3480549E-0A5F-42FB-844D-E43F5DDCF0FE}" destId="{658CD9CB-1249-46F4-9275-A334B09C2CA4}" srcOrd="5" destOrd="0" presId="urn:microsoft.com/office/officeart/2008/layout/VerticalCurvedList"/>
    <dgm:cxn modelId="{401E17B6-9FD2-4B2A-A514-1BDF1AAB47D9}" type="presParOf" srcId="{3480549E-0A5F-42FB-844D-E43F5DDCF0FE}" destId="{7067EF03-61DB-4EA2-A75D-76731F9B92AB}" srcOrd="6" destOrd="0" presId="urn:microsoft.com/office/officeart/2008/layout/VerticalCurvedList"/>
    <dgm:cxn modelId="{5728560C-2D98-448F-83E5-65D9D718F645}" type="presParOf" srcId="{7067EF03-61DB-4EA2-A75D-76731F9B92AB}" destId="{BA4D78D9-2C18-4A70-B5ED-277487A005DC}" srcOrd="0" destOrd="0" presId="urn:microsoft.com/office/officeart/2008/layout/VerticalCurvedList"/>
    <dgm:cxn modelId="{914939A3-C310-441B-B76F-C6C9E5A97697}" type="presParOf" srcId="{3480549E-0A5F-42FB-844D-E43F5DDCF0FE}" destId="{0656D916-E15C-41C6-A18D-213BE5E2CB37}" srcOrd="7" destOrd="0" presId="urn:microsoft.com/office/officeart/2008/layout/VerticalCurvedList"/>
    <dgm:cxn modelId="{C7BAE45F-07D1-4061-AE6D-422BC2AAD1E3}" type="presParOf" srcId="{3480549E-0A5F-42FB-844D-E43F5DDCF0FE}" destId="{BC3CBFF5-ECED-49B5-9FEC-2AF3C9379D75}" srcOrd="8" destOrd="0" presId="urn:microsoft.com/office/officeart/2008/layout/VerticalCurvedList"/>
    <dgm:cxn modelId="{C18F8937-92D3-4FD3-A335-C6591D31DA79}" type="presParOf" srcId="{BC3CBFF5-ECED-49B5-9FEC-2AF3C9379D75}" destId="{2D37F4BB-31C3-4FAC-8C08-04D5BF34135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19255E-CB46-464D-B857-8BB2B2C70B71}" type="doc">
      <dgm:prSet loTypeId="urn:microsoft.com/office/officeart/2005/8/layout/cycle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458B07-C431-334F-9800-F5CC0952F7CC}">
      <dgm:prSet phldrT="[Text]"/>
      <dgm:spPr/>
      <dgm:t>
        <a:bodyPr/>
        <a:lstStyle/>
        <a:p>
          <a:r>
            <a:rPr lang="en-US" dirty="0"/>
            <a:t>Identify risks to manage</a:t>
          </a:r>
        </a:p>
      </dgm:t>
    </dgm:pt>
    <dgm:pt modelId="{851BAD5D-CFBE-524B-B9DA-8597BD61E643}" type="parTrans" cxnId="{4B8C1C8C-76C1-1143-BB68-D993A4ECEDFF}">
      <dgm:prSet/>
      <dgm:spPr/>
      <dgm:t>
        <a:bodyPr/>
        <a:lstStyle/>
        <a:p>
          <a:endParaRPr lang="en-US"/>
        </a:p>
      </dgm:t>
    </dgm:pt>
    <dgm:pt modelId="{8C8EA14B-5328-4A4B-AEBE-C6C6E295CDCC}" type="sibTrans" cxnId="{4B8C1C8C-76C1-1143-BB68-D993A4ECEDFF}">
      <dgm:prSet/>
      <dgm:spPr>
        <a:ln w="34925"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8E1676F3-D7E0-214B-B7EB-6670FE662775}">
      <dgm:prSet phldrT="[Text]"/>
      <dgm:spPr/>
      <dgm:t>
        <a:bodyPr/>
        <a:lstStyle/>
        <a:p>
          <a:r>
            <a:rPr lang="en-US" dirty="0"/>
            <a:t>Select controls</a:t>
          </a:r>
        </a:p>
      </dgm:t>
    </dgm:pt>
    <dgm:pt modelId="{77B1A6B8-61A7-A944-AA10-19E3DA25A5F9}" type="parTrans" cxnId="{2A3ABDEF-33B2-2249-A071-02A0E4ABBCC5}">
      <dgm:prSet/>
      <dgm:spPr/>
      <dgm:t>
        <a:bodyPr/>
        <a:lstStyle/>
        <a:p>
          <a:endParaRPr lang="en-US"/>
        </a:p>
      </dgm:t>
    </dgm:pt>
    <dgm:pt modelId="{A56FF29F-671D-3443-B88B-C2B71862AEED}" type="sibTrans" cxnId="{2A3ABDEF-33B2-2249-A071-02A0E4ABBCC5}">
      <dgm:prSet/>
      <dgm:spPr>
        <a:ln w="34925"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1BB0808E-42D6-084C-B827-0414CD473C03}">
      <dgm:prSet phldrT="[Text]"/>
      <dgm:spPr/>
      <dgm:t>
        <a:bodyPr/>
        <a:lstStyle/>
        <a:p>
          <a:r>
            <a:rPr lang="en-US" dirty="0"/>
            <a:t>Implement and test controls</a:t>
          </a:r>
        </a:p>
      </dgm:t>
    </dgm:pt>
    <dgm:pt modelId="{15343930-A80B-9A43-83CE-199BB28A5200}" type="parTrans" cxnId="{C00D06E6-7F6B-714B-B21D-59A43419D4A8}">
      <dgm:prSet/>
      <dgm:spPr/>
      <dgm:t>
        <a:bodyPr/>
        <a:lstStyle/>
        <a:p>
          <a:endParaRPr lang="en-US"/>
        </a:p>
      </dgm:t>
    </dgm:pt>
    <dgm:pt modelId="{584E55B4-77DD-344D-A4AC-F3B4E9E2828F}" type="sibTrans" cxnId="{C00D06E6-7F6B-714B-B21D-59A43419D4A8}">
      <dgm:prSet/>
      <dgm:spPr>
        <a:ln w="34925"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C355686B-043D-D74F-B45F-A41C616FDB70}">
      <dgm:prSet phldrT="[Text]"/>
      <dgm:spPr/>
      <dgm:t>
        <a:bodyPr/>
        <a:lstStyle/>
        <a:p>
          <a:r>
            <a:rPr lang="en-US" dirty="0"/>
            <a:t>Evaluate controls</a:t>
          </a:r>
        </a:p>
      </dgm:t>
    </dgm:pt>
    <dgm:pt modelId="{C1E5FD98-E8B2-0A4A-9C14-3D2002284553}" type="parTrans" cxnId="{40727092-5706-3348-AF68-B334A60238AD}">
      <dgm:prSet/>
      <dgm:spPr/>
      <dgm:t>
        <a:bodyPr/>
        <a:lstStyle/>
        <a:p>
          <a:endParaRPr lang="en-US"/>
        </a:p>
      </dgm:t>
    </dgm:pt>
    <dgm:pt modelId="{F5B321EA-727B-F64B-9657-94CEA326381A}" type="sibTrans" cxnId="{40727092-5706-3348-AF68-B334A60238AD}">
      <dgm:prSet/>
      <dgm:spPr>
        <a:ln w="34925"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75783AB7-12FA-0B4C-8380-14B691524326}">
      <dgm:prSet phldrT="[Text]"/>
      <dgm:spPr/>
      <dgm:t>
        <a:bodyPr/>
        <a:lstStyle/>
        <a:p>
          <a:r>
            <a:rPr lang="en-US" dirty="0"/>
            <a:t>Asses risks</a:t>
          </a:r>
        </a:p>
      </dgm:t>
    </dgm:pt>
    <dgm:pt modelId="{4C87C170-986D-B34C-A841-C7DF6DCBC541}" type="parTrans" cxnId="{0BA6DB7C-7F33-7D4C-B6E4-9CEAC575CF51}">
      <dgm:prSet/>
      <dgm:spPr/>
      <dgm:t>
        <a:bodyPr/>
        <a:lstStyle/>
        <a:p>
          <a:endParaRPr lang="en-US"/>
        </a:p>
      </dgm:t>
    </dgm:pt>
    <dgm:pt modelId="{80E04E96-E054-2647-A1C1-635CFC8675B7}" type="sibTrans" cxnId="{0BA6DB7C-7F33-7D4C-B6E4-9CEAC575CF51}">
      <dgm:prSet/>
      <dgm:spPr>
        <a:solidFill>
          <a:schemeClr val="accent1">
            <a:hueOff val="0"/>
            <a:satOff val="0"/>
            <a:lumOff val="0"/>
          </a:schemeClr>
        </a:solidFill>
        <a:ln w="34925"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DA87C6CB-D861-AF41-BDAD-91CC0DEC82D6}" type="pres">
      <dgm:prSet presAssocID="{4F19255E-CB46-464D-B857-8BB2B2C70B71}" presName="cycle" presStyleCnt="0">
        <dgm:presLayoutVars>
          <dgm:dir/>
          <dgm:resizeHandles val="exact"/>
        </dgm:presLayoutVars>
      </dgm:prSet>
      <dgm:spPr/>
    </dgm:pt>
    <dgm:pt modelId="{BD2D59A2-F8C0-1A4B-A5E7-4BC4F9CB7EB6}" type="pres">
      <dgm:prSet presAssocID="{ED458B07-C431-334F-9800-F5CC0952F7CC}" presName="node" presStyleLbl="node1" presStyleIdx="0" presStyleCnt="5" custScaleX="137435">
        <dgm:presLayoutVars>
          <dgm:bulletEnabled val="1"/>
        </dgm:presLayoutVars>
      </dgm:prSet>
      <dgm:spPr/>
    </dgm:pt>
    <dgm:pt modelId="{3536B261-A19E-594F-AAE2-C60B3305B100}" type="pres">
      <dgm:prSet presAssocID="{ED458B07-C431-334F-9800-F5CC0952F7CC}" presName="spNode" presStyleCnt="0"/>
      <dgm:spPr/>
    </dgm:pt>
    <dgm:pt modelId="{1081D341-8FBA-FD46-9B89-5625D9946398}" type="pres">
      <dgm:prSet presAssocID="{8C8EA14B-5328-4A4B-AEBE-C6C6E295CDCC}" presName="sibTrans" presStyleLbl="sibTrans1D1" presStyleIdx="0" presStyleCnt="5"/>
      <dgm:spPr/>
    </dgm:pt>
    <dgm:pt modelId="{5D5C9475-F55C-8548-9D6F-0ABED820949F}" type="pres">
      <dgm:prSet presAssocID="{8E1676F3-D7E0-214B-B7EB-6670FE662775}" presName="node" presStyleLbl="node1" presStyleIdx="1" presStyleCnt="5" custScaleX="137435" custRadScaleRad="97018" custRadScaleInc="18168">
        <dgm:presLayoutVars>
          <dgm:bulletEnabled val="1"/>
        </dgm:presLayoutVars>
      </dgm:prSet>
      <dgm:spPr/>
    </dgm:pt>
    <dgm:pt modelId="{5B52DA24-4035-1142-AAA7-B6B23DD1EBC5}" type="pres">
      <dgm:prSet presAssocID="{8E1676F3-D7E0-214B-B7EB-6670FE662775}" presName="spNode" presStyleCnt="0"/>
      <dgm:spPr/>
    </dgm:pt>
    <dgm:pt modelId="{70D0C08A-BBDB-9840-A4AA-0D3EC568990B}" type="pres">
      <dgm:prSet presAssocID="{A56FF29F-671D-3443-B88B-C2B71862AEED}" presName="sibTrans" presStyleLbl="sibTrans1D1" presStyleIdx="1" presStyleCnt="5"/>
      <dgm:spPr/>
    </dgm:pt>
    <dgm:pt modelId="{EB4D575E-7268-1C45-82B2-CA5452415077}" type="pres">
      <dgm:prSet presAssocID="{1BB0808E-42D6-084C-B827-0414CD473C03}" presName="node" presStyleLbl="node1" presStyleIdx="2" presStyleCnt="5" custScaleX="137435" custRadScaleRad="114863" custRadScaleInc="-39423">
        <dgm:presLayoutVars>
          <dgm:bulletEnabled val="1"/>
        </dgm:presLayoutVars>
      </dgm:prSet>
      <dgm:spPr/>
    </dgm:pt>
    <dgm:pt modelId="{A1348746-4A19-F141-B225-95F46B28AD7D}" type="pres">
      <dgm:prSet presAssocID="{1BB0808E-42D6-084C-B827-0414CD473C03}" presName="spNode" presStyleCnt="0"/>
      <dgm:spPr/>
    </dgm:pt>
    <dgm:pt modelId="{AEAE984E-CA71-B244-A901-0D7C13C90060}" type="pres">
      <dgm:prSet presAssocID="{584E55B4-77DD-344D-A4AC-F3B4E9E2828F}" presName="sibTrans" presStyleLbl="sibTrans1D1" presStyleIdx="2" presStyleCnt="5"/>
      <dgm:spPr/>
    </dgm:pt>
    <dgm:pt modelId="{2636417B-294B-B442-A395-FF055B998933}" type="pres">
      <dgm:prSet presAssocID="{C355686B-043D-D74F-B45F-A41C616FDB70}" presName="node" presStyleLbl="node1" presStyleIdx="3" presStyleCnt="5" custScaleX="137435" custRadScaleRad="112553" custRadScaleInc="34553">
        <dgm:presLayoutVars>
          <dgm:bulletEnabled val="1"/>
        </dgm:presLayoutVars>
      </dgm:prSet>
      <dgm:spPr/>
    </dgm:pt>
    <dgm:pt modelId="{45623104-D767-5744-A251-8A25119326FF}" type="pres">
      <dgm:prSet presAssocID="{C355686B-043D-D74F-B45F-A41C616FDB70}" presName="spNode" presStyleCnt="0"/>
      <dgm:spPr/>
    </dgm:pt>
    <dgm:pt modelId="{1B2616F0-B41B-6C4F-B2A1-B69304D863E3}" type="pres">
      <dgm:prSet presAssocID="{F5B321EA-727B-F64B-9657-94CEA326381A}" presName="sibTrans" presStyleLbl="sibTrans1D1" presStyleIdx="3" presStyleCnt="5"/>
      <dgm:spPr/>
    </dgm:pt>
    <dgm:pt modelId="{19E078E6-F3C7-FF4D-B33E-DD4761803964}" type="pres">
      <dgm:prSet presAssocID="{75783AB7-12FA-0B4C-8380-14B691524326}" presName="node" presStyleLbl="node1" presStyleIdx="4" presStyleCnt="5" custScaleX="137435" custRadScaleRad="98619" custRadScaleInc="-19108">
        <dgm:presLayoutVars>
          <dgm:bulletEnabled val="1"/>
        </dgm:presLayoutVars>
      </dgm:prSet>
      <dgm:spPr/>
    </dgm:pt>
    <dgm:pt modelId="{8F6EB8CD-9612-A547-84B5-844951942B6D}" type="pres">
      <dgm:prSet presAssocID="{75783AB7-12FA-0B4C-8380-14B691524326}" presName="spNode" presStyleCnt="0"/>
      <dgm:spPr/>
    </dgm:pt>
    <dgm:pt modelId="{63C5E607-C21D-2541-9B14-2F671872D179}" type="pres">
      <dgm:prSet presAssocID="{80E04E96-E054-2647-A1C1-635CFC8675B7}" presName="sibTrans" presStyleLbl="sibTrans1D1" presStyleIdx="4" presStyleCnt="5"/>
      <dgm:spPr/>
    </dgm:pt>
  </dgm:ptLst>
  <dgm:cxnLst>
    <dgm:cxn modelId="{4411A82A-33F7-9149-8B14-0E6F345A7DA4}" type="presOf" srcId="{C355686B-043D-D74F-B45F-A41C616FDB70}" destId="{2636417B-294B-B442-A395-FF055B998933}" srcOrd="0" destOrd="0" presId="urn:microsoft.com/office/officeart/2005/8/layout/cycle5"/>
    <dgm:cxn modelId="{89955F45-5433-CC40-8F09-122F5F85EE0C}" type="presOf" srcId="{75783AB7-12FA-0B4C-8380-14B691524326}" destId="{19E078E6-F3C7-FF4D-B33E-DD4761803964}" srcOrd="0" destOrd="0" presId="urn:microsoft.com/office/officeart/2005/8/layout/cycle5"/>
    <dgm:cxn modelId="{886DBD4B-AB6B-D548-8E09-AE8863CE65D7}" type="presOf" srcId="{F5B321EA-727B-F64B-9657-94CEA326381A}" destId="{1B2616F0-B41B-6C4F-B2A1-B69304D863E3}" srcOrd="0" destOrd="0" presId="urn:microsoft.com/office/officeart/2005/8/layout/cycle5"/>
    <dgm:cxn modelId="{DED6E75C-43A8-FF4A-8A57-81465BBFF45D}" type="presOf" srcId="{A56FF29F-671D-3443-B88B-C2B71862AEED}" destId="{70D0C08A-BBDB-9840-A4AA-0D3EC568990B}" srcOrd="0" destOrd="0" presId="urn:microsoft.com/office/officeart/2005/8/layout/cycle5"/>
    <dgm:cxn modelId="{13E4D266-B460-3D45-B3DC-801C8A5B4E35}" type="presOf" srcId="{8E1676F3-D7E0-214B-B7EB-6670FE662775}" destId="{5D5C9475-F55C-8548-9D6F-0ABED820949F}" srcOrd="0" destOrd="0" presId="urn:microsoft.com/office/officeart/2005/8/layout/cycle5"/>
    <dgm:cxn modelId="{43CE0067-7806-9A42-8F66-8B4CFE82D5A5}" type="presOf" srcId="{8C8EA14B-5328-4A4B-AEBE-C6C6E295CDCC}" destId="{1081D341-8FBA-FD46-9B89-5625D9946398}" srcOrd="0" destOrd="0" presId="urn:microsoft.com/office/officeart/2005/8/layout/cycle5"/>
    <dgm:cxn modelId="{0517FC6F-27B6-894C-94C4-E54A21603561}" type="presOf" srcId="{4F19255E-CB46-464D-B857-8BB2B2C70B71}" destId="{DA87C6CB-D861-AF41-BDAD-91CC0DEC82D6}" srcOrd="0" destOrd="0" presId="urn:microsoft.com/office/officeart/2005/8/layout/cycle5"/>
    <dgm:cxn modelId="{0BA6DB7C-7F33-7D4C-B6E4-9CEAC575CF51}" srcId="{4F19255E-CB46-464D-B857-8BB2B2C70B71}" destId="{75783AB7-12FA-0B4C-8380-14B691524326}" srcOrd="4" destOrd="0" parTransId="{4C87C170-986D-B34C-A841-C7DF6DCBC541}" sibTransId="{80E04E96-E054-2647-A1C1-635CFC8675B7}"/>
    <dgm:cxn modelId="{E1B74B89-4469-0449-A610-4419C06C6B87}" type="presOf" srcId="{1BB0808E-42D6-084C-B827-0414CD473C03}" destId="{EB4D575E-7268-1C45-82B2-CA5452415077}" srcOrd="0" destOrd="0" presId="urn:microsoft.com/office/officeart/2005/8/layout/cycle5"/>
    <dgm:cxn modelId="{4B8C1C8C-76C1-1143-BB68-D993A4ECEDFF}" srcId="{4F19255E-CB46-464D-B857-8BB2B2C70B71}" destId="{ED458B07-C431-334F-9800-F5CC0952F7CC}" srcOrd="0" destOrd="0" parTransId="{851BAD5D-CFBE-524B-B9DA-8597BD61E643}" sibTransId="{8C8EA14B-5328-4A4B-AEBE-C6C6E295CDCC}"/>
    <dgm:cxn modelId="{40727092-5706-3348-AF68-B334A60238AD}" srcId="{4F19255E-CB46-464D-B857-8BB2B2C70B71}" destId="{C355686B-043D-D74F-B45F-A41C616FDB70}" srcOrd="3" destOrd="0" parTransId="{C1E5FD98-E8B2-0A4A-9C14-3D2002284553}" sibTransId="{F5B321EA-727B-F64B-9657-94CEA326381A}"/>
    <dgm:cxn modelId="{93B367AB-D913-8D46-9EC7-CF5FBF2B50CA}" type="presOf" srcId="{584E55B4-77DD-344D-A4AC-F3B4E9E2828F}" destId="{AEAE984E-CA71-B244-A901-0D7C13C90060}" srcOrd="0" destOrd="0" presId="urn:microsoft.com/office/officeart/2005/8/layout/cycle5"/>
    <dgm:cxn modelId="{BEDAF6B2-436A-0346-A228-1CD3E93E04ED}" type="presOf" srcId="{80E04E96-E054-2647-A1C1-635CFC8675B7}" destId="{63C5E607-C21D-2541-9B14-2F671872D179}" srcOrd="0" destOrd="0" presId="urn:microsoft.com/office/officeart/2005/8/layout/cycle5"/>
    <dgm:cxn modelId="{C00D06E6-7F6B-714B-B21D-59A43419D4A8}" srcId="{4F19255E-CB46-464D-B857-8BB2B2C70B71}" destId="{1BB0808E-42D6-084C-B827-0414CD473C03}" srcOrd="2" destOrd="0" parTransId="{15343930-A80B-9A43-83CE-199BB28A5200}" sibTransId="{584E55B4-77DD-344D-A4AC-F3B4E9E2828F}"/>
    <dgm:cxn modelId="{2A3ABDEF-33B2-2249-A071-02A0E4ABBCC5}" srcId="{4F19255E-CB46-464D-B857-8BB2B2C70B71}" destId="{8E1676F3-D7E0-214B-B7EB-6670FE662775}" srcOrd="1" destOrd="0" parTransId="{77B1A6B8-61A7-A944-AA10-19E3DA25A5F9}" sibTransId="{A56FF29F-671D-3443-B88B-C2B71862AEED}"/>
    <dgm:cxn modelId="{50DEFEF9-BCE6-2D4B-9906-95C9A8296EE3}" type="presOf" srcId="{ED458B07-C431-334F-9800-F5CC0952F7CC}" destId="{BD2D59A2-F8C0-1A4B-A5E7-4BC4F9CB7EB6}" srcOrd="0" destOrd="0" presId="urn:microsoft.com/office/officeart/2005/8/layout/cycle5"/>
    <dgm:cxn modelId="{7C0B1562-5D53-174B-B8F2-5F31712F72F4}" type="presParOf" srcId="{DA87C6CB-D861-AF41-BDAD-91CC0DEC82D6}" destId="{BD2D59A2-F8C0-1A4B-A5E7-4BC4F9CB7EB6}" srcOrd="0" destOrd="0" presId="urn:microsoft.com/office/officeart/2005/8/layout/cycle5"/>
    <dgm:cxn modelId="{9E905737-FF28-F940-B06E-7F2988907189}" type="presParOf" srcId="{DA87C6CB-D861-AF41-BDAD-91CC0DEC82D6}" destId="{3536B261-A19E-594F-AAE2-C60B3305B100}" srcOrd="1" destOrd="0" presId="urn:microsoft.com/office/officeart/2005/8/layout/cycle5"/>
    <dgm:cxn modelId="{13754497-5670-D24A-97A6-F6B7FDB882E7}" type="presParOf" srcId="{DA87C6CB-D861-AF41-BDAD-91CC0DEC82D6}" destId="{1081D341-8FBA-FD46-9B89-5625D9946398}" srcOrd="2" destOrd="0" presId="urn:microsoft.com/office/officeart/2005/8/layout/cycle5"/>
    <dgm:cxn modelId="{6116133E-20E5-3B4E-A972-D7EDC502A1E4}" type="presParOf" srcId="{DA87C6CB-D861-AF41-BDAD-91CC0DEC82D6}" destId="{5D5C9475-F55C-8548-9D6F-0ABED820949F}" srcOrd="3" destOrd="0" presId="urn:microsoft.com/office/officeart/2005/8/layout/cycle5"/>
    <dgm:cxn modelId="{884B90F2-BC2A-D34C-B7ED-A2B8D620A571}" type="presParOf" srcId="{DA87C6CB-D861-AF41-BDAD-91CC0DEC82D6}" destId="{5B52DA24-4035-1142-AAA7-B6B23DD1EBC5}" srcOrd="4" destOrd="0" presId="urn:microsoft.com/office/officeart/2005/8/layout/cycle5"/>
    <dgm:cxn modelId="{853F83B1-B7F6-8D41-99B6-470EF398C129}" type="presParOf" srcId="{DA87C6CB-D861-AF41-BDAD-91CC0DEC82D6}" destId="{70D0C08A-BBDB-9840-A4AA-0D3EC568990B}" srcOrd="5" destOrd="0" presId="urn:microsoft.com/office/officeart/2005/8/layout/cycle5"/>
    <dgm:cxn modelId="{30A445D8-C937-3144-A1FE-5B85E1EC2D1A}" type="presParOf" srcId="{DA87C6CB-D861-AF41-BDAD-91CC0DEC82D6}" destId="{EB4D575E-7268-1C45-82B2-CA5452415077}" srcOrd="6" destOrd="0" presId="urn:microsoft.com/office/officeart/2005/8/layout/cycle5"/>
    <dgm:cxn modelId="{70997DBF-D22A-824E-A2E3-6AA3CD363150}" type="presParOf" srcId="{DA87C6CB-D861-AF41-BDAD-91CC0DEC82D6}" destId="{A1348746-4A19-F141-B225-95F46B28AD7D}" srcOrd="7" destOrd="0" presId="urn:microsoft.com/office/officeart/2005/8/layout/cycle5"/>
    <dgm:cxn modelId="{8C59EC99-47FC-1A4C-8963-64326D8C8701}" type="presParOf" srcId="{DA87C6CB-D861-AF41-BDAD-91CC0DEC82D6}" destId="{AEAE984E-CA71-B244-A901-0D7C13C90060}" srcOrd="8" destOrd="0" presId="urn:microsoft.com/office/officeart/2005/8/layout/cycle5"/>
    <dgm:cxn modelId="{F69925A0-5CAC-7F46-80BD-E89264864213}" type="presParOf" srcId="{DA87C6CB-D861-AF41-BDAD-91CC0DEC82D6}" destId="{2636417B-294B-B442-A395-FF055B998933}" srcOrd="9" destOrd="0" presId="urn:microsoft.com/office/officeart/2005/8/layout/cycle5"/>
    <dgm:cxn modelId="{CCE2FA6B-0A31-3944-A068-EB66021D4EB5}" type="presParOf" srcId="{DA87C6CB-D861-AF41-BDAD-91CC0DEC82D6}" destId="{45623104-D767-5744-A251-8A25119326FF}" srcOrd="10" destOrd="0" presId="urn:microsoft.com/office/officeart/2005/8/layout/cycle5"/>
    <dgm:cxn modelId="{F6401A66-4B87-8C49-BC97-480F744C9508}" type="presParOf" srcId="{DA87C6CB-D861-AF41-BDAD-91CC0DEC82D6}" destId="{1B2616F0-B41B-6C4F-B2A1-B69304D863E3}" srcOrd="11" destOrd="0" presId="urn:microsoft.com/office/officeart/2005/8/layout/cycle5"/>
    <dgm:cxn modelId="{65532C1B-9C58-F041-BE2F-0EC61D897D5C}" type="presParOf" srcId="{DA87C6CB-D861-AF41-BDAD-91CC0DEC82D6}" destId="{19E078E6-F3C7-FF4D-B33E-DD4761803964}" srcOrd="12" destOrd="0" presId="urn:microsoft.com/office/officeart/2005/8/layout/cycle5"/>
    <dgm:cxn modelId="{68FCA191-ADEC-724E-8061-B581E03748BE}" type="presParOf" srcId="{DA87C6CB-D861-AF41-BDAD-91CC0DEC82D6}" destId="{8F6EB8CD-9612-A547-84B5-844951942B6D}" srcOrd="13" destOrd="0" presId="urn:microsoft.com/office/officeart/2005/8/layout/cycle5"/>
    <dgm:cxn modelId="{BB7AF500-AD63-9547-95C1-8E887A765F22}" type="presParOf" srcId="{DA87C6CB-D861-AF41-BDAD-91CC0DEC82D6}" destId="{63C5E607-C21D-2541-9B14-2F671872D179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2386DD-A0C3-4DB5-9951-4E173CBFB604}">
      <dsp:nvSpPr>
        <dsp:cNvPr id="0" name=""/>
        <dsp:cNvSpPr/>
      </dsp:nvSpPr>
      <dsp:spPr>
        <a:xfrm>
          <a:off x="-5255288" y="-804890"/>
          <a:ext cx="6257980" cy="6257980"/>
        </a:xfrm>
        <a:prstGeom prst="blockArc">
          <a:avLst>
            <a:gd name="adj1" fmla="val 18900000"/>
            <a:gd name="adj2" fmla="val 2700000"/>
            <a:gd name="adj3" fmla="val 34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723C87-35F1-47FE-87BB-36545FEBAC4C}">
      <dsp:nvSpPr>
        <dsp:cNvPr id="0" name=""/>
        <dsp:cNvSpPr/>
      </dsp:nvSpPr>
      <dsp:spPr>
        <a:xfrm>
          <a:off x="524978" y="357353"/>
          <a:ext cx="7710058" cy="7150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7594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Compromise of business functions</a:t>
          </a:r>
        </a:p>
      </dsp:txBody>
      <dsp:txXfrm>
        <a:off x="524978" y="357353"/>
        <a:ext cx="7710058" cy="715079"/>
      </dsp:txXfrm>
    </dsp:sp>
    <dsp:sp modelId="{FC7072FC-ACDB-4D8A-A17D-178E433ED5B2}">
      <dsp:nvSpPr>
        <dsp:cNvPr id="0" name=""/>
        <dsp:cNvSpPr/>
      </dsp:nvSpPr>
      <dsp:spPr>
        <a:xfrm>
          <a:off x="78053" y="267968"/>
          <a:ext cx="893848" cy="8938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03337B-4632-4CFC-8BB1-3283817AEF86}">
      <dsp:nvSpPr>
        <dsp:cNvPr id="0" name=""/>
        <dsp:cNvSpPr/>
      </dsp:nvSpPr>
      <dsp:spPr>
        <a:xfrm>
          <a:off x="934949" y="1430158"/>
          <a:ext cx="7300087" cy="7150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7594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Compromise of business assets</a:t>
          </a:r>
        </a:p>
      </dsp:txBody>
      <dsp:txXfrm>
        <a:off x="934949" y="1430158"/>
        <a:ext cx="7300087" cy="715079"/>
      </dsp:txXfrm>
    </dsp:sp>
    <dsp:sp modelId="{9BA237CE-80FE-49D8-A162-C0E820831F78}">
      <dsp:nvSpPr>
        <dsp:cNvPr id="0" name=""/>
        <dsp:cNvSpPr/>
      </dsp:nvSpPr>
      <dsp:spPr>
        <a:xfrm>
          <a:off x="488025" y="1340773"/>
          <a:ext cx="893848" cy="8938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8CD9CB-1249-46F4-9275-A334B09C2CA4}">
      <dsp:nvSpPr>
        <dsp:cNvPr id="0" name=""/>
        <dsp:cNvSpPr/>
      </dsp:nvSpPr>
      <dsp:spPr>
        <a:xfrm>
          <a:off x="934949" y="2502962"/>
          <a:ext cx="7300087" cy="7150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7594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Driver of business costs</a:t>
          </a:r>
        </a:p>
      </dsp:txBody>
      <dsp:txXfrm>
        <a:off x="934949" y="2502962"/>
        <a:ext cx="7300087" cy="715079"/>
      </dsp:txXfrm>
    </dsp:sp>
    <dsp:sp modelId="{BA4D78D9-2C18-4A70-B5ED-277487A005DC}">
      <dsp:nvSpPr>
        <dsp:cNvPr id="0" name=""/>
        <dsp:cNvSpPr/>
      </dsp:nvSpPr>
      <dsp:spPr>
        <a:xfrm>
          <a:off x="488025" y="2413577"/>
          <a:ext cx="893848" cy="8938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56D916-E15C-41C6-A18D-213BE5E2CB37}">
      <dsp:nvSpPr>
        <dsp:cNvPr id="0" name=""/>
        <dsp:cNvSpPr/>
      </dsp:nvSpPr>
      <dsp:spPr>
        <a:xfrm>
          <a:off x="524978" y="3575767"/>
          <a:ext cx="7710058" cy="7150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7594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Profitability versus survivability</a:t>
          </a:r>
        </a:p>
      </dsp:txBody>
      <dsp:txXfrm>
        <a:off x="524978" y="3575767"/>
        <a:ext cx="7710058" cy="715079"/>
      </dsp:txXfrm>
    </dsp:sp>
    <dsp:sp modelId="{2D37F4BB-31C3-4FAC-8C08-04D5BF341359}">
      <dsp:nvSpPr>
        <dsp:cNvPr id="0" name=""/>
        <dsp:cNvSpPr/>
      </dsp:nvSpPr>
      <dsp:spPr>
        <a:xfrm>
          <a:off x="78053" y="3486382"/>
          <a:ext cx="893848" cy="8938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2D59A2-F8C0-1A4B-A5E7-4BC4F9CB7EB6}">
      <dsp:nvSpPr>
        <dsp:cNvPr id="0" name=""/>
        <dsp:cNvSpPr/>
      </dsp:nvSpPr>
      <dsp:spPr>
        <a:xfrm>
          <a:off x="2759106" y="1391"/>
          <a:ext cx="1949386" cy="9219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Identify risks to manage</a:t>
          </a:r>
        </a:p>
      </dsp:txBody>
      <dsp:txXfrm>
        <a:off x="2804113" y="46398"/>
        <a:ext cx="1859372" cy="831950"/>
      </dsp:txXfrm>
    </dsp:sp>
    <dsp:sp modelId="{1081D341-8FBA-FD46-9B89-5625D9946398}">
      <dsp:nvSpPr>
        <dsp:cNvPr id="0" name=""/>
        <dsp:cNvSpPr/>
      </dsp:nvSpPr>
      <dsp:spPr>
        <a:xfrm>
          <a:off x="1795404" y="397970"/>
          <a:ext cx="3684027" cy="3684027"/>
        </a:xfrm>
        <a:custGeom>
          <a:avLst/>
          <a:gdLst/>
          <a:ahLst/>
          <a:cxnLst/>
          <a:rect l="0" t="0" r="0" b="0"/>
          <a:pathLst>
            <a:path>
              <a:moveTo>
                <a:pt x="3053253" y="454240"/>
              </a:moveTo>
              <a:arcTo wR="1842013" hR="1842013" stAng="18666856" swAng="1017660"/>
            </a:path>
          </a:pathLst>
        </a:custGeom>
        <a:noFill/>
        <a:ln w="34925" cap="flat" cmpd="sng" algn="ctr">
          <a:solidFill>
            <a:schemeClr val="accent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5C9475-F55C-8548-9D6F-0ABED820949F}">
      <dsp:nvSpPr>
        <dsp:cNvPr id="0" name=""/>
        <dsp:cNvSpPr/>
      </dsp:nvSpPr>
      <dsp:spPr>
        <a:xfrm>
          <a:off x="4495791" y="1421982"/>
          <a:ext cx="1949386" cy="9219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Select controls</a:t>
          </a:r>
        </a:p>
      </dsp:txBody>
      <dsp:txXfrm>
        <a:off x="4540798" y="1466989"/>
        <a:ext cx="1859372" cy="831950"/>
      </dsp:txXfrm>
    </dsp:sp>
    <dsp:sp modelId="{70D0C08A-BBDB-9840-A4AA-0D3EC568990B}">
      <dsp:nvSpPr>
        <dsp:cNvPr id="0" name=""/>
        <dsp:cNvSpPr/>
      </dsp:nvSpPr>
      <dsp:spPr>
        <a:xfrm>
          <a:off x="1940169" y="1111403"/>
          <a:ext cx="3684027" cy="3684027"/>
        </a:xfrm>
        <a:custGeom>
          <a:avLst/>
          <a:gdLst/>
          <a:ahLst/>
          <a:cxnLst/>
          <a:rect l="0" t="0" r="0" b="0"/>
          <a:pathLst>
            <a:path>
              <a:moveTo>
                <a:pt x="3635431" y="1421696"/>
              </a:moveTo>
              <a:arcTo wR="1842013" hR="1842013" stAng="20808591" swAng="1126359"/>
            </a:path>
          </a:pathLst>
        </a:custGeom>
        <a:noFill/>
        <a:ln w="34925" cap="flat" cmpd="sng" algn="ctr">
          <a:solidFill>
            <a:schemeClr val="accent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4D575E-7268-1C45-82B2-CA5452415077}">
      <dsp:nvSpPr>
        <dsp:cNvPr id="0" name=""/>
        <dsp:cNvSpPr/>
      </dsp:nvSpPr>
      <dsp:spPr>
        <a:xfrm>
          <a:off x="4267199" y="3327395"/>
          <a:ext cx="1949386" cy="9219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Implement and test controls</a:t>
          </a:r>
        </a:p>
      </dsp:txBody>
      <dsp:txXfrm>
        <a:off x="4312206" y="3372402"/>
        <a:ext cx="1859372" cy="831950"/>
      </dsp:txXfrm>
    </dsp:sp>
    <dsp:sp modelId="{AEAE984E-CA71-B244-A901-0D7C13C90060}">
      <dsp:nvSpPr>
        <dsp:cNvPr id="0" name=""/>
        <dsp:cNvSpPr/>
      </dsp:nvSpPr>
      <dsp:spPr>
        <a:xfrm>
          <a:off x="1949255" y="736483"/>
          <a:ext cx="3684027" cy="3684027"/>
        </a:xfrm>
        <a:custGeom>
          <a:avLst/>
          <a:gdLst/>
          <a:ahLst/>
          <a:cxnLst/>
          <a:rect l="0" t="0" r="0" b="0"/>
          <a:pathLst>
            <a:path>
              <a:moveTo>
                <a:pt x="2326425" y="3619190"/>
              </a:moveTo>
              <a:arcTo wR="1842013" hR="1842013" stAng="4485183" swAng="1829650"/>
            </a:path>
          </a:pathLst>
        </a:custGeom>
        <a:noFill/>
        <a:ln w="34925" cap="flat" cmpd="sng" algn="ctr">
          <a:solidFill>
            <a:schemeClr val="accent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36417B-294B-B442-A395-FF055B998933}">
      <dsp:nvSpPr>
        <dsp:cNvPr id="0" name=""/>
        <dsp:cNvSpPr/>
      </dsp:nvSpPr>
      <dsp:spPr>
        <a:xfrm>
          <a:off x="1311311" y="3327392"/>
          <a:ext cx="1949386" cy="9219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Evaluate controls</a:t>
          </a:r>
        </a:p>
      </dsp:txBody>
      <dsp:txXfrm>
        <a:off x="1356318" y="3372399"/>
        <a:ext cx="1859372" cy="831950"/>
      </dsp:txXfrm>
    </dsp:sp>
    <dsp:sp modelId="{1B2616F0-B41B-6C4F-B2A1-B69304D863E3}">
      <dsp:nvSpPr>
        <dsp:cNvPr id="0" name=""/>
        <dsp:cNvSpPr/>
      </dsp:nvSpPr>
      <dsp:spPr>
        <a:xfrm>
          <a:off x="1857082" y="970422"/>
          <a:ext cx="3684027" cy="3684027"/>
        </a:xfrm>
        <a:custGeom>
          <a:avLst/>
          <a:gdLst/>
          <a:ahLst/>
          <a:cxnLst/>
          <a:rect l="0" t="0" r="0" b="0"/>
          <a:pathLst>
            <a:path>
              <a:moveTo>
                <a:pt x="28632" y="2165532"/>
              </a:moveTo>
              <a:arcTo wR="1842013" hR="1842013" stAng="10193069" swAng="1123871"/>
            </a:path>
          </a:pathLst>
        </a:custGeom>
        <a:noFill/>
        <a:ln w="34925" cap="flat" cmpd="sng" algn="ctr">
          <a:solidFill>
            <a:schemeClr val="accent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E078E6-F3C7-FF4D-B33E-DD4761803964}">
      <dsp:nvSpPr>
        <dsp:cNvPr id="0" name=""/>
        <dsp:cNvSpPr/>
      </dsp:nvSpPr>
      <dsp:spPr>
        <a:xfrm>
          <a:off x="992089" y="1421982"/>
          <a:ext cx="1949386" cy="9219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Asses risks</a:t>
          </a:r>
        </a:p>
      </dsp:txBody>
      <dsp:txXfrm>
        <a:off x="1037096" y="1466989"/>
        <a:ext cx="1859372" cy="831950"/>
      </dsp:txXfrm>
    </dsp:sp>
    <dsp:sp modelId="{63C5E607-C21D-2541-9B14-2F671872D179}">
      <dsp:nvSpPr>
        <dsp:cNvPr id="0" name=""/>
        <dsp:cNvSpPr/>
      </dsp:nvSpPr>
      <dsp:spPr>
        <a:xfrm>
          <a:off x="1936052" y="433881"/>
          <a:ext cx="3684027" cy="3684027"/>
        </a:xfrm>
        <a:custGeom>
          <a:avLst/>
          <a:gdLst/>
          <a:ahLst/>
          <a:cxnLst/>
          <a:rect l="0" t="0" r="0" b="0"/>
          <a:pathLst>
            <a:path>
              <a:moveTo>
                <a:pt x="302744" y="830249"/>
              </a:moveTo>
              <a:arcTo wR="1842013" hR="1842013" stAng="12799019" swAng="1043931"/>
            </a:path>
          </a:pathLst>
        </a:custGeom>
        <a:noFill/>
        <a:ln w="34925" cap="flat" cmpd="sng" algn="ctr">
          <a:solidFill>
            <a:schemeClr val="accent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C865E-87BF-41DD-BD52-315AF0A45588}" type="datetimeFigureOut">
              <a:rPr lang="en-US" smtClean="0"/>
              <a:pPr/>
              <a:t>9/5/19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DB2AA-2C01-4F84-959E-54EA4B83ED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460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E28C4E80-E546-479B-9E07-1685A917D2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918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7F6B1B-5ACD-42F7-8FDD-420C61963494}" type="slidenum">
              <a:rPr lang="en-US" smtClean="0">
                <a:latin typeface="Arial" charset="0"/>
              </a:rPr>
              <a:pPr/>
              <a:t>1</a:t>
            </a:fld>
            <a:endParaRPr lang="en-US">
              <a:latin typeface="Arial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236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20000"/>
              </a:spcBef>
            </a:pPr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DC2F8D-ACD9-4410-8164-C310BB8CBD89}" type="slidenum">
              <a:rPr lang="en-US" smtClean="0">
                <a:latin typeface="Arial" charset="0"/>
              </a:rPr>
              <a:pPr/>
              <a:t>36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993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840CD0-B10E-4A79-90C0-A32BCB281D75}" type="slidenum">
              <a:rPr lang="en-US" smtClean="0">
                <a:latin typeface="Arial" charset="0"/>
              </a:rPr>
              <a:pPr/>
              <a:t>37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6873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840CD0-B10E-4A79-90C0-A32BCB281D75}" type="slidenum">
              <a:rPr lang="en-US" smtClean="0">
                <a:latin typeface="Arial" charset="0"/>
              </a:rPr>
              <a:pPr/>
              <a:t>38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144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800">
                <a:latin typeface="Arial" charset="0"/>
              </a:rPr>
              <a:t>Common Vulnerabilities and Exploits</a:t>
            </a:r>
          </a:p>
          <a:p>
            <a:pPr>
              <a:buFont typeface="Wingdings" pitchFamily="2" charset="2"/>
              <a:buChar char="§"/>
            </a:pPr>
            <a:r>
              <a:rPr lang="en-US" sz="2800">
                <a:latin typeface="Arial" charset="0"/>
              </a:rPr>
              <a:t>Standard for Information Security Vulnerability Names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318329-46C4-4F2A-B123-10EAF90BF779}" type="slidenum">
              <a:rPr lang="en-US" smtClean="0">
                <a:latin typeface="Arial" charset="0"/>
              </a:rPr>
              <a:pPr/>
              <a:t>39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165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318329-46C4-4F2A-B123-10EAF90BF779}" type="slidenum">
              <a:rPr lang="en-US" smtClean="0">
                <a:latin typeface="Arial" charset="0"/>
              </a:rPr>
              <a:pPr/>
              <a:t>40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7053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318329-46C4-4F2A-B123-10EAF90BF779}" type="slidenum">
              <a:rPr lang="en-US" smtClean="0">
                <a:latin typeface="Arial" charset="0"/>
              </a:rPr>
              <a:pPr/>
              <a:t>41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4195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318329-46C4-4F2A-B123-10EAF90BF779}" type="slidenum">
              <a:rPr lang="en-US" smtClean="0">
                <a:latin typeface="Arial" charset="0"/>
              </a:rPr>
              <a:pPr/>
              <a:t>42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1505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318329-46C4-4F2A-B123-10EAF90BF779}" type="slidenum">
              <a:rPr lang="en-US" smtClean="0">
                <a:latin typeface="Arial" charset="0"/>
              </a:rPr>
              <a:pPr/>
              <a:t>43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6425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318329-46C4-4F2A-B123-10EAF90BF779}" type="slidenum">
              <a:rPr lang="en-US" smtClean="0">
                <a:latin typeface="Arial" charset="0"/>
              </a:rPr>
              <a:pPr/>
              <a:t>44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304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C4E80-E546-479B-9E07-1685A917D2D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54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06A414-3A53-4B87-B56D-3F36649E68B9}" type="slidenum">
              <a:rPr lang="en-US" smtClean="0">
                <a:latin typeface="Arial" charset="0"/>
              </a:rPr>
              <a:pPr/>
              <a:t>13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522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840CD0-B10E-4A79-90C0-A32BCB281D75}" type="slidenum">
              <a:rPr lang="en-US" smtClean="0">
                <a:latin typeface="Arial" charset="0"/>
              </a:rPr>
              <a:pPr/>
              <a:t>14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881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840CD0-B10E-4A79-90C0-A32BCB281D75}" type="slidenum">
              <a:rPr lang="en-US" smtClean="0">
                <a:latin typeface="Arial" charset="0"/>
              </a:rPr>
              <a:pPr/>
              <a:t>15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700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840CD0-B10E-4A79-90C0-A32BCB281D75}" type="slidenum">
              <a:rPr lang="en-US" smtClean="0">
                <a:latin typeface="Arial" charset="0"/>
              </a:rPr>
              <a:pPr/>
              <a:t>32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542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840CD0-B10E-4A79-90C0-A32BCB281D75}" type="slidenum">
              <a:rPr lang="en-US" smtClean="0">
                <a:latin typeface="Arial" charset="0"/>
              </a:rPr>
              <a:pPr/>
              <a:t>33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66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b="1" dirty="0">
                <a:latin typeface="Arial" charset="0"/>
              </a:rPr>
              <a:t>Risk</a:t>
            </a:r>
          </a:p>
          <a:p>
            <a:pPr>
              <a:spcBef>
                <a:spcPct val="20000"/>
              </a:spcBef>
            </a:pPr>
            <a:r>
              <a:rPr lang="en-US" dirty="0">
                <a:latin typeface="Arial" charset="0"/>
              </a:rPr>
              <a:t>Refers to the probability of loss of a valued resource: </a:t>
            </a:r>
          </a:p>
          <a:p>
            <a:pPr>
              <a:spcBef>
                <a:spcPct val="20000"/>
              </a:spcBef>
            </a:pPr>
            <a:r>
              <a:rPr lang="en-US" dirty="0">
                <a:latin typeface="Arial" charset="0"/>
              </a:rPr>
              <a:t>Security, Profitability, Functionality, or Reputation.</a:t>
            </a:r>
          </a:p>
          <a:p>
            <a:pPr>
              <a:spcBef>
                <a:spcPct val="20000"/>
              </a:spcBef>
            </a:pPr>
            <a:endParaRPr lang="en-US" dirty="0">
              <a:latin typeface="Arial" charset="0"/>
            </a:endParaRPr>
          </a:p>
          <a:p>
            <a:pPr>
              <a:spcBef>
                <a:spcPct val="20000"/>
              </a:spcBef>
            </a:pPr>
            <a:r>
              <a:rPr lang="en-US" b="1" dirty="0">
                <a:latin typeface="Arial" charset="0"/>
              </a:rPr>
              <a:t>Threat</a:t>
            </a:r>
          </a:p>
          <a:p>
            <a:pPr>
              <a:spcBef>
                <a:spcPct val="20000"/>
              </a:spcBef>
            </a:pPr>
            <a:r>
              <a:rPr lang="en-US" dirty="0">
                <a:latin typeface="Arial" charset="0"/>
              </a:rPr>
              <a:t>Refers to a source that is defined as any circumstance or event with the potential to cause harm to an IT system.</a:t>
            </a:r>
          </a:p>
          <a:p>
            <a:pPr>
              <a:spcBef>
                <a:spcPct val="20000"/>
              </a:spcBef>
            </a:pPr>
            <a:endParaRPr lang="en-US" dirty="0">
              <a:latin typeface="Arial" charset="0"/>
            </a:endParaRPr>
          </a:p>
          <a:p>
            <a:pPr>
              <a:spcBef>
                <a:spcPct val="20000"/>
              </a:spcBef>
            </a:pPr>
            <a:r>
              <a:rPr lang="en-US" b="1" dirty="0">
                <a:latin typeface="Arial" charset="0"/>
              </a:rPr>
              <a:t>Vulnerability</a:t>
            </a:r>
          </a:p>
          <a:p>
            <a:pPr>
              <a:spcBef>
                <a:spcPct val="20000"/>
              </a:spcBef>
            </a:pPr>
            <a:r>
              <a:rPr lang="en-US" dirty="0">
                <a:latin typeface="Arial" charset="0"/>
              </a:rPr>
              <a:t>Refers to an error or weakness in the security system.</a:t>
            </a:r>
          </a:p>
          <a:p>
            <a:pPr>
              <a:spcBef>
                <a:spcPct val="20000"/>
              </a:spcBef>
            </a:pPr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DC2F8D-ACD9-4410-8164-C310BB8CBD89}" type="slidenum">
              <a:rPr lang="en-US" smtClean="0">
                <a:latin typeface="Arial" charset="0"/>
              </a:rPr>
              <a:pPr/>
              <a:t>34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7952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20000"/>
              </a:spcBef>
            </a:pPr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DC2F8D-ACD9-4410-8164-C310BB8CBD89}" type="slidenum">
              <a:rPr lang="en-US" smtClean="0">
                <a:latin typeface="Arial" charset="0"/>
              </a:rPr>
              <a:pPr/>
              <a:t>35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963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4338" y="304800"/>
            <a:ext cx="2074862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750" y="304800"/>
            <a:ext cx="6072188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bg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19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2133600"/>
            <a:ext cx="7086600" cy="584775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607327" y="6324600"/>
            <a:ext cx="30957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>
                <a:solidFill>
                  <a:schemeClr val="accent5"/>
                </a:solidFill>
              </a:rPr>
              <a:t>© 2015 </a:t>
            </a:r>
            <a:r>
              <a:rPr lang="en-US" sz="700" dirty="0">
                <a:solidFill>
                  <a:schemeClr val="accent5"/>
                </a:solidFill>
              </a:rPr>
              <a:t>Jones and Bartlett </a:t>
            </a:r>
            <a:r>
              <a:rPr lang="en-US" sz="700" i="0" dirty="0">
                <a:solidFill>
                  <a:schemeClr val="accent5"/>
                </a:solidFill>
              </a:rPr>
              <a:t>Learning, LLC, an Ascend Learning Company </a:t>
            </a:r>
          </a:p>
          <a:p>
            <a:r>
              <a:rPr lang="en-US" sz="700" i="0" dirty="0">
                <a:solidFill>
                  <a:schemeClr val="accent5"/>
                </a:solidFill>
              </a:rPr>
              <a:t>www.jblearning.com</a:t>
            </a:r>
          </a:p>
          <a:p>
            <a:r>
              <a:rPr lang="en-US" sz="700" i="0" dirty="0">
                <a:solidFill>
                  <a:schemeClr val="accent5"/>
                </a:solidFill>
              </a:rPr>
              <a:t>All rights reserved.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9750" y="1295400"/>
            <a:ext cx="4073525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5675" y="1295400"/>
            <a:ext cx="4073525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2625957"/>
      </p:ext>
    </p:extLst>
  </p:cSld>
  <p:clrMapOvr>
    <a:masterClrMapping/>
  </p:clrMapOvr>
  <p:transition spd="med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295400"/>
            <a:ext cx="4073525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5675" y="1295400"/>
            <a:ext cx="4073525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4338" y="304800"/>
            <a:ext cx="2074862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750" y="304800"/>
            <a:ext cx="6072188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9750" y="1295400"/>
            <a:ext cx="4073525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5675" y="1295400"/>
            <a:ext cx="4073525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39750" y="304800"/>
            <a:ext cx="8299450" cy="563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bg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19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2133600"/>
            <a:ext cx="7086600" cy="584775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607327" y="6324600"/>
            <a:ext cx="30957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>
                <a:solidFill>
                  <a:schemeClr val="accent5"/>
                </a:solidFill>
              </a:rPr>
              <a:t>© 2015 </a:t>
            </a:r>
            <a:r>
              <a:rPr lang="en-US" sz="700" dirty="0">
                <a:solidFill>
                  <a:schemeClr val="accent5"/>
                </a:solidFill>
              </a:rPr>
              <a:t>Jones and Bartlett </a:t>
            </a:r>
            <a:r>
              <a:rPr lang="en-US" sz="700" i="0" dirty="0">
                <a:solidFill>
                  <a:schemeClr val="accent5"/>
                </a:solidFill>
              </a:rPr>
              <a:t>Learning, LLC, an Ascend Learning Company </a:t>
            </a:r>
          </a:p>
          <a:p>
            <a:r>
              <a:rPr lang="en-US" sz="700" i="0" dirty="0">
                <a:solidFill>
                  <a:schemeClr val="accent5"/>
                </a:solidFill>
              </a:rPr>
              <a:t>www.jblearning.com</a:t>
            </a:r>
          </a:p>
          <a:p>
            <a:r>
              <a:rPr lang="en-US" sz="700" i="0" dirty="0">
                <a:solidFill>
                  <a:schemeClr val="accent5"/>
                </a:solidFill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78049260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295400"/>
            <a:ext cx="4073525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5675" y="1295400"/>
            <a:ext cx="4073525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bg1.jp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2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304800"/>
            <a:ext cx="82994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295400"/>
            <a:ext cx="829945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31" r:id="rId12"/>
    <p:sldLayoutId id="2147483833" r:id="rId13"/>
  </p:sldLayoutIdLst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0" grpId="0"/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pitchFamily="34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687388" indent="-231775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SzPct val="85000"/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400">
          <a:solidFill>
            <a:schemeClr val="tx1"/>
          </a:solidFill>
          <a:latin typeface="+mn-lt"/>
        </a:defRPr>
      </a:lvl3pPr>
      <a:lvl4pPr marL="1544638" indent="-173038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SzPct val="90000"/>
        <a:buChar char="›"/>
        <a:defRPr sz="1200">
          <a:solidFill>
            <a:schemeClr val="tx1"/>
          </a:solidFill>
          <a:latin typeface="+mn-lt"/>
        </a:defRPr>
      </a:lvl4pPr>
      <a:lvl5pPr marL="20526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000">
          <a:solidFill>
            <a:schemeClr val="tx1"/>
          </a:solidFill>
          <a:latin typeface="+mn-lt"/>
        </a:defRPr>
      </a:lvl5pPr>
      <a:lvl6pPr marL="25098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000">
          <a:solidFill>
            <a:schemeClr val="tx1"/>
          </a:solidFill>
          <a:latin typeface="+mn-lt"/>
        </a:defRPr>
      </a:lvl6pPr>
      <a:lvl7pPr marL="29670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000">
          <a:solidFill>
            <a:schemeClr val="tx1"/>
          </a:solidFill>
          <a:latin typeface="+mn-lt"/>
        </a:defRPr>
      </a:lvl7pPr>
      <a:lvl8pPr marL="34242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000">
          <a:solidFill>
            <a:schemeClr val="tx1"/>
          </a:solidFill>
          <a:latin typeface="+mn-lt"/>
        </a:defRPr>
      </a:lvl8pPr>
      <a:lvl9pPr marL="38814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" descr="bg2.jpg"/>
          <p:cNvPicPr>
            <a:picLocks noChangeAspect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6297613"/>
            <a:ext cx="9144000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304800"/>
            <a:ext cx="82994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295400"/>
            <a:ext cx="829945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80966" name="Text Box 6"/>
          <p:cNvSpPr txBox="1">
            <a:spLocks noChangeArrowheads="1"/>
          </p:cNvSpPr>
          <p:nvPr/>
        </p:nvSpPr>
        <p:spPr bwMode="auto">
          <a:xfrm>
            <a:off x="8382000" y="6496050"/>
            <a:ext cx="57626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800" dirty="0">
                <a:solidFill>
                  <a:schemeClr val="bg1"/>
                </a:solidFill>
              </a:rPr>
              <a:t>Page </a:t>
            </a:r>
            <a:fld id="{2E002AC1-6FF3-4B09-B5BB-710BF8BF010C}" type="slidenum">
              <a:rPr lang="en-US" sz="800">
                <a:solidFill>
                  <a:schemeClr val="bg1"/>
                </a:solidFill>
              </a:rPr>
              <a:pPr eaLnBrk="0" hangingPunct="0">
                <a:defRPr/>
              </a:p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95250" y="6478588"/>
            <a:ext cx="330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000" dirty="0">
                <a:solidFill>
                  <a:schemeClr val="bg1"/>
                </a:solidFill>
                <a:latin typeface="Arial" pitchFamily="34" charset="0"/>
              </a:rPr>
              <a:t>Managing Risk in Information Systems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3607327" y="6400800"/>
            <a:ext cx="30957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>
                <a:solidFill>
                  <a:schemeClr val="accent5"/>
                </a:solidFill>
              </a:rPr>
              <a:t>© 2015 </a:t>
            </a:r>
            <a:r>
              <a:rPr lang="en-US" sz="700" dirty="0">
                <a:solidFill>
                  <a:schemeClr val="accent5"/>
                </a:solidFill>
              </a:rPr>
              <a:t>Jones and Bartlett </a:t>
            </a:r>
            <a:r>
              <a:rPr lang="en-US" sz="700" i="0" dirty="0">
                <a:solidFill>
                  <a:schemeClr val="accent5"/>
                </a:solidFill>
              </a:rPr>
              <a:t>Learning, LLC, an Ascend Learning Company </a:t>
            </a:r>
          </a:p>
          <a:p>
            <a:r>
              <a:rPr lang="en-US" sz="700" i="0" dirty="0">
                <a:solidFill>
                  <a:schemeClr val="accent5"/>
                </a:solidFill>
              </a:rPr>
              <a:t>www.jblearning.com</a:t>
            </a:r>
          </a:p>
          <a:p>
            <a:r>
              <a:rPr lang="en-US" sz="700" i="0" dirty="0">
                <a:solidFill>
                  <a:schemeClr val="accent5"/>
                </a:solidFill>
              </a:rPr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  <p:sldLayoutId id="2147483830" r:id="rId13"/>
    <p:sldLayoutId id="2147483832" r:id="rId14"/>
  </p:sldLayoutIdLst>
  <p:transition spd="med"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pitchFamily="34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687388" indent="-231775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SzPct val="85000"/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400">
          <a:solidFill>
            <a:schemeClr val="tx1"/>
          </a:solidFill>
          <a:latin typeface="+mn-lt"/>
        </a:defRPr>
      </a:lvl3pPr>
      <a:lvl4pPr marL="1544638" indent="-173038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SzPct val="90000"/>
        <a:buChar char="›"/>
        <a:defRPr sz="1200">
          <a:solidFill>
            <a:schemeClr val="tx1"/>
          </a:solidFill>
          <a:latin typeface="+mn-lt"/>
        </a:defRPr>
      </a:lvl4pPr>
      <a:lvl5pPr marL="20526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000">
          <a:solidFill>
            <a:schemeClr val="tx1"/>
          </a:solidFill>
          <a:latin typeface="+mn-lt"/>
        </a:defRPr>
      </a:lvl5pPr>
      <a:lvl6pPr marL="25098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000">
          <a:solidFill>
            <a:schemeClr val="tx1"/>
          </a:solidFill>
          <a:latin typeface="+mn-lt"/>
        </a:defRPr>
      </a:lvl6pPr>
      <a:lvl7pPr marL="29670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000">
          <a:solidFill>
            <a:schemeClr val="tx1"/>
          </a:solidFill>
          <a:latin typeface="+mn-lt"/>
        </a:defRPr>
      </a:lvl7pPr>
      <a:lvl8pPr marL="34242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000">
          <a:solidFill>
            <a:schemeClr val="tx1"/>
          </a:solidFill>
          <a:latin typeface="+mn-lt"/>
        </a:defRPr>
      </a:lvl8pPr>
      <a:lvl9pPr marL="38814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tif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28600" y="2133600"/>
            <a:ext cx="8528050" cy="1717393"/>
          </a:xfrm>
        </p:spPr>
        <p:txBody>
          <a:bodyPr/>
          <a:lstStyle/>
          <a:p>
            <a:pPr algn="ctr"/>
            <a:r>
              <a:rPr lang="en-US" sz="4800" b="1" dirty="0"/>
              <a:t>CSCI 630</a:t>
            </a:r>
          </a:p>
          <a:p>
            <a:pPr algn="ctr"/>
            <a:r>
              <a:rPr lang="en-US" sz="4800" b="1" dirty="0"/>
              <a:t>Information Assurance</a:t>
            </a:r>
          </a:p>
        </p:txBody>
      </p:sp>
      <p:pic>
        <p:nvPicPr>
          <p:cNvPr id="2050" name="Picture 2" descr="St. Ambrose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3543300" cy="131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658174"/>
      </p:ext>
    </p:extLst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Five Pillars of Information Assurance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Non-repudiation</a:t>
            </a:r>
          </a:p>
          <a:p>
            <a:pPr lvl="1"/>
            <a:r>
              <a:rPr lang="en-US" sz="2600" dirty="0"/>
              <a:t>Someone cannot deny the validity</a:t>
            </a:r>
          </a:p>
          <a:p>
            <a:pPr lvl="1"/>
            <a:r>
              <a:rPr lang="en-US" sz="2600" dirty="0"/>
              <a:t>Sender of data given proof of delivery</a:t>
            </a:r>
          </a:p>
          <a:p>
            <a:pPr lvl="1"/>
            <a:r>
              <a:rPr lang="en-US" sz="2600" dirty="0"/>
              <a:t>Recipient given proof of the sender's identity</a:t>
            </a:r>
          </a:p>
          <a:p>
            <a:pPr lvl="2"/>
            <a:r>
              <a:rPr lang="en-US" sz="2400" dirty="0"/>
              <a:t>Digital Signatures &amp; Trusted third parties (TTPs)</a:t>
            </a:r>
          </a:p>
          <a:p>
            <a:pPr lvl="2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0264391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How is IA Accomplished in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From Definition: </a:t>
            </a:r>
            <a:r>
              <a:rPr lang="en-US" sz="2400" dirty="0"/>
              <a:t>The practice of </a:t>
            </a:r>
            <a:r>
              <a:rPr lang="en-US" sz="2400" u="sng" dirty="0"/>
              <a:t>assuring information</a:t>
            </a:r>
            <a:r>
              <a:rPr lang="en-US" sz="2400" dirty="0"/>
              <a:t> and </a:t>
            </a:r>
            <a:r>
              <a:rPr lang="en-US" sz="2400" u="sng" dirty="0"/>
              <a:t>managing risks</a:t>
            </a:r>
            <a:r>
              <a:rPr lang="en-US" sz="2400" dirty="0"/>
              <a:t>…</a:t>
            </a:r>
          </a:p>
          <a:p>
            <a:endParaRPr lang="en-US" sz="2800" dirty="0"/>
          </a:p>
          <a:p>
            <a:r>
              <a:rPr lang="en-US" sz="2800" dirty="0"/>
              <a:t>We must manage risk.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21989239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Managing Risk in Information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000" dirty="0"/>
              <a:t>Lesson 1</a:t>
            </a:r>
          </a:p>
          <a:p>
            <a:pPr marL="0" indent="0" algn="ctr">
              <a:buNone/>
            </a:pPr>
            <a:r>
              <a:rPr lang="en-US" sz="2800" dirty="0"/>
              <a:t>Risk Management Fundamentals</a:t>
            </a:r>
          </a:p>
        </p:txBody>
      </p:sp>
    </p:spTree>
    <p:extLst>
      <p:ext uri="{BB962C8B-B14F-4D97-AF65-F5344CB8AC3E}">
        <p14:creationId xmlns:p14="http://schemas.microsoft.com/office/powerpoint/2010/main" val="1110582732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Key Concepts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 b="1" dirty="0"/>
              <a:t>Key Concepts</a:t>
            </a:r>
          </a:p>
          <a:p>
            <a:r>
              <a:rPr lang="en-US" sz="2400" dirty="0"/>
              <a:t>Importance of risk management</a:t>
            </a:r>
          </a:p>
          <a:p>
            <a:r>
              <a:rPr lang="en-US" sz="2400" dirty="0"/>
              <a:t>Risk, threats, and vulnerabilities</a:t>
            </a:r>
          </a:p>
          <a:p>
            <a:r>
              <a:rPr lang="en-US" sz="2400" dirty="0"/>
              <a:t>Methods of managing risks</a:t>
            </a:r>
          </a:p>
          <a:p>
            <a:r>
              <a:rPr lang="en-US" sz="2400" dirty="0"/>
              <a:t>Use of threat/vulnerability pairs in managing risk</a:t>
            </a:r>
          </a:p>
        </p:txBody>
      </p:sp>
    </p:spTree>
    <p:extLst>
      <p:ext uri="{BB962C8B-B14F-4D97-AF65-F5344CB8AC3E}">
        <p14:creationId xmlns:p14="http://schemas.microsoft.com/office/powerpoint/2010/main" val="2670873587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What Is Risk?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143000"/>
            <a:ext cx="7696200" cy="5486400"/>
          </a:xfrm>
        </p:spPr>
        <p:txBody>
          <a:bodyPr/>
          <a:lstStyle/>
          <a:p>
            <a:r>
              <a:rPr lang="en-US" sz="2800" dirty="0"/>
              <a:t>Risk: Likelihood that a loss will occur</a:t>
            </a:r>
          </a:p>
          <a:p>
            <a:pPr lvl="1"/>
            <a:r>
              <a:rPr lang="en-US" sz="2600" dirty="0"/>
              <a:t>Loss occurs when a threat exposes a vulnerability</a:t>
            </a:r>
          </a:p>
          <a:p>
            <a:pPr marL="233363" lvl="2" indent="-233363">
              <a:buSzPct val="85000"/>
              <a:buFont typeface="Wingdings" pitchFamily="2" charset="2"/>
              <a:buChar char="§"/>
            </a:pPr>
            <a:r>
              <a:rPr lang="en-US" sz="2800" dirty="0">
                <a:ea typeface="+mn-ea"/>
                <a:cs typeface="+mn-cs"/>
              </a:rPr>
              <a:t>Threat: Activity that represents a possible danger</a:t>
            </a:r>
          </a:p>
          <a:p>
            <a:pPr marL="233363" lvl="2" indent="-233363">
              <a:buSzPct val="85000"/>
              <a:buFont typeface="Wingdings" pitchFamily="2" charset="2"/>
              <a:buChar char="§"/>
            </a:pPr>
            <a:r>
              <a:rPr lang="en-US" sz="2800" dirty="0">
                <a:ea typeface="+mn-ea"/>
                <a:cs typeface="+mn-cs"/>
              </a:rPr>
              <a:t>Vulnerability: A weakness</a:t>
            </a:r>
          </a:p>
          <a:p>
            <a:pPr marL="233363" lvl="2" indent="-233363">
              <a:buSzPct val="85000"/>
              <a:buFont typeface="Wingdings" pitchFamily="2" charset="2"/>
              <a:buChar char="§"/>
            </a:pPr>
            <a:r>
              <a:rPr lang="en-US" sz="2800" dirty="0">
                <a:ea typeface="+mn-ea"/>
                <a:cs typeface="+mn-cs"/>
              </a:rPr>
              <a:t>Loss: Results in a compromise to business functions or assets.</a:t>
            </a:r>
          </a:p>
          <a:p>
            <a:pPr lvl="1"/>
            <a:r>
              <a:rPr lang="en-US" sz="2600" dirty="0"/>
              <a:t>Tangible</a:t>
            </a:r>
          </a:p>
          <a:p>
            <a:pPr lvl="1"/>
            <a:r>
              <a:rPr lang="en-US" sz="2600" dirty="0"/>
              <a:t>Intangible</a:t>
            </a:r>
          </a:p>
        </p:txBody>
      </p:sp>
    </p:spTree>
    <p:extLst>
      <p:ext uri="{BB962C8B-B14F-4D97-AF65-F5344CB8AC3E}">
        <p14:creationId xmlns:p14="http://schemas.microsoft.com/office/powerpoint/2010/main" val="2702946421"/>
      </p:ext>
    </p:extLst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Is Studying Risk A New Concept?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143000"/>
            <a:ext cx="7696200" cy="4648200"/>
          </a:xfrm>
        </p:spPr>
        <p:txBody>
          <a:bodyPr/>
          <a:lstStyle/>
          <a:p>
            <a:pPr marL="350838" lvl="2" indent="-350838">
              <a:buSzPct val="85000"/>
              <a:buFont typeface="Wingdings" pitchFamily="2" charset="2"/>
              <a:buChar char="§"/>
            </a:pPr>
            <a:r>
              <a:rPr lang="en-US" sz="2800" dirty="0">
                <a:ea typeface="+mn-ea"/>
                <a:cs typeface="+mn-cs"/>
              </a:rPr>
              <a:t>Of course not, but how do we deal with risk?</a:t>
            </a:r>
          </a:p>
          <a:p>
            <a:pPr marL="752476" lvl="3" indent="-350838">
              <a:buSzPct val="85000"/>
              <a:buFont typeface="Arial" panose="020B0604020202020204" pitchFamily="34" charset="0"/>
              <a:buChar char="•"/>
            </a:pPr>
            <a:r>
              <a:rPr lang="en-US" sz="2800" dirty="0">
                <a:ea typeface="+mn-ea"/>
                <a:cs typeface="+mn-cs"/>
              </a:rPr>
              <a:t>Don’t focus on risk related to information yet.</a:t>
            </a:r>
          </a:p>
          <a:p>
            <a:pPr marL="752476" lvl="3" indent="-350838">
              <a:buSzPct val="85000"/>
              <a:buFont typeface="Wingdings" pitchFamily="2" charset="2"/>
              <a:buChar char="§"/>
            </a:pPr>
            <a:endParaRPr lang="en-US" sz="2800" dirty="0">
              <a:ea typeface="+mn-ea"/>
              <a:cs typeface="+mn-cs"/>
            </a:endParaRPr>
          </a:p>
          <a:p>
            <a:pPr marL="350838" lvl="2" indent="-350838">
              <a:buSzPct val="85000"/>
              <a:buFont typeface="Wingdings" pitchFamily="2" charset="2"/>
              <a:buChar char="§"/>
            </a:pPr>
            <a:r>
              <a:rPr lang="en-US" sz="2800" dirty="0">
                <a:ea typeface="+mn-ea"/>
                <a:cs typeface="+mn-cs"/>
              </a:rPr>
              <a:t>Next four slides</a:t>
            </a:r>
          </a:p>
          <a:p>
            <a:pPr marL="752476" lvl="3" indent="-350838">
              <a:buSzPct val="85000"/>
              <a:buFont typeface="Arial" panose="020B0604020202020204" pitchFamily="34" charset="0"/>
              <a:buChar char="•"/>
            </a:pPr>
            <a:r>
              <a:rPr lang="en-US" sz="2800" dirty="0">
                <a:ea typeface="+mn-ea"/>
                <a:cs typeface="+mn-cs"/>
              </a:rPr>
              <a:t>What are the risks?</a:t>
            </a:r>
          </a:p>
          <a:p>
            <a:pPr marL="752476" lvl="3" indent="-350838">
              <a:buSzPct val="85000"/>
              <a:buFont typeface="Arial" panose="020B0604020202020204" pitchFamily="34" charset="0"/>
              <a:buChar char="•"/>
            </a:pPr>
            <a:r>
              <a:rPr lang="en-US" sz="2800" dirty="0">
                <a:ea typeface="+mn-ea"/>
                <a:cs typeface="+mn-cs"/>
              </a:rPr>
              <a:t>What are the possible consequences?</a:t>
            </a:r>
          </a:p>
          <a:p>
            <a:pPr marL="1260476" lvl="4" indent="-350838">
              <a:spcBef>
                <a:spcPts val="438"/>
              </a:spcBef>
              <a:spcAft>
                <a:spcPts val="18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3691767"/>
      </p:ext>
    </p:extLst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9075" y="1524000"/>
            <a:ext cx="6400800" cy="477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97654"/>
      </p:ext>
    </p:extLst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1391" y="1676400"/>
            <a:ext cx="7076168" cy="396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593478"/>
      </p:ext>
    </p:extLst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675" y="1600200"/>
            <a:ext cx="6705600" cy="446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738770"/>
      </p:ext>
    </p:extLst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7753" y="1600200"/>
            <a:ext cx="618344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30555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What is Information Assurance?</a:t>
            </a:r>
          </a:p>
          <a:p>
            <a:pPr lvl="1"/>
            <a:r>
              <a:rPr lang="en-US" sz="2600" dirty="0"/>
              <a:t>Assurance - </a:t>
            </a:r>
            <a:r>
              <a:rPr lang="en-US" sz="2000" dirty="0"/>
              <a:t>a positive declaration intended to give confidence; a promise.</a:t>
            </a:r>
          </a:p>
          <a:p>
            <a:pPr lvl="1"/>
            <a:r>
              <a:rPr lang="en-US" sz="2800" dirty="0"/>
              <a:t>Information - </a:t>
            </a:r>
            <a:r>
              <a:rPr lang="en-US" sz="2000" dirty="0"/>
              <a:t>Data that is (1) accurate and timely, (2) specific and organized for a purpose, (3) presented within a context that gives it meaning and relevance, and (4) can lead to an increase in understanding and decrease in uncertainty.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Be careful with: assure, insure, and ensure.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16662700"/>
      </p:ext>
    </p:extLst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Risk-Related Concerns for Business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8064675"/>
              </p:ext>
            </p:extLst>
          </p:nvPr>
        </p:nvGraphicFramePr>
        <p:xfrm>
          <a:off x="539750" y="1295400"/>
          <a:ext cx="829945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5622205"/>
      </p:ext>
    </p:extLst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Types of Assets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Tangible – Has actual value</a:t>
            </a:r>
          </a:p>
          <a:p>
            <a:pPr lvl="1"/>
            <a:r>
              <a:rPr lang="en-US" sz="2400" dirty="0"/>
              <a:t>Name some tangible business assets</a:t>
            </a:r>
          </a:p>
          <a:p>
            <a:pPr lvl="1"/>
            <a:endParaRPr lang="en-US" sz="2600" dirty="0"/>
          </a:p>
          <a:p>
            <a:endParaRPr lang="en-US" sz="2800" dirty="0"/>
          </a:p>
          <a:p>
            <a:r>
              <a:rPr lang="en-US" sz="2800" dirty="0"/>
              <a:t>Intangible – Value cannot be directly determined</a:t>
            </a:r>
          </a:p>
          <a:p>
            <a:pPr lvl="1"/>
            <a:r>
              <a:rPr lang="en-US" sz="2400" dirty="0"/>
              <a:t>Name some intangible business assets</a:t>
            </a:r>
          </a:p>
          <a:p>
            <a:pPr lvl="1"/>
            <a:endParaRPr lang="en-US" sz="26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71216531"/>
      </p:ext>
    </p:extLst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How to Calculate Loss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If a tangible asset – </a:t>
            </a:r>
          </a:p>
          <a:p>
            <a:pPr lvl="1"/>
            <a:r>
              <a:rPr lang="en-US" sz="2600" dirty="0"/>
              <a:t>replacement cost + lost revenue</a:t>
            </a:r>
          </a:p>
          <a:p>
            <a:pPr lvl="1"/>
            <a:r>
              <a:rPr lang="en-US" sz="2600" dirty="0"/>
              <a:t>Example: Web sever outage</a:t>
            </a:r>
          </a:p>
          <a:p>
            <a:pPr lvl="2"/>
            <a:r>
              <a:rPr lang="en-US" sz="2400" dirty="0"/>
              <a:t>Cost to repair - $1,000</a:t>
            </a:r>
          </a:p>
          <a:p>
            <a:pPr lvl="2"/>
            <a:r>
              <a:rPr lang="en-US" sz="2400" dirty="0"/>
              <a:t>Lost revenue - $5,000 times 2 (hours to repair)</a:t>
            </a:r>
          </a:p>
          <a:p>
            <a:pPr lvl="3"/>
            <a:r>
              <a:rPr lang="en-US" sz="2200" dirty="0"/>
              <a:t>$10,000</a:t>
            </a:r>
          </a:p>
          <a:p>
            <a:pPr lvl="2"/>
            <a:r>
              <a:rPr lang="en-US" sz="2400" dirty="0"/>
              <a:t>Total Cost = $11,000</a:t>
            </a:r>
          </a:p>
          <a:p>
            <a:r>
              <a:rPr lang="en-US" sz="2800" dirty="0"/>
              <a:t>If intangible – Estimate</a:t>
            </a:r>
          </a:p>
          <a:p>
            <a:pPr lvl="1"/>
            <a:r>
              <a:rPr lang="en-US" sz="2600" dirty="0"/>
              <a:t>Lost revenue</a:t>
            </a:r>
          </a:p>
          <a:p>
            <a:pPr lvl="1"/>
            <a:r>
              <a:rPr lang="en-US" sz="2600" dirty="0"/>
              <a:t>Time to restore to previous level</a:t>
            </a:r>
          </a:p>
        </p:txBody>
      </p:sp>
    </p:spTree>
    <p:extLst>
      <p:ext uri="{BB962C8B-B14F-4D97-AF65-F5344CB8AC3E}">
        <p14:creationId xmlns:p14="http://schemas.microsoft.com/office/powerpoint/2010/main" val="4025926334"/>
      </p:ext>
    </p:extLst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Where are at risk IT assets located?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676400"/>
            <a:ext cx="8299450" cy="4267200"/>
          </a:xfrm>
        </p:spPr>
        <p:txBody>
          <a:bodyPr/>
          <a:lstStyle/>
          <a:p>
            <a:r>
              <a:rPr lang="en-US" sz="2800" dirty="0"/>
              <a:t>It is useful to </a:t>
            </a:r>
          </a:p>
          <a:p>
            <a:pPr lvl="1"/>
            <a:r>
              <a:rPr lang="en-US" sz="2600" dirty="0"/>
              <a:t>Create a complete model of the IT function</a:t>
            </a:r>
          </a:p>
          <a:p>
            <a:pPr lvl="2"/>
            <a:r>
              <a:rPr lang="en-US" sz="2400" dirty="0"/>
              <a:t>In order to determine where information/assets are at risk</a:t>
            </a:r>
          </a:p>
        </p:txBody>
      </p:sp>
    </p:spTree>
    <p:extLst>
      <p:ext uri="{BB962C8B-B14F-4D97-AF65-F5344CB8AC3E}">
        <p14:creationId xmlns:p14="http://schemas.microsoft.com/office/powerpoint/2010/main" val="2895303468"/>
      </p:ext>
    </p:extLst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2"/>
                </a:solidFill>
              </a:rPr>
              <a:t>Seven Domains of a Typical IT Infrastructure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E539D4-0C3E-0D46-9C21-8E4C0AF0505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18" y="1219199"/>
            <a:ext cx="7408182" cy="527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16086"/>
      </p:ext>
    </p:extLst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533400"/>
          </a:xfrm>
        </p:spPr>
        <p:txBody>
          <a:bodyPr/>
          <a:lstStyle/>
          <a:p>
            <a:r>
              <a:rPr lang="en-US" sz="2800" dirty="0">
                <a:solidFill>
                  <a:schemeClr val="tx2"/>
                </a:solidFill>
              </a:rPr>
              <a:t>Seven Domains of a Typical IT Infrastructure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914400"/>
            <a:ext cx="8299450" cy="4267200"/>
          </a:xfrm>
        </p:spPr>
        <p:txBody>
          <a:bodyPr/>
          <a:lstStyle/>
          <a:p>
            <a:r>
              <a:rPr lang="en-US" sz="2800" b="1" dirty="0">
                <a:latin typeface="Arial" charset="0"/>
              </a:rPr>
              <a:t>User Domain</a:t>
            </a:r>
            <a:endParaRPr lang="en-US" sz="2800" dirty="0">
              <a:latin typeface="Arial" charset="0"/>
            </a:endParaRPr>
          </a:p>
          <a:p>
            <a:pPr lvl="1"/>
            <a:r>
              <a:rPr lang="en-US" sz="2600" dirty="0">
                <a:latin typeface="Arial" charset="0"/>
              </a:rPr>
              <a:t>Usernames, passwords, biometric or other authentication, and social engineering </a:t>
            </a:r>
          </a:p>
          <a:p>
            <a:pPr lvl="1"/>
            <a:endParaRPr lang="en-US" sz="2600" dirty="0">
              <a:latin typeface="Arial" charset="0"/>
            </a:endParaRPr>
          </a:p>
          <a:p>
            <a:endParaRPr lang="en-US" sz="2800" dirty="0">
              <a:latin typeface="Arial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D16179-25BB-5B46-B072-2FCE62879F15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47800" y="2055947"/>
            <a:ext cx="6374266" cy="453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81380538"/>
      </p:ext>
    </p:extLst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533400"/>
          </a:xfrm>
        </p:spPr>
        <p:txBody>
          <a:bodyPr/>
          <a:lstStyle/>
          <a:p>
            <a:r>
              <a:rPr lang="en-US" sz="2800" dirty="0">
                <a:solidFill>
                  <a:schemeClr val="tx2"/>
                </a:solidFill>
              </a:rPr>
              <a:t>Seven Domains of a Typical IT Infrastructure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914400"/>
            <a:ext cx="8299450" cy="4267200"/>
          </a:xfrm>
        </p:spPr>
        <p:txBody>
          <a:bodyPr/>
          <a:lstStyle/>
          <a:p>
            <a:r>
              <a:rPr lang="en-US" sz="2800" b="1" dirty="0">
                <a:latin typeface="Arial" charset="0"/>
              </a:rPr>
              <a:t>Workstation Domain</a:t>
            </a:r>
            <a:endParaRPr lang="en-US" sz="2800" dirty="0">
              <a:latin typeface="Arial" charset="0"/>
            </a:endParaRPr>
          </a:p>
          <a:p>
            <a:pPr lvl="1"/>
            <a:r>
              <a:rPr lang="en-US" sz="2600" dirty="0">
                <a:latin typeface="Arial" charset="0"/>
              </a:rPr>
              <a:t>End user systems, laptops, desktops, cells phones </a:t>
            </a:r>
          </a:p>
          <a:p>
            <a:pPr lvl="1"/>
            <a:endParaRPr lang="en-US" sz="2600" dirty="0">
              <a:latin typeface="Arial" charset="0"/>
            </a:endParaRPr>
          </a:p>
          <a:p>
            <a:endParaRPr lang="en-US" sz="2800" dirty="0">
              <a:latin typeface="Arial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D16179-25BB-5B46-B072-2FCE62879F15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47800" y="2055947"/>
            <a:ext cx="6374266" cy="453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94983474"/>
      </p:ext>
    </p:extLst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533400"/>
          </a:xfrm>
        </p:spPr>
        <p:txBody>
          <a:bodyPr/>
          <a:lstStyle/>
          <a:p>
            <a:r>
              <a:rPr lang="en-US" sz="2800" dirty="0">
                <a:solidFill>
                  <a:schemeClr val="tx2"/>
                </a:solidFill>
              </a:rPr>
              <a:t>Seven Domains of a Typical IT Infrastructure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914400"/>
            <a:ext cx="8299450" cy="4267200"/>
          </a:xfrm>
        </p:spPr>
        <p:txBody>
          <a:bodyPr/>
          <a:lstStyle/>
          <a:p>
            <a:r>
              <a:rPr lang="en-US" sz="2800" b="1" dirty="0">
                <a:latin typeface="Arial" charset="0"/>
              </a:rPr>
              <a:t>LAN Domain</a:t>
            </a:r>
            <a:endParaRPr lang="en-US" sz="2800" dirty="0">
              <a:latin typeface="Arial" charset="0"/>
            </a:endParaRPr>
          </a:p>
          <a:p>
            <a:pPr lvl="1"/>
            <a:r>
              <a:rPr lang="en-US" sz="2600" dirty="0">
                <a:latin typeface="Arial" charset="0"/>
              </a:rPr>
              <a:t>Includes equipment required to create an internal LAN, such as hubs, switches,  and media </a:t>
            </a:r>
          </a:p>
          <a:p>
            <a:pPr lvl="1"/>
            <a:endParaRPr lang="en-US" sz="2600" dirty="0">
              <a:latin typeface="Arial" charset="0"/>
            </a:endParaRPr>
          </a:p>
          <a:p>
            <a:endParaRPr lang="en-US" sz="2800" dirty="0">
              <a:latin typeface="Arial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D16179-25BB-5B46-B072-2FCE62879F15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47800" y="2055947"/>
            <a:ext cx="6374266" cy="453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41549968"/>
      </p:ext>
    </p:extLst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533400"/>
          </a:xfrm>
        </p:spPr>
        <p:txBody>
          <a:bodyPr/>
          <a:lstStyle/>
          <a:p>
            <a:r>
              <a:rPr lang="en-US" sz="2800" dirty="0">
                <a:solidFill>
                  <a:schemeClr val="tx2"/>
                </a:solidFill>
              </a:rPr>
              <a:t>Seven Domains of a Typical IT Infrastructure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914400"/>
            <a:ext cx="8299450" cy="4267200"/>
          </a:xfrm>
        </p:spPr>
        <p:txBody>
          <a:bodyPr/>
          <a:lstStyle/>
          <a:p>
            <a:r>
              <a:rPr lang="en-US" sz="2800" b="1" dirty="0">
                <a:latin typeface="Arial" charset="0"/>
              </a:rPr>
              <a:t>LAN-WAN Domain</a:t>
            </a:r>
            <a:endParaRPr lang="en-US" sz="2800" dirty="0">
              <a:latin typeface="Arial" charset="0"/>
            </a:endParaRPr>
          </a:p>
          <a:p>
            <a:pPr lvl="1"/>
            <a:r>
              <a:rPr lang="en-US" sz="2600" dirty="0">
                <a:latin typeface="Arial" charset="0"/>
              </a:rPr>
              <a:t>Includes the transition area between the LAN and the WAN, including the router and firewall </a:t>
            </a:r>
          </a:p>
          <a:p>
            <a:pPr lvl="1"/>
            <a:endParaRPr lang="en-US" sz="2600" dirty="0">
              <a:latin typeface="Arial" charset="0"/>
            </a:endParaRPr>
          </a:p>
          <a:p>
            <a:endParaRPr lang="en-US" sz="2800" dirty="0">
              <a:latin typeface="Arial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D16179-25BB-5B46-B072-2FCE62879F15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47800" y="2055947"/>
            <a:ext cx="6374266" cy="453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74711016"/>
      </p:ext>
    </p:extLst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533400"/>
          </a:xfrm>
        </p:spPr>
        <p:txBody>
          <a:bodyPr/>
          <a:lstStyle/>
          <a:p>
            <a:r>
              <a:rPr lang="en-US" sz="2800" dirty="0">
                <a:solidFill>
                  <a:schemeClr val="tx2"/>
                </a:solidFill>
              </a:rPr>
              <a:t>Seven Domains of a Typical IT Infrastructure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914400"/>
            <a:ext cx="8299450" cy="4267200"/>
          </a:xfrm>
        </p:spPr>
        <p:txBody>
          <a:bodyPr/>
          <a:lstStyle/>
          <a:p>
            <a:r>
              <a:rPr lang="en-US" sz="2800" b="1" dirty="0">
                <a:latin typeface="Arial" charset="0"/>
              </a:rPr>
              <a:t>WAN Domain</a:t>
            </a:r>
            <a:endParaRPr lang="en-US" sz="2800" dirty="0">
              <a:latin typeface="Arial" charset="0"/>
            </a:endParaRPr>
          </a:p>
          <a:p>
            <a:pPr lvl="1"/>
            <a:r>
              <a:rPr lang="en-US" sz="2600" dirty="0">
                <a:latin typeface="Arial" charset="0"/>
              </a:rPr>
              <a:t>Includes routers and circuits connecting the wide area network </a:t>
            </a:r>
          </a:p>
          <a:p>
            <a:pPr lvl="1"/>
            <a:endParaRPr lang="en-US" sz="2600" dirty="0">
              <a:latin typeface="Arial" charset="0"/>
            </a:endParaRPr>
          </a:p>
          <a:p>
            <a:endParaRPr lang="en-US" sz="2800" dirty="0">
              <a:latin typeface="Arial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D16179-25BB-5B46-B072-2FCE62879F15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47800" y="2055947"/>
            <a:ext cx="6374266" cy="453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40538046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What is Information Assurance?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Information assurance</a:t>
            </a:r>
            <a:r>
              <a:rPr lang="en-US" sz="2800" dirty="0"/>
              <a:t>:</a:t>
            </a:r>
          </a:p>
          <a:p>
            <a:pPr lvl="1"/>
            <a:r>
              <a:rPr lang="en-US" sz="2600" dirty="0"/>
              <a:t>The confidence that information systems will perform as needed when needed and be accessible for authorized users only.</a:t>
            </a:r>
          </a:p>
          <a:p>
            <a:r>
              <a:rPr lang="en-US" sz="2800" b="1" dirty="0"/>
              <a:t>Information assurance</a:t>
            </a:r>
            <a:r>
              <a:rPr lang="en-US" sz="2800" dirty="0"/>
              <a:t>:</a:t>
            </a:r>
          </a:p>
          <a:p>
            <a:pPr lvl="1"/>
            <a:r>
              <a:rPr lang="en-US" sz="2600" dirty="0"/>
              <a:t>The practice of </a:t>
            </a:r>
            <a:r>
              <a:rPr lang="en-US" sz="2600" u="sng" dirty="0"/>
              <a:t>assuring information</a:t>
            </a:r>
            <a:r>
              <a:rPr lang="en-US" sz="2600" dirty="0"/>
              <a:t> and </a:t>
            </a:r>
            <a:r>
              <a:rPr lang="en-US" sz="2600" u="sng" dirty="0"/>
              <a:t>managing risks </a:t>
            </a:r>
            <a:r>
              <a:rPr lang="en-US" sz="2600" dirty="0"/>
              <a:t>related to the use, processing, storage, and transmission of information</a:t>
            </a:r>
            <a:r>
              <a:rPr lang="en-US" sz="2600" b="1" dirty="0"/>
              <a:t> </a:t>
            </a:r>
            <a:r>
              <a:rPr lang="en-US" sz="2600" dirty="0"/>
              <a:t>or data and the systems and processes used for those purposes.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01981219"/>
      </p:ext>
    </p:extLst>
  </p:cSld>
  <p:clrMapOvr>
    <a:masterClrMapping/>
  </p:clrMapOvr>
  <p:transition spd="med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533400"/>
          </a:xfrm>
        </p:spPr>
        <p:txBody>
          <a:bodyPr/>
          <a:lstStyle/>
          <a:p>
            <a:r>
              <a:rPr lang="en-US" sz="2800" dirty="0">
                <a:solidFill>
                  <a:schemeClr val="tx2"/>
                </a:solidFill>
              </a:rPr>
              <a:t>Seven Domains of a Typical IT Infrastructure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914400"/>
            <a:ext cx="8299450" cy="4267200"/>
          </a:xfrm>
        </p:spPr>
        <p:txBody>
          <a:bodyPr/>
          <a:lstStyle/>
          <a:p>
            <a:r>
              <a:rPr lang="en-US" sz="2800" b="1" dirty="0">
                <a:latin typeface="Arial" charset="0"/>
              </a:rPr>
              <a:t>System/Application Domain</a:t>
            </a:r>
            <a:endParaRPr lang="en-US" sz="2800" dirty="0">
              <a:latin typeface="Arial" charset="0"/>
            </a:endParaRPr>
          </a:p>
          <a:p>
            <a:pPr lvl="1"/>
            <a:r>
              <a:rPr lang="en-US" sz="2600" dirty="0">
                <a:latin typeface="Arial" charset="0"/>
              </a:rPr>
              <a:t>Includes applications you run on your network, such as e-mail, database and Web applications </a:t>
            </a:r>
          </a:p>
          <a:p>
            <a:pPr lvl="1"/>
            <a:endParaRPr lang="en-US" sz="2600" dirty="0">
              <a:latin typeface="Arial" charset="0"/>
            </a:endParaRPr>
          </a:p>
          <a:p>
            <a:endParaRPr lang="en-US" sz="2800" dirty="0">
              <a:latin typeface="Arial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D16179-25BB-5B46-B072-2FCE62879F15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47800" y="2055947"/>
            <a:ext cx="6374266" cy="453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9649003"/>
      </p:ext>
    </p:extLst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533400"/>
          </a:xfrm>
        </p:spPr>
        <p:txBody>
          <a:bodyPr/>
          <a:lstStyle/>
          <a:p>
            <a:r>
              <a:rPr lang="en-US" sz="2800" dirty="0">
                <a:solidFill>
                  <a:schemeClr val="tx2"/>
                </a:solidFill>
              </a:rPr>
              <a:t>Seven Domains of a Typical IT Infrastructure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914400"/>
            <a:ext cx="8299450" cy="4267200"/>
          </a:xfrm>
        </p:spPr>
        <p:txBody>
          <a:bodyPr/>
          <a:lstStyle/>
          <a:p>
            <a:r>
              <a:rPr lang="en-US" sz="2800" b="1" dirty="0">
                <a:latin typeface="Arial" charset="0"/>
              </a:rPr>
              <a:t>Remote Access Domain</a:t>
            </a:r>
            <a:endParaRPr lang="en-US" sz="2800" dirty="0">
              <a:latin typeface="Arial" charset="0"/>
            </a:endParaRPr>
          </a:p>
          <a:p>
            <a:pPr lvl="1"/>
            <a:r>
              <a:rPr lang="en-US" sz="2600" dirty="0">
                <a:latin typeface="Arial" charset="0"/>
              </a:rPr>
              <a:t>How remote or traveling users use your network, as in a Virtual Private Network (VPN) </a:t>
            </a:r>
          </a:p>
          <a:p>
            <a:pPr lvl="1"/>
            <a:endParaRPr lang="en-US" sz="2600" dirty="0">
              <a:latin typeface="Arial" charset="0"/>
            </a:endParaRPr>
          </a:p>
          <a:p>
            <a:endParaRPr lang="en-US" sz="2800" dirty="0">
              <a:latin typeface="Arial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D16179-25BB-5B46-B072-2FCE62879F15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47800" y="2055947"/>
            <a:ext cx="6374266" cy="453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0229036"/>
      </p:ext>
    </p:extLst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Addressing CIA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143000"/>
            <a:ext cx="7696200" cy="4648200"/>
          </a:xfrm>
        </p:spPr>
        <p:txBody>
          <a:bodyPr/>
          <a:lstStyle/>
          <a:p>
            <a:pPr marL="350838" lvl="2" indent="-350838">
              <a:spcBef>
                <a:spcPts val="438"/>
              </a:spcBef>
              <a:spcAft>
                <a:spcPts val="18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</a:pPr>
            <a:r>
              <a:rPr lang="en-US" sz="2800" dirty="0"/>
              <a:t>Confidentiality</a:t>
            </a:r>
          </a:p>
          <a:p>
            <a:pPr marL="350838" lvl="2" indent="-350838">
              <a:spcBef>
                <a:spcPts val="438"/>
              </a:spcBef>
              <a:spcAft>
                <a:spcPts val="18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</a:pPr>
            <a:r>
              <a:rPr lang="en-US" sz="2800" dirty="0"/>
              <a:t>Integrity</a:t>
            </a:r>
          </a:p>
          <a:p>
            <a:pPr marL="350838" lvl="2" indent="-350838">
              <a:spcBef>
                <a:spcPts val="438"/>
              </a:spcBef>
              <a:spcAft>
                <a:spcPts val="18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</a:pPr>
            <a:r>
              <a:rPr lang="en-US" sz="2800" dirty="0"/>
              <a:t>Availability</a:t>
            </a:r>
          </a:p>
          <a:p>
            <a:pPr marL="350838" lvl="2" indent="-350838">
              <a:spcBef>
                <a:spcPts val="438"/>
              </a:spcBef>
              <a:spcAft>
                <a:spcPts val="18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</a:pPr>
            <a:endParaRPr lang="en-US" sz="2800" dirty="0"/>
          </a:p>
          <a:p>
            <a:pPr marL="350838" lvl="2" indent="-350838">
              <a:spcBef>
                <a:spcPts val="438"/>
              </a:spcBef>
              <a:spcAft>
                <a:spcPts val="18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</a:pPr>
            <a:r>
              <a:rPr lang="en-US" sz="2800" dirty="0"/>
              <a:t>Impact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56024" y="1066800"/>
            <a:ext cx="4072254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5443220"/>
      </p:ext>
    </p:extLst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Addressing CIA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143000"/>
            <a:ext cx="7696200" cy="4648200"/>
          </a:xfrm>
        </p:spPr>
        <p:txBody>
          <a:bodyPr/>
          <a:lstStyle/>
          <a:p>
            <a:pPr marL="350838" lvl="2" indent="-350838">
              <a:buSzPct val="85000"/>
              <a:buFont typeface="Wingdings" pitchFamily="2" charset="2"/>
              <a:buChar char="§"/>
            </a:pPr>
            <a:r>
              <a:rPr lang="en-US" sz="2800" dirty="0">
                <a:ea typeface="+mn-ea"/>
                <a:cs typeface="+mn-cs"/>
              </a:rPr>
              <a:t>Impossible to make all three completely secure.</a:t>
            </a:r>
          </a:p>
          <a:p>
            <a:pPr marL="752476" lvl="3" indent="-350838">
              <a:buSzPct val="85000"/>
              <a:buFont typeface="Wingdings" pitchFamily="2" charset="2"/>
              <a:buChar char="§"/>
            </a:pPr>
            <a:endParaRPr lang="en-US" sz="2600" dirty="0">
              <a:ea typeface="+mn-ea"/>
              <a:cs typeface="+mn-cs"/>
            </a:endParaRPr>
          </a:p>
          <a:p>
            <a:pPr marL="752476" lvl="3" indent="-350838">
              <a:buSzPct val="85000"/>
              <a:buFont typeface="Wingdings" pitchFamily="2" charset="2"/>
              <a:buChar char="§"/>
            </a:pPr>
            <a:r>
              <a:rPr lang="en-US" sz="2800" dirty="0">
                <a:ea typeface="+mn-ea"/>
                <a:cs typeface="+mn-cs"/>
              </a:rPr>
              <a:t>They conflict in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057187703"/>
      </p:ext>
    </p:extLst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304800"/>
            <a:ext cx="8299450" cy="457200"/>
          </a:xfrm>
        </p:spPr>
        <p:txBody>
          <a:bodyPr/>
          <a:lstStyle/>
          <a:p>
            <a:r>
              <a:rPr lang="en-US" sz="3600" dirty="0"/>
              <a:t>Risk Management</a:t>
            </a:r>
          </a:p>
        </p:txBody>
      </p:sp>
      <p:sp>
        <p:nvSpPr>
          <p:cNvPr id="9219" name="AutoShape 4"/>
          <p:cNvSpPr>
            <a:spLocks noGrp="1" noChangeArrowheads="1"/>
          </p:cNvSpPr>
          <p:nvPr>
            <p:ph type="body" sz="half" idx="1"/>
          </p:nvPr>
        </p:nvSpPr>
        <p:spPr>
          <a:xfrm>
            <a:off x="1614488" y="2155825"/>
            <a:ext cx="5916612" cy="305276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>
              <a:spcBef>
                <a:spcPct val="0"/>
              </a:spcBef>
              <a:buFont typeface="Wingdings" pitchFamily="2" charset="2"/>
              <a:buNone/>
            </a:pPr>
            <a:r>
              <a:rPr lang="en-US" sz="3200" b="1">
                <a:solidFill>
                  <a:schemeClr val="bg1"/>
                </a:solidFill>
                <a:cs typeface="Arial" charset="0"/>
              </a:rPr>
              <a:t>Risk Management</a:t>
            </a:r>
          </a:p>
        </p:txBody>
      </p:sp>
      <p:sp>
        <p:nvSpPr>
          <p:cNvPr id="9220" name="Rectangle 27"/>
          <p:cNvSpPr>
            <a:spLocks noChangeArrowheads="1"/>
          </p:cNvSpPr>
          <p:nvPr/>
        </p:nvSpPr>
        <p:spPr bwMode="auto">
          <a:xfrm rot="10797695" flipV="1">
            <a:off x="2284413" y="1106488"/>
            <a:ext cx="4576762" cy="110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3200" b="1"/>
              <a:t>Risk</a:t>
            </a:r>
          </a:p>
          <a:p>
            <a:pPr algn="ctr">
              <a:spcBef>
                <a:spcPct val="20000"/>
              </a:spcBef>
            </a:pPr>
            <a:r>
              <a:rPr lang="en-US" sz="2800"/>
              <a:t>Probability of Loss</a:t>
            </a:r>
          </a:p>
        </p:txBody>
      </p:sp>
      <p:sp>
        <p:nvSpPr>
          <p:cNvPr id="9221" name="Rectangle 29"/>
          <p:cNvSpPr>
            <a:spLocks noChangeArrowheads="1"/>
          </p:cNvSpPr>
          <p:nvPr/>
        </p:nvSpPr>
        <p:spPr bwMode="auto">
          <a:xfrm>
            <a:off x="152400" y="4960938"/>
            <a:ext cx="3429000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1"/>
              <a:t>Threat</a:t>
            </a:r>
          </a:p>
          <a:p>
            <a:pPr>
              <a:spcBef>
                <a:spcPct val="20000"/>
              </a:spcBef>
            </a:pPr>
            <a:r>
              <a:rPr lang="en-US" sz="2800"/>
              <a:t>Potential Harm</a:t>
            </a:r>
          </a:p>
        </p:txBody>
      </p:sp>
      <p:sp>
        <p:nvSpPr>
          <p:cNvPr id="9222" name="Rectangle 31"/>
          <p:cNvSpPr>
            <a:spLocks noChangeArrowheads="1"/>
          </p:cNvSpPr>
          <p:nvPr/>
        </p:nvSpPr>
        <p:spPr bwMode="auto">
          <a:xfrm>
            <a:off x="5715000" y="5181600"/>
            <a:ext cx="3200400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20000"/>
              </a:spcBef>
            </a:pPr>
            <a:r>
              <a:rPr lang="en-US" sz="3200" b="1"/>
              <a:t>Vulnerability</a:t>
            </a:r>
          </a:p>
          <a:p>
            <a:pPr algn="r">
              <a:spcBef>
                <a:spcPct val="20000"/>
              </a:spcBef>
            </a:pPr>
            <a:r>
              <a:rPr lang="en-US" sz="2800"/>
              <a:t>System Weakness</a:t>
            </a:r>
            <a:endParaRPr lang="en-US" sz="1400"/>
          </a:p>
        </p:txBody>
      </p:sp>
      <p:sp>
        <p:nvSpPr>
          <p:cNvPr id="9223" name="Text Box 32"/>
          <p:cNvSpPr txBox="1">
            <a:spLocks noChangeArrowheads="1"/>
          </p:cNvSpPr>
          <p:nvPr/>
        </p:nvSpPr>
        <p:spPr bwMode="auto">
          <a:xfrm>
            <a:off x="0" y="6491288"/>
            <a:ext cx="289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45A8C3-0777-3246-8CE3-B477CE79D945}"/>
              </a:ext>
            </a:extLst>
          </p:cNvPr>
          <p:cNvSpPr txBox="1"/>
          <p:nvPr/>
        </p:nvSpPr>
        <p:spPr>
          <a:xfrm>
            <a:off x="201561" y="1190625"/>
            <a:ext cx="2055443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en-US" b="1" u="sng" dirty="0"/>
              <a:t>Risk</a:t>
            </a:r>
          </a:p>
          <a:p>
            <a:pPr>
              <a:spcBef>
                <a:spcPct val="20000"/>
              </a:spcBef>
            </a:pPr>
            <a:r>
              <a:rPr lang="en-US" dirty="0"/>
              <a:t>Probability of loss of resource</a:t>
            </a:r>
          </a:p>
          <a:p>
            <a:pPr>
              <a:spcBef>
                <a:spcPct val="20000"/>
              </a:spcBef>
            </a:pPr>
            <a:r>
              <a:rPr lang="en-US" b="1" u="sng" dirty="0"/>
              <a:t>Threat</a:t>
            </a:r>
          </a:p>
          <a:p>
            <a:pPr>
              <a:spcBef>
                <a:spcPct val="20000"/>
              </a:spcBef>
            </a:pPr>
            <a:r>
              <a:rPr lang="en-US" dirty="0"/>
              <a:t>Circumstance with the potential to cause harm</a:t>
            </a:r>
          </a:p>
          <a:p>
            <a:pPr>
              <a:spcBef>
                <a:spcPct val="20000"/>
              </a:spcBef>
            </a:pPr>
            <a:r>
              <a:rPr lang="en-US" b="1" u="sng" dirty="0"/>
              <a:t>Vulnerability</a:t>
            </a:r>
          </a:p>
          <a:p>
            <a:pPr>
              <a:spcBef>
                <a:spcPct val="20000"/>
              </a:spcBef>
            </a:pPr>
            <a:r>
              <a:rPr lang="en-US" dirty="0"/>
              <a:t>Weakness in the security system</a:t>
            </a:r>
          </a:p>
        </p:txBody>
      </p:sp>
    </p:spTree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304800"/>
            <a:ext cx="8299450" cy="685800"/>
          </a:xfrm>
        </p:spPr>
        <p:txBody>
          <a:bodyPr/>
          <a:lstStyle/>
          <a:p>
            <a:r>
              <a:rPr lang="en-US" sz="3600" dirty="0"/>
              <a:t>Measuring (Estimating) Impact Level</a:t>
            </a:r>
          </a:p>
        </p:txBody>
      </p:sp>
      <p:sp>
        <p:nvSpPr>
          <p:cNvPr id="9223" name="Text Box 32"/>
          <p:cNvSpPr txBox="1">
            <a:spLocks noChangeArrowheads="1"/>
          </p:cNvSpPr>
          <p:nvPr/>
        </p:nvSpPr>
        <p:spPr bwMode="auto">
          <a:xfrm>
            <a:off x="0" y="6491288"/>
            <a:ext cx="289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1"/>
          </p:nvPr>
        </p:nvSpPr>
        <p:spPr>
          <a:xfrm>
            <a:off x="539750" y="1295400"/>
            <a:ext cx="7918450" cy="4648200"/>
          </a:xfrm>
        </p:spPr>
        <p:txBody>
          <a:bodyPr/>
          <a:lstStyle/>
          <a:p>
            <a:r>
              <a:rPr lang="en-US" sz="2800" dirty="0"/>
              <a:t>NIST SP 800-30 gives the following scale</a:t>
            </a:r>
          </a:p>
          <a:p>
            <a:endParaRPr lang="en-US" sz="2800" dirty="0"/>
          </a:p>
          <a:p>
            <a:pPr lvl="1"/>
            <a:r>
              <a:rPr lang="en-US" sz="2600" b="1" dirty="0"/>
              <a:t>Very High</a:t>
            </a:r>
            <a:r>
              <a:rPr lang="en-US" sz="2600" dirty="0"/>
              <a:t> – Catastrophic, Multiple adverse effects</a:t>
            </a:r>
          </a:p>
          <a:p>
            <a:pPr lvl="1"/>
            <a:r>
              <a:rPr lang="en-US" sz="2600" b="1" dirty="0"/>
              <a:t>High</a:t>
            </a:r>
            <a:r>
              <a:rPr lang="en-US" sz="2600" dirty="0"/>
              <a:t> – Severe, At least one adverse effect</a:t>
            </a:r>
          </a:p>
          <a:p>
            <a:pPr lvl="1"/>
            <a:r>
              <a:rPr lang="en-US" sz="2600" b="1" dirty="0"/>
              <a:t>Moderate</a:t>
            </a:r>
            <a:r>
              <a:rPr lang="en-US" sz="2600" dirty="0"/>
              <a:t> – Serious adverse effect</a:t>
            </a:r>
          </a:p>
          <a:p>
            <a:pPr lvl="1"/>
            <a:r>
              <a:rPr lang="en-US" sz="2600" b="1" dirty="0"/>
              <a:t>Low</a:t>
            </a:r>
            <a:r>
              <a:rPr lang="en-US" sz="2600" dirty="0"/>
              <a:t> – limited adverse effect</a:t>
            </a:r>
          </a:p>
          <a:p>
            <a:pPr lvl="1"/>
            <a:r>
              <a:rPr lang="en-US" sz="2600" b="1" dirty="0"/>
              <a:t>Very Low</a:t>
            </a:r>
            <a:r>
              <a:rPr lang="en-US" sz="2600" dirty="0"/>
              <a:t> – negligible adverse effect</a:t>
            </a:r>
          </a:p>
        </p:txBody>
      </p:sp>
    </p:spTree>
    <p:extLst>
      <p:ext uri="{BB962C8B-B14F-4D97-AF65-F5344CB8AC3E}">
        <p14:creationId xmlns:p14="http://schemas.microsoft.com/office/powerpoint/2010/main" val="3622792973"/>
      </p:ext>
    </p:extLst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304800"/>
            <a:ext cx="8299450" cy="685800"/>
          </a:xfrm>
        </p:spPr>
        <p:txBody>
          <a:bodyPr/>
          <a:lstStyle/>
          <a:p>
            <a:r>
              <a:rPr lang="en-US" sz="3600" dirty="0"/>
              <a:t>Risk Management Elements/Process</a:t>
            </a:r>
          </a:p>
        </p:txBody>
      </p:sp>
      <p:sp>
        <p:nvSpPr>
          <p:cNvPr id="9223" name="Text Box 32"/>
          <p:cNvSpPr txBox="1">
            <a:spLocks noChangeArrowheads="1"/>
          </p:cNvSpPr>
          <p:nvPr/>
        </p:nvSpPr>
        <p:spPr bwMode="auto">
          <a:xfrm>
            <a:off x="0" y="6491288"/>
            <a:ext cx="289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8416258-316A-5F47-829E-04083E72C0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824047"/>
              </p:ext>
            </p:extLst>
          </p:nvPr>
        </p:nvGraphicFramePr>
        <p:xfrm>
          <a:off x="609600" y="1397000"/>
          <a:ext cx="7467600" cy="431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12335541"/>
      </p:ext>
    </p:extLst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Survivability, and Balancing Risk and Cost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600200"/>
            <a:ext cx="8305800" cy="4953000"/>
          </a:xfrm>
        </p:spPr>
        <p:txBody>
          <a:bodyPr/>
          <a:lstStyle/>
          <a:p>
            <a:pPr>
              <a:spcBef>
                <a:spcPts val="438"/>
              </a:spcBef>
              <a:spcAft>
                <a:spcPts val="1800"/>
              </a:spcAft>
              <a:buClr>
                <a:schemeClr val="accent2"/>
              </a:buClr>
            </a:pPr>
            <a:r>
              <a:rPr lang="en-US" sz="3200" dirty="0"/>
              <a:t>Consider </a:t>
            </a:r>
            <a:r>
              <a:rPr lang="en-US" sz="3200" b="1" dirty="0">
                <a:solidFill>
                  <a:schemeClr val="tx2"/>
                </a:solidFill>
              </a:rPr>
              <a:t>cost to implement</a:t>
            </a:r>
            <a:r>
              <a:rPr lang="en-US" sz="3200" dirty="0"/>
              <a:t> control vs. </a:t>
            </a:r>
            <a:br>
              <a:rPr lang="en-US" sz="3200" dirty="0"/>
            </a:br>
            <a:r>
              <a:rPr lang="en-US" sz="3200" b="1" dirty="0">
                <a:solidFill>
                  <a:schemeClr val="tx2"/>
                </a:solidFill>
              </a:rPr>
              <a:t>cost of not implementing</a:t>
            </a:r>
            <a:r>
              <a:rPr lang="en-US" sz="3200" dirty="0"/>
              <a:t> control</a:t>
            </a:r>
          </a:p>
          <a:p>
            <a:pPr>
              <a:spcBef>
                <a:spcPts val="438"/>
              </a:spcBef>
              <a:spcAft>
                <a:spcPts val="1800"/>
              </a:spcAft>
              <a:buClr>
                <a:schemeClr val="accent2"/>
              </a:buClr>
            </a:pPr>
            <a:r>
              <a:rPr lang="en-US" sz="3200" dirty="0"/>
              <a:t>Spending money to manage a risk rarely adds profit</a:t>
            </a:r>
          </a:p>
          <a:p>
            <a:pPr marL="858838" lvl="3" indent="-457200">
              <a:spcBef>
                <a:spcPts val="438"/>
              </a:spcBef>
              <a:spcAft>
                <a:spcPts val="1800"/>
              </a:spcAft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3000" dirty="0">
                <a:ea typeface="+mn-ea"/>
                <a:cs typeface="+mn-cs"/>
              </a:rPr>
              <a:t>however, it may help ensure a business’s survivability</a:t>
            </a:r>
          </a:p>
          <a:p>
            <a:pPr marL="233363" lvl="1" indent="-233363">
              <a:spcBef>
                <a:spcPts val="438"/>
              </a:spcBef>
              <a:spcAft>
                <a:spcPts val="18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3200" dirty="0">
                <a:ea typeface="+mn-ea"/>
                <a:cs typeface="+mn-cs"/>
              </a:rPr>
              <a:t>Cost to manage a risk must be balanced against the impact value</a:t>
            </a:r>
          </a:p>
        </p:txBody>
      </p:sp>
    </p:spTree>
    <p:extLst>
      <p:ext uri="{BB962C8B-B14F-4D97-AF65-F5344CB8AC3E}">
        <p14:creationId xmlns:p14="http://schemas.microsoft.com/office/powerpoint/2010/main" val="294715337"/>
      </p:ext>
    </p:extLst>
  </p:cSld>
  <p:clrMapOvr>
    <a:masterClrMapping/>
  </p:clrMapOvr>
  <p:transition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Survivability, and Balancing Risk and Cost (Continued)</a:t>
            </a:r>
            <a:endParaRPr lang="en-US" sz="36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49" b="7692"/>
          <a:stretch/>
        </p:blipFill>
        <p:spPr>
          <a:xfrm>
            <a:off x="0" y="2819400"/>
            <a:ext cx="8991355" cy="220980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1032F9-5A88-AF4B-8031-69DAB6C86AC7}"/>
              </a:ext>
            </a:extLst>
          </p:cNvPr>
          <p:cNvSpPr txBox="1"/>
          <p:nvPr/>
        </p:nvSpPr>
        <p:spPr>
          <a:xfrm>
            <a:off x="2781105" y="2137894"/>
            <a:ext cx="4070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Threat-Likelihood-Impact Matrix</a:t>
            </a:r>
          </a:p>
        </p:txBody>
      </p:sp>
    </p:spTree>
    <p:extLst>
      <p:ext uri="{BB962C8B-B14F-4D97-AF65-F5344CB8AC3E}">
        <p14:creationId xmlns:p14="http://schemas.microsoft.com/office/powerpoint/2010/main" val="718015519"/>
      </p:ext>
    </p:extLst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52800" y="2667000"/>
            <a:ext cx="5629496" cy="2494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844550" y="304800"/>
            <a:ext cx="8299450" cy="1066800"/>
          </a:xfrm>
        </p:spPr>
        <p:txBody>
          <a:bodyPr/>
          <a:lstStyle/>
          <a:p>
            <a:r>
              <a:rPr lang="en-US" sz="3600" dirty="0"/>
              <a:t>Role-based Perceptions of Risk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4294967295"/>
          </p:nvPr>
        </p:nvSpPr>
        <p:spPr>
          <a:xfrm>
            <a:off x="533400" y="1524000"/>
            <a:ext cx="8610600" cy="4953000"/>
          </a:xfrm>
        </p:spPr>
        <p:txBody>
          <a:bodyPr/>
          <a:lstStyle/>
          <a:p>
            <a:pPr lvl="1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800" dirty="0"/>
              <a:t>Management</a:t>
            </a:r>
          </a:p>
          <a:p>
            <a:pPr lvl="1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800" dirty="0"/>
              <a:t>System administrator</a:t>
            </a:r>
          </a:p>
          <a:p>
            <a:pPr lvl="1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800" dirty="0"/>
              <a:t>Tier 1 administrator</a:t>
            </a:r>
          </a:p>
          <a:p>
            <a:pPr lvl="1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800" dirty="0"/>
              <a:t>Developer</a:t>
            </a:r>
          </a:p>
          <a:p>
            <a:pPr lvl="1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800" dirty="0"/>
              <a:t>End user</a:t>
            </a:r>
          </a:p>
          <a:p>
            <a:pPr lvl="1">
              <a:spcAft>
                <a:spcPts val="1200"/>
              </a:spcAft>
              <a:buFont typeface="Wingdings" pitchFamily="2" charset="2"/>
              <a:buChar char="§"/>
            </a:pPr>
            <a:endParaRPr lang="en-US" sz="2800" dirty="0"/>
          </a:p>
          <a:p>
            <a:pPr marL="455613" lvl="1" indent="0">
              <a:spcAft>
                <a:spcPts val="1200"/>
              </a:spcAft>
              <a:buNone/>
            </a:pPr>
            <a:r>
              <a:rPr lang="en-US" sz="2800" dirty="0"/>
              <a:t>It’s all a case of perspective!</a:t>
            </a:r>
          </a:p>
          <a:p>
            <a:pPr>
              <a:buSzPct val="85000"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66065151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Practice of Information Assurance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Information Assurance specialists focus on big business picture</a:t>
            </a:r>
          </a:p>
          <a:p>
            <a:r>
              <a:rPr lang="en-US" sz="2800" dirty="0"/>
              <a:t>Information Assurance experts seek to know how a company uses information, how valuable that information is to the company</a:t>
            </a:r>
          </a:p>
          <a:p>
            <a:r>
              <a:rPr lang="en-US" sz="2800" dirty="0"/>
              <a:t> Information Assurance professionals don’t focus on design and deployment of protections</a:t>
            </a:r>
          </a:p>
          <a:p>
            <a:r>
              <a:rPr lang="en-US" sz="2800" dirty="0"/>
              <a:t>Information Assurance specialists focus on critical organizational management areas</a:t>
            </a:r>
          </a:p>
        </p:txBody>
      </p:sp>
    </p:spTree>
    <p:extLst>
      <p:ext uri="{BB962C8B-B14F-4D97-AF65-F5344CB8AC3E}">
        <p14:creationId xmlns:p14="http://schemas.microsoft.com/office/powerpoint/2010/main" val="2918616690"/>
      </p:ext>
    </p:extLst>
  </p:cSld>
  <p:clrMapOvr>
    <a:masterClrMapping/>
  </p:clrMapOvr>
  <p:transition spd="med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0" y="5603064"/>
            <a:ext cx="1971896" cy="873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844550" y="304800"/>
            <a:ext cx="8299450" cy="1066800"/>
          </a:xfrm>
        </p:spPr>
        <p:txBody>
          <a:bodyPr/>
          <a:lstStyle/>
          <a:p>
            <a:r>
              <a:rPr lang="en-US" sz="3600" dirty="0"/>
              <a:t>Role-based Perceptions of Risk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4294967295"/>
          </p:nvPr>
        </p:nvSpPr>
        <p:spPr>
          <a:xfrm>
            <a:off x="533400" y="1524000"/>
            <a:ext cx="8610600" cy="4953000"/>
          </a:xfrm>
        </p:spPr>
        <p:txBody>
          <a:bodyPr/>
          <a:lstStyle/>
          <a:p>
            <a:pPr marL="458788" indent="-457200">
              <a:spcAft>
                <a:spcPts val="1200"/>
              </a:spcAft>
            </a:pPr>
            <a:r>
              <a:rPr lang="en-US" sz="3000" dirty="0"/>
              <a:t>Management</a:t>
            </a:r>
          </a:p>
          <a:p>
            <a:pPr marL="912813" lvl="1" indent="-457200">
              <a:spcAft>
                <a:spcPts val="1200"/>
              </a:spcAft>
            </a:pPr>
            <a:r>
              <a:rPr lang="en-US" sz="2800" dirty="0"/>
              <a:t>Concerned with</a:t>
            </a:r>
          </a:p>
          <a:p>
            <a:pPr marL="1368425" lvl="2" indent="-457200">
              <a:spcAft>
                <a:spcPts val="1200"/>
              </a:spcAft>
            </a:pPr>
            <a:r>
              <a:rPr lang="en-US" sz="2600" dirty="0"/>
              <a:t>Profitability</a:t>
            </a:r>
          </a:p>
          <a:p>
            <a:pPr marL="1368425" lvl="2" indent="-457200">
              <a:spcAft>
                <a:spcPts val="1200"/>
              </a:spcAft>
            </a:pPr>
            <a:r>
              <a:rPr lang="en-US" sz="2600" dirty="0"/>
              <a:t>Survivability</a:t>
            </a:r>
          </a:p>
          <a:p>
            <a:pPr marL="912813" lvl="1" indent="-457200">
              <a:spcAft>
                <a:spcPts val="1200"/>
              </a:spcAft>
            </a:pPr>
            <a:r>
              <a:rPr lang="en-US" sz="2800" dirty="0"/>
              <a:t>View of risk is based on </a:t>
            </a:r>
          </a:p>
          <a:p>
            <a:pPr marL="1368425" lvl="2" indent="-457200">
              <a:spcAft>
                <a:spcPts val="1200"/>
              </a:spcAft>
            </a:pPr>
            <a:r>
              <a:rPr lang="en-US" sz="2600" dirty="0"/>
              <a:t>Cost of risk vs. Cost of control</a:t>
            </a:r>
          </a:p>
          <a:p>
            <a:pPr marL="912813" lvl="1" indent="-457200">
              <a:spcAft>
                <a:spcPts val="1200"/>
              </a:spcAft>
            </a:pPr>
            <a:r>
              <a:rPr lang="en-US" sz="2800" dirty="0"/>
              <a:t>Need good information to make</a:t>
            </a:r>
          </a:p>
          <a:p>
            <a:pPr marL="1368425" lvl="2" indent="-457200">
              <a:spcAft>
                <a:spcPts val="1200"/>
              </a:spcAft>
            </a:pPr>
            <a:r>
              <a:rPr lang="en-US" sz="2600" dirty="0"/>
              <a:t>Good decisions</a:t>
            </a:r>
          </a:p>
          <a:p>
            <a:pPr marL="1368425" lvl="2" indent="-457200">
              <a:spcAft>
                <a:spcPts val="1200"/>
              </a:spcAft>
            </a:pPr>
            <a:endParaRPr lang="en-US" sz="2600" dirty="0"/>
          </a:p>
          <a:p>
            <a:pPr>
              <a:buSzPct val="85000"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5F69CC-C208-3A44-B639-3A70CDFA9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5801" y="1363938"/>
            <a:ext cx="43180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091080"/>
      </p:ext>
    </p:extLst>
  </p:cSld>
  <p:clrMapOvr>
    <a:masterClrMapping/>
  </p:clrMapOvr>
  <p:transition spd="med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0" y="5603064"/>
            <a:ext cx="1971896" cy="873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844550" y="304800"/>
            <a:ext cx="8299450" cy="1066800"/>
          </a:xfrm>
        </p:spPr>
        <p:txBody>
          <a:bodyPr/>
          <a:lstStyle/>
          <a:p>
            <a:r>
              <a:rPr lang="en-US" sz="3600" dirty="0"/>
              <a:t>Role-based Perceptions of Risk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4294967295"/>
          </p:nvPr>
        </p:nvSpPr>
        <p:spPr>
          <a:xfrm>
            <a:off x="533400" y="1524000"/>
            <a:ext cx="8610600" cy="4953000"/>
          </a:xfrm>
        </p:spPr>
        <p:txBody>
          <a:bodyPr/>
          <a:lstStyle/>
          <a:p>
            <a:pPr marL="458788" indent="-457200">
              <a:spcAft>
                <a:spcPts val="1200"/>
              </a:spcAft>
            </a:pPr>
            <a:r>
              <a:rPr lang="en-US" sz="3000" dirty="0"/>
              <a:t>System Administrator</a:t>
            </a:r>
          </a:p>
          <a:p>
            <a:pPr marL="912813" lvl="1" indent="-457200">
              <a:spcAft>
                <a:spcPts val="1200"/>
              </a:spcAft>
            </a:pPr>
            <a:r>
              <a:rPr lang="en-US" sz="2800" dirty="0"/>
              <a:t>Responsible for protecting IT systems</a:t>
            </a:r>
          </a:p>
          <a:p>
            <a:pPr marL="912813" lvl="1" indent="-457200">
              <a:spcAft>
                <a:spcPts val="1200"/>
              </a:spcAft>
            </a:pPr>
            <a:r>
              <a:rPr lang="en-US" sz="2800" dirty="0"/>
              <a:t>Often want to lock systems down</a:t>
            </a:r>
          </a:p>
          <a:p>
            <a:pPr marL="912813" lvl="1" indent="-457200">
              <a:spcAft>
                <a:spcPts val="1200"/>
              </a:spcAft>
            </a:pPr>
            <a:r>
              <a:rPr lang="en-US" sz="2800" dirty="0"/>
              <a:t>Sometimes forget to balance</a:t>
            </a:r>
          </a:p>
          <a:p>
            <a:pPr marL="1368425" lvl="2" indent="-457200">
              <a:spcAft>
                <a:spcPts val="1200"/>
              </a:spcAft>
            </a:pPr>
            <a:r>
              <a:rPr lang="en-US" sz="2600" dirty="0"/>
              <a:t>Security costs &amp; profitability</a:t>
            </a:r>
          </a:p>
          <a:p>
            <a:pPr marL="1368425" lvl="2" indent="-457200">
              <a:spcAft>
                <a:spcPts val="1200"/>
              </a:spcAft>
            </a:pPr>
            <a:endParaRPr lang="en-US" sz="2600" dirty="0"/>
          </a:p>
          <a:p>
            <a:pPr>
              <a:buSzPct val="85000"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05B36C-C82A-4D4D-94CB-BF6C816EF4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4724400"/>
            <a:ext cx="3073977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009208"/>
      </p:ext>
    </p:extLst>
  </p:cSld>
  <p:clrMapOvr>
    <a:masterClrMapping/>
  </p:clrMapOvr>
  <p:transition spd="med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0" y="5603064"/>
            <a:ext cx="1971896" cy="873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844550" y="304800"/>
            <a:ext cx="8299450" cy="1066800"/>
          </a:xfrm>
        </p:spPr>
        <p:txBody>
          <a:bodyPr/>
          <a:lstStyle/>
          <a:p>
            <a:r>
              <a:rPr lang="en-US" sz="3600" dirty="0"/>
              <a:t>Role-based Perceptions of Risk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4294967295"/>
          </p:nvPr>
        </p:nvSpPr>
        <p:spPr>
          <a:xfrm>
            <a:off x="533400" y="1524000"/>
            <a:ext cx="8610600" cy="4953000"/>
          </a:xfrm>
        </p:spPr>
        <p:txBody>
          <a:bodyPr/>
          <a:lstStyle/>
          <a:p>
            <a:pPr marL="458788" indent="-457200">
              <a:spcAft>
                <a:spcPts val="1200"/>
              </a:spcAft>
            </a:pPr>
            <a:r>
              <a:rPr lang="en-US" sz="3000" dirty="0"/>
              <a:t>Tier 1 Administrator</a:t>
            </a:r>
          </a:p>
          <a:p>
            <a:pPr marL="912813" lvl="1" indent="-457200">
              <a:spcAft>
                <a:spcPts val="1200"/>
              </a:spcAft>
            </a:pPr>
            <a:r>
              <a:rPr lang="en-US" sz="2800" dirty="0"/>
              <a:t>Often value usability over security</a:t>
            </a:r>
          </a:p>
          <a:p>
            <a:pPr marL="912813" lvl="1" indent="-457200">
              <a:spcAft>
                <a:spcPts val="1200"/>
              </a:spcAft>
            </a:pPr>
            <a:r>
              <a:rPr lang="en-US" sz="2800" dirty="0"/>
              <a:t>View security controls a “speed bumps”</a:t>
            </a:r>
          </a:p>
          <a:p>
            <a:pPr marL="1368425" lvl="2" indent="-457200">
              <a:spcAft>
                <a:spcPts val="1200"/>
              </a:spcAft>
            </a:pPr>
            <a:endParaRPr lang="en-US" sz="2600" dirty="0"/>
          </a:p>
          <a:p>
            <a:pPr>
              <a:buSzPct val="85000"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4E68F0-8FE3-244D-9A38-EC29046891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053" y="3544303"/>
            <a:ext cx="5249333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618984"/>
      </p:ext>
    </p:extLst>
  </p:cSld>
  <p:clrMapOvr>
    <a:masterClrMapping/>
  </p:clrMapOvr>
  <p:transition spd="med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0" y="5603064"/>
            <a:ext cx="1971896" cy="873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844550" y="304800"/>
            <a:ext cx="8299450" cy="1066800"/>
          </a:xfrm>
        </p:spPr>
        <p:txBody>
          <a:bodyPr/>
          <a:lstStyle/>
          <a:p>
            <a:r>
              <a:rPr lang="en-US" sz="3600" dirty="0"/>
              <a:t>Role-based Perceptions of Risk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4294967295"/>
          </p:nvPr>
        </p:nvSpPr>
        <p:spPr>
          <a:xfrm>
            <a:off x="533400" y="1524000"/>
            <a:ext cx="8610600" cy="4953000"/>
          </a:xfrm>
        </p:spPr>
        <p:txBody>
          <a:bodyPr/>
          <a:lstStyle/>
          <a:p>
            <a:pPr marL="458788" indent="-457200">
              <a:spcAft>
                <a:spcPts val="1200"/>
              </a:spcAft>
            </a:pPr>
            <a:r>
              <a:rPr lang="en-US" sz="3000" dirty="0"/>
              <a:t>End User</a:t>
            </a:r>
          </a:p>
          <a:p>
            <a:pPr marL="912813" lvl="1" indent="-457200">
              <a:spcAft>
                <a:spcPts val="1200"/>
              </a:spcAft>
            </a:pPr>
            <a:r>
              <a:rPr lang="en-US" sz="2800" dirty="0"/>
              <a:t>Just want it to work</a:t>
            </a:r>
          </a:p>
          <a:p>
            <a:pPr marL="912813" lvl="1" indent="-457200">
              <a:spcAft>
                <a:spcPts val="1200"/>
              </a:spcAft>
            </a:pPr>
            <a:r>
              <a:rPr lang="en-US" sz="2800" dirty="0"/>
              <a:t>May not understand reason for controls</a:t>
            </a:r>
          </a:p>
          <a:p>
            <a:pPr marL="912813" lvl="1" indent="-457200">
              <a:spcAft>
                <a:spcPts val="1200"/>
              </a:spcAft>
            </a:pPr>
            <a:r>
              <a:rPr lang="en-US" sz="2800" dirty="0"/>
              <a:t>May circumvent controls (</a:t>
            </a:r>
            <a:r>
              <a:rPr lang="en-US" sz="2800" dirty="0" err="1"/>
              <a:t>eg.</a:t>
            </a:r>
            <a:r>
              <a:rPr lang="en-US" sz="2800" dirty="0"/>
              <a:t> USB drive)</a:t>
            </a:r>
            <a:endParaRPr lang="en-US" sz="2600" dirty="0"/>
          </a:p>
          <a:p>
            <a:pPr marL="1368425" lvl="2" indent="-457200">
              <a:spcAft>
                <a:spcPts val="1200"/>
              </a:spcAft>
            </a:pPr>
            <a:endParaRPr lang="en-US" sz="2600" dirty="0"/>
          </a:p>
          <a:p>
            <a:pPr>
              <a:buSzPct val="85000"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5CBCD9-6DA2-634B-9533-A254965200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700" y="4109453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515686"/>
      </p:ext>
    </p:extLst>
  </p:cSld>
  <p:clrMapOvr>
    <a:masterClrMapping/>
  </p:clrMapOvr>
  <p:transition spd="med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0" y="5603064"/>
            <a:ext cx="1971896" cy="873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844550" y="304800"/>
            <a:ext cx="8299450" cy="1066800"/>
          </a:xfrm>
        </p:spPr>
        <p:txBody>
          <a:bodyPr/>
          <a:lstStyle/>
          <a:p>
            <a:r>
              <a:rPr lang="en-US" sz="3600" dirty="0"/>
              <a:t>Role-based Perceptions of Risk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4294967295"/>
          </p:nvPr>
        </p:nvSpPr>
        <p:spPr>
          <a:xfrm>
            <a:off x="533400" y="1524000"/>
            <a:ext cx="8610600" cy="4953000"/>
          </a:xfrm>
        </p:spPr>
        <p:txBody>
          <a:bodyPr/>
          <a:lstStyle/>
          <a:p>
            <a:pPr marL="458788" indent="-457200">
              <a:spcAft>
                <a:spcPts val="1200"/>
              </a:spcAft>
            </a:pPr>
            <a:r>
              <a:rPr lang="en-US" sz="3000" dirty="0"/>
              <a:t>Developer</a:t>
            </a:r>
          </a:p>
          <a:p>
            <a:pPr marL="912813" lvl="1" indent="-457200">
              <a:spcAft>
                <a:spcPts val="1200"/>
              </a:spcAft>
            </a:pPr>
            <a:r>
              <a:rPr lang="en-US" sz="2800" dirty="0"/>
              <a:t>Attitudes are changing</a:t>
            </a:r>
          </a:p>
          <a:p>
            <a:pPr marL="912813" lvl="1" indent="-457200">
              <a:spcAft>
                <a:spcPts val="1200"/>
              </a:spcAft>
            </a:pPr>
            <a:r>
              <a:rPr lang="en-US" sz="2800" dirty="0"/>
              <a:t>Old – Built &amp; Patch</a:t>
            </a:r>
          </a:p>
          <a:p>
            <a:pPr marL="912813" lvl="1" indent="-457200">
              <a:spcAft>
                <a:spcPts val="1200"/>
              </a:spcAft>
            </a:pPr>
            <a:r>
              <a:rPr lang="en-US" sz="2800" dirty="0"/>
              <a:t>New – Security designed in from the beginning</a:t>
            </a:r>
          </a:p>
          <a:p>
            <a:pPr>
              <a:buSzPct val="85000"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914975-BC65-B148-83AE-C4DBF05E96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4192551"/>
            <a:ext cx="5340350" cy="266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472282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 vs InfoSec vs Cybersecurity</a:t>
            </a:r>
          </a:p>
        </p:txBody>
      </p:sp>
      <p:pic>
        <p:nvPicPr>
          <p:cNvPr id="1026" name="Picture 2" descr="http://www.lewisu.edu/experts/wordpress/wp-content/uploads/2018/01/security-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47" y="1371600"/>
            <a:ext cx="9129197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2199573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Five Pillars of Information Assurance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Availability</a:t>
            </a:r>
          </a:p>
          <a:p>
            <a:r>
              <a:rPr lang="en-US" sz="2800" dirty="0"/>
              <a:t>Integrity</a:t>
            </a:r>
          </a:p>
          <a:p>
            <a:r>
              <a:rPr lang="en-US" sz="2800" dirty="0"/>
              <a:t>Authentication</a:t>
            </a:r>
          </a:p>
          <a:p>
            <a:r>
              <a:rPr lang="en-US" sz="2800" dirty="0"/>
              <a:t>Confidentiality</a:t>
            </a:r>
          </a:p>
          <a:p>
            <a:r>
              <a:rPr lang="en-US" sz="2800" dirty="0"/>
              <a:t>Non-repudiation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000" b="1" dirty="0"/>
              <a:t>NOTE</a:t>
            </a:r>
            <a:r>
              <a:rPr lang="en-US" sz="2000" dirty="0"/>
              <a:t>: InfoSec also deals with these 5 pillars. In fact, the entire computer and network security field is focused on these.</a:t>
            </a:r>
          </a:p>
        </p:txBody>
      </p:sp>
    </p:spTree>
    <p:extLst>
      <p:ext uri="{BB962C8B-B14F-4D97-AF65-F5344CB8AC3E}">
        <p14:creationId xmlns:p14="http://schemas.microsoft.com/office/powerpoint/2010/main" val="1221773640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Five Pillars of Information Assurance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Availability</a:t>
            </a:r>
          </a:p>
          <a:p>
            <a:pPr lvl="1"/>
            <a:r>
              <a:rPr lang="en-US" sz="2600" dirty="0"/>
              <a:t>Users can access data/serves on their networks</a:t>
            </a:r>
          </a:p>
          <a:p>
            <a:pPr lvl="2"/>
            <a:r>
              <a:rPr lang="en-US" sz="2400" dirty="0"/>
              <a:t>DOD, Ransomware, corrupted data</a:t>
            </a:r>
          </a:p>
          <a:p>
            <a:r>
              <a:rPr lang="en-US" sz="2800" dirty="0"/>
              <a:t>Integrity</a:t>
            </a:r>
          </a:p>
          <a:p>
            <a:pPr lvl="1"/>
            <a:r>
              <a:rPr lang="en-US" sz="2600" dirty="0"/>
              <a:t>Keep the network intact and uncompromised</a:t>
            </a:r>
          </a:p>
          <a:p>
            <a:pPr lvl="2"/>
            <a:r>
              <a:rPr lang="en-US" sz="2400" dirty="0"/>
              <a:t>Viruses, malware</a:t>
            </a:r>
          </a:p>
          <a:p>
            <a:pPr lvl="2"/>
            <a:r>
              <a:rPr lang="en-US" sz="2400" dirty="0"/>
              <a:t>Policies, penetration testing</a:t>
            </a:r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9145450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Five Pillars of Information Assurance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Authentication</a:t>
            </a:r>
          </a:p>
          <a:p>
            <a:pPr lvl="1"/>
            <a:r>
              <a:rPr lang="en-US" sz="2600" dirty="0"/>
              <a:t>Verify identity b</a:t>
            </a:r>
            <a:r>
              <a:rPr lang="en-US" sz="2400" dirty="0"/>
              <a:t>efore granting access</a:t>
            </a:r>
          </a:p>
          <a:p>
            <a:pPr lvl="2"/>
            <a:r>
              <a:rPr lang="en-US" sz="2400" dirty="0"/>
              <a:t>Username, password, biometric</a:t>
            </a:r>
          </a:p>
          <a:p>
            <a:pPr lvl="2"/>
            <a:r>
              <a:rPr lang="en-US" sz="2400" dirty="0"/>
              <a:t>Multifactor Authentication</a:t>
            </a:r>
          </a:p>
          <a:p>
            <a:pPr lvl="3"/>
            <a:r>
              <a:rPr lang="en-US" sz="2200" dirty="0"/>
              <a:t>Must present 2 or more factors (pieces of evidence). Something you:</a:t>
            </a:r>
          </a:p>
          <a:p>
            <a:pPr lvl="4"/>
            <a:r>
              <a:rPr lang="en-US" sz="2000" b="1" dirty="0"/>
              <a:t>Know</a:t>
            </a:r>
            <a:r>
              <a:rPr lang="en-US" sz="2000" dirty="0"/>
              <a:t> – PW, PIN, security question</a:t>
            </a:r>
            <a:endParaRPr lang="en-US" sz="2000" b="1" dirty="0"/>
          </a:p>
          <a:p>
            <a:pPr lvl="4"/>
            <a:r>
              <a:rPr lang="en-US" sz="2000" b="1" dirty="0"/>
              <a:t>Have</a:t>
            </a:r>
            <a:r>
              <a:rPr lang="en-US" sz="2000" dirty="0"/>
              <a:t> – Connected/disconnected token</a:t>
            </a:r>
          </a:p>
          <a:p>
            <a:pPr lvl="4"/>
            <a:r>
              <a:rPr lang="en-US" sz="2000" b="1" dirty="0"/>
              <a:t>Are</a:t>
            </a:r>
            <a:r>
              <a:rPr lang="en-US" sz="2000" dirty="0"/>
              <a:t> – Biometrics </a:t>
            </a:r>
            <a:r>
              <a:rPr lang="en-US" sz="2000" b="1" dirty="0"/>
              <a:t> </a:t>
            </a:r>
          </a:p>
          <a:p>
            <a:pPr lvl="1"/>
            <a:endParaRPr lang="en-US"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6473E7-247A-FB48-AFA1-DB823E228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4114800"/>
            <a:ext cx="1676400" cy="122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5900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Five Pillars of Information Assurance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Confidentiality</a:t>
            </a:r>
          </a:p>
          <a:p>
            <a:pPr lvl="1"/>
            <a:r>
              <a:rPr lang="en-US" sz="2600" dirty="0"/>
              <a:t>Protecting private information from disclosure to unauthorized uses</a:t>
            </a:r>
          </a:p>
          <a:p>
            <a:pPr lvl="2"/>
            <a:r>
              <a:rPr lang="en-US" sz="2400" dirty="0"/>
              <a:t>Deals with </a:t>
            </a:r>
            <a:r>
              <a:rPr lang="en-US" sz="2400" i="1" dirty="0"/>
              <a:t>data</a:t>
            </a:r>
            <a:r>
              <a:rPr lang="en-US" sz="2400" dirty="0"/>
              <a:t>, not just access</a:t>
            </a:r>
          </a:p>
          <a:p>
            <a:pPr lvl="2"/>
            <a:r>
              <a:rPr lang="en-US" sz="2400" dirty="0"/>
              <a:t>2018 – FedEx: 119,000 scanned customer documents stolen.</a:t>
            </a:r>
          </a:p>
          <a:p>
            <a:pPr lvl="2"/>
            <a:r>
              <a:rPr lang="en-US" sz="2400" dirty="0"/>
              <a:t>Passports, driver's licenses, etc.</a:t>
            </a:r>
          </a:p>
          <a:p>
            <a:pPr lvl="2"/>
            <a:r>
              <a:rPr lang="en-US" sz="2400" dirty="0"/>
              <a:t>Images stored on unsecured third-party server</a:t>
            </a:r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908435397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1_Blank Presentation">
  <a:themeElements>
    <a:clrScheme name="1_Blank Presentation 2">
      <a:dk1>
        <a:srgbClr val="000000"/>
      </a:dk1>
      <a:lt1>
        <a:srgbClr val="FFFFFF"/>
      </a:lt1>
      <a:dk2>
        <a:srgbClr val="204F91"/>
      </a:dk2>
      <a:lt2>
        <a:srgbClr val="A1A8AD"/>
      </a:lt2>
      <a:accent1>
        <a:srgbClr val="38629C"/>
      </a:accent1>
      <a:accent2>
        <a:srgbClr val="FE9901"/>
      </a:accent2>
      <a:accent3>
        <a:srgbClr val="FFFFFF"/>
      </a:accent3>
      <a:accent4>
        <a:srgbClr val="000000"/>
      </a:accent4>
      <a:accent5>
        <a:srgbClr val="AEB7CB"/>
      </a:accent5>
      <a:accent6>
        <a:srgbClr val="E68A01"/>
      </a:accent6>
      <a:hlink>
        <a:srgbClr val="7DBA00"/>
      </a:hlink>
      <a:folHlink>
        <a:srgbClr val="9C1F2E"/>
      </a:folHlink>
    </a:clrScheme>
    <a:fontScheme name="1_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204F91"/>
        </a:dk2>
        <a:lt2>
          <a:srgbClr val="A1A8AD"/>
        </a:lt2>
        <a:accent1>
          <a:srgbClr val="38629C"/>
        </a:accent1>
        <a:accent2>
          <a:srgbClr val="FE9901"/>
        </a:accent2>
        <a:accent3>
          <a:srgbClr val="FFFFFF"/>
        </a:accent3>
        <a:accent4>
          <a:srgbClr val="000000"/>
        </a:accent4>
        <a:accent5>
          <a:srgbClr val="AEB7CB"/>
        </a:accent5>
        <a:accent6>
          <a:srgbClr val="E68A01"/>
        </a:accent6>
        <a:hlink>
          <a:srgbClr val="7DBA00"/>
        </a:hlink>
        <a:folHlink>
          <a:srgbClr val="9C1F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3366"/>
        </a:dk2>
        <a:lt2>
          <a:srgbClr val="A1A8AD"/>
        </a:lt2>
        <a:accent1>
          <a:srgbClr val="A8C77F"/>
        </a:accent1>
        <a:accent2>
          <a:srgbClr val="547933"/>
        </a:accent2>
        <a:accent3>
          <a:srgbClr val="FFFFFF"/>
        </a:accent3>
        <a:accent4>
          <a:srgbClr val="000000"/>
        </a:accent4>
        <a:accent5>
          <a:srgbClr val="D1E0C0"/>
        </a:accent5>
        <a:accent6>
          <a:srgbClr val="4B6D2D"/>
        </a:accent6>
        <a:hlink>
          <a:srgbClr val="E6851A"/>
        </a:hlink>
        <a:folHlink>
          <a:srgbClr val="9C1F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FFFFFF"/>
        </a:lt1>
        <a:dk2>
          <a:srgbClr val="4D7D35"/>
        </a:dk2>
        <a:lt2>
          <a:srgbClr val="91B3BD"/>
        </a:lt2>
        <a:accent1>
          <a:srgbClr val="49699D"/>
        </a:accent1>
        <a:accent2>
          <a:srgbClr val="D2E0BA"/>
        </a:accent2>
        <a:accent3>
          <a:srgbClr val="FFFFFF"/>
        </a:accent3>
        <a:accent4>
          <a:srgbClr val="000000"/>
        </a:accent4>
        <a:accent5>
          <a:srgbClr val="B1B9CC"/>
        </a:accent5>
        <a:accent6>
          <a:srgbClr val="BECBA8"/>
        </a:accent6>
        <a:hlink>
          <a:srgbClr val="704A6E"/>
        </a:hlink>
        <a:folHlink>
          <a:srgbClr val="94809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FF"/>
        </a:lt1>
        <a:dk2>
          <a:srgbClr val="4D7D35"/>
        </a:dk2>
        <a:lt2>
          <a:srgbClr val="91B3BD"/>
        </a:lt2>
        <a:accent1>
          <a:srgbClr val="49699D"/>
        </a:accent1>
        <a:accent2>
          <a:srgbClr val="C57F21"/>
        </a:accent2>
        <a:accent3>
          <a:srgbClr val="FFFFFF"/>
        </a:accent3>
        <a:accent4>
          <a:srgbClr val="000000"/>
        </a:accent4>
        <a:accent5>
          <a:srgbClr val="B1B9CC"/>
        </a:accent5>
        <a:accent6>
          <a:srgbClr val="B2721D"/>
        </a:accent6>
        <a:hlink>
          <a:srgbClr val="704A6E"/>
        </a:hlink>
        <a:folHlink>
          <a:srgbClr val="94809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3366"/>
        </a:dk1>
        <a:lt1>
          <a:srgbClr val="FFFFFF"/>
        </a:lt1>
        <a:dk2>
          <a:srgbClr val="204F91"/>
        </a:dk2>
        <a:lt2>
          <a:srgbClr val="A1A8AD"/>
        </a:lt2>
        <a:accent1>
          <a:srgbClr val="73B244"/>
        </a:accent1>
        <a:accent2>
          <a:srgbClr val="932121"/>
        </a:accent2>
        <a:accent3>
          <a:srgbClr val="FFFFFF"/>
        </a:accent3>
        <a:accent4>
          <a:srgbClr val="002A56"/>
        </a:accent4>
        <a:accent5>
          <a:srgbClr val="BCD5B0"/>
        </a:accent5>
        <a:accent6>
          <a:srgbClr val="851D1D"/>
        </a:accent6>
        <a:hlink>
          <a:srgbClr val="67983A"/>
        </a:hlink>
        <a:folHlink>
          <a:srgbClr val="315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003366"/>
        </a:dk1>
        <a:lt1>
          <a:srgbClr val="FFFFFF"/>
        </a:lt1>
        <a:dk2>
          <a:srgbClr val="204F91"/>
        </a:dk2>
        <a:lt2>
          <a:srgbClr val="A1A8AD"/>
        </a:lt2>
        <a:accent1>
          <a:srgbClr val="D7D214"/>
        </a:accent1>
        <a:accent2>
          <a:srgbClr val="932121"/>
        </a:accent2>
        <a:accent3>
          <a:srgbClr val="FFFFFF"/>
        </a:accent3>
        <a:accent4>
          <a:srgbClr val="002A56"/>
        </a:accent4>
        <a:accent5>
          <a:srgbClr val="E8E5AA"/>
        </a:accent5>
        <a:accent6>
          <a:srgbClr val="851D1D"/>
        </a:accent6>
        <a:hlink>
          <a:srgbClr val="67983A"/>
        </a:hlink>
        <a:folHlink>
          <a:srgbClr val="315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0000"/>
        </a:dk1>
        <a:lt1>
          <a:srgbClr val="FFFFFF"/>
        </a:lt1>
        <a:dk2>
          <a:srgbClr val="4D7D35"/>
        </a:dk2>
        <a:lt2>
          <a:srgbClr val="91B3BD"/>
        </a:lt2>
        <a:accent1>
          <a:srgbClr val="49699D"/>
        </a:accent1>
        <a:accent2>
          <a:srgbClr val="DD9043"/>
        </a:accent2>
        <a:accent3>
          <a:srgbClr val="FFFFFF"/>
        </a:accent3>
        <a:accent4>
          <a:srgbClr val="000000"/>
        </a:accent4>
        <a:accent5>
          <a:srgbClr val="B1B9CC"/>
        </a:accent5>
        <a:accent6>
          <a:srgbClr val="C8823C"/>
        </a:accent6>
        <a:hlink>
          <a:srgbClr val="704A6E"/>
        </a:hlink>
        <a:folHlink>
          <a:srgbClr val="9480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 Presentation">
  <a:themeElements>
    <a:clrScheme name="Blank Presentation 2">
      <a:dk1>
        <a:srgbClr val="000000"/>
      </a:dk1>
      <a:lt1>
        <a:srgbClr val="FFFFFF"/>
      </a:lt1>
      <a:dk2>
        <a:srgbClr val="204F91"/>
      </a:dk2>
      <a:lt2>
        <a:srgbClr val="A1A8AD"/>
      </a:lt2>
      <a:accent1>
        <a:srgbClr val="38629C"/>
      </a:accent1>
      <a:accent2>
        <a:srgbClr val="FE9901"/>
      </a:accent2>
      <a:accent3>
        <a:srgbClr val="FFFFFF"/>
      </a:accent3>
      <a:accent4>
        <a:srgbClr val="000000"/>
      </a:accent4>
      <a:accent5>
        <a:srgbClr val="AEB7CB"/>
      </a:accent5>
      <a:accent6>
        <a:srgbClr val="E68A01"/>
      </a:accent6>
      <a:hlink>
        <a:srgbClr val="7DBA00"/>
      </a:hlink>
      <a:folHlink>
        <a:srgbClr val="9C1F2E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204F91"/>
        </a:dk2>
        <a:lt2>
          <a:srgbClr val="A1A8AD"/>
        </a:lt2>
        <a:accent1>
          <a:srgbClr val="38629C"/>
        </a:accent1>
        <a:accent2>
          <a:srgbClr val="FE9901"/>
        </a:accent2>
        <a:accent3>
          <a:srgbClr val="FFFFFF"/>
        </a:accent3>
        <a:accent4>
          <a:srgbClr val="000000"/>
        </a:accent4>
        <a:accent5>
          <a:srgbClr val="AEB7CB"/>
        </a:accent5>
        <a:accent6>
          <a:srgbClr val="E68A01"/>
        </a:accent6>
        <a:hlink>
          <a:srgbClr val="7DBA00"/>
        </a:hlink>
        <a:folHlink>
          <a:srgbClr val="9C1F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3366"/>
        </a:dk2>
        <a:lt2>
          <a:srgbClr val="A1A8AD"/>
        </a:lt2>
        <a:accent1>
          <a:srgbClr val="A8C77F"/>
        </a:accent1>
        <a:accent2>
          <a:srgbClr val="547933"/>
        </a:accent2>
        <a:accent3>
          <a:srgbClr val="FFFFFF"/>
        </a:accent3>
        <a:accent4>
          <a:srgbClr val="000000"/>
        </a:accent4>
        <a:accent5>
          <a:srgbClr val="D1E0C0"/>
        </a:accent5>
        <a:accent6>
          <a:srgbClr val="4B6D2D"/>
        </a:accent6>
        <a:hlink>
          <a:srgbClr val="E6851A"/>
        </a:hlink>
        <a:folHlink>
          <a:srgbClr val="9C1F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4D7D35"/>
        </a:dk2>
        <a:lt2>
          <a:srgbClr val="91B3BD"/>
        </a:lt2>
        <a:accent1>
          <a:srgbClr val="49699D"/>
        </a:accent1>
        <a:accent2>
          <a:srgbClr val="D2E0BA"/>
        </a:accent2>
        <a:accent3>
          <a:srgbClr val="FFFFFF"/>
        </a:accent3>
        <a:accent4>
          <a:srgbClr val="000000"/>
        </a:accent4>
        <a:accent5>
          <a:srgbClr val="B1B9CC"/>
        </a:accent5>
        <a:accent6>
          <a:srgbClr val="BECBA8"/>
        </a:accent6>
        <a:hlink>
          <a:srgbClr val="704A6E"/>
        </a:hlink>
        <a:folHlink>
          <a:srgbClr val="94809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4D7D35"/>
        </a:dk2>
        <a:lt2>
          <a:srgbClr val="91B3BD"/>
        </a:lt2>
        <a:accent1>
          <a:srgbClr val="49699D"/>
        </a:accent1>
        <a:accent2>
          <a:srgbClr val="C57F21"/>
        </a:accent2>
        <a:accent3>
          <a:srgbClr val="FFFFFF"/>
        </a:accent3>
        <a:accent4>
          <a:srgbClr val="000000"/>
        </a:accent4>
        <a:accent5>
          <a:srgbClr val="B1B9CC"/>
        </a:accent5>
        <a:accent6>
          <a:srgbClr val="B2721D"/>
        </a:accent6>
        <a:hlink>
          <a:srgbClr val="704A6E"/>
        </a:hlink>
        <a:folHlink>
          <a:srgbClr val="94809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3366"/>
        </a:dk1>
        <a:lt1>
          <a:srgbClr val="FFFFFF"/>
        </a:lt1>
        <a:dk2>
          <a:srgbClr val="204F91"/>
        </a:dk2>
        <a:lt2>
          <a:srgbClr val="A1A8AD"/>
        </a:lt2>
        <a:accent1>
          <a:srgbClr val="73B244"/>
        </a:accent1>
        <a:accent2>
          <a:srgbClr val="932121"/>
        </a:accent2>
        <a:accent3>
          <a:srgbClr val="FFFFFF"/>
        </a:accent3>
        <a:accent4>
          <a:srgbClr val="002A56"/>
        </a:accent4>
        <a:accent5>
          <a:srgbClr val="BCD5B0"/>
        </a:accent5>
        <a:accent6>
          <a:srgbClr val="851D1D"/>
        </a:accent6>
        <a:hlink>
          <a:srgbClr val="67983A"/>
        </a:hlink>
        <a:folHlink>
          <a:srgbClr val="315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3366"/>
        </a:dk1>
        <a:lt1>
          <a:srgbClr val="FFFFFF"/>
        </a:lt1>
        <a:dk2>
          <a:srgbClr val="204F91"/>
        </a:dk2>
        <a:lt2>
          <a:srgbClr val="A1A8AD"/>
        </a:lt2>
        <a:accent1>
          <a:srgbClr val="D7D214"/>
        </a:accent1>
        <a:accent2>
          <a:srgbClr val="932121"/>
        </a:accent2>
        <a:accent3>
          <a:srgbClr val="FFFFFF"/>
        </a:accent3>
        <a:accent4>
          <a:srgbClr val="002A56"/>
        </a:accent4>
        <a:accent5>
          <a:srgbClr val="E8E5AA"/>
        </a:accent5>
        <a:accent6>
          <a:srgbClr val="851D1D"/>
        </a:accent6>
        <a:hlink>
          <a:srgbClr val="67983A"/>
        </a:hlink>
        <a:folHlink>
          <a:srgbClr val="315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4D7D35"/>
        </a:dk2>
        <a:lt2>
          <a:srgbClr val="91B3BD"/>
        </a:lt2>
        <a:accent1>
          <a:srgbClr val="49699D"/>
        </a:accent1>
        <a:accent2>
          <a:srgbClr val="DD9043"/>
        </a:accent2>
        <a:accent3>
          <a:srgbClr val="FFFFFF"/>
        </a:accent3>
        <a:accent4>
          <a:srgbClr val="000000"/>
        </a:accent4>
        <a:accent5>
          <a:srgbClr val="B1B9CC"/>
        </a:accent5>
        <a:accent6>
          <a:srgbClr val="C8823C"/>
        </a:accent6>
        <a:hlink>
          <a:srgbClr val="704A6E"/>
        </a:hlink>
        <a:folHlink>
          <a:srgbClr val="9480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</Template>
  <TotalTime>6543</TotalTime>
  <Words>1168</Words>
  <Application>Microsoft Macintosh PowerPoint</Application>
  <PresentationFormat>On-screen Show (4:3)</PresentationFormat>
  <Paragraphs>249</Paragraphs>
  <Slides>44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Times</vt:lpstr>
      <vt:lpstr>Wingdings</vt:lpstr>
      <vt:lpstr>1_Blank Presentation</vt:lpstr>
      <vt:lpstr>Blank Presentation</vt:lpstr>
      <vt:lpstr>PowerPoint Presentation</vt:lpstr>
      <vt:lpstr>Introduction</vt:lpstr>
      <vt:lpstr>What is Information Assurance?</vt:lpstr>
      <vt:lpstr>Practice of Information Assurance</vt:lpstr>
      <vt:lpstr>IA vs InfoSec vs Cybersecurity</vt:lpstr>
      <vt:lpstr>Five Pillars of Information Assurance</vt:lpstr>
      <vt:lpstr>Five Pillars of Information Assurance</vt:lpstr>
      <vt:lpstr>Five Pillars of Information Assurance</vt:lpstr>
      <vt:lpstr>Five Pillars of Information Assurance</vt:lpstr>
      <vt:lpstr>Five Pillars of Information Assurance</vt:lpstr>
      <vt:lpstr>How is IA Accomplished in Practice</vt:lpstr>
      <vt:lpstr>Managing Risk in Information Systems</vt:lpstr>
      <vt:lpstr>Key Concepts</vt:lpstr>
      <vt:lpstr>What Is Risk?</vt:lpstr>
      <vt:lpstr>Is Studying Risk A New Concept?</vt:lpstr>
      <vt:lpstr>PowerPoint Presentation</vt:lpstr>
      <vt:lpstr>PowerPoint Presentation</vt:lpstr>
      <vt:lpstr>PowerPoint Presentation</vt:lpstr>
      <vt:lpstr>PowerPoint Presentation</vt:lpstr>
      <vt:lpstr>Risk-Related Concerns for Business</vt:lpstr>
      <vt:lpstr>Types of Assets</vt:lpstr>
      <vt:lpstr>How to Calculate Loss</vt:lpstr>
      <vt:lpstr>Where are at risk IT assets located?</vt:lpstr>
      <vt:lpstr>Seven Domains of a Typical IT Infrastructure</vt:lpstr>
      <vt:lpstr>Seven Domains of a Typical IT Infrastructure</vt:lpstr>
      <vt:lpstr>Seven Domains of a Typical IT Infrastructure</vt:lpstr>
      <vt:lpstr>Seven Domains of a Typical IT Infrastructure</vt:lpstr>
      <vt:lpstr>Seven Domains of a Typical IT Infrastructure</vt:lpstr>
      <vt:lpstr>Seven Domains of a Typical IT Infrastructure</vt:lpstr>
      <vt:lpstr>Seven Domains of a Typical IT Infrastructure</vt:lpstr>
      <vt:lpstr>Seven Domains of a Typical IT Infrastructure</vt:lpstr>
      <vt:lpstr>Addressing CIA</vt:lpstr>
      <vt:lpstr>Addressing CIA</vt:lpstr>
      <vt:lpstr>Risk Management</vt:lpstr>
      <vt:lpstr>Measuring (Estimating) Impact Level</vt:lpstr>
      <vt:lpstr>Risk Management Elements/Process</vt:lpstr>
      <vt:lpstr>Survivability, and Balancing Risk and Cost</vt:lpstr>
      <vt:lpstr>Survivability, and Balancing Risk and Cost (Continued)</vt:lpstr>
      <vt:lpstr>Role-based Perceptions of Risk</vt:lpstr>
      <vt:lpstr>Role-based Perceptions of Risk</vt:lpstr>
      <vt:lpstr>Role-based Perceptions of Risk</vt:lpstr>
      <vt:lpstr>Role-based Perceptions of Risk</vt:lpstr>
      <vt:lpstr>Role-based Perceptions of Risk</vt:lpstr>
      <vt:lpstr>Role-based Perceptions of Risk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Anjana</dc:creator>
  <cp:lastModifiedBy>Kevin Lillis</cp:lastModifiedBy>
  <cp:revision>307</cp:revision>
  <dcterms:created xsi:type="dcterms:W3CDTF">2010-12-08T20:48:18Z</dcterms:created>
  <dcterms:modified xsi:type="dcterms:W3CDTF">2019-09-05T20:10:30Z</dcterms:modified>
</cp:coreProperties>
</file>