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27"/>
  </p:notesMasterIdLst>
  <p:handoutMasterIdLst>
    <p:handoutMasterId r:id="rId28"/>
  </p:handoutMasterIdLst>
  <p:sldIdLst>
    <p:sldId id="287" r:id="rId3"/>
    <p:sldId id="322" r:id="rId4"/>
    <p:sldId id="327" r:id="rId5"/>
    <p:sldId id="325" r:id="rId6"/>
    <p:sldId id="321" r:id="rId7"/>
    <p:sldId id="333" r:id="rId8"/>
    <p:sldId id="376" r:id="rId9"/>
    <p:sldId id="377" r:id="rId10"/>
    <p:sldId id="323" r:id="rId11"/>
    <p:sldId id="341" r:id="rId12"/>
    <p:sldId id="342" r:id="rId13"/>
    <p:sldId id="346" r:id="rId14"/>
    <p:sldId id="347" r:id="rId15"/>
    <p:sldId id="365" r:id="rId16"/>
    <p:sldId id="378" r:id="rId17"/>
    <p:sldId id="364" r:id="rId18"/>
    <p:sldId id="338" r:id="rId19"/>
    <p:sldId id="336" r:id="rId20"/>
    <p:sldId id="344" r:id="rId21"/>
    <p:sldId id="345" r:id="rId22"/>
    <p:sldId id="339" r:id="rId23"/>
    <p:sldId id="366" r:id="rId24"/>
    <p:sldId id="324" r:id="rId25"/>
    <p:sldId id="348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6" autoAdjust="0"/>
    <p:restoredTop sz="94633"/>
  </p:normalViewPr>
  <p:slideViewPr>
    <p:cSldViewPr>
      <p:cViewPr varScale="1">
        <p:scale>
          <a:sx n="90" d="100"/>
          <a:sy n="90" d="100"/>
        </p:scale>
        <p:origin x="17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0" y="-90"/>
      </p:cViewPr>
      <p:guideLst>
        <p:guide orient="horz" pos="2880"/>
        <p:guide pos="2160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28CF15-9DF8-4E7A-A89F-7F57455A394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DF18BF-49A2-4EBD-A8ED-4E3B0CF659E3}">
      <dgm:prSet phldrT="[Text]"/>
      <dgm:spPr/>
      <dgm:t>
        <a:bodyPr/>
        <a:lstStyle/>
        <a:p>
          <a:r>
            <a:rPr lang="en-US" dirty="0"/>
            <a:t>When evaluating risk</a:t>
          </a:r>
        </a:p>
      </dgm:t>
    </dgm:pt>
    <dgm:pt modelId="{009C1F3D-B08B-401E-A39A-499789BA7965}" type="parTrans" cxnId="{FAE282F1-30F6-419D-84D6-391453CBF864}">
      <dgm:prSet/>
      <dgm:spPr/>
      <dgm:t>
        <a:bodyPr/>
        <a:lstStyle/>
        <a:p>
          <a:endParaRPr lang="en-US"/>
        </a:p>
      </dgm:t>
    </dgm:pt>
    <dgm:pt modelId="{D10D5079-32E9-497B-855E-5B36E87352EF}" type="sibTrans" cxnId="{FAE282F1-30F6-419D-84D6-391453CBF864}">
      <dgm:prSet/>
      <dgm:spPr/>
      <dgm:t>
        <a:bodyPr/>
        <a:lstStyle/>
        <a:p>
          <a:endParaRPr lang="en-US"/>
        </a:p>
      </dgm:t>
    </dgm:pt>
    <dgm:pt modelId="{DE02620F-803A-4E5B-B8EF-B7493E400723}">
      <dgm:prSet phldrT="[Text]"/>
      <dgm:spPr/>
      <dgm:t>
        <a:bodyPr/>
        <a:lstStyle/>
        <a:p>
          <a:r>
            <a:rPr lang="en-US" dirty="0"/>
            <a:t>When evaluating a control</a:t>
          </a:r>
        </a:p>
      </dgm:t>
    </dgm:pt>
    <dgm:pt modelId="{B0FD94DE-A7F6-4B9C-A719-C88336B30765}" type="parTrans" cxnId="{86668750-EDCD-403B-A723-352A84B16381}">
      <dgm:prSet/>
      <dgm:spPr/>
      <dgm:t>
        <a:bodyPr/>
        <a:lstStyle/>
        <a:p>
          <a:endParaRPr lang="en-US"/>
        </a:p>
      </dgm:t>
    </dgm:pt>
    <dgm:pt modelId="{6E0E2489-7C53-4C17-BB13-1DB18BA10007}" type="sibTrans" cxnId="{86668750-EDCD-403B-A723-352A84B16381}">
      <dgm:prSet/>
      <dgm:spPr/>
      <dgm:t>
        <a:bodyPr/>
        <a:lstStyle/>
        <a:p>
          <a:endParaRPr lang="en-US"/>
        </a:p>
      </dgm:t>
    </dgm:pt>
    <dgm:pt modelId="{4B038511-F29D-44E6-8B7B-87FA1E09890C}">
      <dgm:prSet phldrT="[Text]"/>
      <dgm:spPr/>
      <dgm:t>
        <a:bodyPr/>
        <a:lstStyle/>
        <a:p>
          <a:r>
            <a:rPr lang="en-US" dirty="0"/>
            <a:t>Periodically after a control has been implemented</a:t>
          </a:r>
        </a:p>
      </dgm:t>
    </dgm:pt>
    <dgm:pt modelId="{4E8CB281-FD1D-4A51-AFDD-AAFEEC73C100}" type="parTrans" cxnId="{01E7048F-7D09-4741-89A1-C7EDC40ED5E2}">
      <dgm:prSet/>
      <dgm:spPr/>
      <dgm:t>
        <a:bodyPr/>
        <a:lstStyle/>
        <a:p>
          <a:endParaRPr lang="en-US"/>
        </a:p>
      </dgm:t>
    </dgm:pt>
    <dgm:pt modelId="{C4FC0680-85F5-4562-9AB3-C40D51499248}" type="sibTrans" cxnId="{01E7048F-7D09-4741-89A1-C7EDC40ED5E2}">
      <dgm:prSet/>
      <dgm:spPr/>
      <dgm:t>
        <a:bodyPr/>
        <a:lstStyle/>
        <a:p>
          <a:endParaRPr lang="en-US"/>
        </a:p>
      </dgm:t>
    </dgm:pt>
    <dgm:pt modelId="{165645BF-7531-45D3-AD3C-862449C5AEBD}" type="pres">
      <dgm:prSet presAssocID="{4428CF15-9DF8-4E7A-A89F-7F57455A394B}" presName="Name0" presStyleCnt="0">
        <dgm:presLayoutVars>
          <dgm:chMax val="7"/>
          <dgm:chPref val="7"/>
          <dgm:dir/>
        </dgm:presLayoutVars>
      </dgm:prSet>
      <dgm:spPr/>
    </dgm:pt>
    <dgm:pt modelId="{6E79CD9B-B643-4703-9CB8-3A676D1C157F}" type="pres">
      <dgm:prSet presAssocID="{4428CF15-9DF8-4E7A-A89F-7F57455A394B}" presName="Name1" presStyleCnt="0"/>
      <dgm:spPr/>
    </dgm:pt>
    <dgm:pt modelId="{1573BAEB-8918-4183-BD61-F2D9E8CDFC8F}" type="pres">
      <dgm:prSet presAssocID="{4428CF15-9DF8-4E7A-A89F-7F57455A394B}" presName="cycle" presStyleCnt="0"/>
      <dgm:spPr/>
    </dgm:pt>
    <dgm:pt modelId="{42D9B8E1-EE55-4A00-AE1C-1741016229B6}" type="pres">
      <dgm:prSet presAssocID="{4428CF15-9DF8-4E7A-A89F-7F57455A394B}" presName="srcNode" presStyleLbl="node1" presStyleIdx="0" presStyleCnt="3"/>
      <dgm:spPr/>
    </dgm:pt>
    <dgm:pt modelId="{878C3AD7-5E32-431B-9589-8E253FBC28A2}" type="pres">
      <dgm:prSet presAssocID="{4428CF15-9DF8-4E7A-A89F-7F57455A394B}" presName="conn" presStyleLbl="parChTrans1D2" presStyleIdx="0" presStyleCnt="1"/>
      <dgm:spPr/>
    </dgm:pt>
    <dgm:pt modelId="{D9CF3A6E-74FC-476E-A53D-26780272A696}" type="pres">
      <dgm:prSet presAssocID="{4428CF15-9DF8-4E7A-A89F-7F57455A394B}" presName="extraNode" presStyleLbl="node1" presStyleIdx="0" presStyleCnt="3"/>
      <dgm:spPr/>
    </dgm:pt>
    <dgm:pt modelId="{307AB98B-9F9E-41B3-A215-E34EB89AAF08}" type="pres">
      <dgm:prSet presAssocID="{4428CF15-9DF8-4E7A-A89F-7F57455A394B}" presName="dstNode" presStyleLbl="node1" presStyleIdx="0" presStyleCnt="3"/>
      <dgm:spPr/>
    </dgm:pt>
    <dgm:pt modelId="{F45D49F3-35F3-4CED-A198-197D12C396BD}" type="pres">
      <dgm:prSet presAssocID="{F7DF18BF-49A2-4EBD-A8ED-4E3B0CF659E3}" presName="text_1" presStyleLbl="node1" presStyleIdx="0" presStyleCnt="3">
        <dgm:presLayoutVars>
          <dgm:bulletEnabled val="1"/>
        </dgm:presLayoutVars>
      </dgm:prSet>
      <dgm:spPr/>
    </dgm:pt>
    <dgm:pt modelId="{581C6911-228C-4C87-BB46-9FEC60191E29}" type="pres">
      <dgm:prSet presAssocID="{F7DF18BF-49A2-4EBD-A8ED-4E3B0CF659E3}" presName="accent_1" presStyleCnt="0"/>
      <dgm:spPr/>
    </dgm:pt>
    <dgm:pt modelId="{202C6AF1-B902-432B-9B54-674466B975B3}" type="pres">
      <dgm:prSet presAssocID="{F7DF18BF-49A2-4EBD-A8ED-4E3B0CF659E3}" presName="accentRepeatNode" presStyleLbl="solidFgAcc1" presStyleIdx="0" presStyleCnt="3"/>
      <dgm:spPr/>
    </dgm:pt>
    <dgm:pt modelId="{CFE1251C-4A59-4D4F-A8CC-1F50A3B942DB}" type="pres">
      <dgm:prSet presAssocID="{DE02620F-803A-4E5B-B8EF-B7493E400723}" presName="text_2" presStyleLbl="node1" presStyleIdx="1" presStyleCnt="3">
        <dgm:presLayoutVars>
          <dgm:bulletEnabled val="1"/>
        </dgm:presLayoutVars>
      </dgm:prSet>
      <dgm:spPr/>
    </dgm:pt>
    <dgm:pt modelId="{DB7D98B6-5F2C-4C7D-8C30-358C240B8B33}" type="pres">
      <dgm:prSet presAssocID="{DE02620F-803A-4E5B-B8EF-B7493E400723}" presName="accent_2" presStyleCnt="0"/>
      <dgm:spPr/>
    </dgm:pt>
    <dgm:pt modelId="{D58D74B7-B587-4978-B0AD-0BD7D2D20BEC}" type="pres">
      <dgm:prSet presAssocID="{DE02620F-803A-4E5B-B8EF-B7493E400723}" presName="accentRepeatNode" presStyleLbl="solidFgAcc1" presStyleIdx="1" presStyleCnt="3"/>
      <dgm:spPr/>
    </dgm:pt>
    <dgm:pt modelId="{9D6631F7-C868-4066-9302-7355AE3FBCA7}" type="pres">
      <dgm:prSet presAssocID="{4B038511-F29D-44E6-8B7B-87FA1E09890C}" presName="text_3" presStyleLbl="node1" presStyleIdx="2" presStyleCnt="3">
        <dgm:presLayoutVars>
          <dgm:bulletEnabled val="1"/>
        </dgm:presLayoutVars>
      </dgm:prSet>
      <dgm:spPr/>
    </dgm:pt>
    <dgm:pt modelId="{DF1C6C30-A403-434F-9383-CA2DE9570B35}" type="pres">
      <dgm:prSet presAssocID="{4B038511-F29D-44E6-8B7B-87FA1E09890C}" presName="accent_3" presStyleCnt="0"/>
      <dgm:spPr/>
    </dgm:pt>
    <dgm:pt modelId="{DD9DDBB7-9810-4251-AB1C-50B0D26A8B4C}" type="pres">
      <dgm:prSet presAssocID="{4B038511-F29D-44E6-8B7B-87FA1E09890C}" presName="accentRepeatNode" presStyleLbl="solidFgAcc1" presStyleIdx="2" presStyleCnt="3"/>
      <dgm:spPr/>
    </dgm:pt>
  </dgm:ptLst>
  <dgm:cxnLst>
    <dgm:cxn modelId="{112B0B04-C3AC-4CF6-BCAB-3DA42427488D}" type="presOf" srcId="{4428CF15-9DF8-4E7A-A89F-7F57455A394B}" destId="{165645BF-7531-45D3-AD3C-862449C5AEBD}" srcOrd="0" destOrd="0" presId="urn:microsoft.com/office/officeart/2008/layout/VerticalCurvedList"/>
    <dgm:cxn modelId="{F976F427-7906-42B4-A00C-F05B5ACAE0B9}" type="presOf" srcId="{D10D5079-32E9-497B-855E-5B36E87352EF}" destId="{878C3AD7-5E32-431B-9589-8E253FBC28A2}" srcOrd="0" destOrd="0" presId="urn:microsoft.com/office/officeart/2008/layout/VerticalCurvedList"/>
    <dgm:cxn modelId="{9A3D2745-716E-4BB8-90C0-C0ACB5B513B9}" type="presOf" srcId="{F7DF18BF-49A2-4EBD-A8ED-4E3B0CF659E3}" destId="{F45D49F3-35F3-4CED-A198-197D12C396BD}" srcOrd="0" destOrd="0" presId="urn:microsoft.com/office/officeart/2008/layout/VerticalCurvedList"/>
    <dgm:cxn modelId="{86668750-EDCD-403B-A723-352A84B16381}" srcId="{4428CF15-9DF8-4E7A-A89F-7F57455A394B}" destId="{DE02620F-803A-4E5B-B8EF-B7493E400723}" srcOrd="1" destOrd="0" parTransId="{B0FD94DE-A7F6-4B9C-A719-C88336B30765}" sibTransId="{6E0E2489-7C53-4C17-BB13-1DB18BA10007}"/>
    <dgm:cxn modelId="{EAE2096E-94AF-4707-8A3F-59DECF0F7E71}" type="presOf" srcId="{DE02620F-803A-4E5B-B8EF-B7493E400723}" destId="{CFE1251C-4A59-4D4F-A8CC-1F50A3B942DB}" srcOrd="0" destOrd="0" presId="urn:microsoft.com/office/officeart/2008/layout/VerticalCurvedList"/>
    <dgm:cxn modelId="{EDC9D278-1DBE-4290-9045-2CBBAEDDE344}" type="presOf" srcId="{4B038511-F29D-44E6-8B7B-87FA1E09890C}" destId="{9D6631F7-C868-4066-9302-7355AE3FBCA7}" srcOrd="0" destOrd="0" presId="urn:microsoft.com/office/officeart/2008/layout/VerticalCurvedList"/>
    <dgm:cxn modelId="{01E7048F-7D09-4741-89A1-C7EDC40ED5E2}" srcId="{4428CF15-9DF8-4E7A-A89F-7F57455A394B}" destId="{4B038511-F29D-44E6-8B7B-87FA1E09890C}" srcOrd="2" destOrd="0" parTransId="{4E8CB281-FD1D-4A51-AFDD-AAFEEC73C100}" sibTransId="{C4FC0680-85F5-4562-9AB3-C40D51499248}"/>
    <dgm:cxn modelId="{FAE282F1-30F6-419D-84D6-391453CBF864}" srcId="{4428CF15-9DF8-4E7A-A89F-7F57455A394B}" destId="{F7DF18BF-49A2-4EBD-A8ED-4E3B0CF659E3}" srcOrd="0" destOrd="0" parTransId="{009C1F3D-B08B-401E-A39A-499789BA7965}" sibTransId="{D10D5079-32E9-497B-855E-5B36E87352EF}"/>
    <dgm:cxn modelId="{87D47059-37BA-400E-BB34-317AB6D45FFB}" type="presParOf" srcId="{165645BF-7531-45D3-AD3C-862449C5AEBD}" destId="{6E79CD9B-B643-4703-9CB8-3A676D1C157F}" srcOrd="0" destOrd="0" presId="urn:microsoft.com/office/officeart/2008/layout/VerticalCurvedList"/>
    <dgm:cxn modelId="{F9877C8B-DBDF-4203-A70F-F2D17C3AD36E}" type="presParOf" srcId="{6E79CD9B-B643-4703-9CB8-3A676D1C157F}" destId="{1573BAEB-8918-4183-BD61-F2D9E8CDFC8F}" srcOrd="0" destOrd="0" presId="urn:microsoft.com/office/officeart/2008/layout/VerticalCurvedList"/>
    <dgm:cxn modelId="{15673A38-09B5-4184-90B3-A17068450888}" type="presParOf" srcId="{1573BAEB-8918-4183-BD61-F2D9E8CDFC8F}" destId="{42D9B8E1-EE55-4A00-AE1C-1741016229B6}" srcOrd="0" destOrd="0" presId="urn:microsoft.com/office/officeart/2008/layout/VerticalCurvedList"/>
    <dgm:cxn modelId="{00D7B6CC-CBAF-4A78-8C4C-90EF72D6536B}" type="presParOf" srcId="{1573BAEB-8918-4183-BD61-F2D9E8CDFC8F}" destId="{878C3AD7-5E32-431B-9589-8E253FBC28A2}" srcOrd="1" destOrd="0" presId="urn:microsoft.com/office/officeart/2008/layout/VerticalCurvedList"/>
    <dgm:cxn modelId="{54E84570-5B9D-4396-9536-F1407D0AC413}" type="presParOf" srcId="{1573BAEB-8918-4183-BD61-F2D9E8CDFC8F}" destId="{D9CF3A6E-74FC-476E-A53D-26780272A696}" srcOrd="2" destOrd="0" presId="urn:microsoft.com/office/officeart/2008/layout/VerticalCurvedList"/>
    <dgm:cxn modelId="{445AB731-BDDA-419F-80C4-CD3D518C4818}" type="presParOf" srcId="{1573BAEB-8918-4183-BD61-F2D9E8CDFC8F}" destId="{307AB98B-9F9E-41B3-A215-E34EB89AAF08}" srcOrd="3" destOrd="0" presId="urn:microsoft.com/office/officeart/2008/layout/VerticalCurvedList"/>
    <dgm:cxn modelId="{640C9395-2690-4DC4-ADF5-F0C26E75A00B}" type="presParOf" srcId="{6E79CD9B-B643-4703-9CB8-3A676D1C157F}" destId="{F45D49F3-35F3-4CED-A198-197D12C396BD}" srcOrd="1" destOrd="0" presId="urn:microsoft.com/office/officeart/2008/layout/VerticalCurvedList"/>
    <dgm:cxn modelId="{3173C545-BA7B-4ECC-B5D3-F9047B82FBF2}" type="presParOf" srcId="{6E79CD9B-B643-4703-9CB8-3A676D1C157F}" destId="{581C6911-228C-4C87-BB46-9FEC60191E29}" srcOrd="2" destOrd="0" presId="urn:microsoft.com/office/officeart/2008/layout/VerticalCurvedList"/>
    <dgm:cxn modelId="{F490957F-9A2B-4F09-BEC9-8A0F0A079F57}" type="presParOf" srcId="{581C6911-228C-4C87-BB46-9FEC60191E29}" destId="{202C6AF1-B902-432B-9B54-674466B975B3}" srcOrd="0" destOrd="0" presId="urn:microsoft.com/office/officeart/2008/layout/VerticalCurvedList"/>
    <dgm:cxn modelId="{F94CBDA8-1630-45CC-9757-A94871BD9010}" type="presParOf" srcId="{6E79CD9B-B643-4703-9CB8-3A676D1C157F}" destId="{CFE1251C-4A59-4D4F-A8CC-1F50A3B942DB}" srcOrd="3" destOrd="0" presId="urn:microsoft.com/office/officeart/2008/layout/VerticalCurvedList"/>
    <dgm:cxn modelId="{74882F56-6485-42A9-9F36-87F3929B1C3B}" type="presParOf" srcId="{6E79CD9B-B643-4703-9CB8-3A676D1C157F}" destId="{DB7D98B6-5F2C-4C7D-8C30-358C240B8B33}" srcOrd="4" destOrd="0" presId="urn:microsoft.com/office/officeart/2008/layout/VerticalCurvedList"/>
    <dgm:cxn modelId="{78B50C61-9742-4BED-A3C2-2B1881FCD748}" type="presParOf" srcId="{DB7D98B6-5F2C-4C7D-8C30-358C240B8B33}" destId="{D58D74B7-B587-4978-B0AD-0BD7D2D20BEC}" srcOrd="0" destOrd="0" presId="urn:microsoft.com/office/officeart/2008/layout/VerticalCurvedList"/>
    <dgm:cxn modelId="{43F2526A-59B7-4B98-94E4-E8D7FF26E9D7}" type="presParOf" srcId="{6E79CD9B-B643-4703-9CB8-3A676D1C157F}" destId="{9D6631F7-C868-4066-9302-7355AE3FBCA7}" srcOrd="5" destOrd="0" presId="urn:microsoft.com/office/officeart/2008/layout/VerticalCurvedList"/>
    <dgm:cxn modelId="{533AFA9B-CD31-47AA-83B3-A6B661D8B2E9}" type="presParOf" srcId="{6E79CD9B-B643-4703-9CB8-3A676D1C157F}" destId="{DF1C6C30-A403-434F-9383-CA2DE9570B35}" srcOrd="6" destOrd="0" presId="urn:microsoft.com/office/officeart/2008/layout/VerticalCurvedList"/>
    <dgm:cxn modelId="{9D644F2B-4133-42FA-B86C-47BD59C7B526}" type="presParOf" srcId="{DF1C6C30-A403-434F-9383-CA2DE9570B35}" destId="{DD9DDBB7-9810-4251-AB1C-50B0D26A8B4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3D35EC-65CD-45D0-9FE1-F5D091FBC6E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FF261A-7756-43FA-A3B3-9FD6FDDD9399}">
      <dgm:prSet phldrT="[Text]"/>
      <dgm:spPr/>
      <dgm:t>
        <a:bodyPr/>
        <a:lstStyle/>
        <a:p>
          <a:r>
            <a:rPr lang="en-US" dirty="0"/>
            <a:t>Identify scope of assessment</a:t>
          </a:r>
        </a:p>
      </dgm:t>
    </dgm:pt>
    <dgm:pt modelId="{9396B5F1-6B4A-4D27-81F9-47F33F951992}" type="parTrans" cxnId="{1E84FF4A-65FB-41DD-B1AB-26E4780EA534}">
      <dgm:prSet/>
      <dgm:spPr/>
      <dgm:t>
        <a:bodyPr/>
        <a:lstStyle/>
        <a:p>
          <a:endParaRPr lang="en-US"/>
        </a:p>
      </dgm:t>
    </dgm:pt>
    <dgm:pt modelId="{24B33069-1683-4398-A621-ED11BF687140}" type="sibTrans" cxnId="{1E84FF4A-65FB-41DD-B1AB-26E4780EA534}">
      <dgm:prSet/>
      <dgm:spPr/>
      <dgm:t>
        <a:bodyPr/>
        <a:lstStyle/>
        <a:p>
          <a:endParaRPr lang="en-US"/>
        </a:p>
      </dgm:t>
    </dgm:pt>
    <dgm:pt modelId="{E5348D76-6295-43E6-B0DF-8EF186365DAC}">
      <dgm:prSet phldrT="[Text]"/>
      <dgm:spPr/>
      <dgm:t>
        <a:bodyPr/>
        <a:lstStyle/>
        <a:p>
          <a:r>
            <a:rPr lang="en-US" dirty="0"/>
            <a:t>Identify critical areas</a:t>
          </a:r>
        </a:p>
      </dgm:t>
    </dgm:pt>
    <dgm:pt modelId="{C9C6EE11-6316-4A66-A932-C057DEC790C8}" type="parTrans" cxnId="{A21F2DD1-E75D-4372-9DE3-D60B7EB406F7}">
      <dgm:prSet/>
      <dgm:spPr/>
      <dgm:t>
        <a:bodyPr/>
        <a:lstStyle/>
        <a:p>
          <a:endParaRPr lang="en-US"/>
        </a:p>
      </dgm:t>
    </dgm:pt>
    <dgm:pt modelId="{35D534A4-7CBC-4B9F-99C1-DF5B4140DEC2}" type="sibTrans" cxnId="{A21F2DD1-E75D-4372-9DE3-D60B7EB406F7}">
      <dgm:prSet/>
      <dgm:spPr/>
      <dgm:t>
        <a:bodyPr/>
        <a:lstStyle/>
        <a:p>
          <a:endParaRPr lang="en-US"/>
        </a:p>
      </dgm:t>
    </dgm:pt>
    <dgm:pt modelId="{89620351-BB13-46D2-981A-6C14D5CA9025}">
      <dgm:prSet phldrT="[Text]"/>
      <dgm:spPr/>
      <dgm:t>
        <a:bodyPr/>
        <a:lstStyle/>
        <a:p>
          <a:r>
            <a:rPr lang="en-US" dirty="0"/>
            <a:t>Identify team</a:t>
          </a:r>
        </a:p>
      </dgm:t>
    </dgm:pt>
    <dgm:pt modelId="{6F874F3F-1298-4F12-B8C5-CCF0CEF1AE81}" type="parTrans" cxnId="{4106CBF1-9EA7-45D8-B4F6-D74D62720279}">
      <dgm:prSet/>
      <dgm:spPr/>
      <dgm:t>
        <a:bodyPr/>
        <a:lstStyle/>
        <a:p>
          <a:endParaRPr lang="en-US"/>
        </a:p>
      </dgm:t>
    </dgm:pt>
    <dgm:pt modelId="{48611B61-FA10-4C80-87A1-3C84E96F1D03}" type="sibTrans" cxnId="{4106CBF1-9EA7-45D8-B4F6-D74D62720279}">
      <dgm:prSet/>
      <dgm:spPr/>
      <dgm:t>
        <a:bodyPr/>
        <a:lstStyle/>
        <a:p>
          <a:endParaRPr lang="en-US"/>
        </a:p>
      </dgm:t>
    </dgm:pt>
    <dgm:pt modelId="{BDD9D766-F5E6-41B4-89BC-D23A82FDAAC4}" type="pres">
      <dgm:prSet presAssocID="{B33D35EC-65CD-45D0-9FE1-F5D091FBC6E5}" presName="linear" presStyleCnt="0">
        <dgm:presLayoutVars>
          <dgm:dir/>
          <dgm:animLvl val="lvl"/>
          <dgm:resizeHandles val="exact"/>
        </dgm:presLayoutVars>
      </dgm:prSet>
      <dgm:spPr/>
    </dgm:pt>
    <dgm:pt modelId="{035F0879-18D7-436B-86F4-9EAA86530624}" type="pres">
      <dgm:prSet presAssocID="{49FF261A-7756-43FA-A3B3-9FD6FDDD9399}" presName="parentLin" presStyleCnt="0"/>
      <dgm:spPr/>
    </dgm:pt>
    <dgm:pt modelId="{AC1BE970-AF19-44E5-AADB-799AE3389C92}" type="pres">
      <dgm:prSet presAssocID="{49FF261A-7756-43FA-A3B3-9FD6FDDD9399}" presName="parentLeftMargin" presStyleLbl="node1" presStyleIdx="0" presStyleCnt="3"/>
      <dgm:spPr/>
    </dgm:pt>
    <dgm:pt modelId="{1FD51DFD-B1ED-4738-BCD6-48C28A1589C7}" type="pres">
      <dgm:prSet presAssocID="{49FF261A-7756-43FA-A3B3-9FD6FDDD939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6C877C1-263F-4316-9CB8-7328AA9BE1B6}" type="pres">
      <dgm:prSet presAssocID="{49FF261A-7756-43FA-A3B3-9FD6FDDD9399}" presName="negativeSpace" presStyleCnt="0"/>
      <dgm:spPr/>
    </dgm:pt>
    <dgm:pt modelId="{6A9F0267-CFBD-4DED-A78F-5AB0C6D727C0}" type="pres">
      <dgm:prSet presAssocID="{49FF261A-7756-43FA-A3B3-9FD6FDDD9399}" presName="childText" presStyleLbl="conFgAcc1" presStyleIdx="0" presStyleCnt="3">
        <dgm:presLayoutVars>
          <dgm:bulletEnabled val="1"/>
        </dgm:presLayoutVars>
      </dgm:prSet>
      <dgm:spPr/>
    </dgm:pt>
    <dgm:pt modelId="{3A326492-42F0-4794-882E-8E4D9A2ACBF2}" type="pres">
      <dgm:prSet presAssocID="{24B33069-1683-4398-A621-ED11BF687140}" presName="spaceBetweenRectangles" presStyleCnt="0"/>
      <dgm:spPr/>
    </dgm:pt>
    <dgm:pt modelId="{7B4F3CDE-0C3D-40D0-99B4-79508B6BF657}" type="pres">
      <dgm:prSet presAssocID="{E5348D76-6295-43E6-B0DF-8EF186365DAC}" presName="parentLin" presStyleCnt="0"/>
      <dgm:spPr/>
    </dgm:pt>
    <dgm:pt modelId="{93BA6F39-D87D-4FDB-A2B0-65570D4DAF00}" type="pres">
      <dgm:prSet presAssocID="{E5348D76-6295-43E6-B0DF-8EF186365DAC}" presName="parentLeftMargin" presStyleLbl="node1" presStyleIdx="0" presStyleCnt="3"/>
      <dgm:spPr/>
    </dgm:pt>
    <dgm:pt modelId="{362F8445-C30E-4BFB-97D0-376E8F11733B}" type="pres">
      <dgm:prSet presAssocID="{E5348D76-6295-43E6-B0DF-8EF186365DA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4800B32-DD77-4D89-82DD-EC83E63EE366}" type="pres">
      <dgm:prSet presAssocID="{E5348D76-6295-43E6-B0DF-8EF186365DAC}" presName="negativeSpace" presStyleCnt="0"/>
      <dgm:spPr/>
    </dgm:pt>
    <dgm:pt modelId="{436831E2-C4EB-4725-8916-42D171B93893}" type="pres">
      <dgm:prSet presAssocID="{E5348D76-6295-43E6-B0DF-8EF186365DAC}" presName="childText" presStyleLbl="conFgAcc1" presStyleIdx="1" presStyleCnt="3">
        <dgm:presLayoutVars>
          <dgm:bulletEnabled val="1"/>
        </dgm:presLayoutVars>
      </dgm:prSet>
      <dgm:spPr/>
    </dgm:pt>
    <dgm:pt modelId="{5F74998A-CCCF-447F-BE66-12B59C409CBF}" type="pres">
      <dgm:prSet presAssocID="{35D534A4-7CBC-4B9F-99C1-DF5B4140DEC2}" presName="spaceBetweenRectangles" presStyleCnt="0"/>
      <dgm:spPr/>
    </dgm:pt>
    <dgm:pt modelId="{8716BA14-1023-4B79-AB8D-812B19146611}" type="pres">
      <dgm:prSet presAssocID="{89620351-BB13-46D2-981A-6C14D5CA9025}" presName="parentLin" presStyleCnt="0"/>
      <dgm:spPr/>
    </dgm:pt>
    <dgm:pt modelId="{FB7E5894-24B5-4A6D-930B-C7A96E970E8F}" type="pres">
      <dgm:prSet presAssocID="{89620351-BB13-46D2-981A-6C14D5CA9025}" presName="parentLeftMargin" presStyleLbl="node1" presStyleIdx="1" presStyleCnt="3"/>
      <dgm:spPr/>
    </dgm:pt>
    <dgm:pt modelId="{5BD4D085-9B8F-4F03-85D6-6D3DADFB3A96}" type="pres">
      <dgm:prSet presAssocID="{89620351-BB13-46D2-981A-6C14D5CA902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9A20A8A-29A5-41D2-9950-838C5721BB77}" type="pres">
      <dgm:prSet presAssocID="{89620351-BB13-46D2-981A-6C14D5CA9025}" presName="negativeSpace" presStyleCnt="0"/>
      <dgm:spPr/>
    </dgm:pt>
    <dgm:pt modelId="{FB259F4F-FBAD-497B-B1AB-9F80A7773529}" type="pres">
      <dgm:prSet presAssocID="{89620351-BB13-46D2-981A-6C14D5CA902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F53BC0C-FACA-4230-9129-F549F2F1E047}" type="presOf" srcId="{E5348D76-6295-43E6-B0DF-8EF186365DAC}" destId="{362F8445-C30E-4BFB-97D0-376E8F11733B}" srcOrd="1" destOrd="0" presId="urn:microsoft.com/office/officeart/2005/8/layout/list1"/>
    <dgm:cxn modelId="{8DE7672E-22F0-4762-8A2F-4CAB2A1C906E}" type="presOf" srcId="{89620351-BB13-46D2-981A-6C14D5CA9025}" destId="{FB7E5894-24B5-4A6D-930B-C7A96E970E8F}" srcOrd="0" destOrd="0" presId="urn:microsoft.com/office/officeart/2005/8/layout/list1"/>
    <dgm:cxn modelId="{1E84FF4A-65FB-41DD-B1AB-26E4780EA534}" srcId="{B33D35EC-65CD-45D0-9FE1-F5D091FBC6E5}" destId="{49FF261A-7756-43FA-A3B3-9FD6FDDD9399}" srcOrd="0" destOrd="0" parTransId="{9396B5F1-6B4A-4D27-81F9-47F33F951992}" sibTransId="{24B33069-1683-4398-A621-ED11BF687140}"/>
    <dgm:cxn modelId="{3651298C-DCDC-4285-B2F9-9595DECE08C2}" type="presOf" srcId="{89620351-BB13-46D2-981A-6C14D5CA9025}" destId="{5BD4D085-9B8F-4F03-85D6-6D3DADFB3A96}" srcOrd="1" destOrd="0" presId="urn:microsoft.com/office/officeart/2005/8/layout/list1"/>
    <dgm:cxn modelId="{441695C5-F620-4308-B3B0-025F0EEE37BE}" type="presOf" srcId="{E5348D76-6295-43E6-B0DF-8EF186365DAC}" destId="{93BA6F39-D87D-4FDB-A2B0-65570D4DAF00}" srcOrd="0" destOrd="0" presId="urn:microsoft.com/office/officeart/2005/8/layout/list1"/>
    <dgm:cxn modelId="{4266B1CF-2DAB-4D36-84DC-7722B9B7FEC6}" type="presOf" srcId="{B33D35EC-65CD-45D0-9FE1-F5D091FBC6E5}" destId="{BDD9D766-F5E6-41B4-89BC-D23A82FDAAC4}" srcOrd="0" destOrd="0" presId="urn:microsoft.com/office/officeart/2005/8/layout/list1"/>
    <dgm:cxn modelId="{A21F2DD1-E75D-4372-9DE3-D60B7EB406F7}" srcId="{B33D35EC-65CD-45D0-9FE1-F5D091FBC6E5}" destId="{E5348D76-6295-43E6-B0DF-8EF186365DAC}" srcOrd="1" destOrd="0" parTransId="{C9C6EE11-6316-4A66-A932-C057DEC790C8}" sibTransId="{35D534A4-7CBC-4B9F-99C1-DF5B4140DEC2}"/>
    <dgm:cxn modelId="{796924DE-34FC-4B74-B9C3-65746224A8A2}" type="presOf" srcId="{49FF261A-7756-43FA-A3B3-9FD6FDDD9399}" destId="{AC1BE970-AF19-44E5-AADB-799AE3389C92}" srcOrd="0" destOrd="0" presId="urn:microsoft.com/office/officeart/2005/8/layout/list1"/>
    <dgm:cxn modelId="{4106CBF1-9EA7-45D8-B4F6-D74D62720279}" srcId="{B33D35EC-65CD-45D0-9FE1-F5D091FBC6E5}" destId="{89620351-BB13-46D2-981A-6C14D5CA9025}" srcOrd="2" destOrd="0" parTransId="{6F874F3F-1298-4F12-B8C5-CCF0CEF1AE81}" sibTransId="{48611B61-FA10-4C80-87A1-3C84E96F1D03}"/>
    <dgm:cxn modelId="{AB9D01F9-8D37-4444-BDF4-8C8A831CCEDE}" type="presOf" srcId="{49FF261A-7756-43FA-A3B3-9FD6FDDD9399}" destId="{1FD51DFD-B1ED-4738-BCD6-48C28A1589C7}" srcOrd="1" destOrd="0" presId="urn:microsoft.com/office/officeart/2005/8/layout/list1"/>
    <dgm:cxn modelId="{BACBDB7C-BA54-47E1-87C5-49B24216EC36}" type="presParOf" srcId="{BDD9D766-F5E6-41B4-89BC-D23A82FDAAC4}" destId="{035F0879-18D7-436B-86F4-9EAA86530624}" srcOrd="0" destOrd="0" presId="urn:microsoft.com/office/officeart/2005/8/layout/list1"/>
    <dgm:cxn modelId="{4C7E285A-22DC-4DCC-8079-157C8D6B38D1}" type="presParOf" srcId="{035F0879-18D7-436B-86F4-9EAA86530624}" destId="{AC1BE970-AF19-44E5-AADB-799AE3389C92}" srcOrd="0" destOrd="0" presId="urn:microsoft.com/office/officeart/2005/8/layout/list1"/>
    <dgm:cxn modelId="{43BE98E9-E6C2-412F-A34F-8CA03680A9BE}" type="presParOf" srcId="{035F0879-18D7-436B-86F4-9EAA86530624}" destId="{1FD51DFD-B1ED-4738-BCD6-48C28A1589C7}" srcOrd="1" destOrd="0" presId="urn:microsoft.com/office/officeart/2005/8/layout/list1"/>
    <dgm:cxn modelId="{8DD177F2-E136-433A-9CDB-05EBE4F148C6}" type="presParOf" srcId="{BDD9D766-F5E6-41B4-89BC-D23A82FDAAC4}" destId="{16C877C1-263F-4316-9CB8-7328AA9BE1B6}" srcOrd="1" destOrd="0" presId="urn:microsoft.com/office/officeart/2005/8/layout/list1"/>
    <dgm:cxn modelId="{ECC941B3-5102-4F93-A534-7962827E1C57}" type="presParOf" srcId="{BDD9D766-F5E6-41B4-89BC-D23A82FDAAC4}" destId="{6A9F0267-CFBD-4DED-A78F-5AB0C6D727C0}" srcOrd="2" destOrd="0" presId="urn:microsoft.com/office/officeart/2005/8/layout/list1"/>
    <dgm:cxn modelId="{6AB2E928-B5B5-48CD-B74D-56D07A951188}" type="presParOf" srcId="{BDD9D766-F5E6-41B4-89BC-D23A82FDAAC4}" destId="{3A326492-42F0-4794-882E-8E4D9A2ACBF2}" srcOrd="3" destOrd="0" presId="urn:microsoft.com/office/officeart/2005/8/layout/list1"/>
    <dgm:cxn modelId="{BC203DC0-3C3B-409B-A7E4-62A428831EFF}" type="presParOf" srcId="{BDD9D766-F5E6-41B4-89BC-D23A82FDAAC4}" destId="{7B4F3CDE-0C3D-40D0-99B4-79508B6BF657}" srcOrd="4" destOrd="0" presId="urn:microsoft.com/office/officeart/2005/8/layout/list1"/>
    <dgm:cxn modelId="{D63C7849-4217-4DD2-A3CC-C6F508547ED0}" type="presParOf" srcId="{7B4F3CDE-0C3D-40D0-99B4-79508B6BF657}" destId="{93BA6F39-D87D-4FDB-A2B0-65570D4DAF00}" srcOrd="0" destOrd="0" presId="urn:microsoft.com/office/officeart/2005/8/layout/list1"/>
    <dgm:cxn modelId="{D249929A-7089-46F3-9AE4-D85D9713412B}" type="presParOf" srcId="{7B4F3CDE-0C3D-40D0-99B4-79508B6BF657}" destId="{362F8445-C30E-4BFB-97D0-376E8F11733B}" srcOrd="1" destOrd="0" presId="urn:microsoft.com/office/officeart/2005/8/layout/list1"/>
    <dgm:cxn modelId="{870D4A1F-00AA-4B59-A0C3-CA374F0103FD}" type="presParOf" srcId="{BDD9D766-F5E6-41B4-89BC-D23A82FDAAC4}" destId="{54800B32-DD77-4D89-82DD-EC83E63EE366}" srcOrd="5" destOrd="0" presId="urn:microsoft.com/office/officeart/2005/8/layout/list1"/>
    <dgm:cxn modelId="{4F976512-A2A4-48A2-91AB-4A2470608B87}" type="presParOf" srcId="{BDD9D766-F5E6-41B4-89BC-D23A82FDAAC4}" destId="{436831E2-C4EB-4725-8916-42D171B93893}" srcOrd="6" destOrd="0" presId="urn:microsoft.com/office/officeart/2005/8/layout/list1"/>
    <dgm:cxn modelId="{B3C42311-5F31-42FA-A154-C94D356B4F21}" type="presParOf" srcId="{BDD9D766-F5E6-41B4-89BC-D23A82FDAAC4}" destId="{5F74998A-CCCF-447F-BE66-12B59C409CBF}" srcOrd="7" destOrd="0" presId="urn:microsoft.com/office/officeart/2005/8/layout/list1"/>
    <dgm:cxn modelId="{73B73D33-0468-412A-BF21-7EC291AD31BC}" type="presParOf" srcId="{BDD9D766-F5E6-41B4-89BC-D23A82FDAAC4}" destId="{8716BA14-1023-4B79-AB8D-812B19146611}" srcOrd="8" destOrd="0" presId="urn:microsoft.com/office/officeart/2005/8/layout/list1"/>
    <dgm:cxn modelId="{977F5A42-81BB-4852-ABDB-B3841DFF6063}" type="presParOf" srcId="{8716BA14-1023-4B79-AB8D-812B19146611}" destId="{FB7E5894-24B5-4A6D-930B-C7A96E970E8F}" srcOrd="0" destOrd="0" presId="urn:microsoft.com/office/officeart/2005/8/layout/list1"/>
    <dgm:cxn modelId="{DCB1943F-6951-4C60-A7DD-526B421563D8}" type="presParOf" srcId="{8716BA14-1023-4B79-AB8D-812B19146611}" destId="{5BD4D085-9B8F-4F03-85D6-6D3DADFB3A96}" srcOrd="1" destOrd="0" presId="urn:microsoft.com/office/officeart/2005/8/layout/list1"/>
    <dgm:cxn modelId="{4CB1EFD8-63B4-483F-BEAA-2FB22DFE4D28}" type="presParOf" srcId="{BDD9D766-F5E6-41B4-89BC-D23A82FDAAC4}" destId="{19A20A8A-29A5-41D2-9950-838C5721BB77}" srcOrd="9" destOrd="0" presId="urn:microsoft.com/office/officeart/2005/8/layout/list1"/>
    <dgm:cxn modelId="{E987B057-F8C5-4795-A768-5AC4D8B49B03}" type="presParOf" srcId="{BDD9D766-F5E6-41B4-89BC-D23A82FDAAC4}" destId="{FB259F4F-FBAD-497B-B1AB-9F80A77735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0FAB0A-8149-42F1-8AAD-9B9962DB9BC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883D8E-1589-4853-A431-AAA767AFDE27}">
      <dgm:prSet phldrT="[Text]"/>
      <dgm:spPr/>
      <dgm:t>
        <a:bodyPr/>
        <a:lstStyle/>
        <a:p>
          <a:r>
            <a:rPr lang="en-US" dirty="0"/>
            <a:t>Single loss expectancy (SLE)</a:t>
          </a:r>
        </a:p>
      </dgm:t>
    </dgm:pt>
    <dgm:pt modelId="{8FF55204-91DB-46A4-B502-E6720C5ECF33}" type="parTrans" cxnId="{FD3EF2B3-2A6E-4D91-9B67-9CE25E25B6A2}">
      <dgm:prSet/>
      <dgm:spPr/>
      <dgm:t>
        <a:bodyPr/>
        <a:lstStyle/>
        <a:p>
          <a:endParaRPr lang="en-US"/>
        </a:p>
      </dgm:t>
    </dgm:pt>
    <dgm:pt modelId="{94D2ED2C-7E55-4470-9AF6-1D01AD8AFB60}" type="sibTrans" cxnId="{FD3EF2B3-2A6E-4D91-9B67-9CE25E25B6A2}">
      <dgm:prSet/>
      <dgm:spPr/>
      <dgm:t>
        <a:bodyPr/>
        <a:lstStyle/>
        <a:p>
          <a:endParaRPr lang="en-US"/>
        </a:p>
      </dgm:t>
    </dgm:pt>
    <dgm:pt modelId="{85BE95AD-C213-4EDE-B288-1BF9B57886AB}">
      <dgm:prSet phldrT="[Text]"/>
      <dgm:spPr/>
      <dgm:t>
        <a:bodyPr/>
        <a:lstStyle/>
        <a:p>
          <a:r>
            <a:rPr lang="en-US" dirty="0"/>
            <a:t>Annual rate of occurrence (ARO)</a:t>
          </a:r>
        </a:p>
      </dgm:t>
    </dgm:pt>
    <dgm:pt modelId="{0798349F-1724-4D7B-B965-4AC42BAF1900}" type="parTrans" cxnId="{7A4B7E5B-5791-4441-9C5B-8077CBE49B8E}">
      <dgm:prSet/>
      <dgm:spPr/>
      <dgm:t>
        <a:bodyPr/>
        <a:lstStyle/>
        <a:p>
          <a:endParaRPr lang="en-US"/>
        </a:p>
      </dgm:t>
    </dgm:pt>
    <dgm:pt modelId="{DBB78F1F-29B0-42E5-8A10-AF94C34FC06B}" type="sibTrans" cxnId="{7A4B7E5B-5791-4441-9C5B-8077CBE49B8E}">
      <dgm:prSet/>
      <dgm:spPr/>
      <dgm:t>
        <a:bodyPr/>
        <a:lstStyle/>
        <a:p>
          <a:endParaRPr lang="en-US"/>
        </a:p>
      </dgm:t>
    </dgm:pt>
    <dgm:pt modelId="{CBDD31FE-6D1B-4B68-B7F4-67E4159EA75A}">
      <dgm:prSet phldrT="[Text]"/>
      <dgm:spPr/>
      <dgm:t>
        <a:bodyPr/>
        <a:lstStyle/>
        <a:p>
          <a:r>
            <a:rPr lang="en-US" dirty="0"/>
            <a:t>Annual loss expectancy (ALE)</a:t>
          </a:r>
        </a:p>
      </dgm:t>
    </dgm:pt>
    <dgm:pt modelId="{E01E20D8-3B82-4FF4-8864-41AECCE5B30A}" type="parTrans" cxnId="{84BD5098-1717-4CE8-8092-C48130714AEC}">
      <dgm:prSet/>
      <dgm:spPr/>
      <dgm:t>
        <a:bodyPr/>
        <a:lstStyle/>
        <a:p>
          <a:endParaRPr lang="en-US"/>
        </a:p>
      </dgm:t>
    </dgm:pt>
    <dgm:pt modelId="{A457BAFE-80FB-424D-B33C-95F0A7D89A2C}" type="sibTrans" cxnId="{84BD5098-1717-4CE8-8092-C48130714AEC}">
      <dgm:prSet/>
      <dgm:spPr/>
      <dgm:t>
        <a:bodyPr/>
        <a:lstStyle/>
        <a:p>
          <a:endParaRPr lang="en-US"/>
        </a:p>
      </dgm:t>
    </dgm:pt>
    <dgm:pt modelId="{FEEB007B-23B9-472B-8843-6473B1BC0FEC}">
      <dgm:prSet/>
      <dgm:spPr/>
      <dgm:t>
        <a:bodyPr/>
        <a:lstStyle/>
        <a:p>
          <a:r>
            <a:rPr lang="en-US" dirty="0"/>
            <a:t>Safeguard (Control) value</a:t>
          </a:r>
        </a:p>
      </dgm:t>
    </dgm:pt>
    <dgm:pt modelId="{10EE63EC-DF2C-42D1-B77C-A90C9E6838F3}" type="parTrans" cxnId="{2B9A0AE0-BF01-4A18-A316-672CDA75B2AF}">
      <dgm:prSet/>
      <dgm:spPr/>
      <dgm:t>
        <a:bodyPr/>
        <a:lstStyle/>
        <a:p>
          <a:endParaRPr lang="en-US"/>
        </a:p>
      </dgm:t>
    </dgm:pt>
    <dgm:pt modelId="{15411DFE-A53B-49DC-B066-DEEA246B6419}" type="sibTrans" cxnId="{2B9A0AE0-BF01-4A18-A316-672CDA75B2AF}">
      <dgm:prSet/>
      <dgm:spPr/>
      <dgm:t>
        <a:bodyPr/>
        <a:lstStyle/>
        <a:p>
          <a:endParaRPr lang="en-US"/>
        </a:p>
      </dgm:t>
    </dgm:pt>
    <dgm:pt modelId="{0C8CED0D-5B1D-48F9-B58F-E67542622CB1}" type="pres">
      <dgm:prSet presAssocID="{9B0FAB0A-8149-42F1-8AAD-9B9962DB9BC1}" presName="linear" presStyleCnt="0">
        <dgm:presLayoutVars>
          <dgm:dir/>
          <dgm:animLvl val="lvl"/>
          <dgm:resizeHandles val="exact"/>
        </dgm:presLayoutVars>
      </dgm:prSet>
      <dgm:spPr/>
    </dgm:pt>
    <dgm:pt modelId="{DC86F3B3-75EA-4505-8443-65BE90CBD8E5}" type="pres">
      <dgm:prSet presAssocID="{3A883D8E-1589-4853-A431-AAA767AFDE27}" presName="parentLin" presStyleCnt="0"/>
      <dgm:spPr/>
    </dgm:pt>
    <dgm:pt modelId="{93BF6105-1CBE-4BB3-BA0E-617B8A160EA6}" type="pres">
      <dgm:prSet presAssocID="{3A883D8E-1589-4853-A431-AAA767AFDE27}" presName="parentLeftMargin" presStyleLbl="node1" presStyleIdx="0" presStyleCnt="4"/>
      <dgm:spPr/>
    </dgm:pt>
    <dgm:pt modelId="{58597CB0-167C-4516-9567-3FF92B05F685}" type="pres">
      <dgm:prSet presAssocID="{3A883D8E-1589-4853-A431-AAA767AFDE2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A7F8715-F51D-48B3-B24A-35A43B92488E}" type="pres">
      <dgm:prSet presAssocID="{3A883D8E-1589-4853-A431-AAA767AFDE27}" presName="negativeSpace" presStyleCnt="0"/>
      <dgm:spPr/>
    </dgm:pt>
    <dgm:pt modelId="{09F61FD5-41A2-4022-9486-CB30A806750A}" type="pres">
      <dgm:prSet presAssocID="{3A883D8E-1589-4853-A431-AAA767AFDE27}" presName="childText" presStyleLbl="conFgAcc1" presStyleIdx="0" presStyleCnt="4">
        <dgm:presLayoutVars>
          <dgm:bulletEnabled val="1"/>
        </dgm:presLayoutVars>
      </dgm:prSet>
      <dgm:spPr/>
    </dgm:pt>
    <dgm:pt modelId="{E68B46F6-3618-4147-8E48-D104566B7945}" type="pres">
      <dgm:prSet presAssocID="{94D2ED2C-7E55-4470-9AF6-1D01AD8AFB60}" presName="spaceBetweenRectangles" presStyleCnt="0"/>
      <dgm:spPr/>
    </dgm:pt>
    <dgm:pt modelId="{CC705B94-997E-45C8-8AE1-04812F146C82}" type="pres">
      <dgm:prSet presAssocID="{85BE95AD-C213-4EDE-B288-1BF9B57886AB}" presName="parentLin" presStyleCnt="0"/>
      <dgm:spPr/>
    </dgm:pt>
    <dgm:pt modelId="{9A02CC13-569C-40A8-9571-579A2029B67F}" type="pres">
      <dgm:prSet presAssocID="{85BE95AD-C213-4EDE-B288-1BF9B57886AB}" presName="parentLeftMargin" presStyleLbl="node1" presStyleIdx="0" presStyleCnt="4"/>
      <dgm:spPr/>
    </dgm:pt>
    <dgm:pt modelId="{F5DEC9C5-0542-49D7-BA49-463660AACAB7}" type="pres">
      <dgm:prSet presAssocID="{85BE95AD-C213-4EDE-B288-1BF9B57886A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1A35CE8-D8F4-407C-BAA9-884064619E45}" type="pres">
      <dgm:prSet presAssocID="{85BE95AD-C213-4EDE-B288-1BF9B57886AB}" presName="negativeSpace" presStyleCnt="0"/>
      <dgm:spPr/>
    </dgm:pt>
    <dgm:pt modelId="{2D8B26C6-DFF2-4416-B282-42D943CBEB83}" type="pres">
      <dgm:prSet presAssocID="{85BE95AD-C213-4EDE-B288-1BF9B57886AB}" presName="childText" presStyleLbl="conFgAcc1" presStyleIdx="1" presStyleCnt="4">
        <dgm:presLayoutVars>
          <dgm:bulletEnabled val="1"/>
        </dgm:presLayoutVars>
      </dgm:prSet>
      <dgm:spPr/>
    </dgm:pt>
    <dgm:pt modelId="{185ACC1D-F9C3-47B2-BC08-2087C4C358DE}" type="pres">
      <dgm:prSet presAssocID="{DBB78F1F-29B0-42E5-8A10-AF94C34FC06B}" presName="spaceBetweenRectangles" presStyleCnt="0"/>
      <dgm:spPr/>
    </dgm:pt>
    <dgm:pt modelId="{9EBB2FE0-FF65-476B-A798-2A21B6459415}" type="pres">
      <dgm:prSet presAssocID="{CBDD31FE-6D1B-4B68-B7F4-67E4159EA75A}" presName="parentLin" presStyleCnt="0"/>
      <dgm:spPr/>
    </dgm:pt>
    <dgm:pt modelId="{3F0C8F0B-1A3D-4943-AB6F-B09AEAC13974}" type="pres">
      <dgm:prSet presAssocID="{CBDD31FE-6D1B-4B68-B7F4-67E4159EA75A}" presName="parentLeftMargin" presStyleLbl="node1" presStyleIdx="1" presStyleCnt="4"/>
      <dgm:spPr/>
    </dgm:pt>
    <dgm:pt modelId="{2393CDE5-7751-42DB-AC98-C2E6AC85E3EA}" type="pres">
      <dgm:prSet presAssocID="{CBDD31FE-6D1B-4B68-B7F4-67E4159EA75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AB15C63-72FD-4A87-B629-046E93C2BB5D}" type="pres">
      <dgm:prSet presAssocID="{CBDD31FE-6D1B-4B68-B7F4-67E4159EA75A}" presName="negativeSpace" presStyleCnt="0"/>
      <dgm:spPr/>
    </dgm:pt>
    <dgm:pt modelId="{299DC142-9CC6-4398-952A-B3CD3C2D14DC}" type="pres">
      <dgm:prSet presAssocID="{CBDD31FE-6D1B-4B68-B7F4-67E4159EA75A}" presName="childText" presStyleLbl="conFgAcc1" presStyleIdx="2" presStyleCnt="4">
        <dgm:presLayoutVars>
          <dgm:bulletEnabled val="1"/>
        </dgm:presLayoutVars>
      </dgm:prSet>
      <dgm:spPr/>
    </dgm:pt>
    <dgm:pt modelId="{907258B5-2DA4-486A-85BB-9D0F455616AF}" type="pres">
      <dgm:prSet presAssocID="{A457BAFE-80FB-424D-B33C-95F0A7D89A2C}" presName="spaceBetweenRectangles" presStyleCnt="0"/>
      <dgm:spPr/>
    </dgm:pt>
    <dgm:pt modelId="{8C1AC729-650C-42B8-AA26-C686B95C12EA}" type="pres">
      <dgm:prSet presAssocID="{FEEB007B-23B9-472B-8843-6473B1BC0FEC}" presName="parentLin" presStyleCnt="0"/>
      <dgm:spPr/>
    </dgm:pt>
    <dgm:pt modelId="{69AE5C4D-B0AE-463D-80EA-779EFDC76252}" type="pres">
      <dgm:prSet presAssocID="{FEEB007B-23B9-472B-8843-6473B1BC0FEC}" presName="parentLeftMargin" presStyleLbl="node1" presStyleIdx="2" presStyleCnt="4"/>
      <dgm:spPr/>
    </dgm:pt>
    <dgm:pt modelId="{AB2F5AA4-523E-43A7-BB11-B4E2EA68C261}" type="pres">
      <dgm:prSet presAssocID="{FEEB007B-23B9-472B-8843-6473B1BC0FE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D314C92-28C6-4B4B-B8DF-E3225E919881}" type="pres">
      <dgm:prSet presAssocID="{FEEB007B-23B9-472B-8843-6473B1BC0FEC}" presName="negativeSpace" presStyleCnt="0"/>
      <dgm:spPr/>
    </dgm:pt>
    <dgm:pt modelId="{1590C19F-B452-4C2C-B26D-52EF669864CD}" type="pres">
      <dgm:prSet presAssocID="{FEEB007B-23B9-472B-8843-6473B1BC0FE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4ECC120-B1A3-4ADA-A7AA-0473770271C5}" type="presOf" srcId="{3A883D8E-1589-4853-A431-AAA767AFDE27}" destId="{93BF6105-1CBE-4BB3-BA0E-617B8A160EA6}" srcOrd="0" destOrd="0" presId="urn:microsoft.com/office/officeart/2005/8/layout/list1"/>
    <dgm:cxn modelId="{52E4762B-5A0F-4338-903A-6065D2F765D4}" type="presOf" srcId="{FEEB007B-23B9-472B-8843-6473B1BC0FEC}" destId="{69AE5C4D-B0AE-463D-80EA-779EFDC76252}" srcOrd="0" destOrd="0" presId="urn:microsoft.com/office/officeart/2005/8/layout/list1"/>
    <dgm:cxn modelId="{5BB5B32B-663D-4552-A3E9-F632B31F4F62}" type="presOf" srcId="{CBDD31FE-6D1B-4B68-B7F4-67E4159EA75A}" destId="{2393CDE5-7751-42DB-AC98-C2E6AC85E3EA}" srcOrd="1" destOrd="0" presId="urn:microsoft.com/office/officeart/2005/8/layout/list1"/>
    <dgm:cxn modelId="{37095943-5AE7-4154-8B74-D21E63A2C941}" type="presOf" srcId="{CBDD31FE-6D1B-4B68-B7F4-67E4159EA75A}" destId="{3F0C8F0B-1A3D-4943-AB6F-B09AEAC13974}" srcOrd="0" destOrd="0" presId="urn:microsoft.com/office/officeart/2005/8/layout/list1"/>
    <dgm:cxn modelId="{D8798E49-B5C8-477B-85AE-06D25BF37FA1}" type="presOf" srcId="{3A883D8E-1589-4853-A431-AAA767AFDE27}" destId="{58597CB0-167C-4516-9567-3FF92B05F685}" srcOrd="1" destOrd="0" presId="urn:microsoft.com/office/officeart/2005/8/layout/list1"/>
    <dgm:cxn modelId="{7A4B7E5B-5791-4441-9C5B-8077CBE49B8E}" srcId="{9B0FAB0A-8149-42F1-8AAD-9B9962DB9BC1}" destId="{85BE95AD-C213-4EDE-B288-1BF9B57886AB}" srcOrd="1" destOrd="0" parTransId="{0798349F-1724-4D7B-B965-4AC42BAF1900}" sibTransId="{DBB78F1F-29B0-42E5-8A10-AF94C34FC06B}"/>
    <dgm:cxn modelId="{8DC6F064-71A7-431A-98E8-AD9C8C7334C9}" type="presOf" srcId="{85BE95AD-C213-4EDE-B288-1BF9B57886AB}" destId="{9A02CC13-569C-40A8-9571-579A2029B67F}" srcOrd="0" destOrd="0" presId="urn:microsoft.com/office/officeart/2005/8/layout/list1"/>
    <dgm:cxn modelId="{84BD5098-1717-4CE8-8092-C48130714AEC}" srcId="{9B0FAB0A-8149-42F1-8AAD-9B9962DB9BC1}" destId="{CBDD31FE-6D1B-4B68-B7F4-67E4159EA75A}" srcOrd="2" destOrd="0" parTransId="{E01E20D8-3B82-4FF4-8864-41AECCE5B30A}" sibTransId="{A457BAFE-80FB-424D-B33C-95F0A7D89A2C}"/>
    <dgm:cxn modelId="{FD3EF2B3-2A6E-4D91-9B67-9CE25E25B6A2}" srcId="{9B0FAB0A-8149-42F1-8AAD-9B9962DB9BC1}" destId="{3A883D8E-1589-4853-A431-AAA767AFDE27}" srcOrd="0" destOrd="0" parTransId="{8FF55204-91DB-46A4-B502-E6720C5ECF33}" sibTransId="{94D2ED2C-7E55-4470-9AF6-1D01AD8AFB60}"/>
    <dgm:cxn modelId="{E2C0AABE-B929-4F7F-B65F-50E1AF492857}" type="presOf" srcId="{85BE95AD-C213-4EDE-B288-1BF9B57886AB}" destId="{F5DEC9C5-0542-49D7-BA49-463660AACAB7}" srcOrd="1" destOrd="0" presId="urn:microsoft.com/office/officeart/2005/8/layout/list1"/>
    <dgm:cxn modelId="{CA699DCB-FD49-4B4A-907C-34EF123DDFF2}" type="presOf" srcId="{FEEB007B-23B9-472B-8843-6473B1BC0FEC}" destId="{AB2F5AA4-523E-43A7-BB11-B4E2EA68C261}" srcOrd="1" destOrd="0" presId="urn:microsoft.com/office/officeart/2005/8/layout/list1"/>
    <dgm:cxn modelId="{2B9A0AE0-BF01-4A18-A316-672CDA75B2AF}" srcId="{9B0FAB0A-8149-42F1-8AAD-9B9962DB9BC1}" destId="{FEEB007B-23B9-472B-8843-6473B1BC0FEC}" srcOrd="3" destOrd="0" parTransId="{10EE63EC-DF2C-42D1-B77C-A90C9E6838F3}" sibTransId="{15411DFE-A53B-49DC-B066-DEEA246B6419}"/>
    <dgm:cxn modelId="{DA8C0DF5-050A-4548-A1D9-F3AF69A8C52C}" type="presOf" srcId="{9B0FAB0A-8149-42F1-8AAD-9B9962DB9BC1}" destId="{0C8CED0D-5B1D-48F9-B58F-E67542622CB1}" srcOrd="0" destOrd="0" presId="urn:microsoft.com/office/officeart/2005/8/layout/list1"/>
    <dgm:cxn modelId="{F60257CE-ED82-49D6-8A57-A6DD09565707}" type="presParOf" srcId="{0C8CED0D-5B1D-48F9-B58F-E67542622CB1}" destId="{DC86F3B3-75EA-4505-8443-65BE90CBD8E5}" srcOrd="0" destOrd="0" presId="urn:microsoft.com/office/officeart/2005/8/layout/list1"/>
    <dgm:cxn modelId="{42CD006B-83C0-4ACE-90C4-E1B1853492A2}" type="presParOf" srcId="{DC86F3B3-75EA-4505-8443-65BE90CBD8E5}" destId="{93BF6105-1CBE-4BB3-BA0E-617B8A160EA6}" srcOrd="0" destOrd="0" presId="urn:microsoft.com/office/officeart/2005/8/layout/list1"/>
    <dgm:cxn modelId="{A9E33D52-8911-44C4-84DB-AB9A748B1748}" type="presParOf" srcId="{DC86F3B3-75EA-4505-8443-65BE90CBD8E5}" destId="{58597CB0-167C-4516-9567-3FF92B05F685}" srcOrd="1" destOrd="0" presId="urn:microsoft.com/office/officeart/2005/8/layout/list1"/>
    <dgm:cxn modelId="{D13A21DB-52F6-488A-BD1B-EED6316D338E}" type="presParOf" srcId="{0C8CED0D-5B1D-48F9-B58F-E67542622CB1}" destId="{DA7F8715-F51D-48B3-B24A-35A43B92488E}" srcOrd="1" destOrd="0" presId="urn:microsoft.com/office/officeart/2005/8/layout/list1"/>
    <dgm:cxn modelId="{90C78B3D-65A5-4D7B-85A4-1BF842B0D999}" type="presParOf" srcId="{0C8CED0D-5B1D-48F9-B58F-E67542622CB1}" destId="{09F61FD5-41A2-4022-9486-CB30A806750A}" srcOrd="2" destOrd="0" presId="urn:microsoft.com/office/officeart/2005/8/layout/list1"/>
    <dgm:cxn modelId="{8CD2C571-2E57-460E-B20F-D0DFB3630EA6}" type="presParOf" srcId="{0C8CED0D-5B1D-48F9-B58F-E67542622CB1}" destId="{E68B46F6-3618-4147-8E48-D104566B7945}" srcOrd="3" destOrd="0" presId="urn:microsoft.com/office/officeart/2005/8/layout/list1"/>
    <dgm:cxn modelId="{8E150C6C-5D2D-4A60-B63C-5BF7B8E0FC5E}" type="presParOf" srcId="{0C8CED0D-5B1D-48F9-B58F-E67542622CB1}" destId="{CC705B94-997E-45C8-8AE1-04812F146C82}" srcOrd="4" destOrd="0" presId="urn:microsoft.com/office/officeart/2005/8/layout/list1"/>
    <dgm:cxn modelId="{1EF58B1F-F214-4527-8B42-9FEA4CBA3E56}" type="presParOf" srcId="{CC705B94-997E-45C8-8AE1-04812F146C82}" destId="{9A02CC13-569C-40A8-9571-579A2029B67F}" srcOrd="0" destOrd="0" presId="urn:microsoft.com/office/officeart/2005/8/layout/list1"/>
    <dgm:cxn modelId="{2A49DED6-078D-411D-BC33-942F2A322C61}" type="presParOf" srcId="{CC705B94-997E-45C8-8AE1-04812F146C82}" destId="{F5DEC9C5-0542-49D7-BA49-463660AACAB7}" srcOrd="1" destOrd="0" presId="urn:microsoft.com/office/officeart/2005/8/layout/list1"/>
    <dgm:cxn modelId="{E82DB48C-E4CE-4892-AE7B-AD9DC4A50EBA}" type="presParOf" srcId="{0C8CED0D-5B1D-48F9-B58F-E67542622CB1}" destId="{C1A35CE8-D8F4-407C-BAA9-884064619E45}" srcOrd="5" destOrd="0" presId="urn:microsoft.com/office/officeart/2005/8/layout/list1"/>
    <dgm:cxn modelId="{0854E965-95EA-4E1D-9FFE-3C1883F77EED}" type="presParOf" srcId="{0C8CED0D-5B1D-48F9-B58F-E67542622CB1}" destId="{2D8B26C6-DFF2-4416-B282-42D943CBEB83}" srcOrd="6" destOrd="0" presId="urn:microsoft.com/office/officeart/2005/8/layout/list1"/>
    <dgm:cxn modelId="{3CF99A09-8383-4359-8334-5B1BF4400268}" type="presParOf" srcId="{0C8CED0D-5B1D-48F9-B58F-E67542622CB1}" destId="{185ACC1D-F9C3-47B2-BC08-2087C4C358DE}" srcOrd="7" destOrd="0" presId="urn:microsoft.com/office/officeart/2005/8/layout/list1"/>
    <dgm:cxn modelId="{B9A36952-A01D-45A9-9E92-A2CCE2DBE3D2}" type="presParOf" srcId="{0C8CED0D-5B1D-48F9-B58F-E67542622CB1}" destId="{9EBB2FE0-FF65-476B-A798-2A21B6459415}" srcOrd="8" destOrd="0" presId="urn:microsoft.com/office/officeart/2005/8/layout/list1"/>
    <dgm:cxn modelId="{CA12106F-B200-4481-B7E1-B14FA9FA969E}" type="presParOf" srcId="{9EBB2FE0-FF65-476B-A798-2A21B6459415}" destId="{3F0C8F0B-1A3D-4943-AB6F-B09AEAC13974}" srcOrd="0" destOrd="0" presId="urn:microsoft.com/office/officeart/2005/8/layout/list1"/>
    <dgm:cxn modelId="{F2677DAD-1A3F-492A-9BD3-B040E4A1AFFC}" type="presParOf" srcId="{9EBB2FE0-FF65-476B-A798-2A21B6459415}" destId="{2393CDE5-7751-42DB-AC98-C2E6AC85E3EA}" srcOrd="1" destOrd="0" presId="urn:microsoft.com/office/officeart/2005/8/layout/list1"/>
    <dgm:cxn modelId="{76B29C7A-9943-4BBB-AA80-047BDBCF605D}" type="presParOf" srcId="{0C8CED0D-5B1D-48F9-B58F-E67542622CB1}" destId="{DAB15C63-72FD-4A87-B629-046E93C2BB5D}" srcOrd="9" destOrd="0" presId="urn:microsoft.com/office/officeart/2005/8/layout/list1"/>
    <dgm:cxn modelId="{4F0477CC-2854-4915-9E0F-18FAFB0D1158}" type="presParOf" srcId="{0C8CED0D-5B1D-48F9-B58F-E67542622CB1}" destId="{299DC142-9CC6-4398-952A-B3CD3C2D14DC}" srcOrd="10" destOrd="0" presId="urn:microsoft.com/office/officeart/2005/8/layout/list1"/>
    <dgm:cxn modelId="{2CDA8ED8-1640-4C39-BC28-79C4EDC50960}" type="presParOf" srcId="{0C8CED0D-5B1D-48F9-B58F-E67542622CB1}" destId="{907258B5-2DA4-486A-85BB-9D0F455616AF}" srcOrd="11" destOrd="0" presId="urn:microsoft.com/office/officeart/2005/8/layout/list1"/>
    <dgm:cxn modelId="{E4916FB4-5697-46AC-B287-6890C5ADAA45}" type="presParOf" srcId="{0C8CED0D-5B1D-48F9-B58F-E67542622CB1}" destId="{8C1AC729-650C-42B8-AA26-C686B95C12EA}" srcOrd="12" destOrd="0" presId="urn:microsoft.com/office/officeart/2005/8/layout/list1"/>
    <dgm:cxn modelId="{0E471A35-8AF0-484D-8688-8F31DE85FE61}" type="presParOf" srcId="{8C1AC729-650C-42B8-AA26-C686B95C12EA}" destId="{69AE5C4D-B0AE-463D-80EA-779EFDC76252}" srcOrd="0" destOrd="0" presId="urn:microsoft.com/office/officeart/2005/8/layout/list1"/>
    <dgm:cxn modelId="{9C82CE15-EA26-49E8-AD01-9F00FE41D5CE}" type="presParOf" srcId="{8C1AC729-650C-42B8-AA26-C686B95C12EA}" destId="{AB2F5AA4-523E-43A7-BB11-B4E2EA68C261}" srcOrd="1" destOrd="0" presId="urn:microsoft.com/office/officeart/2005/8/layout/list1"/>
    <dgm:cxn modelId="{968834B1-C256-4645-B424-D343F9EB41AE}" type="presParOf" srcId="{0C8CED0D-5B1D-48F9-B58F-E67542622CB1}" destId="{5D314C92-28C6-4B4B-B8DF-E3225E919881}" srcOrd="13" destOrd="0" presId="urn:microsoft.com/office/officeart/2005/8/layout/list1"/>
    <dgm:cxn modelId="{75A55786-AF6E-4969-B1A9-A8599B6A133E}" type="presParOf" srcId="{0C8CED0D-5B1D-48F9-B58F-E67542622CB1}" destId="{1590C19F-B452-4C2C-B26D-52EF669864C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C3AD7-5E32-431B-9589-8E253FBC28A2}">
      <dsp:nvSpPr>
        <dsp:cNvPr id="0" name=""/>
        <dsp:cNvSpPr/>
      </dsp:nvSpPr>
      <dsp:spPr>
        <a:xfrm>
          <a:off x="-3789696" y="-582081"/>
          <a:ext cx="4516963" cy="4516963"/>
        </a:xfrm>
        <a:prstGeom prst="blockArc">
          <a:avLst>
            <a:gd name="adj1" fmla="val 18900000"/>
            <a:gd name="adj2" fmla="val 2700000"/>
            <a:gd name="adj3" fmla="val 47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5D49F3-35F3-4CED-A198-197D12C396BD}">
      <dsp:nvSpPr>
        <dsp:cNvPr id="0" name=""/>
        <dsp:cNvSpPr/>
      </dsp:nvSpPr>
      <dsp:spPr>
        <a:xfrm>
          <a:off x="467683" y="335280"/>
          <a:ext cx="7787812" cy="670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2257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When evaluating risk</a:t>
          </a:r>
        </a:p>
      </dsp:txBody>
      <dsp:txXfrm>
        <a:off x="467683" y="335280"/>
        <a:ext cx="7787812" cy="670560"/>
      </dsp:txXfrm>
    </dsp:sp>
    <dsp:sp modelId="{202C6AF1-B902-432B-9B54-674466B975B3}">
      <dsp:nvSpPr>
        <dsp:cNvPr id="0" name=""/>
        <dsp:cNvSpPr/>
      </dsp:nvSpPr>
      <dsp:spPr>
        <a:xfrm>
          <a:off x="48583" y="251460"/>
          <a:ext cx="838200" cy="8382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1251C-4A59-4D4F-A8CC-1F50A3B942DB}">
      <dsp:nvSpPr>
        <dsp:cNvPr id="0" name=""/>
        <dsp:cNvSpPr/>
      </dsp:nvSpPr>
      <dsp:spPr>
        <a:xfrm>
          <a:off x="711431" y="1341120"/>
          <a:ext cx="7544064" cy="670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2257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When evaluating a control</a:t>
          </a:r>
        </a:p>
      </dsp:txBody>
      <dsp:txXfrm>
        <a:off x="711431" y="1341120"/>
        <a:ext cx="7544064" cy="670560"/>
      </dsp:txXfrm>
    </dsp:sp>
    <dsp:sp modelId="{D58D74B7-B587-4978-B0AD-0BD7D2D20BEC}">
      <dsp:nvSpPr>
        <dsp:cNvPr id="0" name=""/>
        <dsp:cNvSpPr/>
      </dsp:nvSpPr>
      <dsp:spPr>
        <a:xfrm>
          <a:off x="292331" y="1257300"/>
          <a:ext cx="838200" cy="8382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631F7-C868-4066-9302-7355AE3FBCA7}">
      <dsp:nvSpPr>
        <dsp:cNvPr id="0" name=""/>
        <dsp:cNvSpPr/>
      </dsp:nvSpPr>
      <dsp:spPr>
        <a:xfrm>
          <a:off x="467683" y="2346960"/>
          <a:ext cx="7787812" cy="670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2257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Periodically after a control has been implemented</a:t>
          </a:r>
        </a:p>
      </dsp:txBody>
      <dsp:txXfrm>
        <a:off x="467683" y="2346960"/>
        <a:ext cx="7787812" cy="670560"/>
      </dsp:txXfrm>
    </dsp:sp>
    <dsp:sp modelId="{DD9DDBB7-9810-4251-AB1C-50B0D26A8B4C}">
      <dsp:nvSpPr>
        <dsp:cNvPr id="0" name=""/>
        <dsp:cNvSpPr/>
      </dsp:nvSpPr>
      <dsp:spPr>
        <a:xfrm>
          <a:off x="48583" y="2263140"/>
          <a:ext cx="838200" cy="8382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F0267-CFBD-4DED-A78F-5AB0C6D727C0}">
      <dsp:nvSpPr>
        <dsp:cNvPr id="0" name=""/>
        <dsp:cNvSpPr/>
      </dsp:nvSpPr>
      <dsp:spPr>
        <a:xfrm>
          <a:off x="0" y="437519"/>
          <a:ext cx="829945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51DFD-B1ED-4738-BCD6-48C28A1589C7}">
      <dsp:nvSpPr>
        <dsp:cNvPr id="0" name=""/>
        <dsp:cNvSpPr/>
      </dsp:nvSpPr>
      <dsp:spPr>
        <a:xfrm>
          <a:off x="414972" y="53759"/>
          <a:ext cx="5809615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590" tIns="0" rIns="21959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Identify scope of assessment</a:t>
          </a:r>
        </a:p>
      </dsp:txBody>
      <dsp:txXfrm>
        <a:off x="452439" y="91226"/>
        <a:ext cx="5734681" cy="692586"/>
      </dsp:txXfrm>
    </dsp:sp>
    <dsp:sp modelId="{436831E2-C4EB-4725-8916-42D171B93893}">
      <dsp:nvSpPr>
        <dsp:cNvPr id="0" name=""/>
        <dsp:cNvSpPr/>
      </dsp:nvSpPr>
      <dsp:spPr>
        <a:xfrm>
          <a:off x="0" y="1616879"/>
          <a:ext cx="829945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2F8445-C30E-4BFB-97D0-376E8F11733B}">
      <dsp:nvSpPr>
        <dsp:cNvPr id="0" name=""/>
        <dsp:cNvSpPr/>
      </dsp:nvSpPr>
      <dsp:spPr>
        <a:xfrm>
          <a:off x="414972" y="1233119"/>
          <a:ext cx="5809615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590" tIns="0" rIns="21959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Identify critical areas</a:t>
          </a:r>
        </a:p>
      </dsp:txBody>
      <dsp:txXfrm>
        <a:off x="452439" y="1270586"/>
        <a:ext cx="5734681" cy="692586"/>
      </dsp:txXfrm>
    </dsp:sp>
    <dsp:sp modelId="{FB259F4F-FBAD-497B-B1AB-9F80A7773529}">
      <dsp:nvSpPr>
        <dsp:cNvPr id="0" name=""/>
        <dsp:cNvSpPr/>
      </dsp:nvSpPr>
      <dsp:spPr>
        <a:xfrm>
          <a:off x="0" y="2796240"/>
          <a:ext cx="829945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D4D085-9B8F-4F03-85D6-6D3DADFB3A96}">
      <dsp:nvSpPr>
        <dsp:cNvPr id="0" name=""/>
        <dsp:cNvSpPr/>
      </dsp:nvSpPr>
      <dsp:spPr>
        <a:xfrm>
          <a:off x="414972" y="2412480"/>
          <a:ext cx="5809615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590" tIns="0" rIns="21959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Identify team</a:t>
          </a:r>
        </a:p>
      </dsp:txBody>
      <dsp:txXfrm>
        <a:off x="452439" y="2449947"/>
        <a:ext cx="5734681" cy="692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61FD5-41A2-4022-9486-CB30A806750A}">
      <dsp:nvSpPr>
        <dsp:cNvPr id="0" name=""/>
        <dsp:cNvSpPr/>
      </dsp:nvSpPr>
      <dsp:spPr>
        <a:xfrm>
          <a:off x="0" y="407579"/>
          <a:ext cx="829945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597CB0-167C-4516-9567-3FF92B05F685}">
      <dsp:nvSpPr>
        <dsp:cNvPr id="0" name=""/>
        <dsp:cNvSpPr/>
      </dsp:nvSpPr>
      <dsp:spPr>
        <a:xfrm>
          <a:off x="414972" y="82859"/>
          <a:ext cx="5809615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590" tIns="0" rIns="21959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Single loss expectancy (SLE)</a:t>
          </a:r>
        </a:p>
      </dsp:txBody>
      <dsp:txXfrm>
        <a:off x="446675" y="114562"/>
        <a:ext cx="5746209" cy="586034"/>
      </dsp:txXfrm>
    </dsp:sp>
    <dsp:sp modelId="{2D8B26C6-DFF2-4416-B282-42D943CBEB83}">
      <dsp:nvSpPr>
        <dsp:cNvPr id="0" name=""/>
        <dsp:cNvSpPr/>
      </dsp:nvSpPr>
      <dsp:spPr>
        <a:xfrm>
          <a:off x="0" y="1405499"/>
          <a:ext cx="829945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DEC9C5-0542-49D7-BA49-463660AACAB7}">
      <dsp:nvSpPr>
        <dsp:cNvPr id="0" name=""/>
        <dsp:cNvSpPr/>
      </dsp:nvSpPr>
      <dsp:spPr>
        <a:xfrm>
          <a:off x="414972" y="1080779"/>
          <a:ext cx="5809615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590" tIns="0" rIns="21959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Annual rate of occurrence (ARO)</a:t>
          </a:r>
        </a:p>
      </dsp:txBody>
      <dsp:txXfrm>
        <a:off x="446675" y="1112482"/>
        <a:ext cx="5746209" cy="586034"/>
      </dsp:txXfrm>
    </dsp:sp>
    <dsp:sp modelId="{299DC142-9CC6-4398-952A-B3CD3C2D14DC}">
      <dsp:nvSpPr>
        <dsp:cNvPr id="0" name=""/>
        <dsp:cNvSpPr/>
      </dsp:nvSpPr>
      <dsp:spPr>
        <a:xfrm>
          <a:off x="0" y="2403419"/>
          <a:ext cx="829945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93CDE5-7751-42DB-AC98-C2E6AC85E3EA}">
      <dsp:nvSpPr>
        <dsp:cNvPr id="0" name=""/>
        <dsp:cNvSpPr/>
      </dsp:nvSpPr>
      <dsp:spPr>
        <a:xfrm>
          <a:off x="414972" y="2078699"/>
          <a:ext cx="5809615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590" tIns="0" rIns="21959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Annual loss expectancy (ALE)</a:t>
          </a:r>
        </a:p>
      </dsp:txBody>
      <dsp:txXfrm>
        <a:off x="446675" y="2110402"/>
        <a:ext cx="5746209" cy="586034"/>
      </dsp:txXfrm>
    </dsp:sp>
    <dsp:sp modelId="{1590C19F-B452-4C2C-B26D-52EF669864CD}">
      <dsp:nvSpPr>
        <dsp:cNvPr id="0" name=""/>
        <dsp:cNvSpPr/>
      </dsp:nvSpPr>
      <dsp:spPr>
        <a:xfrm>
          <a:off x="0" y="3401340"/>
          <a:ext cx="829945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F5AA4-523E-43A7-BB11-B4E2EA68C261}">
      <dsp:nvSpPr>
        <dsp:cNvPr id="0" name=""/>
        <dsp:cNvSpPr/>
      </dsp:nvSpPr>
      <dsp:spPr>
        <a:xfrm>
          <a:off x="414972" y="3076620"/>
          <a:ext cx="5809615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590" tIns="0" rIns="21959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Safeguard (Control) value</a:t>
          </a:r>
        </a:p>
      </dsp:txBody>
      <dsp:txXfrm>
        <a:off x="446675" y="3108323"/>
        <a:ext cx="5746209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9A4E3AB-28F8-4BF0-89E1-D03C0DDF66D1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4D38024-BFF8-444E-91E0-A250DA28F1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46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1A91278-3BB9-4BD1-813A-D731C16B55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995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4506F9-EB34-416E-83C2-9D191A59D27B}" type="slidenum">
              <a:rPr lang="en-US" smtClean="0">
                <a:latin typeface="Arial" charset="0"/>
              </a:rPr>
              <a:pPr/>
              <a:t>1</a:t>
            </a:fld>
            <a:endParaRPr lang="en-US" dirty="0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331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4338" y="304800"/>
            <a:ext cx="2074862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304800"/>
            <a:ext cx="6072188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bg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1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133600"/>
            <a:ext cx="7086600" cy="584775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295400"/>
            <a:ext cx="407352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295400"/>
            <a:ext cx="407352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4338" y="304800"/>
            <a:ext cx="2074862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304800"/>
            <a:ext cx="6072188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295400"/>
            <a:ext cx="407352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295400"/>
            <a:ext cx="407352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g1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04800"/>
            <a:ext cx="8299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95400"/>
            <a:ext cx="82994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89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1775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85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400">
          <a:solidFill>
            <a:schemeClr val="tx1"/>
          </a:solidFill>
          <a:latin typeface="+mn-lt"/>
        </a:defRPr>
      </a:lvl3pPr>
      <a:lvl4pPr marL="1544638" indent="-173038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90000"/>
        <a:buChar char="›"/>
        <a:defRPr sz="1200">
          <a:solidFill>
            <a:schemeClr val="tx1"/>
          </a:solidFill>
          <a:latin typeface="+mn-lt"/>
        </a:defRPr>
      </a:lvl4pPr>
      <a:lvl5pPr marL="20526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5pPr>
      <a:lvl6pPr marL="25098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6pPr>
      <a:lvl7pPr marL="29670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7pPr>
      <a:lvl8pPr marL="34242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8pPr>
      <a:lvl9pPr marL="38814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bg2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297613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04800"/>
            <a:ext cx="8299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95400"/>
            <a:ext cx="82994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80966" name="Text Box 6"/>
          <p:cNvSpPr txBox="1">
            <a:spLocks noChangeArrowheads="1"/>
          </p:cNvSpPr>
          <p:nvPr/>
        </p:nvSpPr>
        <p:spPr bwMode="auto">
          <a:xfrm>
            <a:off x="8382000" y="6496050"/>
            <a:ext cx="5762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dirty="0">
                <a:solidFill>
                  <a:schemeClr val="bg1"/>
                </a:solidFill>
              </a:rPr>
              <a:t>Page </a:t>
            </a:r>
            <a:fld id="{35C5BDC5-A4BB-41C2-B1A2-B6DBAD83CFA2}" type="slidenum">
              <a:rPr lang="en-US" sz="800">
                <a:solidFill>
                  <a:schemeClr val="bg1"/>
                </a:solidFill>
              </a:rPr>
              <a:pPr eaLnBrk="0" hangingPunct="0"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1775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85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400">
          <a:solidFill>
            <a:schemeClr val="tx1"/>
          </a:solidFill>
          <a:latin typeface="+mn-lt"/>
        </a:defRPr>
      </a:lvl3pPr>
      <a:lvl4pPr marL="1544638" indent="-173038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90000"/>
        <a:buChar char="›"/>
        <a:defRPr sz="1200">
          <a:solidFill>
            <a:schemeClr val="tx1"/>
          </a:solidFill>
          <a:latin typeface="+mn-lt"/>
        </a:defRPr>
      </a:lvl4pPr>
      <a:lvl5pPr marL="20526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5pPr>
      <a:lvl6pPr marL="25098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6pPr>
      <a:lvl7pPr marL="29670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7pPr>
      <a:lvl8pPr marL="34242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8pPr>
      <a:lvl9pPr marL="38814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aritech.com/antivirus/ransomware-statistics/" TargetMode="Externa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133600"/>
            <a:ext cx="8528050" cy="584775"/>
          </a:xfrm>
        </p:spPr>
        <p:txBody>
          <a:bodyPr/>
          <a:lstStyle/>
          <a:p>
            <a:pPr algn="ctr"/>
            <a:r>
              <a:rPr lang="en-US" b="1" dirty="0"/>
              <a:t>Concepts of Risk Assessment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539750" y="438150"/>
            <a:ext cx="8299450" cy="476250"/>
          </a:xfrm>
        </p:spPr>
        <p:txBody>
          <a:bodyPr/>
          <a:lstStyle/>
          <a:p>
            <a:r>
              <a:rPr lang="en-US" sz="3600" dirty="0"/>
              <a:t>Quantitative Risk Assessment (RA)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9750" y="1219200"/>
            <a:ext cx="8299450" cy="4489450"/>
          </a:xfrm>
        </p:spPr>
        <p:txBody>
          <a:bodyPr/>
          <a:lstStyle/>
          <a:p>
            <a:pPr marL="346075" indent="-346075">
              <a:spcAft>
                <a:spcPts val="1200"/>
              </a:spcAft>
              <a:defRPr/>
            </a:pPr>
            <a:r>
              <a:rPr lang="en-US" sz="3200" dirty="0"/>
              <a:t>Uses numbers such as dollar values</a:t>
            </a:r>
          </a:p>
          <a:p>
            <a:pPr marL="346075" indent="-346075">
              <a:spcAft>
                <a:spcPts val="1200"/>
              </a:spcAft>
              <a:defRPr/>
            </a:pPr>
            <a:r>
              <a:rPr lang="en-US" sz="3200" dirty="0"/>
              <a:t>Results can help you:</a:t>
            </a:r>
          </a:p>
          <a:p>
            <a:pPr marL="800100" lvl="1" indent="-346075">
              <a:spcAft>
                <a:spcPts val="1200"/>
              </a:spcAft>
              <a:defRPr/>
            </a:pPr>
            <a:r>
              <a:rPr lang="en-US" sz="3000" dirty="0"/>
              <a:t>Identify the priority of risks</a:t>
            </a:r>
          </a:p>
          <a:p>
            <a:pPr marL="800100" lvl="1" indent="-346075">
              <a:spcAft>
                <a:spcPts val="1200"/>
              </a:spcAft>
              <a:defRPr/>
            </a:pPr>
            <a:r>
              <a:rPr lang="en-US" sz="3000" dirty="0"/>
              <a:t>Determine the effectiveness of controls</a:t>
            </a:r>
          </a:p>
          <a:p>
            <a:pPr marL="800100" lvl="1" indent="-346075">
              <a:spcAft>
                <a:spcPts val="1200"/>
              </a:spcAft>
              <a:defRPr/>
            </a:pPr>
            <a:r>
              <a:rPr lang="en-US" sz="3000" dirty="0"/>
              <a:t>Budget appropriately</a:t>
            </a:r>
          </a:p>
        </p:txBody>
      </p:sp>
    </p:spTree>
    <p:extLst>
      <p:ext uri="{BB962C8B-B14F-4D97-AF65-F5344CB8AC3E}">
        <p14:creationId xmlns:p14="http://schemas.microsoft.com/office/powerpoint/2010/main" val="795631797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539750" y="438150"/>
            <a:ext cx="8299450" cy="1238250"/>
          </a:xfrm>
        </p:spPr>
        <p:txBody>
          <a:bodyPr/>
          <a:lstStyle/>
          <a:p>
            <a:r>
              <a:rPr lang="en-US" sz="3600" dirty="0"/>
              <a:t>Quantitative RA Key Terms</a:t>
            </a:r>
            <a:endParaRPr lang="en-US" sz="3600" dirty="0">
              <a:solidFill>
                <a:schemeClr val="tx2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692000"/>
              </p:ext>
            </p:extLst>
          </p:nvPr>
        </p:nvGraphicFramePr>
        <p:xfrm>
          <a:off x="539750" y="1905000"/>
          <a:ext cx="829945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6402418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539750" y="438150"/>
            <a:ext cx="8299450" cy="476250"/>
          </a:xfrm>
        </p:spPr>
        <p:txBody>
          <a:bodyPr/>
          <a:lstStyle/>
          <a:p>
            <a:r>
              <a:rPr lang="en-US" sz="3600" dirty="0"/>
              <a:t>Quantitative RA Benefits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9750" y="1752600"/>
            <a:ext cx="8299450" cy="4267200"/>
          </a:xfrm>
        </p:spPr>
        <p:txBody>
          <a:bodyPr/>
          <a:lstStyle/>
          <a:p>
            <a:pPr marL="346075" indent="-346075">
              <a:spcAft>
                <a:spcPts val="1200"/>
              </a:spcAft>
              <a:defRPr/>
            </a:pPr>
            <a:r>
              <a:rPr lang="en-US" sz="2400" dirty="0"/>
              <a:t>Becomes a simple math problem</a:t>
            </a:r>
          </a:p>
          <a:p>
            <a:pPr marL="346075" indent="-346075">
              <a:spcAft>
                <a:spcPts val="1200"/>
              </a:spcAft>
              <a:defRPr/>
            </a:pPr>
            <a:r>
              <a:rPr lang="en-US" sz="2400" dirty="0"/>
              <a:t>Provides a cost-benefit analysis (CBA)</a:t>
            </a:r>
          </a:p>
          <a:p>
            <a:pPr marL="800100" lvl="1" indent="-346075">
              <a:spcAft>
                <a:spcPts val="1200"/>
              </a:spcAft>
              <a:defRPr/>
            </a:pPr>
            <a:r>
              <a:rPr lang="en-US" sz="2400" dirty="0"/>
              <a:t>Accurate values for SLE, ARO, and safeguard value let’s you calculate CBA</a:t>
            </a:r>
          </a:p>
          <a:p>
            <a:pPr marL="346075" indent="-346075">
              <a:spcAft>
                <a:spcPts val="1200"/>
              </a:spcAft>
              <a:defRPr/>
            </a:pPr>
            <a:r>
              <a:rPr lang="en-US" sz="2400" dirty="0"/>
              <a:t>Management often familiar with quantitative assessment terminology; easy to grasp details of the assessment and its recommendations</a:t>
            </a:r>
          </a:p>
          <a:p>
            <a:pPr marL="346075" indent="-346075">
              <a:spcAft>
                <a:spcPts val="1200"/>
              </a:spcAft>
              <a:defRPr/>
            </a:pPr>
            <a:r>
              <a:rPr lang="en-US" sz="2400" dirty="0"/>
              <a:t>Formulas use verifiable and objective measurements</a:t>
            </a:r>
          </a:p>
        </p:txBody>
      </p:sp>
    </p:spTree>
    <p:extLst>
      <p:ext uri="{BB962C8B-B14F-4D97-AF65-F5344CB8AC3E}">
        <p14:creationId xmlns:p14="http://schemas.microsoft.com/office/powerpoint/2010/main" val="1526382277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539750" y="438150"/>
            <a:ext cx="8299450" cy="552450"/>
          </a:xfrm>
        </p:spPr>
        <p:txBody>
          <a:bodyPr/>
          <a:lstStyle/>
          <a:p>
            <a:r>
              <a:rPr lang="en-US" sz="3600" dirty="0"/>
              <a:t>Quantitative RA Limitations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99450" cy="4267200"/>
          </a:xfrm>
        </p:spPr>
        <p:txBody>
          <a:bodyPr/>
          <a:lstStyle/>
          <a:p>
            <a:pPr marL="346075" indent="-346075">
              <a:spcAft>
                <a:spcPts val="1200"/>
              </a:spcAft>
              <a:defRPr/>
            </a:pPr>
            <a:r>
              <a:rPr lang="en-US" sz="2600" dirty="0"/>
              <a:t>Accurate data isn’t always available</a:t>
            </a:r>
          </a:p>
          <a:p>
            <a:pPr marL="800100" lvl="1" indent="-346075">
              <a:spcAft>
                <a:spcPts val="1200"/>
              </a:spcAft>
              <a:defRPr/>
            </a:pPr>
            <a:r>
              <a:rPr lang="en-US" sz="2600" dirty="0"/>
              <a:t>Especially true when identifying ARO reductions</a:t>
            </a:r>
          </a:p>
          <a:p>
            <a:pPr marL="346075" indent="-346075">
              <a:spcAft>
                <a:spcPts val="1200"/>
              </a:spcAft>
              <a:defRPr/>
            </a:pPr>
            <a:r>
              <a:rPr lang="en-US" sz="2600" dirty="0"/>
              <a:t>Ensuring that people use the control as expected</a:t>
            </a:r>
          </a:p>
          <a:p>
            <a:pPr marL="800100" lvl="1" indent="-346075">
              <a:spcAft>
                <a:spcPts val="1200"/>
              </a:spcAft>
              <a:defRPr/>
            </a:pPr>
            <a:r>
              <a:rPr lang="en-US" sz="2600" dirty="0"/>
              <a:t>May need additional steps, such as training, to ensure users are aware of the importance of the control</a:t>
            </a:r>
          </a:p>
        </p:txBody>
      </p:sp>
    </p:spTree>
    <p:extLst>
      <p:ext uri="{BB962C8B-B14F-4D97-AF65-F5344CB8AC3E}">
        <p14:creationId xmlns:p14="http://schemas.microsoft.com/office/powerpoint/2010/main" val="2663398446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539750" y="438150"/>
            <a:ext cx="8299450" cy="552450"/>
          </a:xfrm>
        </p:spPr>
        <p:txBody>
          <a:bodyPr/>
          <a:lstStyle/>
          <a:p>
            <a:r>
              <a:rPr lang="en-US" sz="3600" dirty="0"/>
              <a:t>Quantitative RA Limitations (cont.)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99450" cy="4267200"/>
          </a:xfrm>
        </p:spPr>
        <p:txBody>
          <a:bodyPr/>
          <a:lstStyle/>
          <a:p>
            <a:pPr marL="346075" indent="-346075">
              <a:spcAft>
                <a:spcPts val="1200"/>
              </a:spcAft>
              <a:defRPr/>
            </a:pPr>
            <a:r>
              <a:rPr lang="en-US" sz="2600" dirty="0"/>
              <a:t>Some feel that this doesn’t take into account differences in situations</a:t>
            </a:r>
          </a:p>
          <a:p>
            <a:pPr marL="346075" indent="-346075">
              <a:spcAft>
                <a:spcPts val="1200"/>
              </a:spcAft>
              <a:defRPr/>
            </a:pPr>
            <a:r>
              <a:rPr lang="en-US" sz="2600" dirty="0"/>
              <a:t>Tends to omit some characteristics of risk that aren’t quantifiable</a:t>
            </a:r>
          </a:p>
          <a:p>
            <a:pPr marL="346075" indent="-346075">
              <a:spcAft>
                <a:spcPts val="1200"/>
              </a:spcAft>
              <a:defRPr/>
            </a:pPr>
            <a:r>
              <a:rPr lang="en-US" sz="2600" dirty="0"/>
              <a:t>Hard to get accurate ARO data</a:t>
            </a:r>
          </a:p>
          <a:p>
            <a:pPr marL="800100" lvl="1" indent="-346075">
              <a:spcAft>
                <a:spcPts val="1200"/>
              </a:spcAft>
              <a:defRPr/>
            </a:pPr>
            <a:r>
              <a:rPr lang="en-US" sz="2600" dirty="0"/>
              <a:t>threat occurs once in 10 years: </a:t>
            </a:r>
            <a:r>
              <a:rPr lang="en-US" sz="2400" dirty="0"/>
              <a:t>ARO of 1/10 or 0.1; </a:t>
            </a:r>
          </a:p>
          <a:p>
            <a:pPr marL="800100" lvl="1" indent="-346075">
              <a:spcAft>
                <a:spcPts val="1200"/>
              </a:spcAft>
              <a:defRPr/>
            </a:pPr>
            <a:r>
              <a:rPr lang="en-US" sz="2400" dirty="0"/>
              <a:t>threat occurs 50 times in a year: ARO of 50.0.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91065313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539750" y="438150"/>
            <a:ext cx="8299450" cy="552450"/>
          </a:xfrm>
        </p:spPr>
        <p:txBody>
          <a:bodyPr/>
          <a:lstStyle/>
          <a:p>
            <a:r>
              <a:rPr lang="en-US" sz="3600" dirty="0"/>
              <a:t>Where to get ARO info?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99450" cy="4267200"/>
          </a:xfrm>
        </p:spPr>
        <p:txBody>
          <a:bodyPr/>
          <a:lstStyle/>
          <a:p>
            <a:pPr marL="346075" indent="-346075">
              <a:spcAft>
                <a:spcPts val="1200"/>
              </a:spcAft>
              <a:defRPr/>
            </a:pPr>
            <a:r>
              <a:rPr lang="en-US" sz="2600" dirty="0"/>
              <a:t>An example on Ransomware</a:t>
            </a:r>
          </a:p>
          <a:p>
            <a:pPr marL="346075" indent="-346075">
              <a:spcAft>
                <a:spcPts val="1200"/>
              </a:spcAft>
              <a:defRPr/>
            </a:pPr>
            <a:r>
              <a:rPr lang="en-US" sz="2600" dirty="0"/>
              <a:t>Simple web search yields:</a:t>
            </a:r>
          </a:p>
          <a:p>
            <a:pPr marL="454025" lvl="1" indent="0">
              <a:spcAft>
                <a:spcPts val="1200"/>
              </a:spcAft>
              <a:buNone/>
              <a:defRPr/>
            </a:pPr>
            <a:r>
              <a:rPr lang="en-US" sz="2400" dirty="0">
                <a:hlinkClick r:id="rId2"/>
              </a:rPr>
              <a:t>https://www.comparitech.com/antivirus/ransomware-statistics/</a:t>
            </a: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91521700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539750" y="438150"/>
            <a:ext cx="8299450" cy="552450"/>
          </a:xfrm>
        </p:spPr>
        <p:txBody>
          <a:bodyPr/>
          <a:lstStyle/>
          <a:p>
            <a:r>
              <a:rPr lang="en-US" sz="3600" dirty="0"/>
              <a:t>ALE Example</a:t>
            </a:r>
            <a:r>
              <a:rPr lang="en-US" sz="1800" dirty="0"/>
              <a:t> (from Wikipedia)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99450" cy="4419600"/>
          </a:xfrm>
        </p:spPr>
        <p:txBody>
          <a:bodyPr/>
          <a:lstStyle/>
          <a:p>
            <a:r>
              <a:rPr lang="en-US" sz="2800" dirty="0"/>
              <a:t>Asset valued at $100,000 </a:t>
            </a:r>
          </a:p>
          <a:p>
            <a:r>
              <a:rPr lang="en-US" sz="2800" dirty="0"/>
              <a:t>Exposure Factor 25% (expected loss)</a:t>
            </a:r>
          </a:p>
          <a:p>
            <a:r>
              <a:rPr lang="en-US" sz="2800" dirty="0"/>
              <a:t>Single Loss Expectancy is	</a:t>
            </a:r>
          </a:p>
          <a:p>
            <a:pPr lvl="1"/>
            <a:r>
              <a:rPr lang="en-US" sz="2600" dirty="0"/>
              <a:t>25% * $100,000 = $25,000.</a:t>
            </a:r>
          </a:p>
          <a:p>
            <a:r>
              <a:rPr lang="en-US" sz="2800" dirty="0"/>
              <a:t>ALE = ARO * SLE</a:t>
            </a:r>
          </a:p>
          <a:p>
            <a:r>
              <a:rPr lang="en-US" sz="2800" dirty="0"/>
              <a:t>For ARO of 1:</a:t>
            </a:r>
          </a:p>
          <a:p>
            <a:pPr lvl="1"/>
            <a:r>
              <a:rPr lang="en-US" sz="2600" dirty="0"/>
              <a:t>ALE = 1 * $25,000 = $25,000</a:t>
            </a:r>
          </a:p>
          <a:p>
            <a:r>
              <a:rPr lang="en-US" sz="2800" dirty="0"/>
              <a:t>For ARO of 3:</a:t>
            </a:r>
          </a:p>
          <a:p>
            <a:pPr lvl="1"/>
            <a:r>
              <a:rPr lang="en-US" sz="2600" dirty="0"/>
              <a:t>ALE = 3 * $25,000 = $75,000</a:t>
            </a:r>
          </a:p>
          <a:p>
            <a:pPr marL="346075" indent="-346075">
              <a:spcAft>
                <a:spcPts val="1200"/>
              </a:spcAft>
              <a:defRPr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87414343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539750" y="438150"/>
            <a:ext cx="8299450" cy="476250"/>
          </a:xfrm>
        </p:spPr>
        <p:txBody>
          <a:bodyPr/>
          <a:lstStyle/>
          <a:p>
            <a:r>
              <a:rPr lang="en-US" sz="3600" dirty="0"/>
              <a:t>Qualitative Risk Assessment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9750" y="1219200"/>
            <a:ext cx="8299450" cy="4489450"/>
          </a:xfrm>
        </p:spPr>
        <p:txBody>
          <a:bodyPr/>
          <a:lstStyle/>
          <a:p>
            <a:pPr marL="346075" indent="-346075">
              <a:spcAft>
                <a:spcPts val="1200"/>
              </a:spcAft>
              <a:defRPr/>
            </a:pPr>
            <a:r>
              <a:rPr lang="en-US" sz="3200" dirty="0"/>
              <a:t>Subjective (open to interpretation)</a:t>
            </a:r>
          </a:p>
          <a:p>
            <a:pPr marL="346075" indent="-346075">
              <a:spcAft>
                <a:spcPts val="1200"/>
              </a:spcAft>
              <a:defRPr/>
            </a:pPr>
            <a:r>
              <a:rPr lang="en-US" sz="3200" dirty="0"/>
              <a:t>Probability</a:t>
            </a:r>
          </a:p>
          <a:p>
            <a:pPr marL="800100" lvl="1" indent="-346075">
              <a:spcAft>
                <a:spcPts val="1200"/>
              </a:spcAft>
              <a:defRPr/>
            </a:pPr>
            <a:r>
              <a:rPr lang="en-US" sz="3000" dirty="0"/>
              <a:t>The likelihood that a threat will exploit a vulnerability</a:t>
            </a:r>
          </a:p>
          <a:p>
            <a:pPr marL="346075" indent="-346075">
              <a:spcAft>
                <a:spcPts val="1200"/>
              </a:spcAft>
              <a:defRPr/>
            </a:pPr>
            <a:r>
              <a:rPr lang="en-US" sz="3200" dirty="0"/>
              <a:t>Impact </a:t>
            </a:r>
          </a:p>
          <a:p>
            <a:pPr marL="800100" lvl="1" indent="-346075">
              <a:spcAft>
                <a:spcPts val="1200"/>
              </a:spcAft>
              <a:defRPr/>
            </a:pPr>
            <a:r>
              <a:rPr lang="en-US" sz="3000" dirty="0"/>
              <a:t>The negative result if a risk occurs</a:t>
            </a:r>
          </a:p>
        </p:txBody>
      </p:sp>
    </p:spTree>
    <p:extLst>
      <p:ext uri="{BB962C8B-B14F-4D97-AF65-F5344CB8AC3E}">
        <p14:creationId xmlns:p14="http://schemas.microsoft.com/office/powerpoint/2010/main" val="2175480915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539750" y="438150"/>
            <a:ext cx="8299450" cy="476250"/>
          </a:xfrm>
        </p:spPr>
        <p:txBody>
          <a:bodyPr/>
          <a:lstStyle/>
          <a:p>
            <a:r>
              <a:rPr lang="en-US" sz="3600" dirty="0"/>
              <a:t>Using a Risk Matrix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39750" y="1219200"/>
            <a:ext cx="8299450" cy="4489450"/>
          </a:xfrm>
        </p:spPr>
        <p:txBody>
          <a:bodyPr/>
          <a:lstStyle/>
          <a:p>
            <a:pPr marL="346075" indent="-346075">
              <a:spcAft>
                <a:spcPts val="1200"/>
              </a:spcAft>
              <a:defRPr/>
            </a:pPr>
            <a:r>
              <a:rPr lang="en-US" sz="3200" dirty="0"/>
              <a:t>Matching probability and impact</a:t>
            </a:r>
          </a:p>
          <a:p>
            <a:pPr>
              <a:buFont typeface="Wingdings" pitchFamily="2" charset="2"/>
              <a:buNone/>
              <a:defRPr/>
            </a:pPr>
            <a:endParaRPr lang="en-US" dirty="0"/>
          </a:p>
          <a:p>
            <a:pPr>
              <a:buFont typeface="Wingdings" pitchFamily="2" charset="2"/>
              <a:buNone/>
              <a:defRPr/>
            </a:pP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50" y="1797930"/>
            <a:ext cx="8136731" cy="4679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640939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539750" y="438150"/>
            <a:ext cx="8299450" cy="628650"/>
          </a:xfrm>
        </p:spPr>
        <p:txBody>
          <a:bodyPr/>
          <a:lstStyle/>
          <a:p>
            <a:r>
              <a:rPr lang="en-US" sz="3600" dirty="0"/>
              <a:t>Qualitative RA Benefits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9750" y="1752600"/>
            <a:ext cx="8299450" cy="4267200"/>
          </a:xfrm>
        </p:spPr>
        <p:txBody>
          <a:bodyPr/>
          <a:lstStyle/>
          <a:p>
            <a:pPr marL="346075" indent="-346075">
              <a:spcAft>
                <a:spcPts val="1200"/>
              </a:spcAft>
              <a:defRPr/>
            </a:pPr>
            <a:r>
              <a:rPr lang="en-US" sz="2800" dirty="0"/>
              <a:t>Uses the opinions of experts</a:t>
            </a:r>
          </a:p>
          <a:p>
            <a:pPr marL="346075" indent="-346075">
              <a:spcAft>
                <a:spcPts val="1200"/>
              </a:spcAft>
              <a:defRPr/>
            </a:pPr>
            <a:r>
              <a:rPr lang="en-US" sz="2800" dirty="0"/>
              <a:t>Is easy to complete</a:t>
            </a:r>
          </a:p>
          <a:p>
            <a:pPr marL="346075" indent="-346075">
              <a:spcAft>
                <a:spcPts val="1200"/>
              </a:spcAft>
              <a:defRPr/>
            </a:pPr>
            <a:r>
              <a:rPr lang="en-US" sz="2800" dirty="0"/>
              <a:t>Uses words that are easy to express and understand</a:t>
            </a:r>
          </a:p>
        </p:txBody>
      </p:sp>
    </p:spTree>
    <p:extLst>
      <p:ext uri="{BB962C8B-B14F-4D97-AF65-F5344CB8AC3E}">
        <p14:creationId xmlns:p14="http://schemas.microsoft.com/office/powerpoint/2010/main" val="4225552253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590550"/>
            <a:ext cx="8299450" cy="476250"/>
          </a:xfrm>
        </p:spPr>
        <p:txBody>
          <a:bodyPr/>
          <a:lstStyle/>
          <a:p>
            <a:r>
              <a:rPr lang="en-US" sz="3600" dirty="0"/>
              <a:t>What Is Risk Assessment?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99450" cy="4648200"/>
          </a:xfrm>
        </p:spPr>
        <p:txBody>
          <a:bodyPr/>
          <a:lstStyle/>
          <a:p>
            <a:r>
              <a:rPr lang="en-US" sz="2800" dirty="0"/>
              <a:t>Key step in a risk management process</a:t>
            </a:r>
          </a:p>
          <a:p>
            <a:r>
              <a:rPr lang="en-US" sz="2800" dirty="0"/>
              <a:t>Determine quantitative or qualitative value of risk </a:t>
            </a:r>
          </a:p>
          <a:p>
            <a:r>
              <a:rPr lang="en-US" sz="2800" dirty="0"/>
              <a:t>Conduct for concrete situation and recognized threat</a:t>
            </a:r>
          </a:p>
          <a:p>
            <a:r>
              <a:rPr lang="en-US" sz="2800" dirty="0"/>
              <a:t>Used to help identify which controls to implement</a:t>
            </a:r>
          </a:p>
          <a:p>
            <a:r>
              <a:rPr lang="en-US" sz="2800" dirty="0"/>
              <a:t>Required for evaluating risk or control</a:t>
            </a:r>
          </a:p>
          <a:p>
            <a:r>
              <a:rPr lang="en-US" sz="2800" dirty="0"/>
              <a:t>Often conducted after implementation of a control</a:t>
            </a:r>
          </a:p>
          <a:p>
            <a:pPr lvl="1"/>
            <a:r>
              <a:rPr lang="en-US" sz="2600" dirty="0"/>
              <a:t>This is for follow-up maintenance</a:t>
            </a: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539750" y="438150"/>
            <a:ext cx="8299450" cy="476250"/>
          </a:xfrm>
        </p:spPr>
        <p:txBody>
          <a:bodyPr/>
          <a:lstStyle/>
          <a:p>
            <a:r>
              <a:rPr lang="en-US" sz="3600" dirty="0"/>
              <a:t>Qualitative RA Limitations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9750" y="1752600"/>
            <a:ext cx="8299450" cy="4267200"/>
          </a:xfrm>
        </p:spPr>
        <p:txBody>
          <a:bodyPr/>
          <a:lstStyle/>
          <a:p>
            <a:pPr marL="346075" indent="-346075">
              <a:spcAft>
                <a:spcPts val="1200"/>
              </a:spcAft>
              <a:defRPr/>
            </a:pPr>
            <a:r>
              <a:rPr lang="en-US" sz="2600" dirty="0"/>
              <a:t>Subjective</a:t>
            </a:r>
          </a:p>
          <a:p>
            <a:pPr marL="346075" indent="-346075">
              <a:spcAft>
                <a:spcPts val="1200"/>
              </a:spcAft>
              <a:defRPr/>
            </a:pPr>
            <a:r>
              <a:rPr lang="en-US" sz="2600" dirty="0"/>
              <a:t>Based on expertise of the experts</a:t>
            </a:r>
          </a:p>
          <a:p>
            <a:pPr marL="800100" lvl="1" indent="-346075">
              <a:spcAft>
                <a:spcPts val="1200"/>
              </a:spcAft>
              <a:defRPr/>
            </a:pPr>
            <a:r>
              <a:rPr lang="en-US" sz="2400" dirty="0"/>
              <a:t>Value of the assessment is only as valuable as the expertise of the experts</a:t>
            </a:r>
          </a:p>
          <a:p>
            <a:pPr marL="346075" indent="-346075">
              <a:spcAft>
                <a:spcPts val="1200"/>
              </a:spcAft>
              <a:defRPr/>
            </a:pPr>
            <a:r>
              <a:rPr lang="en-US" sz="2600" dirty="0"/>
              <a:t>No Cost Benefit Analysis</a:t>
            </a:r>
          </a:p>
          <a:p>
            <a:pPr marL="346075" indent="-346075">
              <a:spcAft>
                <a:spcPts val="1200"/>
              </a:spcAft>
              <a:defRPr/>
            </a:pPr>
            <a:r>
              <a:rPr lang="en-US" sz="2600" dirty="0"/>
              <a:t>No real standards</a:t>
            </a:r>
          </a:p>
        </p:txBody>
      </p:sp>
    </p:spTree>
    <p:extLst>
      <p:ext uri="{BB962C8B-B14F-4D97-AF65-F5344CB8AC3E}">
        <p14:creationId xmlns:p14="http://schemas.microsoft.com/office/powerpoint/2010/main" val="3924257669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539750" y="361950"/>
            <a:ext cx="8299450" cy="628650"/>
          </a:xfrm>
        </p:spPr>
        <p:txBody>
          <a:bodyPr/>
          <a:lstStyle/>
          <a:p>
            <a:r>
              <a:rPr lang="en-US" sz="3600" dirty="0"/>
              <a:t>Comparing Assessment Methods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9600" y="1245916"/>
            <a:ext cx="3581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85000"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400">
                <a:solidFill>
                  <a:schemeClr val="tx1"/>
                </a:solidFill>
                <a:latin typeface="+mn-lt"/>
              </a:defRPr>
            </a:lvl3pPr>
            <a:lvl4pPr marL="1544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90000"/>
              <a:buChar char="›"/>
              <a:defRPr sz="1200">
                <a:solidFill>
                  <a:schemeClr val="tx1"/>
                </a:solidFill>
                <a:latin typeface="+mn-lt"/>
              </a:defRPr>
            </a:lvl4pPr>
            <a:lvl5pPr marL="20526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5pPr>
            <a:lvl6pPr marL="25098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6pPr>
            <a:lvl7pPr marL="29670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7pPr>
            <a:lvl8pPr marL="34242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38814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3200" u="sng" dirty="0"/>
              <a:t>Quantitative</a:t>
            </a:r>
          </a:p>
          <a:p>
            <a:r>
              <a:rPr lang="en-US" sz="3200" dirty="0"/>
              <a:t>Objective</a:t>
            </a:r>
          </a:p>
          <a:p>
            <a:r>
              <a:rPr lang="en-US" sz="3200" dirty="0"/>
              <a:t>Monetary values</a:t>
            </a:r>
          </a:p>
          <a:p>
            <a:r>
              <a:rPr lang="en-US" sz="3200" dirty="0"/>
              <a:t>Historical data</a:t>
            </a:r>
          </a:p>
          <a:p>
            <a:r>
              <a:rPr lang="en-US" sz="3200" dirty="0"/>
              <a:t>More time consuming</a:t>
            </a:r>
          </a:p>
          <a:p>
            <a:endParaRPr lang="en-US" sz="3200" dirty="0"/>
          </a:p>
          <a:p>
            <a:pPr>
              <a:buFont typeface="Wingdings" pitchFamily="2" charset="2"/>
              <a:buNone/>
            </a:pPr>
            <a:endParaRPr 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19600" y="1262643"/>
            <a:ext cx="3276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85000"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400">
                <a:solidFill>
                  <a:schemeClr val="tx1"/>
                </a:solidFill>
                <a:latin typeface="+mn-lt"/>
              </a:defRPr>
            </a:lvl3pPr>
            <a:lvl4pPr marL="1544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90000"/>
              <a:buChar char="›"/>
              <a:defRPr sz="1200">
                <a:solidFill>
                  <a:schemeClr val="tx1"/>
                </a:solidFill>
                <a:latin typeface="+mn-lt"/>
              </a:defRPr>
            </a:lvl4pPr>
            <a:lvl5pPr marL="20526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5pPr>
            <a:lvl6pPr marL="25098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6pPr>
            <a:lvl7pPr marL="29670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7pPr>
            <a:lvl8pPr marL="34242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38814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3200" u="sng" dirty="0"/>
              <a:t>Qualitative</a:t>
            </a:r>
          </a:p>
          <a:p>
            <a:r>
              <a:rPr lang="en-US" sz="3200" dirty="0"/>
              <a:t>Subjective</a:t>
            </a:r>
          </a:p>
          <a:p>
            <a:r>
              <a:rPr lang="en-US" sz="3200" dirty="0"/>
              <a:t>Word values</a:t>
            </a:r>
          </a:p>
          <a:p>
            <a:r>
              <a:rPr lang="en-US" sz="3200" dirty="0"/>
              <a:t>Expert opinions</a:t>
            </a:r>
          </a:p>
          <a:p>
            <a:pPr>
              <a:buFont typeface="Wingdings" pitchFamily="2" charset="2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29929016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539750" y="361950"/>
            <a:ext cx="8299450" cy="628650"/>
          </a:xfrm>
        </p:spPr>
        <p:txBody>
          <a:bodyPr/>
          <a:lstStyle/>
          <a:p>
            <a:r>
              <a:rPr lang="en-US" sz="3600" dirty="0"/>
              <a:t>Comparing Assessment Methods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9600" y="12192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85000"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400">
                <a:solidFill>
                  <a:schemeClr val="tx1"/>
                </a:solidFill>
                <a:latin typeface="+mn-lt"/>
              </a:defRPr>
            </a:lvl3pPr>
            <a:lvl4pPr marL="1544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90000"/>
              <a:buChar char="›"/>
              <a:defRPr sz="1200">
                <a:solidFill>
                  <a:schemeClr val="tx1"/>
                </a:solidFill>
                <a:latin typeface="+mn-lt"/>
              </a:defRPr>
            </a:lvl4pPr>
            <a:lvl5pPr marL="20526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5pPr>
            <a:lvl6pPr marL="25098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6pPr>
            <a:lvl7pPr marL="29670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7pPr>
            <a:lvl8pPr marL="34242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38814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3200" dirty="0"/>
              <a:t>Qualitative</a:t>
            </a:r>
          </a:p>
          <a:p>
            <a:pPr lvl="1"/>
            <a:r>
              <a:rPr lang="en-US" sz="3000" dirty="0"/>
              <a:t>should always be performed</a:t>
            </a:r>
          </a:p>
          <a:p>
            <a:r>
              <a:rPr lang="en-US" sz="3200" dirty="0"/>
              <a:t>Quantitative</a:t>
            </a:r>
          </a:p>
          <a:p>
            <a:pPr lvl="1"/>
            <a:r>
              <a:rPr lang="en-US" sz="3000" dirty="0"/>
              <a:t>should be performed when more detail is needed </a:t>
            </a:r>
            <a:r>
              <a:rPr lang="en-US" sz="3000" u="sng" dirty="0"/>
              <a:t>AND</a:t>
            </a:r>
            <a:r>
              <a:rPr lang="en-US" sz="3000" dirty="0"/>
              <a:t> valid data exists</a:t>
            </a:r>
          </a:p>
          <a:p>
            <a:r>
              <a:rPr lang="en-US" sz="3200" dirty="0"/>
              <a:t>Compliance </a:t>
            </a:r>
          </a:p>
          <a:p>
            <a:pPr lvl="1"/>
            <a:r>
              <a:rPr lang="en-US" sz="3000" dirty="0"/>
              <a:t>May require quantitative for some assets</a:t>
            </a:r>
          </a:p>
          <a:p>
            <a:endParaRPr lang="en-US" sz="3200" dirty="0"/>
          </a:p>
          <a:p>
            <a:pPr>
              <a:buFont typeface="Wingdings" pitchFamily="2" charset="2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4141971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539750" y="438150"/>
            <a:ext cx="8299450" cy="476250"/>
          </a:xfrm>
        </p:spPr>
        <p:txBody>
          <a:bodyPr/>
          <a:lstStyle/>
          <a:p>
            <a:r>
              <a:rPr lang="en-US" sz="3600" dirty="0"/>
              <a:t>Risk Assessment Challenges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39750" y="1219200"/>
            <a:ext cx="8299450" cy="4489450"/>
          </a:xfrm>
        </p:spPr>
        <p:txBody>
          <a:bodyPr/>
          <a:lstStyle/>
          <a:p>
            <a:pPr marL="346075" indent="-346075">
              <a:spcAft>
                <a:spcPts val="1200"/>
              </a:spcAft>
              <a:defRPr/>
            </a:pPr>
            <a:r>
              <a:rPr lang="en-US" sz="3200" dirty="0"/>
              <a:t>Using static process to evaluate a moving target</a:t>
            </a:r>
          </a:p>
          <a:p>
            <a:pPr marL="346075" indent="-346075">
              <a:spcAft>
                <a:spcPts val="1200"/>
              </a:spcAft>
              <a:defRPr/>
            </a:pPr>
            <a:r>
              <a:rPr lang="en-US" sz="3200" dirty="0"/>
              <a:t>Availability of data</a:t>
            </a:r>
          </a:p>
          <a:p>
            <a:pPr marL="346075" indent="-346075">
              <a:spcAft>
                <a:spcPts val="1200"/>
              </a:spcAft>
              <a:defRPr/>
            </a:pPr>
            <a:r>
              <a:rPr lang="en-US" sz="3200" dirty="0"/>
              <a:t>Data consistency</a:t>
            </a:r>
          </a:p>
          <a:p>
            <a:pPr marL="346075" indent="-346075">
              <a:spcAft>
                <a:spcPts val="1200"/>
              </a:spcAft>
              <a:defRPr/>
            </a:pPr>
            <a:r>
              <a:rPr lang="en-US" sz="3200" dirty="0"/>
              <a:t>Estimating impact effects</a:t>
            </a:r>
          </a:p>
          <a:p>
            <a:pPr marL="346075" indent="-346075">
              <a:spcAft>
                <a:spcPts val="1200"/>
              </a:spcAft>
              <a:defRPr/>
            </a:pPr>
            <a:r>
              <a:rPr lang="en-US" sz="3200" dirty="0"/>
              <a:t>Providing results that support resource allocation and risk acceptance</a:t>
            </a:r>
          </a:p>
          <a:p>
            <a:pPr>
              <a:buFont typeface="Wingdings" pitchFamily="2" charset="2"/>
              <a:buNone/>
              <a:defRPr/>
            </a:pPr>
            <a:endParaRPr lang="en-US" dirty="0"/>
          </a:p>
          <a:p>
            <a:pPr>
              <a:buFont typeface="Wingdings" pitchFamily="2" charset="2"/>
              <a:buNone/>
              <a:defRPr/>
            </a:pPr>
            <a:endParaRPr lang="en-US" sz="2000" dirty="0"/>
          </a:p>
        </p:txBody>
      </p:sp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539750" y="438150"/>
            <a:ext cx="8299450" cy="781050"/>
          </a:xfrm>
        </p:spPr>
        <p:txBody>
          <a:bodyPr/>
          <a:lstStyle/>
          <a:p>
            <a:r>
              <a:rPr lang="en-US" sz="3600" dirty="0"/>
              <a:t>Best Practices for Risk Assessment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39750" y="1219200"/>
            <a:ext cx="8299450" cy="4489450"/>
          </a:xfrm>
        </p:spPr>
        <p:txBody>
          <a:bodyPr/>
          <a:lstStyle/>
          <a:p>
            <a:pPr marL="346075" indent="-346075">
              <a:spcAft>
                <a:spcPts val="1200"/>
              </a:spcAft>
              <a:defRPr/>
            </a:pPr>
            <a:r>
              <a:rPr lang="en-US" sz="3200" dirty="0"/>
              <a:t>Start with clear goals and a defined scope.</a:t>
            </a:r>
          </a:p>
          <a:p>
            <a:pPr marL="346075" indent="-346075">
              <a:spcAft>
                <a:spcPts val="1200"/>
              </a:spcAft>
              <a:defRPr/>
            </a:pPr>
            <a:r>
              <a:rPr lang="en-US" sz="3200" dirty="0"/>
              <a:t>Enlist senior management support.</a:t>
            </a:r>
          </a:p>
          <a:p>
            <a:pPr marL="346075" indent="-346075">
              <a:spcAft>
                <a:spcPts val="1200"/>
              </a:spcAft>
              <a:defRPr/>
            </a:pPr>
            <a:r>
              <a:rPr lang="en-US" sz="3200" dirty="0"/>
              <a:t>Build a strong RA team.</a:t>
            </a:r>
          </a:p>
          <a:p>
            <a:pPr marL="346075" indent="-346075">
              <a:spcAft>
                <a:spcPts val="1200"/>
              </a:spcAft>
              <a:defRPr/>
            </a:pPr>
            <a:r>
              <a:rPr lang="en-US" sz="3200" dirty="0"/>
              <a:t>Repeat the RA regularly.</a:t>
            </a:r>
          </a:p>
          <a:p>
            <a:pPr marL="346075" indent="-346075">
              <a:spcAft>
                <a:spcPts val="1200"/>
              </a:spcAft>
              <a:defRPr/>
            </a:pPr>
            <a:r>
              <a:rPr lang="en-US" sz="3200" dirty="0"/>
              <a:t>Define a methodology to use.</a:t>
            </a:r>
          </a:p>
          <a:p>
            <a:pPr marL="346075" indent="-346075">
              <a:spcAft>
                <a:spcPts val="1200"/>
              </a:spcAft>
              <a:defRPr/>
            </a:pPr>
            <a:r>
              <a:rPr lang="en-US" sz="3200" dirty="0"/>
              <a:t>Provide a report of clear risks and clear recommendations.</a:t>
            </a:r>
            <a:endParaRPr lang="en-US" dirty="0"/>
          </a:p>
          <a:p>
            <a:pPr>
              <a:buFont typeface="Wingdings" pitchFamily="2" charset="2"/>
              <a:buNone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7527934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539750" y="819150"/>
            <a:ext cx="8299450" cy="704850"/>
          </a:xfrm>
        </p:spPr>
        <p:txBody>
          <a:bodyPr/>
          <a:lstStyle/>
          <a:p>
            <a:r>
              <a:rPr lang="en-US" sz="3600" dirty="0"/>
              <a:t>Why Is Risk Assessment Important?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7620000" cy="3124200"/>
          </a:xfrm>
        </p:spPr>
        <p:txBody>
          <a:bodyPr/>
          <a:lstStyle/>
          <a:p>
            <a:pPr marL="346075" indent="-342900">
              <a:spcBef>
                <a:spcPts val="388"/>
              </a:spcBef>
              <a:defRPr/>
            </a:pPr>
            <a:r>
              <a:rPr lang="en-US" sz="3200" dirty="0"/>
              <a:t>Identifies which systems/assets to protect</a:t>
            </a:r>
          </a:p>
          <a:p>
            <a:pPr marL="346075" indent="-342900">
              <a:spcBef>
                <a:spcPts val="388"/>
              </a:spcBef>
              <a:defRPr/>
            </a:pPr>
            <a:r>
              <a:rPr lang="en-US" sz="3200" dirty="0"/>
              <a:t>Gives insight into which controls provide the most value</a:t>
            </a:r>
          </a:p>
          <a:p>
            <a:pPr marL="288925" indent="-285750">
              <a:buFont typeface="Wingdings" pitchFamily="2" charset="2"/>
              <a:buNone/>
              <a:defRPr/>
            </a:pPr>
            <a:endParaRPr lang="en-US" dirty="0"/>
          </a:p>
          <a:p>
            <a:pPr marL="288925" indent="-285750">
              <a:buFont typeface="Wingdings" pitchFamily="2" charset="2"/>
              <a:buNone/>
              <a:defRPr/>
            </a:pPr>
            <a:endParaRPr lang="en-US" sz="2000" dirty="0"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39750" y="457200"/>
            <a:ext cx="8299450" cy="1143000"/>
          </a:xfrm>
        </p:spPr>
        <p:txBody>
          <a:bodyPr/>
          <a:lstStyle/>
          <a:p>
            <a:r>
              <a:rPr lang="en-US" sz="3600" dirty="0"/>
              <a:t>When Should a Risk Assessment </a:t>
            </a:r>
            <a:br>
              <a:rPr lang="en-US" sz="3600" dirty="0"/>
            </a:br>
            <a:r>
              <a:rPr lang="en-US" sz="3600" dirty="0"/>
              <a:t>Be Conducted?</a:t>
            </a:r>
            <a:endParaRPr lang="en-US" sz="3600" dirty="0">
              <a:solidFill>
                <a:schemeClr val="tx2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818062"/>
              </p:ext>
            </p:extLst>
          </p:nvPr>
        </p:nvGraphicFramePr>
        <p:xfrm>
          <a:off x="530225" y="2209800"/>
          <a:ext cx="829945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71516" y="5638800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 that this is a dynamic and recurring procedure</a:t>
            </a: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39750" y="438150"/>
            <a:ext cx="8299450" cy="1085850"/>
          </a:xfrm>
        </p:spPr>
        <p:txBody>
          <a:bodyPr/>
          <a:lstStyle/>
          <a:p>
            <a:r>
              <a:rPr lang="en-US" sz="3600" dirty="0"/>
              <a:t>Critical Components of Risk Assessment</a:t>
            </a:r>
            <a:endParaRPr lang="en-US" sz="3600" dirty="0">
              <a:solidFill>
                <a:schemeClr val="tx2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031439"/>
              </p:ext>
            </p:extLst>
          </p:nvPr>
        </p:nvGraphicFramePr>
        <p:xfrm>
          <a:off x="501650" y="2057400"/>
          <a:ext cx="829945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12234" y="438150"/>
            <a:ext cx="8526966" cy="476250"/>
          </a:xfrm>
        </p:spPr>
        <p:txBody>
          <a:bodyPr/>
          <a:lstStyle/>
          <a:p>
            <a:r>
              <a:rPr lang="en-US" sz="3200" dirty="0"/>
              <a:t>Identify Potential Scope for Web Server RA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09600" y="1245916"/>
            <a:ext cx="3581400" cy="4648200"/>
          </a:xfrm>
        </p:spPr>
        <p:txBody>
          <a:bodyPr/>
          <a:lstStyle/>
          <a:p>
            <a:r>
              <a:rPr lang="en-US" sz="3200" dirty="0"/>
              <a:t>Web server</a:t>
            </a:r>
          </a:p>
          <a:p>
            <a:r>
              <a:rPr lang="en-US" sz="3200" dirty="0"/>
              <a:t>Database server</a:t>
            </a:r>
          </a:p>
          <a:p>
            <a:endParaRPr lang="en-US" sz="3200" dirty="0"/>
          </a:p>
          <a:p>
            <a:pPr>
              <a:buFont typeface="Wingdings" pitchFamily="2" charset="2"/>
              <a:buNone/>
            </a:pPr>
            <a:endParaRPr 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159834" y="3399263"/>
            <a:ext cx="8837613" cy="2647950"/>
            <a:chOff x="152400" y="2105025"/>
            <a:chExt cx="8837613" cy="26479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2105025"/>
              <a:ext cx="8837613" cy="2647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304800" y="3581399"/>
              <a:ext cx="1905000" cy="1066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419600" y="1262643"/>
            <a:ext cx="2895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85000"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400">
                <a:solidFill>
                  <a:schemeClr val="tx1"/>
                </a:solidFill>
                <a:latin typeface="+mn-lt"/>
              </a:defRPr>
            </a:lvl3pPr>
            <a:lvl4pPr marL="1544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90000"/>
              <a:buChar char="›"/>
              <a:defRPr sz="1200">
                <a:solidFill>
                  <a:schemeClr val="tx1"/>
                </a:solidFill>
                <a:latin typeface="+mn-lt"/>
              </a:defRPr>
            </a:lvl4pPr>
            <a:lvl5pPr marL="20526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5pPr>
            <a:lvl6pPr marL="25098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6pPr>
            <a:lvl7pPr marL="29670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7pPr>
            <a:lvl8pPr marL="34242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38814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3200" dirty="0"/>
              <a:t>Firewalls </a:t>
            </a:r>
          </a:p>
          <a:p>
            <a:r>
              <a:rPr lang="en-US" sz="3200" dirty="0"/>
              <a:t>DMZ</a:t>
            </a:r>
          </a:p>
          <a:p>
            <a:pPr>
              <a:buFont typeface="Wingdings" pitchFamily="2" charset="2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33204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12234" y="438150"/>
            <a:ext cx="8526966" cy="476250"/>
          </a:xfrm>
        </p:spPr>
        <p:txBody>
          <a:bodyPr/>
          <a:lstStyle/>
          <a:p>
            <a:pPr algn="r"/>
            <a:r>
              <a:rPr lang="en-US" sz="3200" dirty="0">
                <a:solidFill>
                  <a:srgbClr val="C00000"/>
                </a:solidFill>
              </a:rPr>
              <a:t>// Sidebar - Firewall operations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152" y="1295400"/>
            <a:ext cx="8837613" cy="2647950"/>
            <a:chOff x="152400" y="2105025"/>
            <a:chExt cx="8837613" cy="26479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2105025"/>
              <a:ext cx="8837613" cy="2647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304800" y="3581399"/>
              <a:ext cx="1905000" cy="1066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257800" y="2728290"/>
            <a:ext cx="2057400" cy="552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85000"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400">
                <a:solidFill>
                  <a:schemeClr val="tx1"/>
                </a:solidFill>
                <a:latin typeface="+mn-lt"/>
              </a:defRPr>
            </a:lvl3pPr>
            <a:lvl4pPr marL="1544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90000"/>
              <a:buChar char="›"/>
              <a:defRPr sz="1200">
                <a:solidFill>
                  <a:schemeClr val="tx1"/>
                </a:solidFill>
                <a:latin typeface="+mn-lt"/>
              </a:defRPr>
            </a:lvl4pPr>
            <a:lvl5pPr marL="20526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5pPr>
            <a:lvl6pPr marL="25098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6pPr>
            <a:lvl7pPr marL="29670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7pPr>
            <a:lvl8pPr marL="34242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38814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Internal Firewall</a:t>
            </a:r>
          </a:p>
          <a:p>
            <a:pPr>
              <a:buFont typeface="Wingdings" pitchFamily="2" charset="2"/>
              <a:buNone/>
            </a:pPr>
            <a:endParaRPr lang="en-US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218302" y="2728290"/>
            <a:ext cx="2839348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85000"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400">
                <a:solidFill>
                  <a:schemeClr val="tx1"/>
                </a:solidFill>
                <a:latin typeface="+mn-lt"/>
              </a:defRPr>
            </a:lvl3pPr>
            <a:lvl4pPr marL="1544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90000"/>
              <a:buChar char="›"/>
              <a:defRPr sz="1200">
                <a:solidFill>
                  <a:schemeClr val="tx1"/>
                </a:solidFill>
                <a:latin typeface="+mn-lt"/>
              </a:defRPr>
            </a:lvl4pPr>
            <a:lvl5pPr marL="20526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5pPr>
            <a:lvl6pPr marL="25098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6pPr>
            <a:lvl7pPr marL="29670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7pPr>
            <a:lvl8pPr marL="34242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38814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Forward facing Firewall</a:t>
            </a:r>
          </a:p>
          <a:p>
            <a:pPr>
              <a:buFont typeface="Wingdings" pitchFamily="2" charset="2"/>
              <a:buNone/>
            </a:pP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23209" y="4479283"/>
            <a:ext cx="51251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purpose of FFF?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purpose of internal?</a:t>
            </a:r>
          </a:p>
        </p:txBody>
      </p:sp>
    </p:spTree>
    <p:extLst>
      <p:ext uri="{BB962C8B-B14F-4D97-AF65-F5344CB8AC3E}">
        <p14:creationId xmlns:p14="http://schemas.microsoft.com/office/powerpoint/2010/main" val="246530307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12234" y="438150"/>
            <a:ext cx="8526966" cy="476250"/>
          </a:xfrm>
        </p:spPr>
        <p:txBody>
          <a:bodyPr/>
          <a:lstStyle/>
          <a:p>
            <a:pPr algn="r"/>
            <a:r>
              <a:rPr lang="en-US" sz="3200" dirty="0">
                <a:solidFill>
                  <a:srgbClr val="C00000"/>
                </a:solidFill>
              </a:rPr>
              <a:t>// Sidebar - Firewall operations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152" y="1295400"/>
            <a:ext cx="8837613" cy="2647950"/>
            <a:chOff x="152400" y="2105025"/>
            <a:chExt cx="8837613" cy="26479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2105025"/>
              <a:ext cx="8837613" cy="2647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304800" y="3581399"/>
              <a:ext cx="1905000" cy="1066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257800" y="2728290"/>
            <a:ext cx="2057400" cy="552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85000"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400">
                <a:solidFill>
                  <a:schemeClr val="tx1"/>
                </a:solidFill>
                <a:latin typeface="+mn-lt"/>
              </a:defRPr>
            </a:lvl3pPr>
            <a:lvl4pPr marL="1544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90000"/>
              <a:buChar char="›"/>
              <a:defRPr sz="1200">
                <a:solidFill>
                  <a:schemeClr val="tx1"/>
                </a:solidFill>
                <a:latin typeface="+mn-lt"/>
              </a:defRPr>
            </a:lvl4pPr>
            <a:lvl5pPr marL="20526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5pPr>
            <a:lvl6pPr marL="25098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6pPr>
            <a:lvl7pPr marL="29670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7pPr>
            <a:lvl8pPr marL="34242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38814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Internal Firewall</a:t>
            </a:r>
          </a:p>
          <a:p>
            <a:pPr>
              <a:buFont typeface="Wingdings" pitchFamily="2" charset="2"/>
              <a:buNone/>
            </a:pPr>
            <a:endParaRPr lang="en-US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218302" y="2728290"/>
            <a:ext cx="2839348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85000"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400">
                <a:solidFill>
                  <a:schemeClr val="tx1"/>
                </a:solidFill>
                <a:latin typeface="+mn-lt"/>
              </a:defRPr>
            </a:lvl3pPr>
            <a:lvl4pPr marL="1544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90000"/>
              <a:buChar char="›"/>
              <a:defRPr sz="1200">
                <a:solidFill>
                  <a:schemeClr val="tx1"/>
                </a:solidFill>
                <a:latin typeface="+mn-lt"/>
              </a:defRPr>
            </a:lvl4pPr>
            <a:lvl5pPr marL="20526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5pPr>
            <a:lvl6pPr marL="25098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6pPr>
            <a:lvl7pPr marL="29670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7pPr>
            <a:lvl8pPr marL="34242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38814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Forward facing Firewall</a:t>
            </a:r>
          </a:p>
          <a:p>
            <a:pPr>
              <a:buFont typeface="Wingdings" pitchFamily="2" charset="2"/>
              <a:buNone/>
            </a:pPr>
            <a:endParaRPr lang="en-US" sz="32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334000" y="3733800"/>
            <a:ext cx="16764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75552" y="1447800"/>
            <a:ext cx="38680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57643" y="117444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//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240665" y="3204541"/>
            <a:ext cx="295033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85238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539750" y="361950"/>
            <a:ext cx="8299450" cy="704850"/>
          </a:xfrm>
        </p:spPr>
        <p:txBody>
          <a:bodyPr/>
          <a:lstStyle/>
          <a:p>
            <a:r>
              <a:rPr lang="en-US" sz="3600" dirty="0"/>
              <a:t>Quantitative and Qualitative RAs 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39750" y="1447800"/>
            <a:ext cx="8299450" cy="3886200"/>
          </a:xfrm>
        </p:spPr>
        <p:txBody>
          <a:bodyPr/>
          <a:lstStyle/>
          <a:p>
            <a:r>
              <a:rPr lang="en-US" sz="3200" dirty="0"/>
              <a:t>Quantitative Risk Assessments</a:t>
            </a:r>
            <a:endParaRPr lang="en-US" sz="2200" dirty="0"/>
          </a:p>
          <a:p>
            <a:pPr lvl="1"/>
            <a:r>
              <a:rPr lang="en-US" sz="2200" dirty="0"/>
              <a:t>Calculates absolute financial values, losses, and costs</a:t>
            </a:r>
          </a:p>
          <a:p>
            <a:pPr lvl="1"/>
            <a:endParaRPr lang="en-US" dirty="0"/>
          </a:p>
          <a:p>
            <a:r>
              <a:rPr lang="en-US" sz="3200" dirty="0"/>
              <a:t>Qualitative Risk Assessments</a:t>
            </a:r>
          </a:p>
          <a:p>
            <a:pPr lvl="1"/>
            <a:r>
              <a:rPr lang="en-US" sz="2200" dirty="0"/>
              <a:t>Calculates relative values, losses, and costs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2400" dirty="0"/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1_Blank Presentation">
  <a:themeElements>
    <a:clrScheme name="1_Blank Presentation 2">
      <a:dk1>
        <a:srgbClr val="000000"/>
      </a:dk1>
      <a:lt1>
        <a:srgbClr val="FFFFFF"/>
      </a:lt1>
      <a:dk2>
        <a:srgbClr val="204F91"/>
      </a:dk2>
      <a:lt2>
        <a:srgbClr val="A1A8AD"/>
      </a:lt2>
      <a:accent1>
        <a:srgbClr val="38629C"/>
      </a:accent1>
      <a:accent2>
        <a:srgbClr val="FE9901"/>
      </a:accent2>
      <a:accent3>
        <a:srgbClr val="FFFFFF"/>
      </a:accent3>
      <a:accent4>
        <a:srgbClr val="000000"/>
      </a:accent4>
      <a:accent5>
        <a:srgbClr val="AEB7CB"/>
      </a:accent5>
      <a:accent6>
        <a:srgbClr val="E68A01"/>
      </a:accent6>
      <a:hlink>
        <a:srgbClr val="7DBA00"/>
      </a:hlink>
      <a:folHlink>
        <a:srgbClr val="9C1F2E"/>
      </a:folHlink>
    </a:clrScheme>
    <a:fontScheme name="1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204F91"/>
        </a:dk2>
        <a:lt2>
          <a:srgbClr val="A1A8AD"/>
        </a:lt2>
        <a:accent1>
          <a:srgbClr val="38629C"/>
        </a:accent1>
        <a:accent2>
          <a:srgbClr val="FE9901"/>
        </a:accent2>
        <a:accent3>
          <a:srgbClr val="FFFFFF"/>
        </a:accent3>
        <a:accent4>
          <a:srgbClr val="000000"/>
        </a:accent4>
        <a:accent5>
          <a:srgbClr val="AEB7CB"/>
        </a:accent5>
        <a:accent6>
          <a:srgbClr val="E68A01"/>
        </a:accent6>
        <a:hlink>
          <a:srgbClr val="7DBA00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3366"/>
        </a:dk2>
        <a:lt2>
          <a:srgbClr val="A1A8AD"/>
        </a:lt2>
        <a:accent1>
          <a:srgbClr val="A8C77F"/>
        </a:accent1>
        <a:accent2>
          <a:srgbClr val="547933"/>
        </a:accent2>
        <a:accent3>
          <a:srgbClr val="FFFFFF"/>
        </a:accent3>
        <a:accent4>
          <a:srgbClr val="000000"/>
        </a:accent4>
        <a:accent5>
          <a:srgbClr val="D1E0C0"/>
        </a:accent5>
        <a:accent6>
          <a:srgbClr val="4B6D2D"/>
        </a:accent6>
        <a:hlink>
          <a:srgbClr val="E6851A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2E0BA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ECBA8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C57F21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2721D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73B24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BCD5B0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D7D21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E8E5AA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D9043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C8823C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2">
      <a:dk1>
        <a:srgbClr val="000000"/>
      </a:dk1>
      <a:lt1>
        <a:srgbClr val="FFFFFF"/>
      </a:lt1>
      <a:dk2>
        <a:srgbClr val="204F91"/>
      </a:dk2>
      <a:lt2>
        <a:srgbClr val="A1A8AD"/>
      </a:lt2>
      <a:accent1>
        <a:srgbClr val="38629C"/>
      </a:accent1>
      <a:accent2>
        <a:srgbClr val="FE9901"/>
      </a:accent2>
      <a:accent3>
        <a:srgbClr val="FFFFFF"/>
      </a:accent3>
      <a:accent4>
        <a:srgbClr val="000000"/>
      </a:accent4>
      <a:accent5>
        <a:srgbClr val="AEB7CB"/>
      </a:accent5>
      <a:accent6>
        <a:srgbClr val="E68A01"/>
      </a:accent6>
      <a:hlink>
        <a:srgbClr val="7DBA00"/>
      </a:hlink>
      <a:folHlink>
        <a:srgbClr val="9C1F2E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204F91"/>
        </a:dk2>
        <a:lt2>
          <a:srgbClr val="A1A8AD"/>
        </a:lt2>
        <a:accent1>
          <a:srgbClr val="38629C"/>
        </a:accent1>
        <a:accent2>
          <a:srgbClr val="FE9901"/>
        </a:accent2>
        <a:accent3>
          <a:srgbClr val="FFFFFF"/>
        </a:accent3>
        <a:accent4>
          <a:srgbClr val="000000"/>
        </a:accent4>
        <a:accent5>
          <a:srgbClr val="AEB7CB"/>
        </a:accent5>
        <a:accent6>
          <a:srgbClr val="E68A01"/>
        </a:accent6>
        <a:hlink>
          <a:srgbClr val="7DBA00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3366"/>
        </a:dk2>
        <a:lt2>
          <a:srgbClr val="A1A8AD"/>
        </a:lt2>
        <a:accent1>
          <a:srgbClr val="A8C77F"/>
        </a:accent1>
        <a:accent2>
          <a:srgbClr val="547933"/>
        </a:accent2>
        <a:accent3>
          <a:srgbClr val="FFFFFF"/>
        </a:accent3>
        <a:accent4>
          <a:srgbClr val="000000"/>
        </a:accent4>
        <a:accent5>
          <a:srgbClr val="D1E0C0"/>
        </a:accent5>
        <a:accent6>
          <a:srgbClr val="4B6D2D"/>
        </a:accent6>
        <a:hlink>
          <a:srgbClr val="E6851A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2E0BA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ECBA8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C57F21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2721D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73B24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BCD5B0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D7D21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E8E5AA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D9043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C8823C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</Template>
  <TotalTime>2103</TotalTime>
  <Words>618</Words>
  <Application>Microsoft Macintosh PowerPoint</Application>
  <PresentationFormat>On-screen Show (4:3)</PresentationFormat>
  <Paragraphs>132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Times</vt:lpstr>
      <vt:lpstr>Wingdings</vt:lpstr>
      <vt:lpstr>1_Blank Presentation</vt:lpstr>
      <vt:lpstr>Blank Presentation</vt:lpstr>
      <vt:lpstr>PowerPoint Presentation</vt:lpstr>
      <vt:lpstr>What Is Risk Assessment?</vt:lpstr>
      <vt:lpstr>Why Is Risk Assessment Important?</vt:lpstr>
      <vt:lpstr>When Should a Risk Assessment  Be Conducted?</vt:lpstr>
      <vt:lpstr>Critical Components of Risk Assessment</vt:lpstr>
      <vt:lpstr>Identify Potential Scope for Web Server RA</vt:lpstr>
      <vt:lpstr>// Sidebar - Firewall operations</vt:lpstr>
      <vt:lpstr>// Sidebar - Firewall operations</vt:lpstr>
      <vt:lpstr>Quantitative and Qualitative RAs </vt:lpstr>
      <vt:lpstr>Quantitative Risk Assessment (RA)</vt:lpstr>
      <vt:lpstr>Quantitative RA Key Terms</vt:lpstr>
      <vt:lpstr>Quantitative RA Benefits</vt:lpstr>
      <vt:lpstr>Quantitative RA Limitations</vt:lpstr>
      <vt:lpstr>Quantitative RA Limitations (cont.)</vt:lpstr>
      <vt:lpstr>Where to get ARO info?</vt:lpstr>
      <vt:lpstr>ALE Example (from Wikipedia)</vt:lpstr>
      <vt:lpstr>Qualitative Risk Assessment</vt:lpstr>
      <vt:lpstr>Using a Risk Matrix</vt:lpstr>
      <vt:lpstr>Qualitative RA Benefits</vt:lpstr>
      <vt:lpstr>Qualitative RA Limitations</vt:lpstr>
      <vt:lpstr>Comparing Assessment Methods</vt:lpstr>
      <vt:lpstr>Comparing Assessment Methods</vt:lpstr>
      <vt:lpstr>Risk Assessment Challenges</vt:lpstr>
      <vt:lpstr>Best Practices for Risk Assessment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richa.7.verma</dc:creator>
  <cp:lastModifiedBy>Kevin Lillis</cp:lastModifiedBy>
  <cp:revision>139</cp:revision>
  <cp:lastPrinted>2016-02-24T18:03:12Z</cp:lastPrinted>
  <dcterms:created xsi:type="dcterms:W3CDTF">2010-12-08T20:49:57Z</dcterms:created>
  <dcterms:modified xsi:type="dcterms:W3CDTF">2019-09-19T23:08:12Z</dcterms:modified>
</cp:coreProperties>
</file>