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70" r:id="rId5"/>
    <p:sldId id="271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29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6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1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6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03E345-E744-4400-9B93-F5B0B3D1FD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7A4A07-3584-45CF-A77B-09789B1F73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a risk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Risk</a:t>
            </a:r>
          </a:p>
          <a:p>
            <a:r>
              <a:rPr lang="en-US" dirty="0"/>
              <a:t>Step 2: Assess Risk</a:t>
            </a:r>
          </a:p>
          <a:p>
            <a:r>
              <a:rPr lang="en-US" dirty="0"/>
              <a:t>Step 3: Control Risk</a:t>
            </a:r>
          </a:p>
          <a:p>
            <a:r>
              <a:rPr lang="en-US" dirty="0"/>
              <a:t>Steps are similar regardless of context (InfoSec, Physical Security, Financial, etc.)</a:t>
            </a:r>
          </a:p>
          <a:p>
            <a:r>
              <a:rPr lang="en-US" dirty="0"/>
              <a:t>This presentation will focus on controlling risk within an InfoSec context</a:t>
            </a:r>
          </a:p>
        </p:txBody>
      </p:sp>
    </p:spTree>
    <p:extLst>
      <p:ext uri="{BB962C8B-B14F-4D97-AF65-F5344CB8AC3E}">
        <p14:creationId xmlns:p14="http://schemas.microsoft.com/office/powerpoint/2010/main" val="17433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Identification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steps to risk identification are:</a:t>
            </a:r>
          </a:p>
          <a:p>
            <a:pPr lvl="1"/>
            <a:r>
              <a:rPr lang="en-US" sz="2400" dirty="0"/>
              <a:t>Identify your organization’s information assets</a:t>
            </a:r>
          </a:p>
          <a:p>
            <a:pPr lvl="1"/>
            <a:r>
              <a:rPr lang="en-US" sz="2400" dirty="0"/>
              <a:t>Classify and categorize said assets into useful groups</a:t>
            </a:r>
          </a:p>
          <a:p>
            <a:pPr lvl="1"/>
            <a:r>
              <a:rPr lang="en-US" sz="2400" dirty="0"/>
              <a:t>Rank assets necessity to the organization </a:t>
            </a:r>
          </a:p>
          <a:p>
            <a:pPr lvl="1"/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Simplified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7391885"/>
              </p:ext>
            </p:extLst>
          </p:nvPr>
        </p:nvGraphicFramePr>
        <p:xfrm>
          <a:off x="5899022" y="615740"/>
          <a:ext cx="5946988" cy="569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8740">
                <a:tc>
                  <a:txBody>
                    <a:bodyPr/>
                    <a:lstStyle/>
                    <a:p>
                      <a:r>
                        <a:rPr lang="en-US" sz="1600" dirty="0"/>
                        <a:t>Asset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Asset Type and Subcategory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Asset</a:t>
                      </a:r>
                      <a:r>
                        <a:rPr lang="en-US" sz="1600" baseline="0" dirty="0"/>
                        <a:t> Function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Priority Level (Low, Medium, High, Critical)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099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  <a:r>
                        <a:rPr lang="en-US" sz="1600" baseline="0" dirty="0"/>
                        <a:t> 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Personnel: InfoSec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Secure Networks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Penetration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Make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758">
                <a:tc>
                  <a:txBody>
                    <a:bodyPr/>
                    <a:lstStyle/>
                    <a:p>
                      <a:r>
                        <a:rPr lang="en-US" sz="1600" dirty="0"/>
                        <a:t>Cisco UCS</a:t>
                      </a:r>
                      <a:r>
                        <a:rPr lang="en-US" sz="1600" baseline="0" dirty="0"/>
                        <a:t> B460 M4 Blade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Hardware: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Database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5652">
                <a:tc>
                  <a:txBody>
                    <a:bodyPr/>
                    <a:lstStyle/>
                    <a:p>
                      <a:r>
                        <a:rPr lang="en-US" sz="1600" dirty="0"/>
                        <a:t>Customer</a:t>
                      </a:r>
                      <a:r>
                        <a:rPr lang="en-US" sz="1600" baseline="0" dirty="0"/>
                        <a:t> Personally Identifiable Information (PII)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Data: Confidential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Provide</a:t>
                      </a:r>
                      <a:r>
                        <a:rPr lang="en-US" sz="1600" baseline="0" dirty="0"/>
                        <a:t> information for all business transactions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Critical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758">
                <a:tc>
                  <a:txBody>
                    <a:bodyPr/>
                    <a:lstStyle/>
                    <a:p>
                      <a:r>
                        <a:rPr lang="en-US" sz="1600" dirty="0"/>
                        <a:t>Windows</a:t>
                      </a:r>
                      <a:r>
                        <a:rPr lang="en-US" sz="1600" baseline="0" dirty="0"/>
                        <a:t> 7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Software: Operating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Employee</a:t>
                      </a:r>
                      <a:r>
                        <a:rPr lang="en-US" sz="1600" baseline="0" dirty="0"/>
                        <a:t> access to enterprise software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Steps to risk assessment:</a:t>
            </a:r>
          </a:p>
          <a:p>
            <a:pPr lvl="1"/>
            <a:r>
              <a:rPr lang="en-US" sz="2200" dirty="0"/>
              <a:t>Identify threats and threat agents</a:t>
            </a:r>
          </a:p>
          <a:p>
            <a:pPr lvl="1"/>
            <a:r>
              <a:rPr lang="en-US" sz="2200" dirty="0"/>
              <a:t>Prioritize threats and threat agents </a:t>
            </a:r>
          </a:p>
          <a:p>
            <a:pPr lvl="1"/>
            <a:r>
              <a:rPr lang="en-US" sz="2200" dirty="0"/>
              <a:t>Assess vulnerabilities in current InfoSec plan</a:t>
            </a:r>
          </a:p>
          <a:p>
            <a:pPr lvl="1"/>
            <a:r>
              <a:rPr lang="en-US" sz="2200" dirty="0"/>
              <a:t>Determine risk of each threat </a:t>
            </a:r>
          </a:p>
          <a:p>
            <a:pPr marL="128016" lvl="1" indent="0">
              <a:buNone/>
            </a:pPr>
            <a:r>
              <a:rPr lang="en-US" sz="2200" dirty="0"/>
              <a:t>R = P * V – M + U</a:t>
            </a:r>
          </a:p>
          <a:p>
            <a:pPr marL="128016" lvl="1" indent="0">
              <a:buNone/>
            </a:pPr>
            <a:r>
              <a:rPr lang="en-US" sz="2200" dirty="0"/>
              <a:t>	R = Risk</a:t>
            </a:r>
          </a:p>
          <a:p>
            <a:pPr marL="128016" lvl="1" indent="0">
              <a:buNone/>
            </a:pPr>
            <a:r>
              <a:rPr lang="en-US" sz="2200" dirty="0"/>
              <a:t>	P = Probability of threat attack</a:t>
            </a:r>
          </a:p>
          <a:p>
            <a:pPr marL="128016" lvl="1" indent="0">
              <a:buNone/>
            </a:pPr>
            <a:r>
              <a:rPr lang="en-US" sz="2200" dirty="0"/>
              <a:t>	V = Value of Information Asset</a:t>
            </a:r>
          </a:p>
          <a:p>
            <a:pPr marL="128016" lvl="1" indent="0">
              <a:buNone/>
            </a:pPr>
            <a:r>
              <a:rPr lang="en-US" sz="2200" dirty="0"/>
              <a:t>	M = Mitigation by current controls</a:t>
            </a:r>
          </a:p>
          <a:p>
            <a:pPr marL="128016" lvl="1" indent="0">
              <a:buNone/>
            </a:pPr>
            <a:r>
              <a:rPr lang="en-US" sz="2200" dirty="0"/>
              <a:t>	U = Uncertainty of vulnerability</a:t>
            </a:r>
          </a:p>
          <a:p>
            <a:pPr marL="128016" lvl="1" indent="0">
              <a:buNone/>
            </a:pPr>
            <a:r>
              <a:rPr lang="en-US" sz="2200" dirty="0"/>
              <a:t>Example combines elements of all of these in a </a:t>
            </a:r>
            <a:r>
              <a:rPr lang="en-US" sz="2200" b="1" i="1" u="sng" dirty="0"/>
              <a:t>highly simplified</a:t>
            </a:r>
            <a:r>
              <a:rPr lang="en-US" sz="2200" dirty="0"/>
              <a:t> format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9151541"/>
              </p:ext>
            </p:extLst>
          </p:nvPr>
        </p:nvGraphicFramePr>
        <p:xfrm>
          <a:off x="6232847" y="457201"/>
          <a:ext cx="5850295" cy="5773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0004">
                <a:tc>
                  <a:txBody>
                    <a:bodyPr/>
                    <a:lstStyle/>
                    <a:p>
                      <a:r>
                        <a:rPr lang="en-US" sz="1600" dirty="0"/>
                        <a:t>Threat Agent</a:t>
                      </a:r>
                      <a:r>
                        <a:rPr lang="en-US" sz="1600" baseline="0" dirty="0"/>
                        <a:t> and Threat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  <a:r>
                        <a:rPr lang="en-US" sz="1600" baseline="0" dirty="0"/>
                        <a:t>ed Asset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Threat Level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Possible</a:t>
                      </a:r>
                      <a:r>
                        <a:rPr lang="en-US" sz="1600" baseline="0" dirty="0"/>
                        <a:t> Exploits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Risk (Scale of 1-5)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95">
                <a:tc>
                  <a:txBody>
                    <a:bodyPr/>
                    <a:lstStyle/>
                    <a:p>
                      <a:r>
                        <a:rPr lang="en-US" sz="1600" dirty="0"/>
                        <a:t>Disgruntled</a:t>
                      </a:r>
                      <a:r>
                        <a:rPr lang="en-US" sz="1600" baseline="0" dirty="0"/>
                        <a:t> Insider: Steal company information</a:t>
                      </a:r>
                    </a:p>
                    <a:p>
                      <a:r>
                        <a:rPr lang="en-US" sz="1600" baseline="0" dirty="0"/>
                        <a:t>to sell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Company</a:t>
                      </a:r>
                      <a:r>
                        <a:rPr lang="en-US" sz="1600" baseline="0" dirty="0"/>
                        <a:t> data (i.e. Customer PII)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  <a:r>
                        <a:rPr lang="en-US" sz="1600" baseline="0" dirty="0"/>
                        <a:t> control credentials, knowledge of InfoSec policies, etc.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95">
                <a:tc>
                  <a:txBody>
                    <a:bodyPr/>
                    <a:lstStyle/>
                    <a:p>
                      <a:r>
                        <a:rPr lang="en-US" sz="1600" dirty="0"/>
                        <a:t>Fire:</a:t>
                      </a:r>
                      <a:r>
                        <a:rPr lang="en-US" sz="1600" baseline="0" dirty="0"/>
                        <a:t> Burn the facility down or cause major damage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Company</a:t>
                      </a:r>
                      <a:r>
                        <a:rPr lang="en-US" sz="1600" baseline="0" dirty="0"/>
                        <a:t> Facility, Personnel, Equipment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Mishandled</a:t>
                      </a:r>
                      <a:r>
                        <a:rPr lang="en-US" sz="1600" baseline="0" dirty="0"/>
                        <a:t> equipment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95">
                <a:tc>
                  <a:txBody>
                    <a:bodyPr/>
                    <a:lstStyle/>
                    <a:p>
                      <a:r>
                        <a:rPr lang="en-US" sz="1600" dirty="0"/>
                        <a:t>Hacktivists:</a:t>
                      </a:r>
                      <a:r>
                        <a:rPr lang="en-US" sz="1600" baseline="0" dirty="0"/>
                        <a:t> Quality of service deviation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Company</a:t>
                      </a:r>
                      <a:r>
                        <a:rPr lang="en-US" sz="1600" baseline="0" dirty="0"/>
                        <a:t> Hardware/Software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Lack of effective</a:t>
                      </a:r>
                      <a:r>
                        <a:rPr lang="en-US" sz="1600" baseline="0" dirty="0"/>
                        <a:t> filtering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2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steps to risk control are: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Cost-Benefit Analysis (CBA)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Single Loss Expectancy (SLE)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Annualized Rate of Occurrence (ARO)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Annual Loss Expectancy (ALE)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Annual Cost of the Safeguard (ASG)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Feasibility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Organizational Feasibility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Operational Feasibility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Technical Feasibility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Political Feasibility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Risk Control Strategy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9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what risk control strategies are cost effective </a:t>
            </a:r>
          </a:p>
          <a:p>
            <a:r>
              <a:rPr lang="en-US" dirty="0"/>
              <a:t>Below are some common formulas used to calculate cost-benefit analysis </a:t>
            </a:r>
          </a:p>
          <a:p>
            <a:r>
              <a:rPr lang="en-US" dirty="0"/>
              <a:t>SLE = AV * EF</a:t>
            </a:r>
          </a:p>
          <a:p>
            <a:pPr lvl="1"/>
            <a:r>
              <a:rPr lang="en-US" dirty="0"/>
              <a:t>AV = Asset Value, EF = Exposure factor (% of asset affected)</a:t>
            </a:r>
          </a:p>
          <a:p>
            <a:r>
              <a:rPr lang="en-US" dirty="0"/>
              <a:t>ALE = SLE * ARO</a:t>
            </a:r>
          </a:p>
          <a:p>
            <a:r>
              <a:rPr lang="en-US" dirty="0"/>
              <a:t>CBA = ALE (pre-control) – ALE (post-control) – ASG</a:t>
            </a:r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76" y="932688"/>
            <a:ext cx="5412370" cy="3765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B10131-A691-8B44-84B1-4B4931D0EB79}"/>
              </a:ext>
            </a:extLst>
          </p:cNvPr>
          <p:cNvSpPr txBox="1"/>
          <p:nvPr/>
        </p:nvSpPr>
        <p:spPr>
          <a:xfrm>
            <a:off x="6967728" y="5045622"/>
            <a:ext cx="4069080" cy="1477328"/>
          </a:xfrm>
          <a:prstGeom prst="rect">
            <a:avLst/>
          </a:prstGeom>
          <a:noFill/>
          <a:ln>
            <a:solidFill>
              <a:schemeClr val="bg1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SLE: Single Loss Expectancy</a:t>
            </a:r>
          </a:p>
          <a:p>
            <a:r>
              <a:rPr lang="en-US" dirty="0"/>
              <a:t>ALE: Annual Loss Expectancy</a:t>
            </a:r>
          </a:p>
          <a:p>
            <a:r>
              <a:rPr lang="en-US" dirty="0"/>
              <a:t>ARO: Annualized Rate of Occurrence</a:t>
            </a:r>
          </a:p>
          <a:p>
            <a:r>
              <a:rPr lang="en-US" dirty="0"/>
              <a:t>CBA: Cost-Benefit Analysis</a:t>
            </a:r>
          </a:p>
          <a:p>
            <a:r>
              <a:rPr lang="en-US" dirty="0"/>
              <a:t>ASG: Annual Safeguard Cost</a:t>
            </a:r>
          </a:p>
        </p:txBody>
      </p:sp>
    </p:spTree>
    <p:extLst>
      <p:ext uri="{BB962C8B-B14F-4D97-AF65-F5344CB8AC3E}">
        <p14:creationId xmlns:p14="http://schemas.microsoft.com/office/powerpoint/2010/main" val="72772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1563624"/>
            <a:ext cx="9893809" cy="501091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Organizational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Does the plan correspond to the organization’s objectives? </a:t>
            </a:r>
          </a:p>
          <a:p>
            <a:pPr lvl="1"/>
            <a:r>
              <a:rPr lang="en-US" dirty="0"/>
              <a:t>What is in it for the organization? </a:t>
            </a:r>
          </a:p>
          <a:p>
            <a:pPr lvl="1"/>
            <a:r>
              <a:rPr lang="en-US" dirty="0"/>
              <a:t>Does it limit the organization’s capabilities in any way? </a:t>
            </a:r>
          </a:p>
          <a:p>
            <a:r>
              <a:rPr lang="en-US" u="sng" dirty="0"/>
              <a:t>Operational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Will shareholders (users, managers, etc.) be able/willing to accept the plan? </a:t>
            </a:r>
          </a:p>
          <a:p>
            <a:pPr lvl="1"/>
            <a:r>
              <a:rPr lang="en-US" dirty="0"/>
              <a:t>Is the system compatible with the new changes? </a:t>
            </a:r>
          </a:p>
          <a:p>
            <a:pPr lvl="1"/>
            <a:r>
              <a:rPr lang="en-US" dirty="0"/>
              <a:t>Have the possible changes been communicated to the employees? </a:t>
            </a:r>
          </a:p>
          <a:p>
            <a:r>
              <a:rPr lang="en-US" u="sng" dirty="0"/>
              <a:t>Technical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Is the necessary technology owned or obtainable? </a:t>
            </a:r>
          </a:p>
          <a:p>
            <a:pPr lvl="1"/>
            <a:r>
              <a:rPr lang="en-US" dirty="0"/>
              <a:t>Are our employees trained and if not can we afford to train them? </a:t>
            </a:r>
          </a:p>
          <a:p>
            <a:pPr lvl="1"/>
            <a:r>
              <a:rPr lang="en-US" dirty="0"/>
              <a:t>Should we hire new employees? </a:t>
            </a:r>
          </a:p>
          <a:p>
            <a:r>
              <a:rPr lang="en-US" u="sng" dirty="0"/>
              <a:t>Political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InfoSec acquire the necessary budget and approval to implement the plan?</a:t>
            </a:r>
          </a:p>
          <a:p>
            <a:pPr lvl="1"/>
            <a:r>
              <a:rPr lang="en-US" dirty="0"/>
              <a:t>Is the budget required justifiable? </a:t>
            </a:r>
          </a:p>
          <a:p>
            <a:pPr lvl="1"/>
            <a:r>
              <a:rPr lang="en-US" dirty="0"/>
              <a:t>Does InfoSec have to compete with other departments to acquire the desired budget? </a:t>
            </a:r>
          </a:p>
        </p:txBody>
      </p:sp>
    </p:spTree>
    <p:extLst>
      <p:ext uri="{BB962C8B-B14F-4D97-AF65-F5344CB8AC3E}">
        <p14:creationId xmlns:p14="http://schemas.microsoft.com/office/powerpoint/2010/main" val="1462416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317</TotalTime>
  <Words>542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Steps of a risk management plan</vt:lpstr>
      <vt:lpstr>Risk Identification  </vt:lpstr>
      <vt:lpstr>Risk Assessment </vt:lpstr>
      <vt:lpstr>Risk control </vt:lpstr>
      <vt:lpstr>Cost-Benefit analysis</vt:lpstr>
      <vt:lpstr>Feasibility analysis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of a risk management plan</dc:title>
  <dc:subject/>
  <dc:creator/>
  <cp:keywords/>
  <dc:description/>
  <cp:lastModifiedBy>Kevin Lillis</cp:lastModifiedBy>
  <cp:revision>31</cp:revision>
  <dcterms:created xsi:type="dcterms:W3CDTF">2015-04-08T18:44:06Z</dcterms:created>
  <dcterms:modified xsi:type="dcterms:W3CDTF">2019-09-19T22:51:33Z</dcterms:modified>
  <cp:category/>
</cp:coreProperties>
</file>