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33"/>
  </p:notesMasterIdLst>
  <p:sldIdLst>
    <p:sldId id="375" r:id="rId3"/>
    <p:sldId id="326" r:id="rId4"/>
    <p:sldId id="327" r:id="rId5"/>
    <p:sldId id="362" r:id="rId6"/>
    <p:sldId id="363" r:id="rId7"/>
    <p:sldId id="353" r:id="rId8"/>
    <p:sldId id="352" r:id="rId9"/>
    <p:sldId id="320" r:id="rId10"/>
    <p:sldId id="311" r:id="rId11"/>
    <p:sldId id="348" r:id="rId12"/>
    <p:sldId id="350" r:id="rId13"/>
    <p:sldId id="351" r:id="rId14"/>
    <p:sldId id="276" r:id="rId15"/>
    <p:sldId id="315" r:id="rId16"/>
    <p:sldId id="328" r:id="rId17"/>
    <p:sldId id="374" r:id="rId18"/>
    <p:sldId id="337" r:id="rId19"/>
    <p:sldId id="342" r:id="rId20"/>
    <p:sldId id="356" r:id="rId21"/>
    <p:sldId id="343" r:id="rId22"/>
    <p:sldId id="344" r:id="rId23"/>
    <p:sldId id="345" r:id="rId24"/>
    <p:sldId id="372" r:id="rId25"/>
    <p:sldId id="373" r:id="rId26"/>
    <p:sldId id="346" r:id="rId27"/>
    <p:sldId id="367" r:id="rId28"/>
    <p:sldId id="369" r:id="rId29"/>
    <p:sldId id="376" r:id="rId30"/>
    <p:sldId id="377" r:id="rId31"/>
    <p:sldId id="368"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6" autoAdjust="0"/>
    <p:restoredTop sz="88372" autoAdjust="0"/>
  </p:normalViewPr>
  <p:slideViewPr>
    <p:cSldViewPr>
      <p:cViewPr varScale="1">
        <p:scale>
          <a:sx n="84" d="100"/>
          <a:sy n="84" d="100"/>
        </p:scale>
        <p:origin x="2048" y="176"/>
      </p:cViewPr>
      <p:guideLst>
        <p:guide orient="horz" pos="2160"/>
        <p:guide pos="2880"/>
      </p:guideLst>
    </p:cSldViewPr>
  </p:slideViewPr>
  <p:outlineViewPr>
    <p:cViewPr>
      <p:scale>
        <a:sx n="33" d="100"/>
        <a:sy n="33" d="100"/>
      </p:scale>
      <p:origin x="0" y="-1831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pitchFamily="34" charset="0"/>
                <a:cs typeface="+mn-cs"/>
              </a:defRPr>
            </a:lvl1pPr>
          </a:lstStyle>
          <a:p>
            <a:pPr>
              <a:defRPr/>
            </a:pPr>
            <a:endParaRPr lang="en-US" dirty="0"/>
          </a:p>
        </p:txBody>
      </p:sp>
      <p:sp>
        <p:nvSpPr>
          <p:cNvPr id="819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pitchFamily="34" charset="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pitchFamily="34" charset="0"/>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Arial" pitchFamily="34" charset="0"/>
                <a:cs typeface="+mn-cs"/>
              </a:defRPr>
            </a:lvl1pPr>
          </a:lstStyle>
          <a:p>
            <a:pPr>
              <a:defRPr/>
            </a:pPr>
            <a:fld id="{BD088105-724A-4765-BEF7-19EC86C21306}" type="slidenum">
              <a:rPr lang="en-US"/>
              <a:pPr>
                <a:defRPr/>
              </a:pPr>
              <a:t>‹#›</a:t>
            </a:fld>
            <a:endParaRPr lang="en-US" dirty="0"/>
          </a:p>
        </p:txBody>
      </p:sp>
    </p:spTree>
    <p:extLst>
      <p:ext uri="{BB962C8B-B14F-4D97-AF65-F5344CB8AC3E}">
        <p14:creationId xmlns:p14="http://schemas.microsoft.com/office/powerpoint/2010/main" val="1736910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1</a:t>
            </a:fld>
            <a:endParaRPr lang="en-US" dirty="0"/>
          </a:p>
        </p:txBody>
      </p:sp>
    </p:spTree>
    <p:extLst>
      <p:ext uri="{BB962C8B-B14F-4D97-AF65-F5344CB8AC3E}">
        <p14:creationId xmlns:p14="http://schemas.microsoft.com/office/powerpoint/2010/main" val="205694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a:solidFill>
                  <a:srgbClr val="00407A"/>
                </a:solidFill>
              </a:rPr>
              <a:t>State Regulations</a:t>
            </a:r>
          </a:p>
          <a:p>
            <a:pPr marL="237797" lvl="1" indent="-237797">
              <a:spcBef>
                <a:spcPts val="446"/>
              </a:spcBef>
              <a:buClr>
                <a:srgbClr val="ED6E2E"/>
              </a:buClr>
              <a:buFont typeface="Wingdings" pitchFamily="2" charset="2"/>
              <a:buChar char="§"/>
              <a:defRPr/>
            </a:pPr>
            <a:r>
              <a:rPr lang="en-US" sz="1400" dirty="0"/>
              <a:t>Each state has its own regulations and regulatory agencies.</a:t>
            </a:r>
          </a:p>
          <a:p>
            <a:pPr marL="237797" indent="-237797">
              <a:spcBef>
                <a:spcPts val="446"/>
              </a:spcBef>
              <a:buClr>
                <a:srgbClr val="ED6E2E"/>
              </a:buClr>
              <a:buFont typeface="Wingdings" pitchFamily="2" charset="2"/>
              <a:buChar char="§"/>
              <a:defRPr/>
            </a:pPr>
            <a:r>
              <a:rPr lang="en-US" sz="1400" dirty="0"/>
              <a:t>Attorney General - the main legal advisor at the state level in most common law jurisdictions.</a:t>
            </a:r>
            <a:endParaRPr lang="en-US" dirty="0"/>
          </a:p>
        </p:txBody>
      </p:sp>
      <p:sp>
        <p:nvSpPr>
          <p:cNvPr id="4" name="Slide Number Placeholder 3"/>
          <p:cNvSpPr>
            <a:spLocks noGrp="1"/>
          </p:cNvSpPr>
          <p:nvPr>
            <p:ph type="sldNum" sz="quarter" idx="5"/>
          </p:nvPr>
        </p:nvSpPr>
        <p:spPr/>
        <p:txBody>
          <a:bodyPr/>
          <a:lstStyle/>
          <a:p>
            <a:pPr>
              <a:defRPr/>
            </a:pPr>
            <a:fld id="{C32FF2C9-F117-4E93-925E-FD8EB94C025F}" type="slidenum">
              <a:rPr lang="en-US" smtClean="0"/>
              <a:pPr>
                <a:defRPr/>
              </a:pPr>
              <a:t>10</a:t>
            </a:fld>
            <a:endParaRPr lang="en-US" dirty="0"/>
          </a:p>
        </p:txBody>
      </p:sp>
    </p:spTree>
    <p:extLst>
      <p:ext uri="{BB962C8B-B14F-4D97-AF65-F5344CB8AC3E}">
        <p14:creationId xmlns:p14="http://schemas.microsoft.com/office/powerpoint/2010/main" val="411942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C32FF2C9-F117-4E93-925E-FD8EB94C025F}" type="slidenum">
              <a:rPr lang="en-US" smtClean="0"/>
              <a:pPr>
                <a:defRPr/>
              </a:pPr>
              <a:t>11</a:t>
            </a:fld>
            <a:endParaRPr lang="en-US" dirty="0"/>
          </a:p>
        </p:txBody>
      </p:sp>
    </p:spTree>
    <p:extLst>
      <p:ext uri="{BB962C8B-B14F-4D97-AF65-F5344CB8AC3E}">
        <p14:creationId xmlns:p14="http://schemas.microsoft.com/office/powerpoint/2010/main" val="252726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C32FF2C9-F117-4E93-925E-FD8EB94C025F}" type="slidenum">
              <a:rPr lang="en-US" smtClean="0"/>
              <a:pPr>
                <a:defRPr/>
              </a:pPr>
              <a:t>12</a:t>
            </a:fld>
            <a:endParaRPr lang="en-US" dirty="0"/>
          </a:p>
        </p:txBody>
      </p:sp>
    </p:spTree>
    <p:extLst>
      <p:ext uri="{BB962C8B-B14F-4D97-AF65-F5344CB8AC3E}">
        <p14:creationId xmlns:p14="http://schemas.microsoft.com/office/powerpoint/2010/main" val="399343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5D022427-C3C7-4DB4-B005-28AB8BE5339D}" type="slidenum">
              <a:rPr lang="en-US" smtClean="0">
                <a:latin typeface="Arial" charset="0"/>
              </a:rPr>
              <a:pPr>
                <a:defRPr/>
              </a:pPr>
              <a:t>13</a:t>
            </a:fld>
            <a:endParaRPr lang="en-US" dirty="0">
              <a:latin typeface="Arial" charset="0"/>
            </a:endParaRPr>
          </a:p>
        </p:txBody>
      </p:sp>
      <p:sp>
        <p:nvSpPr>
          <p:cNvPr id="30723" name="Slide Image Placeholder 1"/>
          <p:cNvSpPr>
            <a:spLocks noGrp="1" noRot="1" noChangeAspect="1" noTextEdit="1"/>
          </p:cNvSpPr>
          <p:nvPr>
            <p:ph type="sldImg"/>
          </p:nvPr>
        </p:nvSpPr>
        <p:spPr>
          <a:ln/>
        </p:spPr>
      </p:sp>
      <p:sp>
        <p:nvSpPr>
          <p:cNvPr id="30724" name="Notes Placeholder 2"/>
          <p:cNvSpPr>
            <a:spLocks noGrp="1"/>
          </p:cNvSpPr>
          <p:nvPr>
            <p:ph type="body" idx="1"/>
          </p:nvPr>
        </p:nvSpPr>
        <p:spPr>
          <a:noFill/>
          <a:ln/>
        </p:spPr>
        <p:txBody>
          <a:bodyPr/>
          <a:lstStyle/>
          <a:p>
            <a:r>
              <a:rPr lang="en-US" b="1" dirty="0">
                <a:latin typeface="Arial" charset="0"/>
              </a:rPr>
              <a:t>PCI DSS</a:t>
            </a:r>
            <a:endParaRPr lang="en-US" dirty="0">
              <a:latin typeface="Arial" charset="0"/>
            </a:endParaRPr>
          </a:p>
          <a:p>
            <a:r>
              <a:rPr lang="en-US" dirty="0">
                <a:latin typeface="Arial" charset="0"/>
              </a:rPr>
              <a:t>Payment Card Industry Data Security Standard</a:t>
            </a:r>
          </a:p>
          <a:p>
            <a:r>
              <a:rPr lang="en-US" dirty="0">
                <a:latin typeface="Arial" charset="0"/>
              </a:rPr>
              <a:t>A worldwide information security standard defined by the Payment Card Industry Security Standards Council.</a:t>
            </a:r>
          </a:p>
          <a:p>
            <a:pPr eaLnBrk="1" hangingPunct="1">
              <a:spcBef>
                <a:spcPct val="0"/>
              </a:spcBef>
            </a:pPr>
            <a:endParaRPr lang="en-US" dirty="0">
              <a:latin typeface="Arial" charset="0"/>
            </a:endParaRPr>
          </a:p>
          <a:p>
            <a:r>
              <a:rPr lang="en-US" b="1" dirty="0">
                <a:latin typeface="Arial" charset="0"/>
              </a:rPr>
              <a:t>NIST</a:t>
            </a:r>
            <a:endParaRPr lang="en-US" dirty="0">
              <a:latin typeface="Arial" charset="0"/>
            </a:endParaRPr>
          </a:p>
          <a:p>
            <a:r>
              <a:rPr lang="en-US" dirty="0">
                <a:latin typeface="Arial" charset="0"/>
              </a:rPr>
              <a:t>National Institute of Standards and Technology</a:t>
            </a:r>
          </a:p>
          <a:p>
            <a:r>
              <a:rPr lang="en-US" dirty="0">
                <a:latin typeface="Arial" charset="0"/>
              </a:rPr>
              <a:t>A measurement standards laboratory which is a non-regulatory agency of the United States Department of Commerce.</a:t>
            </a:r>
          </a:p>
          <a:p>
            <a:pPr eaLnBrk="1" hangingPunct="1">
              <a:spcBef>
                <a:spcPct val="0"/>
              </a:spcBef>
            </a:pPr>
            <a:endParaRPr lang="en-US" dirty="0">
              <a:latin typeface="Arial" charset="0"/>
            </a:endParaRPr>
          </a:p>
          <a:p>
            <a:r>
              <a:rPr lang="en-US" b="1" dirty="0">
                <a:latin typeface="Arial" charset="0"/>
              </a:rPr>
              <a:t>GAISP</a:t>
            </a:r>
            <a:endParaRPr lang="en-US" dirty="0">
              <a:latin typeface="Arial" charset="0"/>
            </a:endParaRPr>
          </a:p>
          <a:p>
            <a:r>
              <a:rPr lang="en-US" dirty="0">
                <a:latin typeface="Arial" charset="0"/>
              </a:rPr>
              <a:t>Generally Accepted Information Security Principles</a:t>
            </a:r>
          </a:p>
          <a:p>
            <a:r>
              <a:rPr lang="en-US" dirty="0">
                <a:latin typeface="Arial" charset="0"/>
              </a:rPr>
              <a:t>Industry-wide guidelines for information security.</a:t>
            </a:r>
          </a:p>
          <a:p>
            <a:pPr eaLnBrk="1" hangingPunct="1">
              <a:spcBef>
                <a:spcPct val="0"/>
              </a:spcBef>
            </a:pPr>
            <a:endParaRPr lang="en-US" dirty="0">
              <a:latin typeface="Arial" charset="0"/>
            </a:endParaRPr>
          </a:p>
          <a:p>
            <a:r>
              <a:rPr lang="en-US" b="1" dirty="0">
                <a:latin typeface="Arial" charset="0"/>
              </a:rPr>
              <a:t>COBIT</a:t>
            </a:r>
            <a:endParaRPr lang="en-US" dirty="0">
              <a:latin typeface="Arial" charset="0"/>
            </a:endParaRPr>
          </a:p>
          <a:p>
            <a:r>
              <a:rPr lang="en-US" dirty="0">
                <a:latin typeface="Arial" charset="0"/>
              </a:rPr>
              <a:t>Control Objectives for Information and Related Technology</a:t>
            </a:r>
          </a:p>
          <a:p>
            <a:r>
              <a:rPr lang="en-US" dirty="0">
                <a:latin typeface="Arial" charset="0"/>
              </a:rPr>
              <a:t>A set of best practices (framework) for information technology (IT) management created by the Information Systems Audit and Control Association (ISACA), and the IT Governance Institute.</a:t>
            </a:r>
          </a:p>
          <a:p>
            <a:pPr eaLnBrk="1" hangingPunct="1">
              <a:spcBef>
                <a:spcPct val="0"/>
              </a:spcBef>
            </a:pPr>
            <a:endParaRPr lang="en-US" dirty="0">
              <a:latin typeface="Arial" charset="0"/>
            </a:endParaRPr>
          </a:p>
          <a:p>
            <a:r>
              <a:rPr lang="en-US" b="1" dirty="0">
                <a:latin typeface="Arial" charset="0"/>
              </a:rPr>
              <a:t>ISO</a:t>
            </a:r>
            <a:endParaRPr lang="en-US" dirty="0">
              <a:latin typeface="Arial" charset="0"/>
            </a:endParaRPr>
          </a:p>
          <a:p>
            <a:r>
              <a:rPr lang="en-US" dirty="0">
                <a:latin typeface="Arial" charset="0"/>
              </a:rPr>
              <a:t>International Organization for Standards</a:t>
            </a:r>
          </a:p>
          <a:p>
            <a:r>
              <a:rPr lang="en-US" dirty="0">
                <a:latin typeface="Arial" charset="0"/>
              </a:rPr>
              <a:t>ISO is the world's largest developer and publisher of International Standards, including those in the IT industry.</a:t>
            </a:r>
          </a:p>
          <a:p>
            <a:pPr eaLnBrk="1" hangingPunct="1">
              <a:spcBef>
                <a:spcPct val="0"/>
              </a:spcBef>
            </a:pPr>
            <a:endParaRPr lang="en-US" dirty="0">
              <a:latin typeface="Arial" charset="0"/>
            </a:endParaRPr>
          </a:p>
          <a:p>
            <a:r>
              <a:rPr lang="en-US" b="1" dirty="0">
                <a:latin typeface="Arial" charset="0"/>
              </a:rPr>
              <a:t>IEC</a:t>
            </a:r>
            <a:endParaRPr lang="en-US" dirty="0">
              <a:latin typeface="Arial" charset="0"/>
            </a:endParaRPr>
          </a:p>
          <a:p>
            <a:r>
              <a:rPr lang="en-US" dirty="0">
                <a:latin typeface="Arial" charset="0"/>
              </a:rPr>
              <a:t>International Electrotechnical Commission</a:t>
            </a:r>
          </a:p>
          <a:p>
            <a:r>
              <a:rPr lang="en-US" dirty="0">
                <a:latin typeface="Arial" charset="0"/>
              </a:rPr>
              <a:t>The IEC is the world's leading organization that prepares and publishes international standards for all electrical, electronic, and related technologies.</a:t>
            </a:r>
          </a:p>
          <a:p>
            <a:pPr eaLnBrk="1" hangingPunct="1">
              <a:spcBef>
                <a:spcPct val="0"/>
              </a:spcBef>
            </a:pPr>
            <a:endParaRPr lang="en-US" dirty="0">
              <a:latin typeface="Arial" charset="0"/>
            </a:endParaRPr>
          </a:p>
          <a:p>
            <a:r>
              <a:rPr lang="en-US" b="1" dirty="0">
                <a:latin typeface="Arial" charset="0"/>
              </a:rPr>
              <a:t>ITIL</a:t>
            </a:r>
            <a:endParaRPr lang="en-US" dirty="0">
              <a:latin typeface="Arial" charset="0"/>
            </a:endParaRPr>
          </a:p>
          <a:p>
            <a:r>
              <a:rPr lang="en-US" dirty="0">
                <a:latin typeface="Arial" charset="0"/>
              </a:rPr>
              <a:t>Information Technology Infrastructure Library</a:t>
            </a:r>
          </a:p>
          <a:p>
            <a:r>
              <a:rPr lang="en-US" dirty="0">
                <a:latin typeface="Arial" charset="0"/>
              </a:rPr>
              <a:t>A set of concepts and practices for IT services management, IT development, and IT operations.</a:t>
            </a:r>
          </a:p>
          <a:p>
            <a:pPr eaLnBrk="1" hangingPunct="1">
              <a:spcBef>
                <a:spcPct val="0"/>
              </a:spcBef>
            </a:pPr>
            <a:endParaRPr lang="en-US" dirty="0">
              <a:latin typeface="Arial" charset="0"/>
            </a:endParaRPr>
          </a:p>
          <a:p>
            <a:r>
              <a:rPr lang="en-US" b="1" dirty="0">
                <a:latin typeface="Arial" charset="0"/>
              </a:rPr>
              <a:t>CMMI</a:t>
            </a:r>
            <a:endParaRPr lang="en-US" dirty="0">
              <a:latin typeface="Arial" charset="0"/>
            </a:endParaRPr>
          </a:p>
          <a:p>
            <a:r>
              <a:rPr lang="en-US" dirty="0">
                <a:latin typeface="Arial" charset="0"/>
              </a:rPr>
              <a:t>Capability Maturity Model Integration</a:t>
            </a:r>
          </a:p>
          <a:p>
            <a:r>
              <a:rPr lang="en-US" dirty="0">
                <a:latin typeface="Arial" charset="0"/>
              </a:rPr>
              <a:t>A process improvement approach to management that helps organizations improve their performance.</a:t>
            </a:r>
          </a:p>
          <a:p>
            <a:pPr eaLnBrk="1" hangingPunct="1">
              <a:spcBef>
                <a:spcPct val="0"/>
              </a:spcBef>
            </a:pPr>
            <a:endParaRPr lang="en-US" dirty="0">
              <a:latin typeface="Arial" charset="0"/>
            </a:endParaRPr>
          </a:p>
          <a:p>
            <a:r>
              <a:rPr lang="en-US" b="1" dirty="0">
                <a:latin typeface="Arial" charset="0"/>
              </a:rPr>
              <a:t>RMF for DoD IT (as of March 2014)</a:t>
            </a:r>
            <a:endParaRPr lang="en-US" dirty="0">
              <a:latin typeface="Arial" charset="0"/>
            </a:endParaRPr>
          </a:p>
          <a:p>
            <a:r>
              <a:rPr lang="en-US" dirty="0">
                <a:latin typeface="Arial" charset="0"/>
              </a:rPr>
              <a:t>Risk Management Framework (RF) for Department of Defense Information Technology (IT), formerly</a:t>
            </a:r>
            <a:r>
              <a:rPr lang="en-US" baseline="0" dirty="0">
                <a:latin typeface="Arial" charset="0"/>
              </a:rPr>
              <a:t> </a:t>
            </a:r>
            <a:r>
              <a:rPr lang="en-US" dirty="0">
                <a:latin typeface="Arial" charset="0"/>
              </a:rPr>
              <a:t>Department of Defense (DoD) Information Assurance Certification and Accreditation Process (DIACAP)</a:t>
            </a:r>
          </a:p>
          <a:p>
            <a:r>
              <a:rPr lang="en-US" dirty="0">
                <a:latin typeface="Arial" charset="0"/>
              </a:rPr>
              <a:t>Defines DoD-wide formal and standard sets of activities, general tasks, and a management process for lifecycle cybersecurity risk to DoD IT.</a:t>
            </a:r>
          </a:p>
        </p:txBody>
      </p:sp>
      <p:sp>
        <p:nvSpPr>
          <p:cNvPr id="30725" name="Slide Number Placeholder 3"/>
          <p:cNvSpPr txBox="1">
            <a:spLocks noGrp="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fld id="{D31062A0-DE52-4545-9D7F-461FA64C7BD7}" type="slidenum">
              <a:rPr lang="en-US" sz="1200">
                <a:latin typeface="Calibri" pitchFamily="34" charset="0"/>
              </a:rPr>
              <a:pPr algn="r"/>
              <a:t>13</a:t>
            </a:fld>
            <a:endParaRPr lang="en-US" sz="1200" dirty="0">
              <a:latin typeface="Calibri" pitchFamily="34" charset="0"/>
            </a:endParaRPr>
          </a:p>
        </p:txBody>
      </p:sp>
    </p:spTree>
    <p:extLst>
      <p:ext uri="{BB962C8B-B14F-4D97-AF65-F5344CB8AC3E}">
        <p14:creationId xmlns:p14="http://schemas.microsoft.com/office/powerpoint/2010/main" val="3005349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14</a:t>
            </a:fld>
            <a:endParaRPr lang="en-US" dirty="0"/>
          </a:p>
        </p:txBody>
      </p:sp>
    </p:spTree>
    <p:extLst>
      <p:ext uri="{BB962C8B-B14F-4D97-AF65-F5344CB8AC3E}">
        <p14:creationId xmlns:p14="http://schemas.microsoft.com/office/powerpoint/2010/main" val="2104788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15</a:t>
            </a:fld>
            <a:endParaRPr lang="en-US" dirty="0"/>
          </a:p>
        </p:txBody>
      </p:sp>
    </p:spTree>
    <p:extLst>
      <p:ext uri="{BB962C8B-B14F-4D97-AF65-F5344CB8AC3E}">
        <p14:creationId xmlns:p14="http://schemas.microsoft.com/office/powerpoint/2010/main" val="1165050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16</a:t>
            </a:fld>
            <a:endParaRPr lang="en-US" dirty="0"/>
          </a:p>
        </p:txBody>
      </p:sp>
    </p:spTree>
    <p:extLst>
      <p:ext uri="{BB962C8B-B14F-4D97-AF65-F5344CB8AC3E}">
        <p14:creationId xmlns:p14="http://schemas.microsoft.com/office/powerpoint/2010/main" val="4034766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17</a:t>
            </a:fld>
            <a:endParaRPr lang="en-US" dirty="0"/>
          </a:p>
        </p:txBody>
      </p:sp>
    </p:spTree>
    <p:extLst>
      <p:ext uri="{BB962C8B-B14F-4D97-AF65-F5344CB8AC3E}">
        <p14:creationId xmlns:p14="http://schemas.microsoft.com/office/powerpoint/2010/main" val="1822668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18</a:t>
            </a:fld>
            <a:endParaRPr lang="en-US" dirty="0"/>
          </a:p>
        </p:txBody>
      </p:sp>
    </p:spTree>
    <p:extLst>
      <p:ext uri="{BB962C8B-B14F-4D97-AF65-F5344CB8AC3E}">
        <p14:creationId xmlns:p14="http://schemas.microsoft.com/office/powerpoint/2010/main" val="746586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19</a:t>
            </a:fld>
            <a:endParaRPr lang="en-US" dirty="0"/>
          </a:p>
        </p:txBody>
      </p:sp>
    </p:spTree>
    <p:extLst>
      <p:ext uri="{BB962C8B-B14F-4D97-AF65-F5344CB8AC3E}">
        <p14:creationId xmlns:p14="http://schemas.microsoft.com/office/powerpoint/2010/main" val="74658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a:t>
            </a:fld>
            <a:endParaRPr lang="en-US" dirty="0"/>
          </a:p>
        </p:txBody>
      </p:sp>
    </p:spTree>
    <p:extLst>
      <p:ext uri="{BB962C8B-B14F-4D97-AF65-F5344CB8AC3E}">
        <p14:creationId xmlns:p14="http://schemas.microsoft.com/office/powerpoint/2010/main" val="592060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20</a:t>
            </a:fld>
            <a:endParaRPr lang="en-US" dirty="0"/>
          </a:p>
        </p:txBody>
      </p:sp>
    </p:spTree>
    <p:extLst>
      <p:ext uri="{BB962C8B-B14F-4D97-AF65-F5344CB8AC3E}">
        <p14:creationId xmlns:p14="http://schemas.microsoft.com/office/powerpoint/2010/main" val="3612159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21</a:t>
            </a:fld>
            <a:endParaRPr lang="en-US" dirty="0"/>
          </a:p>
        </p:txBody>
      </p:sp>
    </p:spTree>
    <p:extLst>
      <p:ext uri="{BB962C8B-B14F-4D97-AF65-F5344CB8AC3E}">
        <p14:creationId xmlns:p14="http://schemas.microsoft.com/office/powerpoint/2010/main" val="2361166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22</a:t>
            </a:fld>
            <a:endParaRPr lang="en-US" dirty="0"/>
          </a:p>
        </p:txBody>
      </p:sp>
    </p:spTree>
    <p:extLst>
      <p:ext uri="{BB962C8B-B14F-4D97-AF65-F5344CB8AC3E}">
        <p14:creationId xmlns:p14="http://schemas.microsoft.com/office/powerpoint/2010/main" val="3073164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25</a:t>
            </a:fld>
            <a:endParaRPr lang="en-US" dirty="0"/>
          </a:p>
        </p:txBody>
      </p:sp>
    </p:spTree>
    <p:extLst>
      <p:ext uri="{BB962C8B-B14F-4D97-AF65-F5344CB8AC3E}">
        <p14:creationId xmlns:p14="http://schemas.microsoft.com/office/powerpoint/2010/main" val="727543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26</a:t>
            </a:fld>
            <a:endParaRPr lang="en-US" dirty="0"/>
          </a:p>
        </p:txBody>
      </p:sp>
    </p:spTree>
    <p:extLst>
      <p:ext uri="{BB962C8B-B14F-4D97-AF65-F5344CB8AC3E}">
        <p14:creationId xmlns:p14="http://schemas.microsoft.com/office/powerpoint/2010/main" val="772286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27</a:t>
            </a:fld>
            <a:endParaRPr lang="en-US" dirty="0"/>
          </a:p>
        </p:txBody>
      </p:sp>
    </p:spTree>
    <p:extLst>
      <p:ext uri="{BB962C8B-B14F-4D97-AF65-F5344CB8AC3E}">
        <p14:creationId xmlns:p14="http://schemas.microsoft.com/office/powerpoint/2010/main" val="2941885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28</a:t>
            </a:fld>
            <a:endParaRPr lang="en-US" dirty="0"/>
          </a:p>
        </p:txBody>
      </p:sp>
    </p:spTree>
    <p:extLst>
      <p:ext uri="{BB962C8B-B14F-4D97-AF65-F5344CB8AC3E}">
        <p14:creationId xmlns:p14="http://schemas.microsoft.com/office/powerpoint/2010/main" val="3862847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29</a:t>
            </a:fld>
            <a:endParaRPr lang="en-US" dirty="0"/>
          </a:p>
        </p:txBody>
      </p:sp>
    </p:spTree>
    <p:extLst>
      <p:ext uri="{BB962C8B-B14F-4D97-AF65-F5344CB8AC3E}">
        <p14:creationId xmlns:p14="http://schemas.microsoft.com/office/powerpoint/2010/main" val="3207079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30</a:t>
            </a:fld>
            <a:endParaRPr lang="en-US" dirty="0"/>
          </a:p>
        </p:txBody>
      </p:sp>
    </p:spTree>
    <p:extLst>
      <p:ext uri="{BB962C8B-B14F-4D97-AF65-F5344CB8AC3E}">
        <p14:creationId xmlns:p14="http://schemas.microsoft.com/office/powerpoint/2010/main" val="189368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b="1" dirty="0"/>
              <a:t>Federal Information Security Management Act (FISMA)</a:t>
            </a:r>
            <a:endParaRPr lang="en-US" dirty="0"/>
          </a:p>
          <a:p>
            <a:pPr>
              <a:defRPr/>
            </a:pPr>
            <a:r>
              <a:rPr lang="en-US" dirty="0"/>
              <a:t>A U.S. federal law enacted in 2002 that requires each federal agency to develop an agency-wide program to provide information security.</a:t>
            </a:r>
          </a:p>
          <a:p>
            <a:pPr>
              <a:defRPr/>
            </a:pPr>
            <a:endParaRPr lang="en-US" dirty="0"/>
          </a:p>
          <a:p>
            <a:pPr>
              <a:defRPr/>
            </a:pPr>
            <a:r>
              <a:rPr lang="en-US" b="1" dirty="0"/>
              <a:t>Health Insurance Portability and Accountability Act (HIPAA)</a:t>
            </a:r>
            <a:endParaRPr lang="en-US" dirty="0"/>
          </a:p>
          <a:p>
            <a:pPr>
              <a:defRPr/>
            </a:pPr>
            <a:r>
              <a:rPr lang="en-US" dirty="0"/>
              <a:t>Provides patients with access to their medical records and provides more control over how their personal health information is used and disclosed.</a:t>
            </a:r>
          </a:p>
          <a:p>
            <a:pPr>
              <a:defRPr/>
            </a:pPr>
            <a:endParaRPr lang="en-US" dirty="0"/>
          </a:p>
          <a:p>
            <a:pPr>
              <a:defRPr/>
            </a:pPr>
            <a:r>
              <a:rPr lang="en-US" b="1" dirty="0"/>
              <a:t>Gramm-Leach-Bliley Act (GLBA)</a:t>
            </a:r>
            <a:endParaRPr lang="en-US" dirty="0"/>
          </a:p>
          <a:p>
            <a:pPr>
              <a:defRPr/>
            </a:pPr>
            <a:r>
              <a:rPr lang="en-US" dirty="0"/>
              <a:t>Also known as the Financial Services Modernization Act of 1999, opening up the market among banking companies, securities companies, and insurance companies.</a:t>
            </a:r>
          </a:p>
          <a:p>
            <a:pPr>
              <a:defRPr/>
            </a:pPr>
            <a:endParaRPr lang="en-US" dirty="0"/>
          </a:p>
          <a:p>
            <a:pPr>
              <a:defRPr/>
            </a:pPr>
            <a:r>
              <a:rPr lang="en-US" dirty="0"/>
              <a:t>Repealed part of the Glass-Steagall Act of 1933, which prohibited any one institution from acting as any combination of an investment bank, a commercial bank, and an insurance company.</a:t>
            </a:r>
          </a:p>
          <a:p>
            <a:pPr>
              <a:defRPr/>
            </a:pPr>
            <a:endParaRPr lang="en-US" dirty="0"/>
          </a:p>
          <a:p>
            <a:pPr>
              <a:defRPr/>
            </a:pPr>
            <a:r>
              <a:rPr lang="en-US" b="1" dirty="0"/>
              <a:t>Sarbanes-Oxley Act (SOX)</a:t>
            </a:r>
            <a:endParaRPr lang="en-US" dirty="0"/>
          </a:p>
          <a:p>
            <a:pPr>
              <a:defRPr/>
            </a:pPr>
            <a:r>
              <a:rPr lang="en-US" dirty="0"/>
              <a:t>Sarbanes–Oxley contains 11 titles that describe specific mandates and requirements for financial reporting. Each title consists of several sections.</a:t>
            </a:r>
          </a:p>
          <a:p>
            <a:pPr>
              <a:defRPr/>
            </a:pPr>
            <a:endParaRPr lang="en-US" dirty="0"/>
          </a:p>
          <a:p>
            <a:pPr marL="354269" indent="-354269">
              <a:defRPr/>
            </a:pPr>
            <a:r>
              <a:rPr lang="en-US" b="1" dirty="0"/>
              <a:t>Family Educational Rights and Privacy Act (FERPA)</a:t>
            </a:r>
          </a:p>
          <a:p>
            <a:pPr>
              <a:defRPr/>
            </a:pPr>
            <a:r>
              <a:rPr lang="en-US" dirty="0"/>
              <a:t>Regulations protect the privacy of student records. FERPA applies to all schools that receive any funding from the U.S. Department of Education.</a:t>
            </a:r>
          </a:p>
          <a:p>
            <a:pPr>
              <a:defRPr/>
            </a:pPr>
            <a:endParaRPr lang="en-US" dirty="0"/>
          </a:p>
          <a:p>
            <a:pPr>
              <a:defRPr/>
            </a:pPr>
            <a:r>
              <a:rPr lang="en-US" b="1" dirty="0"/>
              <a:t>Children’s Internet Protection Act (CIPA)</a:t>
            </a:r>
            <a:endParaRPr lang="en-US" dirty="0"/>
          </a:p>
          <a:p>
            <a:pPr>
              <a:defRPr/>
            </a:pPr>
            <a:r>
              <a:rPr lang="en-US" dirty="0"/>
              <a:t>CIPA is one of many bills that the United States Congress proposed to limit children's exposure to pornography and explicit content online.</a:t>
            </a:r>
          </a:p>
        </p:txBody>
      </p:sp>
      <p:sp>
        <p:nvSpPr>
          <p:cNvPr id="4" name="Slide Number Placeholder 3"/>
          <p:cNvSpPr>
            <a:spLocks noGrp="1"/>
          </p:cNvSpPr>
          <p:nvPr>
            <p:ph type="sldNum" sz="quarter" idx="5"/>
          </p:nvPr>
        </p:nvSpPr>
        <p:spPr/>
        <p:txBody>
          <a:bodyPr/>
          <a:lstStyle/>
          <a:p>
            <a:pPr>
              <a:defRPr/>
            </a:pPr>
            <a:fld id="{C32FF2C9-F117-4E93-925E-FD8EB94C025F}" type="slidenum">
              <a:rPr lang="en-US" smtClean="0"/>
              <a:pPr>
                <a:defRPr/>
              </a:pPr>
              <a:t>3</a:t>
            </a:fld>
            <a:endParaRPr lang="en-US" dirty="0"/>
          </a:p>
        </p:txBody>
      </p:sp>
    </p:spTree>
    <p:extLst>
      <p:ext uri="{BB962C8B-B14F-4D97-AF65-F5344CB8AC3E}">
        <p14:creationId xmlns:p14="http://schemas.microsoft.com/office/powerpoint/2010/main" val="334524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C32FF2C9-F117-4E93-925E-FD8EB94C025F}" type="slidenum">
              <a:rPr lang="en-US" smtClean="0"/>
              <a:pPr>
                <a:defRPr/>
              </a:pPr>
              <a:t>4</a:t>
            </a:fld>
            <a:endParaRPr lang="en-US" dirty="0"/>
          </a:p>
        </p:txBody>
      </p:sp>
    </p:spTree>
    <p:extLst>
      <p:ext uri="{BB962C8B-B14F-4D97-AF65-F5344CB8AC3E}">
        <p14:creationId xmlns:p14="http://schemas.microsoft.com/office/powerpoint/2010/main" val="280194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C32FF2C9-F117-4E93-925E-FD8EB94C025F}" type="slidenum">
              <a:rPr lang="en-US" smtClean="0"/>
              <a:pPr>
                <a:defRPr/>
              </a:pPr>
              <a:t>5</a:t>
            </a:fld>
            <a:endParaRPr lang="en-US" dirty="0"/>
          </a:p>
        </p:txBody>
      </p:sp>
    </p:spTree>
    <p:extLst>
      <p:ext uri="{BB962C8B-B14F-4D97-AF65-F5344CB8AC3E}">
        <p14:creationId xmlns:p14="http://schemas.microsoft.com/office/powerpoint/2010/main" val="42370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hangingPunct="1">
              <a:defRPr/>
            </a:pPr>
            <a:r>
              <a:rPr lang="en-US" b="1" dirty="0"/>
              <a:t>FISMA</a:t>
            </a:r>
            <a:endParaRPr lang="en-US" dirty="0"/>
          </a:p>
          <a:p>
            <a:pPr eaLnBrk="1" hangingPunct="1">
              <a:defRPr/>
            </a:pPr>
            <a:r>
              <a:rPr lang="en-US" dirty="0"/>
              <a:t>Federal agencies</a:t>
            </a:r>
          </a:p>
          <a:p>
            <a:pPr eaLnBrk="1" hangingPunct="1">
              <a:defRPr/>
            </a:pPr>
            <a:r>
              <a:rPr lang="en-US" dirty="0"/>
              <a:t>The act recognizes the importance of information security to the economic and national security interests of the United States.</a:t>
            </a:r>
          </a:p>
          <a:p>
            <a:pPr eaLnBrk="1" hangingPunct="1">
              <a:defRPr/>
            </a:pPr>
            <a:endParaRPr lang="en-US" b="1" dirty="0"/>
          </a:p>
          <a:p>
            <a:pPr eaLnBrk="1" hangingPunct="1">
              <a:defRPr/>
            </a:pPr>
            <a:r>
              <a:rPr lang="en-US" b="1" dirty="0"/>
              <a:t>HIPAA</a:t>
            </a:r>
            <a:endParaRPr lang="en-US" dirty="0"/>
          </a:p>
          <a:p>
            <a:pPr eaLnBrk="1" hangingPunct="1">
              <a:defRPr/>
            </a:pPr>
            <a:r>
              <a:rPr lang="en-US" dirty="0"/>
              <a:t>Medical organizations</a:t>
            </a:r>
          </a:p>
          <a:p>
            <a:pPr eaLnBrk="1" hangingPunct="1">
              <a:defRPr/>
            </a:pPr>
            <a:r>
              <a:rPr lang="en-US" dirty="0"/>
              <a:t>Provides privacy standards to protect patients' medical records and other health information.</a:t>
            </a:r>
          </a:p>
          <a:p>
            <a:pPr eaLnBrk="1" hangingPunct="1">
              <a:defRPr/>
            </a:pPr>
            <a:endParaRPr lang="en-US" b="1" dirty="0"/>
          </a:p>
          <a:p>
            <a:pPr eaLnBrk="1" hangingPunct="1">
              <a:defRPr/>
            </a:pPr>
            <a:r>
              <a:rPr lang="en-US" b="1" dirty="0"/>
              <a:t>GLBA</a:t>
            </a:r>
            <a:endParaRPr lang="en-US" dirty="0"/>
          </a:p>
          <a:p>
            <a:pPr eaLnBrk="1" hangingPunct="1">
              <a:defRPr/>
            </a:pPr>
            <a:r>
              <a:rPr lang="en-US" dirty="0"/>
              <a:t>Banks, brokerage companies, and insurance companies </a:t>
            </a:r>
          </a:p>
          <a:p>
            <a:pPr eaLnBrk="1" hangingPunct="1">
              <a:defRPr/>
            </a:pPr>
            <a:r>
              <a:rPr lang="en-US" dirty="0"/>
              <a:t>Companies must securely store personal financial information.</a:t>
            </a:r>
          </a:p>
          <a:p>
            <a:pPr eaLnBrk="1" hangingPunct="1">
              <a:defRPr/>
            </a:pPr>
            <a:r>
              <a:rPr lang="en-US" dirty="0"/>
              <a:t>Companies must advise consumers of their policies on sharing of personal financial information.</a:t>
            </a:r>
          </a:p>
          <a:p>
            <a:pPr eaLnBrk="1" hangingPunct="1">
              <a:defRPr/>
            </a:pPr>
            <a:r>
              <a:rPr lang="en-US" dirty="0"/>
              <a:t>Companies must give consumers the option to opt-out of some sharing of personal financial information.</a:t>
            </a:r>
          </a:p>
          <a:p>
            <a:pPr eaLnBrk="1" hangingPunct="1">
              <a:defRPr/>
            </a:pPr>
            <a:endParaRPr lang="en-US" b="1" dirty="0"/>
          </a:p>
          <a:p>
            <a:pPr eaLnBrk="1" hangingPunct="1">
              <a:defRPr/>
            </a:pPr>
            <a:r>
              <a:rPr lang="en-US" b="1" dirty="0"/>
              <a:t>FERPA</a:t>
            </a:r>
            <a:endParaRPr lang="en-US" dirty="0"/>
          </a:p>
          <a:p>
            <a:pPr eaLnBrk="1" hangingPunct="1">
              <a:defRPr/>
            </a:pPr>
            <a:r>
              <a:rPr lang="en-US" dirty="0"/>
              <a:t>Educational institutions</a:t>
            </a:r>
          </a:p>
          <a:p>
            <a:pPr eaLnBrk="1" hangingPunct="1">
              <a:defRPr/>
            </a:pPr>
            <a:r>
              <a:rPr lang="en-US" dirty="0"/>
              <a:t>The right to access educational records kept by the school.</a:t>
            </a:r>
          </a:p>
          <a:p>
            <a:pPr eaLnBrk="1" hangingPunct="1">
              <a:defRPr/>
            </a:pPr>
            <a:r>
              <a:rPr lang="en-US" dirty="0"/>
              <a:t>The right to demand educational records be disclosed only with student consent.</a:t>
            </a:r>
          </a:p>
          <a:p>
            <a:pPr eaLnBrk="1" hangingPunct="1">
              <a:defRPr/>
            </a:pPr>
            <a:r>
              <a:rPr lang="en-US" dirty="0"/>
              <a:t>The right to amend educational records.</a:t>
            </a:r>
          </a:p>
          <a:p>
            <a:pPr eaLnBrk="1" hangingPunct="1">
              <a:defRPr/>
            </a:pPr>
            <a:r>
              <a:rPr lang="en-US" dirty="0"/>
              <a:t>The right to file complaints against the school for disclosing educational records in violation of FERPA.</a:t>
            </a:r>
          </a:p>
          <a:p>
            <a:pPr eaLnBrk="1" hangingPunct="1">
              <a:defRPr/>
            </a:pPr>
            <a:endParaRPr lang="en-US" dirty="0"/>
          </a:p>
          <a:p>
            <a:pPr eaLnBrk="1" hangingPunct="1">
              <a:defRPr/>
            </a:pPr>
            <a:r>
              <a:rPr lang="en-US" b="1" dirty="0"/>
              <a:t>CIPA</a:t>
            </a:r>
            <a:endParaRPr lang="en-US" dirty="0"/>
          </a:p>
          <a:p>
            <a:pPr eaLnBrk="1" hangingPunct="1">
              <a:defRPr/>
            </a:pPr>
            <a:r>
              <a:rPr lang="en-US" dirty="0"/>
              <a:t>Schools and libraries using E-Rate discounts </a:t>
            </a:r>
          </a:p>
          <a:p>
            <a:pPr eaLnBrk="1" hangingPunct="1">
              <a:defRPr/>
            </a:pPr>
            <a:r>
              <a:rPr lang="en-US" dirty="0"/>
              <a:t>To operate "a technology protection measure with respect to any of its computers with Internet access that protects against access through such computers to visual depictions that are obscene, child pornography, or harmful to minors..." .</a:t>
            </a:r>
          </a:p>
          <a:p>
            <a:pPr eaLnBrk="1" hangingPunct="1">
              <a:defRPr/>
            </a:pPr>
            <a:r>
              <a:rPr lang="en-US" dirty="0"/>
              <a:t>This technology protection measure must be employed during any use of  computers by minors.</a:t>
            </a:r>
          </a:p>
          <a:p>
            <a:pPr eaLnBrk="1" hangingPunct="1">
              <a:defRPr/>
            </a:pPr>
            <a:r>
              <a:rPr lang="en-US" dirty="0"/>
              <a:t>The law also provides that the school or library "may disable the technology protection measure concerned, during use by an adult”.</a:t>
            </a:r>
          </a:p>
          <a:p>
            <a:pPr eaLnBrk="1" hangingPunct="1">
              <a:defRPr/>
            </a:pPr>
            <a:r>
              <a:rPr lang="en-US" dirty="0"/>
              <a:t>Schools and libraries that do not receive E-Rate discounts do not have any obligation to filter under CIPA.</a:t>
            </a:r>
          </a:p>
          <a:p>
            <a:pPr eaLnBrk="1" hangingPunct="1">
              <a:defRPr/>
            </a:pPr>
            <a:endParaRPr lang="en-US" dirty="0"/>
          </a:p>
        </p:txBody>
      </p:sp>
      <p:sp>
        <p:nvSpPr>
          <p:cNvPr id="4" name="Slide Number Placeholder 3"/>
          <p:cNvSpPr>
            <a:spLocks noGrp="1"/>
          </p:cNvSpPr>
          <p:nvPr>
            <p:ph type="sldNum" sz="quarter" idx="5"/>
          </p:nvPr>
        </p:nvSpPr>
        <p:spPr/>
        <p:txBody>
          <a:bodyPr/>
          <a:lstStyle/>
          <a:p>
            <a:pPr>
              <a:defRPr/>
            </a:pPr>
            <a:fld id="{3668A2D4-86D7-48C8-B404-6920D0119DFE}" type="slidenum">
              <a:rPr lang="en-US" smtClean="0"/>
              <a:pPr>
                <a:defRPr/>
              </a:pPr>
              <a:t>6</a:t>
            </a:fld>
            <a:endParaRPr lang="en-US" dirty="0"/>
          </a:p>
        </p:txBody>
      </p:sp>
    </p:spTree>
    <p:extLst>
      <p:ext uri="{BB962C8B-B14F-4D97-AF65-F5344CB8AC3E}">
        <p14:creationId xmlns:p14="http://schemas.microsoft.com/office/powerpoint/2010/main" val="413565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7</a:t>
            </a:fld>
            <a:endParaRPr lang="en-US" dirty="0"/>
          </a:p>
        </p:txBody>
      </p:sp>
    </p:spTree>
    <p:extLst>
      <p:ext uri="{BB962C8B-B14F-4D97-AF65-F5344CB8AC3E}">
        <p14:creationId xmlns:p14="http://schemas.microsoft.com/office/powerpoint/2010/main" val="3727113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088105-724A-4765-BEF7-19EC86C21306}" type="slidenum">
              <a:rPr lang="en-US" smtClean="0"/>
              <a:pPr>
                <a:defRPr/>
              </a:pPr>
              <a:t>8</a:t>
            </a:fld>
            <a:endParaRPr lang="en-US" dirty="0"/>
          </a:p>
        </p:txBody>
      </p:sp>
    </p:spTree>
    <p:extLst>
      <p:ext uri="{BB962C8B-B14F-4D97-AF65-F5344CB8AC3E}">
        <p14:creationId xmlns:p14="http://schemas.microsoft.com/office/powerpoint/2010/main" val="3855596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b="1" dirty="0">
                <a:solidFill>
                  <a:srgbClr val="00407A"/>
                </a:solidFill>
                <a:latin typeface="Arial" charset="0"/>
              </a:rPr>
              <a:t>Securities and Exchange Commission (SEC)</a:t>
            </a:r>
          </a:p>
          <a:p>
            <a:pPr marL="241032" lvl="1" indent="-241032">
              <a:spcBef>
                <a:spcPts val="395"/>
              </a:spcBef>
              <a:buClr>
                <a:schemeClr val="accent2"/>
              </a:buClr>
              <a:buFontTx/>
              <a:buChar char="•"/>
            </a:pPr>
            <a:r>
              <a:rPr lang="en-US" sz="1400" dirty="0">
                <a:latin typeface="Arial" charset="0"/>
              </a:rPr>
              <a:t>Oversees the exchange of securities to protect investors.</a:t>
            </a:r>
          </a:p>
          <a:p>
            <a:pPr marL="241032" lvl="1" indent="-241032">
              <a:spcBef>
                <a:spcPts val="395"/>
              </a:spcBef>
              <a:buClr>
                <a:schemeClr val="accent2"/>
              </a:buClr>
              <a:buFontTx/>
              <a:buChar char="•"/>
            </a:pPr>
            <a:r>
              <a:rPr lang="en-US" sz="1400" dirty="0">
                <a:latin typeface="Arial" charset="0"/>
              </a:rPr>
              <a:t> Holds primary responsibility for enforcing the federal securities laws and regulating the securities industry, the nation's stocks and options exchanges, and other electronic securities markets in the United States.</a:t>
            </a:r>
          </a:p>
          <a:p>
            <a:pPr marL="241032" lvl="1" indent="-241032">
              <a:spcBef>
                <a:spcPts val="395"/>
              </a:spcBef>
              <a:buClr>
                <a:schemeClr val="accent2"/>
              </a:buClr>
              <a:buFontTx/>
              <a:buChar char="•"/>
            </a:pPr>
            <a:endParaRPr lang="en-US" sz="1400" dirty="0">
              <a:latin typeface="Arial" charset="0"/>
            </a:endParaRPr>
          </a:p>
          <a:p>
            <a:pPr marL="241032" lvl="1" indent="-241032">
              <a:spcBef>
                <a:spcPts val="395"/>
              </a:spcBef>
              <a:buClr>
                <a:schemeClr val="accent2"/>
              </a:buClr>
              <a:buFontTx/>
              <a:buChar char="•"/>
            </a:pPr>
            <a:endParaRPr lang="en-US" sz="1400" dirty="0">
              <a:latin typeface="Arial" charset="0"/>
            </a:endParaRPr>
          </a:p>
          <a:p>
            <a:pPr marL="241032" lvl="1" indent="-241032">
              <a:spcBef>
                <a:spcPts val="395"/>
              </a:spcBef>
              <a:buClr>
                <a:schemeClr val="accent2"/>
              </a:buClr>
            </a:pPr>
            <a:r>
              <a:rPr lang="en-US" sz="1400" b="1" dirty="0">
                <a:solidFill>
                  <a:srgbClr val="00407A"/>
                </a:solidFill>
                <a:latin typeface="Arial" charset="0"/>
              </a:rPr>
              <a:t>Federal Trade Commission (FTC)</a:t>
            </a:r>
          </a:p>
          <a:p>
            <a:pPr marL="241032" lvl="1" indent="-241032">
              <a:spcBef>
                <a:spcPts val="395"/>
              </a:spcBef>
              <a:buClr>
                <a:schemeClr val="accent2"/>
              </a:buClr>
              <a:buFontTx/>
              <a:buChar char="•"/>
            </a:pPr>
            <a:r>
              <a:rPr lang="en-US" sz="1400" dirty="0">
                <a:latin typeface="Arial" charset="0"/>
              </a:rPr>
              <a:t> Created in 1914, its purpose was to prevent    unfair methods of competition in commerce.</a:t>
            </a:r>
          </a:p>
          <a:p>
            <a:pPr marL="241032" lvl="1" indent="-241032">
              <a:spcBef>
                <a:spcPts val="395"/>
              </a:spcBef>
              <a:buClr>
                <a:schemeClr val="accent2"/>
              </a:buClr>
              <a:buFontTx/>
              <a:buChar char="•"/>
            </a:pPr>
            <a:r>
              <a:rPr lang="en-US" sz="1400" dirty="0">
                <a:latin typeface="Arial" charset="0"/>
              </a:rPr>
              <a:t> Deals with issues that touch the economic life of every American.</a:t>
            </a:r>
          </a:p>
          <a:p>
            <a:pPr marL="241032" lvl="1" indent="-241032">
              <a:spcBef>
                <a:spcPts val="395"/>
              </a:spcBef>
              <a:buClr>
                <a:schemeClr val="accent2"/>
              </a:buClr>
            </a:pPr>
            <a:endParaRPr lang="en-US" sz="1400" dirty="0">
              <a:latin typeface="Arial" charset="0"/>
            </a:endParaRPr>
          </a:p>
          <a:p>
            <a:pPr marL="241032" lvl="1" indent="-241032">
              <a:spcBef>
                <a:spcPts val="395"/>
              </a:spcBef>
              <a:buClr>
                <a:schemeClr val="accent2"/>
              </a:buClr>
            </a:pPr>
            <a:endParaRPr lang="en-US" sz="1400" dirty="0">
              <a:latin typeface="Arial" charset="0"/>
            </a:endParaRPr>
          </a:p>
        </p:txBody>
      </p:sp>
      <p:sp>
        <p:nvSpPr>
          <p:cNvPr id="4" name="Slide Number Placeholder 3"/>
          <p:cNvSpPr>
            <a:spLocks noGrp="1"/>
          </p:cNvSpPr>
          <p:nvPr>
            <p:ph type="sldNum" sz="quarter" idx="5"/>
          </p:nvPr>
        </p:nvSpPr>
        <p:spPr/>
        <p:txBody>
          <a:bodyPr/>
          <a:lstStyle/>
          <a:p>
            <a:pPr>
              <a:defRPr/>
            </a:pPr>
            <a:fld id="{B0669503-4472-4FD7-9DFB-D70F6B4D589C}" type="slidenum">
              <a:rPr lang="en-US" smtClean="0"/>
              <a:pPr>
                <a:defRPr/>
              </a:pPr>
              <a:t>9</a:t>
            </a:fld>
            <a:endParaRPr lang="en-US" dirty="0"/>
          </a:p>
        </p:txBody>
      </p:sp>
    </p:spTree>
    <p:extLst>
      <p:ext uri="{BB962C8B-B14F-4D97-AF65-F5344CB8AC3E}">
        <p14:creationId xmlns:p14="http://schemas.microsoft.com/office/powerpoint/2010/main" val="275309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g1.jp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
        <p:nvSpPr>
          <p:cNvPr id="1028"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g2.jpg"/>
          <p:cNvPicPr>
            <a:picLocks noChangeAspect="1"/>
          </p:cNvPicPr>
          <p:nvPr/>
        </p:nvPicPr>
        <p:blipFill>
          <a:blip r:embed="rId14" cstate="print"/>
          <a:srcRect/>
          <a:stretch>
            <a:fillRect/>
          </a:stretch>
        </p:blipFill>
        <p:spPr bwMode="auto">
          <a:xfrm>
            <a:off x="0" y="6297613"/>
            <a:ext cx="9144000" cy="5603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cs typeface="+mn-cs"/>
              </a:rPr>
              <a:t>Page </a:t>
            </a:r>
            <a:fld id="{CDF0A6C1-1891-4B12-9D7B-E928A7ABCD14}" type="slidenum">
              <a:rPr lang="en-US" sz="800">
                <a:solidFill>
                  <a:schemeClr val="bg1"/>
                </a:solidFill>
                <a:cs typeface="+mn-cs"/>
              </a:rPr>
              <a:pPr eaLnBrk="0" hangingPunct="0">
                <a:defRPr/>
              </a:pPr>
              <a:t>‹#›</a:t>
            </a:fld>
            <a:endParaRPr lang="en-US" sz="800" dirty="0">
              <a:solidFill>
                <a:schemeClr val="bg1"/>
              </a:solidFill>
              <a:cs typeface="+mn-cs"/>
            </a:endParaRPr>
          </a:p>
        </p:txBody>
      </p:sp>
      <p:sp>
        <p:nvSpPr>
          <p:cNvPr id="7" name="Text Box 5"/>
          <p:cNvSpPr txBox="1">
            <a:spLocks noChangeArrowheads="1"/>
          </p:cNvSpPr>
          <p:nvPr/>
        </p:nvSpPr>
        <p:spPr bwMode="auto">
          <a:xfrm>
            <a:off x="95250" y="6478588"/>
            <a:ext cx="3302000"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pitchFamily="34" charset="0"/>
                <a:cs typeface="+mn-cs"/>
              </a:rPr>
              <a:t>Managing Risk in Information Systems</a:t>
            </a:r>
          </a:p>
        </p:txBody>
      </p:sp>
      <p:sp>
        <p:nvSpPr>
          <p:cNvPr id="9" name="TextBox 7"/>
          <p:cNvSpPr txBox="1"/>
          <p:nvPr userDrawn="1"/>
        </p:nvSpPr>
        <p:spPr>
          <a:xfrm>
            <a:off x="3024141" y="6400800"/>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a:solidFill>
                  <a:schemeClr val="accent5"/>
                </a:solidFill>
              </a:rPr>
              <a:t>© 2015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CSCI 630</a:t>
            </a:r>
          </a:p>
        </p:txBody>
      </p:sp>
      <p:sp>
        <p:nvSpPr>
          <p:cNvPr id="3" name="Content Placeholder 2"/>
          <p:cNvSpPr>
            <a:spLocks noGrp="1"/>
          </p:cNvSpPr>
          <p:nvPr>
            <p:ph idx="1"/>
          </p:nvPr>
        </p:nvSpPr>
        <p:spPr/>
        <p:txBody>
          <a:bodyPr/>
          <a:lstStyle/>
          <a:p>
            <a:pPr marL="0" indent="0" algn="ctr">
              <a:buNone/>
            </a:pPr>
            <a:endParaRPr lang="en-US" sz="3200" dirty="0"/>
          </a:p>
          <a:p>
            <a:pPr marL="0" indent="0" algn="ctr">
              <a:buNone/>
            </a:pPr>
            <a:r>
              <a:rPr lang="en-US" sz="3200" dirty="0"/>
              <a:t>Managing Compliance</a:t>
            </a:r>
          </a:p>
        </p:txBody>
      </p:sp>
    </p:spTree>
    <p:extLst>
      <p:ext uri="{BB962C8B-B14F-4D97-AF65-F5344CB8AC3E}">
        <p14:creationId xmlns:p14="http://schemas.microsoft.com/office/powerpoint/2010/main" val="371749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dirty="0"/>
              <a:t>U.S. Compliance Regulatory Agencies</a:t>
            </a:r>
          </a:p>
        </p:txBody>
      </p:sp>
      <p:sp>
        <p:nvSpPr>
          <p:cNvPr id="3" name="Content Placeholder 2"/>
          <p:cNvSpPr>
            <a:spLocks noGrp="1"/>
          </p:cNvSpPr>
          <p:nvPr>
            <p:ph idx="1"/>
          </p:nvPr>
        </p:nvSpPr>
        <p:spPr>
          <a:xfrm>
            <a:off x="533400" y="1143000"/>
            <a:ext cx="8299450" cy="4648200"/>
          </a:xfrm>
        </p:spPr>
        <p:txBody>
          <a:bodyPr/>
          <a:lstStyle/>
          <a:p>
            <a:pPr marL="347663" indent="-347663">
              <a:defRPr/>
            </a:pPr>
            <a:r>
              <a:rPr lang="en-US" sz="2800" dirty="0"/>
              <a:t>Federal Deposit Insurance Corporation (FDIC)</a:t>
            </a:r>
          </a:p>
          <a:p>
            <a:pPr marL="347663" indent="-347663">
              <a:defRPr/>
            </a:pPr>
            <a:r>
              <a:rPr lang="en-US" sz="2800" dirty="0"/>
              <a:t>Department of Homeland Security (DHS)</a:t>
            </a:r>
          </a:p>
          <a:p>
            <a:pPr marL="347663" indent="-347663">
              <a:defRPr/>
            </a:pPr>
            <a:r>
              <a:rPr lang="en-US" sz="2800" dirty="0"/>
              <a:t>State Attorney General (AG)</a:t>
            </a:r>
          </a:p>
          <a:p>
            <a:pPr marL="347663" indent="-347663">
              <a:defRPr/>
            </a:pPr>
            <a:r>
              <a:rPr lang="en-US" sz="2800" dirty="0"/>
              <a:t>U.S. Attorney General (U.S. AG)</a:t>
            </a:r>
            <a:endParaRPr lang="en-US" b="1" dirty="0"/>
          </a:p>
          <a:p>
            <a:pPr>
              <a:defRPr/>
            </a:pPr>
            <a:endParaRPr lang="en-US" dirty="0"/>
          </a:p>
        </p:txBody>
      </p:sp>
    </p:spTree>
    <p:extLst>
      <p:ext uri="{BB962C8B-B14F-4D97-AF65-F5344CB8AC3E}">
        <p14:creationId xmlns:p14="http://schemas.microsoft.com/office/powerpoint/2010/main" val="239204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dirty="0"/>
              <a:t>Organizational Policies for Compliance: Fiduciary Responsibility</a:t>
            </a:r>
          </a:p>
        </p:txBody>
      </p:sp>
      <p:sp>
        <p:nvSpPr>
          <p:cNvPr id="3" name="Content Placeholder 2"/>
          <p:cNvSpPr>
            <a:spLocks noGrp="1"/>
          </p:cNvSpPr>
          <p:nvPr>
            <p:ph idx="1"/>
          </p:nvPr>
        </p:nvSpPr>
        <p:spPr>
          <a:xfrm>
            <a:off x="533400" y="1447800"/>
            <a:ext cx="8299450" cy="4343400"/>
          </a:xfrm>
        </p:spPr>
        <p:txBody>
          <a:bodyPr/>
          <a:lstStyle/>
          <a:p>
            <a:pPr marL="347663" indent="-347663">
              <a:defRPr/>
            </a:pPr>
            <a:r>
              <a:rPr lang="en-US" sz="2800" dirty="0"/>
              <a:t>Fiduciary</a:t>
            </a:r>
          </a:p>
          <a:p>
            <a:pPr marL="801688" lvl="1" indent="-347663">
              <a:defRPr/>
            </a:pPr>
            <a:r>
              <a:rPr lang="en-US" sz="2600" dirty="0"/>
              <a:t>Refers to a relationship of trust</a:t>
            </a:r>
          </a:p>
          <a:p>
            <a:pPr marL="801688" lvl="1" indent="-347663">
              <a:defRPr/>
            </a:pPr>
            <a:r>
              <a:rPr lang="en-US" sz="2600" dirty="0"/>
              <a:t>Could be a person who is trusted to hold someone else’s assets</a:t>
            </a:r>
          </a:p>
          <a:p>
            <a:pPr marL="347663" indent="-347663">
              <a:defRPr/>
            </a:pPr>
            <a:r>
              <a:rPr lang="en-US" sz="2800" dirty="0"/>
              <a:t>Trusted person has the responsibility to act in the other person’s best interests and avoid conflicts of interest</a:t>
            </a:r>
          </a:p>
        </p:txBody>
      </p:sp>
    </p:spTree>
    <p:extLst>
      <p:ext uri="{BB962C8B-B14F-4D97-AF65-F5344CB8AC3E}">
        <p14:creationId xmlns:p14="http://schemas.microsoft.com/office/powerpoint/2010/main" val="143503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dirty="0"/>
              <a:t>Organizational Policies for Compliance: Fiduciary Responsibility (Cont.)</a:t>
            </a:r>
          </a:p>
        </p:txBody>
      </p:sp>
      <p:sp>
        <p:nvSpPr>
          <p:cNvPr id="3" name="Content Placeholder 2"/>
          <p:cNvSpPr>
            <a:spLocks noGrp="1"/>
          </p:cNvSpPr>
          <p:nvPr>
            <p:ph idx="1"/>
          </p:nvPr>
        </p:nvSpPr>
        <p:spPr>
          <a:xfrm>
            <a:off x="533400" y="1447800"/>
            <a:ext cx="8299450" cy="4343400"/>
          </a:xfrm>
        </p:spPr>
        <p:txBody>
          <a:bodyPr/>
          <a:lstStyle/>
          <a:p>
            <a:pPr marL="347663" indent="-347663">
              <a:defRPr/>
            </a:pPr>
            <a:r>
              <a:rPr lang="en-US" sz="2800" dirty="0"/>
              <a:t>Examples of trust relationships:</a:t>
            </a:r>
          </a:p>
          <a:p>
            <a:pPr marL="801688" lvl="1" indent="-347663">
              <a:defRPr/>
            </a:pPr>
            <a:r>
              <a:rPr lang="en-US" sz="2600" dirty="0"/>
              <a:t>An attorney and a client</a:t>
            </a:r>
          </a:p>
          <a:p>
            <a:pPr marL="801688" lvl="1" indent="-347663">
              <a:defRPr/>
            </a:pPr>
            <a:r>
              <a:rPr lang="en-US" sz="2600" dirty="0"/>
              <a:t>A CEO and a board of directors</a:t>
            </a:r>
          </a:p>
          <a:p>
            <a:pPr marL="801688" lvl="1" indent="-347663">
              <a:defRPr/>
            </a:pPr>
            <a:r>
              <a:rPr lang="en-US" sz="2600" dirty="0"/>
              <a:t>Shareholders and a board of directors</a:t>
            </a:r>
          </a:p>
          <a:p>
            <a:pPr marL="347663" indent="-347663">
              <a:defRPr/>
            </a:pPr>
            <a:r>
              <a:rPr lang="en-US" sz="2800" dirty="0"/>
              <a:t>Fiduciary is expected to take extra steps:</a:t>
            </a:r>
          </a:p>
          <a:p>
            <a:pPr marL="801688" lvl="1" indent="-347663">
              <a:defRPr/>
            </a:pPr>
            <a:r>
              <a:rPr lang="en-US" sz="2600" dirty="0"/>
              <a:t>Due diligence</a:t>
            </a:r>
          </a:p>
          <a:p>
            <a:pPr marL="801688" lvl="1" indent="-347663">
              <a:defRPr/>
            </a:pPr>
            <a:r>
              <a:rPr lang="en-US" sz="2600" dirty="0"/>
              <a:t>Due care</a:t>
            </a:r>
          </a:p>
        </p:txBody>
      </p:sp>
    </p:spTree>
    <p:extLst>
      <p:ext uri="{BB962C8B-B14F-4D97-AF65-F5344CB8AC3E}">
        <p14:creationId xmlns:p14="http://schemas.microsoft.com/office/powerpoint/2010/main" val="184617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3" descr="MC900441974[1]"/>
          <p:cNvPicPr>
            <a:picLocks noChangeAspect="1" noChangeArrowheads="1"/>
          </p:cNvPicPr>
          <p:nvPr/>
        </p:nvPicPr>
        <p:blipFill>
          <a:blip r:embed="rId3" cstate="print">
            <a:grayscl/>
          </a:blip>
          <a:srcRect/>
          <a:stretch>
            <a:fillRect/>
          </a:stretch>
        </p:blipFill>
        <p:spPr bwMode="auto">
          <a:xfrm>
            <a:off x="381000" y="1676400"/>
            <a:ext cx="8610600" cy="3870325"/>
          </a:xfrm>
          <a:prstGeom prst="rect">
            <a:avLst/>
          </a:prstGeom>
          <a:noFill/>
          <a:ln w="9525">
            <a:noFill/>
            <a:miter lim="800000"/>
            <a:headEnd/>
            <a:tailEnd/>
          </a:ln>
        </p:spPr>
      </p:pic>
      <p:sp>
        <p:nvSpPr>
          <p:cNvPr id="11267" name="Rectangle 4"/>
          <p:cNvSpPr>
            <a:spLocks noChangeArrowheads="1"/>
          </p:cNvSpPr>
          <p:nvPr/>
        </p:nvSpPr>
        <p:spPr bwMode="auto">
          <a:xfrm>
            <a:off x="609600" y="1752600"/>
            <a:ext cx="914400" cy="946150"/>
          </a:xfrm>
          <a:prstGeom prst="rect">
            <a:avLst/>
          </a:prstGeom>
          <a:noFill/>
          <a:ln w="9525">
            <a:noFill/>
            <a:miter lim="800000"/>
            <a:headEnd/>
            <a:tailEnd/>
          </a:ln>
        </p:spPr>
        <p:txBody>
          <a:bodyPr>
            <a:spAutoFit/>
          </a:bodyPr>
          <a:lstStyle/>
          <a:p>
            <a:r>
              <a:rPr lang="en-US" sz="2800" b="1" dirty="0">
                <a:solidFill>
                  <a:schemeClr val="tx2"/>
                </a:solidFill>
              </a:rPr>
              <a:t>PCI </a:t>
            </a:r>
          </a:p>
          <a:p>
            <a:r>
              <a:rPr lang="en-US" sz="2800" b="1" dirty="0">
                <a:solidFill>
                  <a:schemeClr val="tx2"/>
                </a:solidFill>
              </a:rPr>
              <a:t>DSS</a:t>
            </a:r>
          </a:p>
        </p:txBody>
      </p:sp>
      <p:sp>
        <p:nvSpPr>
          <p:cNvPr id="11268" name="Rectangle 5"/>
          <p:cNvSpPr>
            <a:spLocks noChangeArrowheads="1"/>
          </p:cNvSpPr>
          <p:nvPr/>
        </p:nvSpPr>
        <p:spPr bwMode="auto">
          <a:xfrm>
            <a:off x="2590800" y="2005013"/>
            <a:ext cx="1371600" cy="433387"/>
          </a:xfrm>
          <a:prstGeom prst="rect">
            <a:avLst/>
          </a:prstGeom>
          <a:noFill/>
          <a:ln w="9525">
            <a:noFill/>
            <a:miter lim="800000"/>
            <a:headEnd/>
            <a:tailEnd/>
          </a:ln>
        </p:spPr>
        <p:txBody>
          <a:bodyPr>
            <a:spAutoFit/>
          </a:bodyPr>
          <a:lstStyle/>
          <a:p>
            <a:pPr algn="ctr">
              <a:lnSpc>
                <a:spcPct val="80000"/>
              </a:lnSpc>
              <a:spcBef>
                <a:spcPct val="20000"/>
              </a:spcBef>
            </a:pPr>
            <a:r>
              <a:rPr lang="en-US" sz="2800" b="1" dirty="0">
                <a:solidFill>
                  <a:schemeClr val="tx2"/>
                </a:solidFill>
              </a:rPr>
              <a:t>NIST</a:t>
            </a:r>
          </a:p>
        </p:txBody>
      </p:sp>
      <p:sp>
        <p:nvSpPr>
          <p:cNvPr id="11269" name="Rectangle 6"/>
          <p:cNvSpPr>
            <a:spLocks noChangeArrowheads="1"/>
          </p:cNvSpPr>
          <p:nvPr/>
        </p:nvSpPr>
        <p:spPr bwMode="auto">
          <a:xfrm>
            <a:off x="4730750" y="2038350"/>
            <a:ext cx="1289050" cy="476250"/>
          </a:xfrm>
          <a:prstGeom prst="rect">
            <a:avLst/>
          </a:prstGeom>
          <a:noFill/>
          <a:ln w="9525">
            <a:noFill/>
            <a:miter lim="800000"/>
            <a:headEnd/>
            <a:tailEnd/>
          </a:ln>
        </p:spPr>
        <p:txBody>
          <a:bodyPr wrap="none">
            <a:spAutoFit/>
          </a:bodyPr>
          <a:lstStyle/>
          <a:p>
            <a:pPr algn="ctr">
              <a:lnSpc>
                <a:spcPct val="90000"/>
              </a:lnSpc>
              <a:spcBef>
                <a:spcPct val="20000"/>
              </a:spcBef>
            </a:pPr>
            <a:r>
              <a:rPr lang="en-US" sz="2800" b="1" dirty="0">
                <a:solidFill>
                  <a:schemeClr val="tx2"/>
                </a:solidFill>
              </a:rPr>
              <a:t>GAISP</a:t>
            </a:r>
          </a:p>
        </p:txBody>
      </p:sp>
      <p:sp>
        <p:nvSpPr>
          <p:cNvPr id="11270" name="Text Box 7"/>
          <p:cNvSpPr txBox="1">
            <a:spLocks noChangeArrowheads="1"/>
          </p:cNvSpPr>
          <p:nvPr/>
        </p:nvSpPr>
        <p:spPr bwMode="auto">
          <a:xfrm>
            <a:off x="304800" y="3276600"/>
            <a:ext cx="1524000" cy="476250"/>
          </a:xfrm>
          <a:prstGeom prst="rect">
            <a:avLst/>
          </a:prstGeom>
          <a:noFill/>
          <a:ln w="9525">
            <a:noFill/>
            <a:miter lim="800000"/>
            <a:headEnd/>
            <a:tailEnd/>
          </a:ln>
        </p:spPr>
        <p:txBody>
          <a:bodyPr>
            <a:spAutoFit/>
          </a:bodyPr>
          <a:lstStyle/>
          <a:p>
            <a:pPr algn="ctr">
              <a:lnSpc>
                <a:spcPct val="90000"/>
              </a:lnSpc>
              <a:spcBef>
                <a:spcPct val="20000"/>
              </a:spcBef>
            </a:pPr>
            <a:r>
              <a:rPr lang="en-US" sz="2800" b="1" dirty="0">
                <a:solidFill>
                  <a:schemeClr val="tx2"/>
                </a:solidFill>
              </a:rPr>
              <a:t>COBIT</a:t>
            </a:r>
            <a:endParaRPr lang="en-US" sz="2800" b="1" dirty="0"/>
          </a:p>
        </p:txBody>
      </p:sp>
      <p:sp>
        <p:nvSpPr>
          <p:cNvPr id="11271" name="Rectangle 8"/>
          <p:cNvSpPr>
            <a:spLocks noChangeArrowheads="1"/>
          </p:cNvSpPr>
          <p:nvPr/>
        </p:nvSpPr>
        <p:spPr bwMode="auto">
          <a:xfrm>
            <a:off x="2819400" y="3367088"/>
            <a:ext cx="914400" cy="519112"/>
          </a:xfrm>
          <a:prstGeom prst="rect">
            <a:avLst/>
          </a:prstGeom>
          <a:noFill/>
          <a:ln w="9525">
            <a:noFill/>
            <a:miter lim="800000"/>
            <a:headEnd/>
            <a:tailEnd/>
          </a:ln>
        </p:spPr>
        <p:txBody>
          <a:bodyPr>
            <a:spAutoFit/>
          </a:bodyPr>
          <a:lstStyle/>
          <a:p>
            <a:pPr algn="ctr">
              <a:spcBef>
                <a:spcPct val="20000"/>
              </a:spcBef>
            </a:pPr>
            <a:r>
              <a:rPr lang="en-US" sz="2800" b="1" dirty="0">
                <a:solidFill>
                  <a:schemeClr val="tx2"/>
                </a:solidFill>
              </a:rPr>
              <a:t>ISO</a:t>
            </a:r>
          </a:p>
        </p:txBody>
      </p:sp>
      <p:sp>
        <p:nvSpPr>
          <p:cNvPr id="11272" name="Rectangle 9"/>
          <p:cNvSpPr>
            <a:spLocks noChangeArrowheads="1"/>
          </p:cNvSpPr>
          <p:nvPr/>
        </p:nvSpPr>
        <p:spPr bwMode="auto">
          <a:xfrm>
            <a:off x="4953000" y="3367088"/>
            <a:ext cx="914400" cy="519112"/>
          </a:xfrm>
          <a:prstGeom prst="rect">
            <a:avLst/>
          </a:prstGeom>
          <a:noFill/>
          <a:ln w="9525">
            <a:noFill/>
            <a:miter lim="800000"/>
            <a:headEnd/>
            <a:tailEnd/>
          </a:ln>
        </p:spPr>
        <p:txBody>
          <a:bodyPr>
            <a:spAutoFit/>
          </a:bodyPr>
          <a:lstStyle/>
          <a:p>
            <a:pPr algn="ctr"/>
            <a:r>
              <a:rPr lang="en-US" sz="2800" b="1" dirty="0">
                <a:solidFill>
                  <a:schemeClr val="tx2"/>
                </a:solidFill>
              </a:rPr>
              <a:t>IEC</a:t>
            </a:r>
          </a:p>
        </p:txBody>
      </p:sp>
      <p:sp>
        <p:nvSpPr>
          <p:cNvPr id="11273" name="Text Box 10"/>
          <p:cNvSpPr txBox="1">
            <a:spLocks noChangeArrowheads="1"/>
          </p:cNvSpPr>
          <p:nvPr/>
        </p:nvSpPr>
        <p:spPr bwMode="auto">
          <a:xfrm>
            <a:off x="609600" y="4738688"/>
            <a:ext cx="914400" cy="519112"/>
          </a:xfrm>
          <a:prstGeom prst="rect">
            <a:avLst/>
          </a:prstGeom>
          <a:noFill/>
          <a:ln w="9525">
            <a:noFill/>
            <a:miter lim="800000"/>
            <a:headEnd/>
            <a:tailEnd/>
          </a:ln>
        </p:spPr>
        <p:txBody>
          <a:bodyPr>
            <a:spAutoFit/>
          </a:bodyPr>
          <a:lstStyle/>
          <a:p>
            <a:pPr algn="ctr">
              <a:spcBef>
                <a:spcPct val="20000"/>
              </a:spcBef>
            </a:pPr>
            <a:r>
              <a:rPr lang="en-US" sz="2800" b="1" dirty="0">
                <a:solidFill>
                  <a:schemeClr val="tx2"/>
                </a:solidFill>
              </a:rPr>
              <a:t>ITIL</a:t>
            </a:r>
            <a:endParaRPr lang="en-US" sz="2800" b="1" dirty="0"/>
          </a:p>
        </p:txBody>
      </p:sp>
      <p:sp>
        <p:nvSpPr>
          <p:cNvPr id="11274" name="Text Box 11"/>
          <p:cNvSpPr txBox="1">
            <a:spLocks noChangeArrowheads="1"/>
          </p:cNvSpPr>
          <p:nvPr/>
        </p:nvSpPr>
        <p:spPr bwMode="auto">
          <a:xfrm>
            <a:off x="2514600" y="4783138"/>
            <a:ext cx="1447800" cy="931862"/>
          </a:xfrm>
          <a:prstGeom prst="rect">
            <a:avLst/>
          </a:prstGeom>
          <a:noFill/>
          <a:ln w="9525">
            <a:noFill/>
            <a:miter lim="800000"/>
            <a:headEnd/>
            <a:tailEnd/>
          </a:ln>
        </p:spPr>
        <p:txBody>
          <a:bodyPr>
            <a:spAutoFit/>
          </a:bodyPr>
          <a:lstStyle/>
          <a:p>
            <a:pPr algn="ctr">
              <a:spcBef>
                <a:spcPct val="20000"/>
              </a:spcBef>
            </a:pPr>
            <a:r>
              <a:rPr lang="en-US" sz="2800" b="1" dirty="0">
                <a:solidFill>
                  <a:schemeClr val="tx2"/>
                </a:solidFill>
              </a:rPr>
              <a:t>CMMI</a:t>
            </a:r>
          </a:p>
          <a:p>
            <a:pPr>
              <a:spcBef>
                <a:spcPct val="50000"/>
              </a:spcBef>
            </a:pPr>
            <a:endParaRPr lang="en-US" dirty="0"/>
          </a:p>
        </p:txBody>
      </p:sp>
      <p:sp>
        <p:nvSpPr>
          <p:cNvPr id="11275" name="Text Box 12"/>
          <p:cNvSpPr txBox="1">
            <a:spLocks noChangeArrowheads="1"/>
          </p:cNvSpPr>
          <p:nvPr/>
        </p:nvSpPr>
        <p:spPr bwMode="auto">
          <a:xfrm>
            <a:off x="4419600" y="4572000"/>
            <a:ext cx="1905000" cy="1369606"/>
          </a:xfrm>
          <a:prstGeom prst="rect">
            <a:avLst/>
          </a:prstGeom>
          <a:noFill/>
          <a:ln w="9525">
            <a:noFill/>
            <a:miter lim="800000"/>
            <a:headEnd/>
            <a:tailEnd/>
          </a:ln>
        </p:spPr>
        <p:txBody>
          <a:bodyPr>
            <a:spAutoFit/>
          </a:bodyPr>
          <a:lstStyle/>
          <a:p>
            <a:pPr algn="ctr">
              <a:spcBef>
                <a:spcPct val="20000"/>
              </a:spcBef>
            </a:pPr>
            <a:r>
              <a:rPr lang="en-US" sz="2800" b="1" dirty="0">
                <a:solidFill>
                  <a:schemeClr val="tx2"/>
                </a:solidFill>
              </a:rPr>
              <a:t>RMF</a:t>
            </a:r>
            <a:br>
              <a:rPr lang="en-US" sz="2800" b="1" dirty="0">
                <a:solidFill>
                  <a:schemeClr val="tx2"/>
                </a:solidFill>
              </a:rPr>
            </a:br>
            <a:r>
              <a:rPr lang="en-US" sz="2800" b="1" dirty="0">
                <a:solidFill>
                  <a:schemeClr val="tx2"/>
                </a:solidFill>
              </a:rPr>
              <a:t>DoD</a:t>
            </a:r>
          </a:p>
          <a:p>
            <a:pPr>
              <a:spcBef>
                <a:spcPct val="50000"/>
              </a:spcBef>
            </a:pPr>
            <a:endParaRPr lang="en-US" dirty="0"/>
          </a:p>
        </p:txBody>
      </p:sp>
      <p:sp>
        <p:nvSpPr>
          <p:cNvPr id="11276" name="Title 1"/>
          <p:cNvSpPr>
            <a:spLocks/>
          </p:cNvSpPr>
          <p:nvPr/>
        </p:nvSpPr>
        <p:spPr bwMode="auto">
          <a:xfrm>
            <a:off x="381000" y="304800"/>
            <a:ext cx="8299450" cy="476250"/>
          </a:xfrm>
          <a:prstGeom prst="rect">
            <a:avLst/>
          </a:prstGeom>
          <a:noFill/>
          <a:ln w="9525">
            <a:noFill/>
            <a:miter lim="800000"/>
            <a:headEnd/>
            <a:tailEnd/>
          </a:ln>
        </p:spPr>
        <p:txBody>
          <a:bodyPr/>
          <a:lstStyle/>
          <a:p>
            <a:pPr eaLnBrk="0" hangingPunct="0"/>
            <a:r>
              <a:rPr lang="en-US" sz="4000" b="1" dirty="0">
                <a:solidFill>
                  <a:srgbClr val="00407A"/>
                </a:solidFill>
              </a:rPr>
              <a:t>Standards and Guidelines</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539750" y="533400"/>
            <a:ext cx="8299450" cy="762000"/>
          </a:xfrm>
        </p:spPr>
        <p:txBody>
          <a:bodyPr/>
          <a:lstStyle/>
          <a:p>
            <a:r>
              <a:rPr lang="en-US" sz="3200" dirty="0"/>
              <a:t>PCI DSS Compliance</a:t>
            </a:r>
          </a:p>
        </p:txBody>
      </p:sp>
      <p:sp>
        <p:nvSpPr>
          <p:cNvPr id="13315" name="Content Placeholder 2"/>
          <p:cNvSpPr>
            <a:spLocks noGrp="1"/>
          </p:cNvSpPr>
          <p:nvPr>
            <p:ph idx="4294967295"/>
          </p:nvPr>
        </p:nvSpPr>
        <p:spPr/>
        <p:txBody>
          <a:bodyPr/>
          <a:lstStyle/>
          <a:p>
            <a:pPr marL="347663" indent="-347663">
              <a:spcAft>
                <a:spcPts val="1200"/>
              </a:spcAft>
            </a:pPr>
            <a:r>
              <a:rPr lang="en-US" sz="2800" b="1" dirty="0"/>
              <a:t>Payment Card Industry Data Security Standard</a:t>
            </a:r>
            <a:r>
              <a:rPr lang="en-US" sz="2800" dirty="0"/>
              <a:t> </a:t>
            </a:r>
          </a:p>
          <a:p>
            <a:pPr marL="801688" lvl="1" indent="-347663">
              <a:spcAft>
                <a:spcPts val="1200"/>
              </a:spcAft>
            </a:pPr>
            <a:r>
              <a:rPr lang="en-US" sz="2600" dirty="0"/>
              <a:t>Created by Payment Card Industry Security Standards Council</a:t>
            </a:r>
          </a:p>
          <a:p>
            <a:pPr marL="801688" lvl="1" indent="-347663">
              <a:spcAft>
                <a:spcPts val="1200"/>
              </a:spcAft>
            </a:pPr>
            <a:r>
              <a:rPr lang="en-US" sz="2600" dirty="0"/>
              <a:t>American Express, Discover Financial Services, JCB International, MasterCard Worldwide, and Visa Inc. </a:t>
            </a:r>
          </a:p>
          <a:p>
            <a:pPr marL="801688" lvl="1" indent="-347663">
              <a:spcAft>
                <a:spcPts val="1200"/>
              </a:spcAft>
            </a:pPr>
            <a:r>
              <a:rPr lang="en-US" sz="2600" dirty="0"/>
              <a:t>Modernized by the Security Standards Council </a:t>
            </a:r>
          </a:p>
          <a:p>
            <a:pPr marL="801688" lvl="1" indent="-347663">
              <a:spcAft>
                <a:spcPts val="1200"/>
              </a:spcAft>
            </a:pPr>
            <a:r>
              <a:rPr lang="en-US" sz="2600" dirty="0"/>
              <a:t>Effort to obstruct and prevent further theft of personal information</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539750" y="590550"/>
            <a:ext cx="8299450" cy="476250"/>
          </a:xfrm>
        </p:spPr>
        <p:txBody>
          <a:bodyPr/>
          <a:lstStyle/>
          <a:p>
            <a:r>
              <a:rPr lang="en-US" sz="3200" dirty="0"/>
              <a:t>PCI DSS Standards</a:t>
            </a:r>
          </a:p>
        </p:txBody>
      </p:sp>
      <p:sp>
        <p:nvSpPr>
          <p:cNvPr id="14339" name="Content Placeholder 2"/>
          <p:cNvSpPr>
            <a:spLocks noGrp="1"/>
          </p:cNvSpPr>
          <p:nvPr>
            <p:ph idx="4294967295"/>
          </p:nvPr>
        </p:nvSpPr>
        <p:spPr>
          <a:xfrm>
            <a:off x="533400" y="1219200"/>
            <a:ext cx="8299450" cy="4800600"/>
          </a:xfrm>
        </p:spPr>
        <p:txBody>
          <a:bodyPr/>
          <a:lstStyle/>
          <a:p>
            <a:pPr marL="347663" indent="-347663">
              <a:spcAft>
                <a:spcPts val="1200"/>
              </a:spcAft>
              <a:defRPr/>
            </a:pPr>
            <a:r>
              <a:rPr lang="en-US" sz="2800" dirty="0"/>
              <a:t>Use of personal identification numbers (PIN) </a:t>
            </a:r>
          </a:p>
          <a:p>
            <a:pPr marL="347663" indent="-347663">
              <a:spcAft>
                <a:spcPts val="1200"/>
              </a:spcAft>
              <a:defRPr/>
            </a:pPr>
            <a:r>
              <a:rPr lang="en-US" sz="2800" dirty="0"/>
              <a:t>Installation of software used to store, process, and/or transmit cardholder data</a:t>
            </a:r>
          </a:p>
          <a:p>
            <a:pPr marL="347663" indent="-347663">
              <a:spcAft>
                <a:spcPts val="1200"/>
              </a:spcAft>
              <a:defRPr/>
            </a:pPr>
            <a:r>
              <a:rPr lang="en-US" sz="2800" dirty="0"/>
              <a:t>PCI DSS standards serve as PCI DSS goals</a:t>
            </a:r>
          </a:p>
          <a:p>
            <a:pPr marL="347663" indent="-347663">
              <a:spcAft>
                <a:spcPts val="1200"/>
              </a:spcAft>
              <a:defRPr/>
            </a:pPr>
            <a:r>
              <a:rPr lang="en-US" sz="2800" dirty="0"/>
              <a:t>Merchants who store, process, and/or transmit cardholder data must comply</a:t>
            </a:r>
          </a:p>
          <a:p>
            <a:pPr marL="347663" indent="-347663">
              <a:spcAft>
                <a:spcPts val="1200"/>
              </a:spcAft>
              <a:defRPr/>
            </a:pPr>
            <a:r>
              <a:rPr lang="en-US" sz="2800" dirty="0"/>
              <a:t>Merchants should establish processes that work toward PCI DSS goals</a:t>
            </a:r>
          </a:p>
          <a:p>
            <a:pPr>
              <a:defRPr/>
            </a:pPr>
            <a:endParaRPr lang="en-US" sz="2800" dirty="0"/>
          </a:p>
          <a:p>
            <a:pPr>
              <a:buFont typeface="Wingdings" pitchFamily="2" charset="2"/>
              <a:buNone/>
              <a:defRPr/>
            </a:pPr>
            <a:endParaRPr lang="en-US" sz="14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539750" y="590550"/>
            <a:ext cx="8299450" cy="476250"/>
          </a:xfrm>
        </p:spPr>
        <p:txBody>
          <a:bodyPr/>
          <a:lstStyle/>
          <a:p>
            <a:r>
              <a:rPr lang="en-US" sz="3200" dirty="0"/>
              <a:t>PCI DSS Standards</a:t>
            </a:r>
          </a:p>
        </p:txBody>
      </p:sp>
      <p:sp>
        <p:nvSpPr>
          <p:cNvPr id="14339" name="Content Placeholder 2"/>
          <p:cNvSpPr>
            <a:spLocks noGrp="1"/>
          </p:cNvSpPr>
          <p:nvPr>
            <p:ph idx="4294967295"/>
          </p:nvPr>
        </p:nvSpPr>
        <p:spPr>
          <a:xfrm>
            <a:off x="533400" y="1219200"/>
            <a:ext cx="8299450" cy="4800600"/>
          </a:xfrm>
        </p:spPr>
        <p:txBody>
          <a:bodyPr/>
          <a:lstStyle/>
          <a:p>
            <a:pPr>
              <a:defRPr/>
            </a:pPr>
            <a:endParaRPr lang="en-US" sz="2800" dirty="0"/>
          </a:p>
          <a:p>
            <a:pPr>
              <a:buFont typeface="Wingdings" pitchFamily="2" charset="2"/>
              <a:buNone/>
              <a:defRPr/>
            </a:pP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2265011269"/>
              </p:ext>
            </p:extLst>
          </p:nvPr>
        </p:nvGraphicFramePr>
        <p:xfrm>
          <a:off x="539750" y="1447801"/>
          <a:ext cx="8293100" cy="4982140"/>
        </p:xfrm>
        <a:graphic>
          <a:graphicData uri="http://schemas.openxmlformats.org/drawingml/2006/table">
            <a:tbl>
              <a:tblPr/>
              <a:tblGrid>
                <a:gridCol w="1268876">
                  <a:extLst>
                    <a:ext uri="{9D8B030D-6E8A-4147-A177-3AD203B41FA5}">
                      <a16:colId xmlns:a16="http://schemas.microsoft.com/office/drawing/2014/main" val="1065936431"/>
                    </a:ext>
                  </a:extLst>
                </a:gridCol>
                <a:gridCol w="7024224">
                  <a:extLst>
                    <a:ext uri="{9D8B030D-6E8A-4147-A177-3AD203B41FA5}">
                      <a16:colId xmlns:a16="http://schemas.microsoft.com/office/drawing/2014/main" val="581877659"/>
                    </a:ext>
                  </a:extLst>
                </a:gridCol>
              </a:tblGrid>
              <a:tr h="530196">
                <a:tc>
                  <a:txBody>
                    <a:bodyPr/>
                    <a:lstStyle/>
                    <a:p>
                      <a:pPr algn="ctr"/>
                      <a:r>
                        <a:rPr lang="en-US" sz="1800" b="1">
                          <a:effectLst/>
                        </a:rPr>
                        <a:t>Merchant Level</a:t>
                      </a:r>
                    </a:p>
                  </a:txBody>
                  <a:tcPr marL="46482" marR="46482" marT="46482" marB="46482" anchor="ctr">
                    <a:lnL w="12700" cap="flat" cmpd="sng" algn="ctr">
                      <a:solidFill>
                        <a:srgbClr val="006831"/>
                      </a:solidFill>
                      <a:prstDash val="solid"/>
                      <a:round/>
                      <a:headEnd type="none" w="med" len="med"/>
                      <a:tailEnd type="none" w="med" len="med"/>
                    </a:lnL>
                    <a:lnR w="12700" cap="flat" cmpd="sng" algn="ctr">
                      <a:solidFill>
                        <a:srgbClr val="B06631"/>
                      </a:solidFill>
                      <a:prstDash val="solid"/>
                      <a:round/>
                      <a:headEnd type="none" w="med" len="med"/>
                      <a:tailEnd type="none" w="med" len="med"/>
                    </a:lnR>
                    <a:lnT w="12700" cap="flat" cmpd="sng" algn="ctr">
                      <a:solidFill>
                        <a:srgbClr val="006831"/>
                      </a:solidFill>
                      <a:prstDash val="solid"/>
                      <a:round/>
                      <a:headEnd type="none" w="med" len="med"/>
                      <a:tailEnd type="none" w="med" len="med"/>
                    </a:lnT>
                    <a:lnB w="12700" cap="flat" cmpd="sng" algn="ctr">
                      <a:solidFill>
                        <a:srgbClr val="606B31"/>
                      </a:solidFill>
                      <a:prstDash val="solid"/>
                      <a:round/>
                      <a:headEnd type="none" w="med" len="med"/>
                      <a:tailEnd type="none" w="med" len="med"/>
                    </a:lnB>
                    <a:solidFill>
                      <a:srgbClr val="FFFFFF"/>
                    </a:solidFill>
                  </a:tcPr>
                </a:tc>
                <a:tc>
                  <a:txBody>
                    <a:bodyPr/>
                    <a:lstStyle/>
                    <a:p>
                      <a:pPr algn="l"/>
                      <a:r>
                        <a:rPr lang="en-US" sz="1800" b="1" dirty="0">
                          <a:effectLst/>
                        </a:rPr>
                        <a:t>Description</a:t>
                      </a:r>
                    </a:p>
                  </a:txBody>
                  <a:tcPr marL="46482" marR="46482" marT="46482" marB="46482" anchor="ctr">
                    <a:lnL w="12700" cap="flat" cmpd="sng" algn="ctr">
                      <a:solidFill>
                        <a:srgbClr val="B06631"/>
                      </a:solidFill>
                      <a:prstDash val="solid"/>
                      <a:round/>
                      <a:headEnd type="none" w="med" len="med"/>
                      <a:tailEnd type="none" w="med" len="med"/>
                    </a:lnL>
                    <a:lnR w="7620" cap="flat" cmpd="sng" algn="ctr">
                      <a:solidFill>
                        <a:srgbClr val="B06631"/>
                      </a:solidFill>
                      <a:prstDash val="solid"/>
                      <a:round/>
                      <a:headEnd type="none" w="med" len="med"/>
                      <a:tailEnd type="none" w="med" len="med"/>
                    </a:lnR>
                    <a:lnT w="12700" cap="flat" cmpd="sng" algn="ctr">
                      <a:solidFill>
                        <a:srgbClr val="B06631"/>
                      </a:solidFill>
                      <a:prstDash val="solid"/>
                      <a:round/>
                      <a:headEnd type="none" w="med" len="med"/>
                      <a:tailEnd type="none" w="med" len="med"/>
                    </a:lnT>
                    <a:lnB w="12700" cap="flat" cmpd="sng" algn="ctr">
                      <a:solidFill>
                        <a:srgbClr val="F06831"/>
                      </a:solidFill>
                      <a:prstDash val="solid"/>
                      <a:round/>
                      <a:headEnd type="none" w="med" len="med"/>
                      <a:tailEnd type="none" w="med" len="med"/>
                    </a:lnB>
                    <a:solidFill>
                      <a:srgbClr val="FFFFFF"/>
                    </a:solidFill>
                  </a:tcPr>
                </a:tc>
                <a:extLst>
                  <a:ext uri="{0D108BD9-81ED-4DB2-BD59-A6C34878D82A}">
                    <a16:rowId xmlns:a16="http://schemas.microsoft.com/office/drawing/2014/main" val="106283703"/>
                  </a:ext>
                </a:extLst>
              </a:tr>
              <a:tr h="1588644">
                <a:tc>
                  <a:txBody>
                    <a:bodyPr/>
                    <a:lstStyle/>
                    <a:p>
                      <a:pPr algn="ctr"/>
                      <a:r>
                        <a:rPr lang="en-US" sz="1800" b="1">
                          <a:effectLst/>
                        </a:rPr>
                        <a:t>1</a:t>
                      </a:r>
                    </a:p>
                  </a:txBody>
                  <a:tcPr marL="46482" marR="46482" marT="46482" marB="46482" anchor="ctr">
                    <a:lnL w="12700" cap="flat" cmpd="sng" algn="ctr">
                      <a:solidFill>
                        <a:srgbClr val="606B31"/>
                      </a:solidFill>
                      <a:prstDash val="solid"/>
                      <a:round/>
                      <a:headEnd type="none" w="med" len="med"/>
                      <a:tailEnd type="none" w="med" len="med"/>
                    </a:lnL>
                    <a:lnR w="12700" cap="flat" cmpd="sng" algn="ctr">
                      <a:solidFill>
                        <a:srgbClr val="F06831"/>
                      </a:solidFill>
                      <a:prstDash val="solid"/>
                      <a:round/>
                      <a:headEnd type="none" w="med" len="med"/>
                      <a:tailEnd type="none" w="med" len="med"/>
                    </a:lnR>
                    <a:lnT w="12700" cap="flat" cmpd="sng" algn="ctr">
                      <a:solidFill>
                        <a:srgbClr val="606B31"/>
                      </a:solidFill>
                      <a:prstDash val="solid"/>
                      <a:round/>
                      <a:headEnd type="none" w="med" len="med"/>
                      <a:tailEnd type="none" w="med" len="med"/>
                    </a:lnT>
                    <a:lnB w="12700" cap="flat" cmpd="sng" algn="ctr">
                      <a:solidFill>
                        <a:srgbClr val="F06B31"/>
                      </a:solidFill>
                      <a:prstDash val="solid"/>
                      <a:round/>
                      <a:headEnd type="none" w="med" len="med"/>
                      <a:tailEnd type="none" w="med" len="med"/>
                    </a:lnB>
                    <a:solidFill>
                      <a:srgbClr val="FFFFFF"/>
                    </a:solidFill>
                  </a:tcPr>
                </a:tc>
                <a:tc>
                  <a:txBody>
                    <a:bodyPr/>
                    <a:lstStyle/>
                    <a:p>
                      <a:pPr marL="285750" indent="-285750" algn="l">
                        <a:buFont typeface="Arial" panose="020B0604020202020204" pitchFamily="34" charset="0"/>
                        <a:buChar char="•"/>
                      </a:pPr>
                      <a:r>
                        <a:rPr lang="en-US" sz="1800" b="0" dirty="0">
                          <a:effectLst/>
                        </a:rPr>
                        <a:t>Any merchant — regardless of acceptance channel — processing over 6M Visa transactions per year. </a:t>
                      </a:r>
                    </a:p>
                    <a:p>
                      <a:pPr marL="285750" indent="-285750" algn="l">
                        <a:buFont typeface="Arial" panose="020B0604020202020204" pitchFamily="34" charset="0"/>
                        <a:buChar char="•"/>
                      </a:pPr>
                      <a:r>
                        <a:rPr lang="en-US" sz="1800" b="0" dirty="0">
                          <a:effectLst/>
                        </a:rPr>
                        <a:t>Any merchant that Visa, at its sole discretion, determines should meet the Level 1 merchant requirements to minimize risk to the Visa system.</a:t>
                      </a:r>
                    </a:p>
                  </a:txBody>
                  <a:tcPr marL="46482" marR="46482" marT="46482" marB="46482" anchor="ctr">
                    <a:lnL w="12700" cap="flat" cmpd="sng" algn="ctr">
                      <a:solidFill>
                        <a:srgbClr val="F06831"/>
                      </a:solidFill>
                      <a:prstDash val="solid"/>
                      <a:round/>
                      <a:headEnd type="none" w="med" len="med"/>
                      <a:tailEnd type="none" w="med" len="med"/>
                    </a:lnL>
                    <a:lnR w="7620" cap="flat" cmpd="sng" algn="ctr">
                      <a:solidFill>
                        <a:srgbClr val="F06831"/>
                      </a:solidFill>
                      <a:prstDash val="solid"/>
                      <a:round/>
                      <a:headEnd type="none" w="med" len="med"/>
                      <a:tailEnd type="none" w="med" len="med"/>
                    </a:lnR>
                    <a:lnT w="12700" cap="flat" cmpd="sng" algn="ctr">
                      <a:solidFill>
                        <a:srgbClr val="F06831"/>
                      </a:solidFill>
                      <a:prstDash val="solid"/>
                      <a:round/>
                      <a:headEnd type="none" w="med" len="med"/>
                      <a:tailEnd type="none" w="med" len="med"/>
                    </a:lnT>
                    <a:lnB w="12700" cap="flat" cmpd="sng" algn="ctr">
                      <a:solidFill>
                        <a:srgbClr val="E06631"/>
                      </a:solidFill>
                      <a:prstDash val="solid"/>
                      <a:round/>
                      <a:headEnd type="none" w="med" len="med"/>
                      <a:tailEnd type="none" w="med" len="med"/>
                    </a:lnB>
                    <a:solidFill>
                      <a:srgbClr val="FFFFFF"/>
                    </a:solidFill>
                  </a:tcPr>
                </a:tc>
                <a:extLst>
                  <a:ext uri="{0D108BD9-81ED-4DB2-BD59-A6C34878D82A}">
                    <a16:rowId xmlns:a16="http://schemas.microsoft.com/office/drawing/2014/main" val="42548632"/>
                  </a:ext>
                </a:extLst>
              </a:tr>
              <a:tr h="735044">
                <a:tc>
                  <a:txBody>
                    <a:bodyPr/>
                    <a:lstStyle/>
                    <a:p>
                      <a:pPr algn="ctr"/>
                      <a:r>
                        <a:rPr lang="en-US" sz="1800" b="1">
                          <a:effectLst/>
                        </a:rPr>
                        <a:t>2</a:t>
                      </a:r>
                    </a:p>
                  </a:txBody>
                  <a:tcPr marL="46482" marR="46482" marT="46482" marB="46482" anchor="ctr">
                    <a:lnL w="12700" cap="flat" cmpd="sng" algn="ctr">
                      <a:solidFill>
                        <a:srgbClr val="F06B31"/>
                      </a:solidFill>
                      <a:prstDash val="solid"/>
                      <a:round/>
                      <a:headEnd type="none" w="med" len="med"/>
                      <a:tailEnd type="none" w="med" len="med"/>
                    </a:lnL>
                    <a:lnR w="12700" cap="flat" cmpd="sng" algn="ctr">
                      <a:solidFill>
                        <a:srgbClr val="E06631"/>
                      </a:solidFill>
                      <a:prstDash val="solid"/>
                      <a:round/>
                      <a:headEnd type="none" w="med" len="med"/>
                      <a:tailEnd type="none" w="med" len="med"/>
                    </a:lnR>
                    <a:lnT w="12700" cap="flat" cmpd="sng" algn="ctr">
                      <a:solidFill>
                        <a:srgbClr val="F06B31"/>
                      </a:solidFill>
                      <a:prstDash val="solid"/>
                      <a:round/>
                      <a:headEnd type="none" w="med" len="med"/>
                      <a:tailEnd type="none" w="med" len="med"/>
                    </a:lnT>
                    <a:lnB w="12700" cap="flat" cmpd="sng" algn="ctr">
                      <a:solidFill>
                        <a:srgbClr val="706A31"/>
                      </a:solidFill>
                      <a:prstDash val="solid"/>
                      <a:round/>
                      <a:headEnd type="none" w="med" len="med"/>
                      <a:tailEnd type="none" w="med" len="med"/>
                    </a:lnB>
                    <a:solidFill>
                      <a:srgbClr val="FFFFFF"/>
                    </a:solidFill>
                  </a:tcPr>
                </a:tc>
                <a:tc>
                  <a:txBody>
                    <a:bodyPr/>
                    <a:lstStyle/>
                    <a:p>
                      <a:pPr marL="285750" indent="-285750" algn="l">
                        <a:buFont typeface="Arial" panose="020B0604020202020204" pitchFamily="34" charset="0"/>
                        <a:buChar char="•"/>
                      </a:pPr>
                      <a:r>
                        <a:rPr lang="en-US" sz="1800" b="0" dirty="0">
                          <a:effectLst/>
                        </a:rPr>
                        <a:t>Any merchant — regardless of acceptance channel — processing 1M to 6M Visa transactions per year.</a:t>
                      </a:r>
                    </a:p>
                  </a:txBody>
                  <a:tcPr marL="46482" marR="46482" marT="46482" marB="46482" anchor="ctr">
                    <a:lnL w="12700" cap="flat" cmpd="sng" algn="ctr">
                      <a:solidFill>
                        <a:srgbClr val="E06631"/>
                      </a:solidFill>
                      <a:prstDash val="solid"/>
                      <a:round/>
                      <a:headEnd type="none" w="med" len="med"/>
                      <a:tailEnd type="none" w="med" len="med"/>
                    </a:lnL>
                    <a:lnR w="7620" cap="flat" cmpd="sng" algn="ctr">
                      <a:solidFill>
                        <a:srgbClr val="E06631"/>
                      </a:solidFill>
                      <a:prstDash val="solid"/>
                      <a:round/>
                      <a:headEnd type="none" w="med" len="med"/>
                      <a:tailEnd type="none" w="med" len="med"/>
                    </a:lnR>
                    <a:lnT w="12700" cap="flat" cmpd="sng" algn="ctr">
                      <a:solidFill>
                        <a:srgbClr val="E06631"/>
                      </a:solidFill>
                      <a:prstDash val="solid"/>
                      <a:round/>
                      <a:headEnd type="none" w="med" len="med"/>
                      <a:tailEnd type="none" w="med" len="med"/>
                    </a:lnT>
                    <a:lnB w="12700" cap="flat" cmpd="sng" algn="ctr">
                      <a:solidFill>
                        <a:srgbClr val="906B31"/>
                      </a:solidFill>
                      <a:prstDash val="solid"/>
                      <a:round/>
                      <a:headEnd type="none" w="med" len="med"/>
                      <a:tailEnd type="none" w="med" len="med"/>
                    </a:lnB>
                    <a:solidFill>
                      <a:srgbClr val="FFFFFF"/>
                    </a:solidFill>
                  </a:tcPr>
                </a:tc>
                <a:extLst>
                  <a:ext uri="{0D108BD9-81ED-4DB2-BD59-A6C34878D82A}">
                    <a16:rowId xmlns:a16="http://schemas.microsoft.com/office/drawing/2014/main" val="3713195181"/>
                  </a:ext>
                </a:extLst>
              </a:tr>
              <a:tr h="530196">
                <a:tc>
                  <a:txBody>
                    <a:bodyPr/>
                    <a:lstStyle/>
                    <a:p>
                      <a:pPr algn="ctr"/>
                      <a:r>
                        <a:rPr lang="en-US" sz="1800" b="1">
                          <a:effectLst/>
                        </a:rPr>
                        <a:t>3</a:t>
                      </a:r>
                    </a:p>
                  </a:txBody>
                  <a:tcPr marL="46482" marR="46482" marT="46482" marB="46482" anchor="ctr">
                    <a:lnL w="12700" cap="flat" cmpd="sng" algn="ctr">
                      <a:solidFill>
                        <a:srgbClr val="706A31"/>
                      </a:solidFill>
                      <a:prstDash val="solid"/>
                      <a:round/>
                      <a:headEnd type="none" w="med" len="med"/>
                      <a:tailEnd type="none" w="med" len="med"/>
                    </a:lnL>
                    <a:lnR w="12700" cap="flat" cmpd="sng" algn="ctr">
                      <a:solidFill>
                        <a:srgbClr val="906B31"/>
                      </a:solidFill>
                      <a:prstDash val="solid"/>
                      <a:round/>
                      <a:headEnd type="none" w="med" len="med"/>
                      <a:tailEnd type="none" w="med" len="med"/>
                    </a:lnR>
                    <a:lnT w="12700" cap="flat" cmpd="sng" algn="ctr">
                      <a:solidFill>
                        <a:srgbClr val="706A31"/>
                      </a:solidFill>
                      <a:prstDash val="solid"/>
                      <a:round/>
                      <a:headEnd type="none" w="med" len="med"/>
                      <a:tailEnd type="none" w="med" len="med"/>
                    </a:lnT>
                    <a:lnB w="12700" cap="flat" cmpd="sng" algn="ctr">
                      <a:solidFill>
                        <a:srgbClr val="406A31"/>
                      </a:solidFill>
                      <a:prstDash val="solid"/>
                      <a:round/>
                      <a:headEnd type="none" w="med" len="med"/>
                      <a:tailEnd type="none" w="med" len="med"/>
                    </a:lnB>
                    <a:solidFill>
                      <a:srgbClr val="FFFFFF"/>
                    </a:solidFill>
                  </a:tcPr>
                </a:tc>
                <a:tc>
                  <a:txBody>
                    <a:bodyPr/>
                    <a:lstStyle/>
                    <a:p>
                      <a:pPr marL="285750" indent="-285750" algn="l">
                        <a:buFont typeface="Arial" panose="020B0604020202020204" pitchFamily="34" charset="0"/>
                        <a:buChar char="•"/>
                      </a:pPr>
                      <a:r>
                        <a:rPr lang="en-US" sz="1800" b="0" dirty="0">
                          <a:effectLst/>
                        </a:rPr>
                        <a:t>Any merchant processing 20,000 to 1M Visa e-commerce transactions per year.</a:t>
                      </a:r>
                    </a:p>
                  </a:txBody>
                  <a:tcPr marL="46482" marR="46482" marT="46482" marB="46482" anchor="ctr">
                    <a:lnL w="12700" cap="flat" cmpd="sng" algn="ctr">
                      <a:solidFill>
                        <a:srgbClr val="906B31"/>
                      </a:solidFill>
                      <a:prstDash val="solid"/>
                      <a:round/>
                      <a:headEnd type="none" w="med" len="med"/>
                      <a:tailEnd type="none" w="med" len="med"/>
                    </a:lnL>
                    <a:lnR w="7620" cap="flat" cmpd="sng" algn="ctr">
                      <a:solidFill>
                        <a:srgbClr val="906B31"/>
                      </a:solidFill>
                      <a:prstDash val="solid"/>
                      <a:round/>
                      <a:headEnd type="none" w="med" len="med"/>
                      <a:tailEnd type="none" w="med" len="med"/>
                    </a:lnR>
                    <a:lnT w="12700" cap="flat" cmpd="sng" algn="ctr">
                      <a:solidFill>
                        <a:srgbClr val="906B31"/>
                      </a:solidFill>
                      <a:prstDash val="solid"/>
                      <a:round/>
                      <a:headEnd type="none" w="med" len="med"/>
                      <a:tailEnd type="none" w="med" len="med"/>
                    </a:lnT>
                    <a:lnB w="12700" cap="flat" cmpd="sng" algn="ctr">
                      <a:solidFill>
                        <a:srgbClr val="006831"/>
                      </a:solidFill>
                      <a:prstDash val="solid"/>
                      <a:round/>
                      <a:headEnd type="none" w="med" len="med"/>
                      <a:tailEnd type="none" w="med" len="med"/>
                    </a:lnB>
                    <a:solidFill>
                      <a:srgbClr val="FFFFFF"/>
                    </a:solidFill>
                  </a:tcPr>
                </a:tc>
                <a:extLst>
                  <a:ext uri="{0D108BD9-81ED-4DB2-BD59-A6C34878D82A}">
                    <a16:rowId xmlns:a16="http://schemas.microsoft.com/office/drawing/2014/main" val="1401959659"/>
                  </a:ext>
                </a:extLst>
              </a:tr>
              <a:tr h="1375244">
                <a:tc>
                  <a:txBody>
                    <a:bodyPr/>
                    <a:lstStyle/>
                    <a:p>
                      <a:pPr algn="ctr"/>
                      <a:r>
                        <a:rPr lang="en-US" sz="1800" b="1" dirty="0">
                          <a:effectLst/>
                        </a:rPr>
                        <a:t>4</a:t>
                      </a:r>
                    </a:p>
                  </a:txBody>
                  <a:tcPr marL="46482" marR="46482" marT="46482" marB="46482" anchor="ctr">
                    <a:lnL w="12700" cap="flat" cmpd="sng" algn="ctr">
                      <a:solidFill>
                        <a:srgbClr val="406A31"/>
                      </a:solidFill>
                      <a:prstDash val="solid"/>
                      <a:round/>
                      <a:headEnd type="none" w="med" len="med"/>
                      <a:tailEnd type="none" w="med" len="med"/>
                    </a:lnL>
                    <a:lnR w="12700" cap="flat" cmpd="sng" algn="ctr">
                      <a:solidFill>
                        <a:srgbClr val="006831"/>
                      </a:solidFill>
                      <a:prstDash val="solid"/>
                      <a:round/>
                      <a:headEnd type="none" w="med" len="med"/>
                      <a:tailEnd type="none" w="med" len="med"/>
                    </a:lnR>
                    <a:lnT w="12700" cap="flat" cmpd="sng" algn="ctr">
                      <a:solidFill>
                        <a:srgbClr val="406A31"/>
                      </a:solidFill>
                      <a:prstDash val="solid"/>
                      <a:round/>
                      <a:headEnd type="none" w="med" len="med"/>
                      <a:tailEnd type="none" w="med" len="med"/>
                    </a:lnT>
                    <a:lnB w="7620" cap="flat" cmpd="sng" algn="ctr">
                      <a:solidFill>
                        <a:srgbClr val="406A31"/>
                      </a:solidFill>
                      <a:prstDash val="solid"/>
                      <a:round/>
                      <a:headEnd type="none" w="med" len="med"/>
                      <a:tailEnd type="none" w="med" len="med"/>
                    </a:lnB>
                    <a:solidFill>
                      <a:srgbClr val="FFFFFF"/>
                    </a:solidFill>
                  </a:tcPr>
                </a:tc>
                <a:tc>
                  <a:txBody>
                    <a:bodyPr/>
                    <a:lstStyle/>
                    <a:p>
                      <a:pPr marL="285750" indent="-285750" algn="l">
                        <a:buFont typeface="Arial" panose="020B0604020202020204" pitchFamily="34" charset="0"/>
                        <a:buChar char="•"/>
                      </a:pPr>
                      <a:r>
                        <a:rPr lang="en-US" sz="1800" b="0" dirty="0">
                          <a:effectLst/>
                        </a:rPr>
                        <a:t>Any merchant processing fewer than 20,000 Visa e-commerce transactions per year</a:t>
                      </a:r>
                    </a:p>
                    <a:p>
                      <a:pPr marL="285750" indent="-285750" algn="l">
                        <a:buFont typeface="Arial" panose="020B0604020202020204" pitchFamily="34" charset="0"/>
                        <a:buChar char="•"/>
                      </a:pPr>
                      <a:r>
                        <a:rPr lang="en-US" sz="1800" b="0" dirty="0">
                          <a:effectLst/>
                        </a:rPr>
                        <a:t>All other merchants — regardless of acceptance channel — processing up to 1M Visa transactions per year.</a:t>
                      </a:r>
                    </a:p>
                  </a:txBody>
                  <a:tcPr marL="46482" marR="46482" marT="46482" marB="46482" anchor="ctr">
                    <a:lnL w="12700" cap="flat" cmpd="sng" algn="ctr">
                      <a:solidFill>
                        <a:srgbClr val="006831"/>
                      </a:solidFill>
                      <a:prstDash val="solid"/>
                      <a:round/>
                      <a:headEnd type="none" w="med" len="med"/>
                      <a:tailEnd type="none" w="med" len="med"/>
                    </a:lnL>
                    <a:lnR w="7620" cap="flat" cmpd="sng" algn="ctr">
                      <a:solidFill>
                        <a:srgbClr val="006831"/>
                      </a:solidFill>
                      <a:prstDash val="solid"/>
                      <a:round/>
                      <a:headEnd type="none" w="med" len="med"/>
                      <a:tailEnd type="none" w="med" len="med"/>
                    </a:lnR>
                    <a:lnT w="12700" cap="flat" cmpd="sng" algn="ctr">
                      <a:solidFill>
                        <a:srgbClr val="006831"/>
                      </a:solidFill>
                      <a:prstDash val="solid"/>
                      <a:round/>
                      <a:headEnd type="none" w="med" len="med"/>
                      <a:tailEnd type="none" w="med" len="med"/>
                    </a:lnT>
                    <a:lnB w="7620" cap="flat" cmpd="sng" algn="ctr">
                      <a:solidFill>
                        <a:srgbClr val="006831"/>
                      </a:solidFill>
                      <a:prstDash val="solid"/>
                      <a:round/>
                      <a:headEnd type="none" w="med" len="med"/>
                      <a:tailEnd type="none" w="med" len="med"/>
                    </a:lnB>
                    <a:solidFill>
                      <a:srgbClr val="FFFFFF"/>
                    </a:solidFill>
                  </a:tcPr>
                </a:tc>
                <a:extLst>
                  <a:ext uri="{0D108BD9-81ED-4DB2-BD59-A6C34878D82A}">
                    <a16:rowId xmlns:a16="http://schemas.microsoft.com/office/drawing/2014/main" val="1367076112"/>
                  </a:ext>
                </a:extLst>
              </a:tr>
            </a:tbl>
          </a:graphicData>
        </a:graphic>
      </p:graphicFrame>
    </p:spTree>
    <p:extLst>
      <p:ext uri="{BB962C8B-B14F-4D97-AF65-F5344CB8AC3E}">
        <p14:creationId xmlns:p14="http://schemas.microsoft.com/office/powerpoint/2010/main" val="1321905326"/>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bwMode="auto">
          <a:xfrm>
            <a:off x="539750" y="590550"/>
            <a:ext cx="829945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a:lstStyle>
          <a:p>
            <a:r>
              <a:rPr lang="en-US" sz="3200" dirty="0"/>
              <a:t>PCI DSS Process (6 Principles)</a:t>
            </a:r>
          </a:p>
        </p:txBody>
      </p:sp>
      <p:sp>
        <p:nvSpPr>
          <p:cNvPr id="4" name="Content Placeholder 2"/>
          <p:cNvSpPr txBox="1">
            <a:spLocks/>
          </p:cNvSpPr>
          <p:nvPr/>
        </p:nvSpPr>
        <p:spPr bwMode="auto">
          <a:xfrm>
            <a:off x="76200" y="1524000"/>
            <a:ext cx="8915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a:defRPr/>
            </a:pPr>
            <a:r>
              <a:rPr lang="en-US" sz="2600" dirty="0"/>
              <a:t>Build and maintain a secure network that is PCI compliant</a:t>
            </a:r>
          </a:p>
          <a:p>
            <a:pPr>
              <a:defRPr/>
            </a:pPr>
            <a:r>
              <a:rPr lang="en-US" sz="2600" dirty="0"/>
              <a:t>Protect cardholder data</a:t>
            </a:r>
          </a:p>
          <a:p>
            <a:pPr>
              <a:defRPr/>
            </a:pPr>
            <a:r>
              <a:rPr lang="en-US" sz="2600" dirty="0"/>
              <a:t>Maintain a vulnerability management program</a:t>
            </a:r>
          </a:p>
          <a:p>
            <a:pPr>
              <a:defRPr/>
            </a:pPr>
            <a:r>
              <a:rPr lang="en-US" sz="2600" dirty="0"/>
              <a:t>Implement strong access control measures</a:t>
            </a:r>
          </a:p>
          <a:p>
            <a:pPr>
              <a:defRPr/>
            </a:pPr>
            <a:r>
              <a:rPr lang="en-US" sz="2600" dirty="0"/>
              <a:t>Regularly monitor and test networks</a:t>
            </a:r>
          </a:p>
          <a:p>
            <a:pPr>
              <a:defRPr/>
            </a:pPr>
            <a:r>
              <a:rPr lang="en-US" sz="2600" dirty="0"/>
              <a:t>Maintain an information security policy </a:t>
            </a:r>
          </a:p>
          <a:p>
            <a:pPr>
              <a:defRPr/>
            </a:pPr>
            <a:endParaRPr lang="en-US" sz="2800" dirty="0"/>
          </a:p>
          <a:p>
            <a:pPr>
              <a:buFont typeface="Wingdings" pitchFamily="2" charset="2"/>
              <a:buNone/>
              <a:defRPr/>
            </a:pPr>
            <a:endParaRPr lang="en-US" sz="1400" dirty="0"/>
          </a:p>
        </p:txBody>
      </p:sp>
    </p:spTree>
    <p:extLst>
      <p:ext uri="{BB962C8B-B14F-4D97-AF65-F5344CB8AC3E}">
        <p14:creationId xmlns:p14="http://schemas.microsoft.com/office/powerpoint/2010/main" val="422917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0" name="Group 20"/>
          <p:cNvGraphicFramePr>
            <a:graphicFrameLocks noGrp="1"/>
          </p:cNvGraphicFramePr>
          <p:nvPr>
            <p:ph idx="4294967295"/>
            <p:extLst>
              <p:ext uri="{D42A27DB-BD31-4B8C-83A1-F6EECF244321}">
                <p14:modId xmlns:p14="http://schemas.microsoft.com/office/powerpoint/2010/main" val="3318957941"/>
              </p:ext>
            </p:extLst>
          </p:nvPr>
        </p:nvGraphicFramePr>
        <p:xfrm>
          <a:off x="457200" y="1295400"/>
          <a:ext cx="8299450" cy="4495800"/>
        </p:xfrm>
        <a:graphic>
          <a:graphicData uri="http://schemas.openxmlformats.org/drawingml/2006/table">
            <a:tbl>
              <a:tblPr/>
              <a:tblGrid>
                <a:gridCol w="2819400">
                  <a:extLst>
                    <a:ext uri="{9D8B030D-6E8A-4147-A177-3AD203B41FA5}">
                      <a16:colId xmlns:a16="http://schemas.microsoft.com/office/drawing/2014/main" val="20000"/>
                    </a:ext>
                  </a:extLst>
                </a:gridCol>
                <a:gridCol w="5480050">
                  <a:extLst>
                    <a:ext uri="{9D8B030D-6E8A-4147-A177-3AD203B41FA5}">
                      <a16:colId xmlns:a16="http://schemas.microsoft.com/office/drawing/2014/main" val="20001"/>
                    </a:ext>
                  </a:extLst>
                </a:gridCol>
              </a:tblGrid>
              <a:tr h="686858">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Goals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Process Steps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0894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Build and maintain a secure network that is PCI compliant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Install a firewall system</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Perform testing when configurations change</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Identify all connections to cardholder information</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Review configuration rules every six months</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Change all default passwords</a:t>
                      </a:r>
                      <a:endParaRPr kumimoji="0" lang="en-US" sz="2400" b="0" i="0" u="none" strike="noStrike" cap="none" normalizeH="0" baseline="0" dirty="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1"/>
                  </a:ext>
                </a:extLst>
              </a:tr>
            </a:tbl>
          </a:graphicData>
        </a:graphic>
      </p:graphicFrame>
      <p:sp>
        <p:nvSpPr>
          <p:cNvPr id="15373" name="Title 1"/>
          <p:cNvSpPr>
            <a:spLocks noGrp="1"/>
          </p:cNvSpPr>
          <p:nvPr>
            <p:ph type="title" idx="4294967295"/>
          </p:nvPr>
        </p:nvSpPr>
        <p:spPr>
          <a:xfrm>
            <a:off x="538163" y="590550"/>
            <a:ext cx="8299450" cy="476250"/>
          </a:xfrm>
        </p:spPr>
        <p:txBody>
          <a:bodyPr/>
          <a:lstStyle/>
          <a:p>
            <a:r>
              <a:rPr lang="en-US" sz="3200" dirty="0">
                <a:solidFill>
                  <a:schemeClr val="tx2"/>
                </a:solidFill>
              </a:rPr>
              <a:t>Goals and Process Steps to PCI DSS</a:t>
            </a:r>
          </a:p>
        </p:txBody>
      </p:sp>
    </p:spTree>
    <p:extLst>
      <p:ext uri="{BB962C8B-B14F-4D97-AF65-F5344CB8AC3E}">
        <p14:creationId xmlns:p14="http://schemas.microsoft.com/office/powerpoint/2010/main" val="208242904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0" name="Group 20"/>
          <p:cNvGraphicFramePr>
            <a:graphicFrameLocks noGrp="1"/>
          </p:cNvGraphicFramePr>
          <p:nvPr>
            <p:ph idx="4294967295"/>
            <p:extLst>
              <p:ext uri="{D42A27DB-BD31-4B8C-83A1-F6EECF244321}">
                <p14:modId xmlns:p14="http://schemas.microsoft.com/office/powerpoint/2010/main" val="1669845699"/>
              </p:ext>
            </p:extLst>
          </p:nvPr>
        </p:nvGraphicFramePr>
        <p:xfrm>
          <a:off x="457200" y="1295400"/>
          <a:ext cx="8153400" cy="4800600"/>
        </p:xfrm>
        <a:graphic>
          <a:graphicData uri="http://schemas.openxmlformats.org/drawingml/2006/table">
            <a:tbl>
              <a:tblPr/>
              <a:tblGrid>
                <a:gridCol w="8153400">
                  <a:extLst>
                    <a:ext uri="{9D8B030D-6E8A-4147-A177-3AD203B41FA5}">
                      <a16:colId xmlns:a16="http://schemas.microsoft.com/office/drawing/2014/main" val="20000"/>
                    </a:ext>
                  </a:extLst>
                </a:gridCol>
              </a:tblGrid>
              <a:tr h="733425">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Firewall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67175">
                <a:tc>
                  <a:txBody>
                    <a:bodyPr/>
                    <a:lstStyle/>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endParaRPr kumimoji="0" lang="en-US" sz="2400" b="0" i="0" u="none" strike="noStrike" cap="none" normalizeH="0" baseline="0" dirty="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1"/>
                  </a:ext>
                </a:extLst>
              </a:tr>
            </a:tbl>
          </a:graphicData>
        </a:graphic>
      </p:graphicFrame>
      <p:sp>
        <p:nvSpPr>
          <p:cNvPr id="15373" name="Title 1"/>
          <p:cNvSpPr>
            <a:spLocks noGrp="1"/>
          </p:cNvSpPr>
          <p:nvPr>
            <p:ph type="title" idx="4294967295"/>
          </p:nvPr>
        </p:nvSpPr>
        <p:spPr>
          <a:xfrm>
            <a:off x="538163" y="590550"/>
            <a:ext cx="8299450" cy="476250"/>
          </a:xfrm>
        </p:spPr>
        <p:txBody>
          <a:bodyPr/>
          <a:lstStyle/>
          <a:p>
            <a:r>
              <a:rPr lang="en-US" sz="3200" dirty="0">
                <a:solidFill>
                  <a:schemeClr val="tx2"/>
                </a:solidFill>
              </a:rPr>
              <a:t>Install a Firewall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218046"/>
            <a:ext cx="6705600" cy="3803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206471"/>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539750" y="457200"/>
            <a:ext cx="8299450" cy="990600"/>
          </a:xfrm>
        </p:spPr>
        <p:txBody>
          <a:bodyPr/>
          <a:lstStyle/>
          <a:p>
            <a:r>
              <a:rPr lang="en-US" sz="3200" dirty="0"/>
              <a:t>Learning Objective and Key Concepts</a:t>
            </a:r>
          </a:p>
        </p:txBody>
      </p:sp>
      <p:sp>
        <p:nvSpPr>
          <p:cNvPr id="6147" name="Content Placeholder 2"/>
          <p:cNvSpPr>
            <a:spLocks noGrp="1"/>
          </p:cNvSpPr>
          <p:nvPr>
            <p:ph idx="1"/>
          </p:nvPr>
        </p:nvSpPr>
        <p:spPr/>
        <p:txBody>
          <a:bodyPr/>
          <a:lstStyle/>
          <a:p>
            <a:pPr>
              <a:buNone/>
            </a:pPr>
            <a:r>
              <a:rPr lang="en-US" sz="2800" b="1" dirty="0"/>
              <a:t>Learning Objective</a:t>
            </a:r>
          </a:p>
          <a:p>
            <a:pPr marL="233363" lvl="1" indent="-233363">
              <a:buFont typeface="Wingdings" pitchFamily="2" charset="2"/>
              <a:buChar char="§"/>
            </a:pPr>
            <a:r>
              <a:rPr lang="en-US" sz="2600" dirty="0">
                <a:ea typeface="+mn-ea"/>
                <a:cs typeface="+mn-cs"/>
              </a:rPr>
              <a:t>Identify compliance laws, standards, best practices, and policies of risk management.</a:t>
            </a:r>
          </a:p>
          <a:p>
            <a:pPr>
              <a:buNone/>
            </a:pPr>
            <a:r>
              <a:rPr lang="en-US" sz="2800" b="1" dirty="0"/>
              <a:t>Key Concepts</a:t>
            </a:r>
          </a:p>
          <a:p>
            <a:pPr marL="233363" lvl="1" indent="-233363">
              <a:buFont typeface="Wingdings" pitchFamily="2" charset="2"/>
              <a:buChar char="§"/>
            </a:pPr>
            <a:r>
              <a:rPr lang="en-US" sz="2600" dirty="0"/>
              <a:t>Purpose, nature, and impact of risk management</a:t>
            </a:r>
          </a:p>
          <a:p>
            <a:pPr marL="233363" lvl="1" indent="-233363">
              <a:buFont typeface="Wingdings" pitchFamily="2" charset="2"/>
              <a:buChar char="§"/>
            </a:pPr>
            <a:r>
              <a:rPr lang="en-US" sz="2600" dirty="0"/>
              <a:t>Risk management elements of Payment Card Industry Data Security Standard (PCI DSS)</a:t>
            </a:r>
          </a:p>
          <a:p>
            <a:pPr marL="233363" lvl="1" indent="-233363">
              <a:buFont typeface="Wingdings" pitchFamily="2" charset="2"/>
              <a:buChar char="§"/>
            </a:pPr>
            <a:r>
              <a:rPr lang="en-US" sz="2600" dirty="0"/>
              <a:t>Control Objectives for Information and Related Technology (COBIT) risk management best practices</a:t>
            </a:r>
          </a:p>
          <a:p>
            <a:pPr marL="233363" lvl="1" indent="-233363">
              <a:buFont typeface="Wingdings" pitchFamily="2" charset="2"/>
              <a:buChar char="§"/>
            </a:pPr>
            <a:r>
              <a:rPr lang="en-US" sz="2600" dirty="0"/>
              <a:t>Risk IT framework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0" name="Group 20"/>
          <p:cNvGraphicFramePr>
            <a:graphicFrameLocks noGrp="1"/>
          </p:cNvGraphicFramePr>
          <p:nvPr>
            <p:ph idx="4294967295"/>
            <p:extLst>
              <p:ext uri="{D42A27DB-BD31-4B8C-83A1-F6EECF244321}">
                <p14:modId xmlns:p14="http://schemas.microsoft.com/office/powerpoint/2010/main" val="779920088"/>
              </p:ext>
            </p:extLst>
          </p:nvPr>
        </p:nvGraphicFramePr>
        <p:xfrm>
          <a:off x="387350" y="1066800"/>
          <a:ext cx="8299450" cy="4981702"/>
        </p:xfrm>
        <a:graphic>
          <a:graphicData uri="http://schemas.openxmlformats.org/drawingml/2006/table">
            <a:tbl>
              <a:tblPr/>
              <a:tblGrid>
                <a:gridCol w="266065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457200">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Goals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Process Steps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505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Protect cardholder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Display the maximum of the first six and last four digits of the primary account number</a:t>
                      </a:r>
                    </a:p>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sng" strike="noStrike" cap="none" normalizeH="0" baseline="0" dirty="0">
                          <a:ln>
                            <a:noFill/>
                          </a:ln>
                          <a:solidFill>
                            <a:srgbClr val="FF0000"/>
                          </a:solidFill>
                          <a:effectLst/>
                          <a:latin typeface="Arial" charset="0"/>
                          <a:cs typeface="Arial" charset="0"/>
                        </a:rPr>
                        <a:t>Encrypt</a:t>
                      </a:r>
                      <a:r>
                        <a:rPr kumimoji="0" lang="en-US" sz="2400" b="0" i="0" u="none" strike="noStrike" cap="none" normalizeH="0" baseline="0" dirty="0">
                          <a:ln>
                            <a:noFill/>
                          </a:ln>
                          <a:solidFill>
                            <a:schemeClr val="tx1"/>
                          </a:solidFill>
                          <a:effectLst/>
                          <a:latin typeface="Arial" charset="0"/>
                          <a:cs typeface="Arial" charset="0"/>
                        </a:rPr>
                        <a:t> all online information</a:t>
                      </a:r>
                    </a:p>
                    <a:p>
                      <a:pPr marL="233363" marR="0" lvl="0" indent="-233363"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1"/>
                  </a:ext>
                </a:extLst>
              </a:tr>
              <a:tr h="1519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Maintain a vulnerability management program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Keep anti-virus software updated</a:t>
                      </a:r>
                    </a:p>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Install vendor-provided security patches</a:t>
                      </a:r>
                    </a:p>
                    <a:p>
                      <a:pPr marL="233363" marR="0" lvl="0" indent="-233363"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2"/>
                  </a:ext>
                </a:extLst>
              </a:tr>
            </a:tbl>
          </a:graphicData>
        </a:graphic>
      </p:graphicFrame>
      <p:sp>
        <p:nvSpPr>
          <p:cNvPr id="16400" name="Title 1"/>
          <p:cNvSpPr>
            <a:spLocks noGrp="1"/>
          </p:cNvSpPr>
          <p:nvPr>
            <p:ph type="title" idx="4294967295"/>
          </p:nvPr>
        </p:nvSpPr>
        <p:spPr>
          <a:xfrm>
            <a:off x="538163" y="438150"/>
            <a:ext cx="8299450" cy="476250"/>
          </a:xfrm>
        </p:spPr>
        <p:txBody>
          <a:bodyPr/>
          <a:lstStyle/>
          <a:p>
            <a:r>
              <a:rPr lang="en-US" sz="3200" dirty="0">
                <a:solidFill>
                  <a:schemeClr val="tx2"/>
                </a:solidFill>
              </a:rPr>
              <a:t>Goals and Process Steps to PCI DSS</a:t>
            </a:r>
          </a:p>
        </p:txBody>
      </p:sp>
    </p:spTree>
    <p:extLst>
      <p:ext uri="{BB962C8B-B14F-4D97-AF65-F5344CB8AC3E}">
        <p14:creationId xmlns:p14="http://schemas.microsoft.com/office/powerpoint/2010/main" val="222383079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2004" name="Group 20"/>
          <p:cNvGraphicFramePr>
            <a:graphicFrameLocks noGrp="1"/>
          </p:cNvGraphicFramePr>
          <p:nvPr>
            <p:ph idx="4294967295"/>
            <p:extLst>
              <p:ext uri="{D42A27DB-BD31-4B8C-83A1-F6EECF244321}">
                <p14:modId xmlns:p14="http://schemas.microsoft.com/office/powerpoint/2010/main" val="2344873871"/>
              </p:ext>
            </p:extLst>
          </p:nvPr>
        </p:nvGraphicFramePr>
        <p:xfrm>
          <a:off x="381000" y="1679575"/>
          <a:ext cx="8299450" cy="3883025"/>
        </p:xfrm>
        <a:graphic>
          <a:graphicData uri="http://schemas.openxmlformats.org/drawingml/2006/table">
            <a:tbl>
              <a:tblPr/>
              <a:tblGrid>
                <a:gridCol w="2971800">
                  <a:extLst>
                    <a:ext uri="{9D8B030D-6E8A-4147-A177-3AD203B41FA5}">
                      <a16:colId xmlns:a16="http://schemas.microsoft.com/office/drawing/2014/main" val="20000"/>
                    </a:ext>
                  </a:extLst>
                </a:gridCol>
                <a:gridCol w="5327650">
                  <a:extLst>
                    <a:ext uri="{9D8B030D-6E8A-4147-A177-3AD203B41FA5}">
                      <a16:colId xmlns:a16="http://schemas.microsoft.com/office/drawing/2014/main" val="20001"/>
                    </a:ext>
                  </a:extLst>
                </a:gridCol>
              </a:tblGrid>
              <a:tr h="609600">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Goals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Process Steps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3425">
                <a:tc>
                  <a:txBody>
                    <a:bodyPr/>
                    <a:lstStyle/>
                    <a:p>
                      <a:pPr marL="0" marR="0" lvl="0" indent="0" algn="l" defTabSz="914400" rtl="0" eaLnBrk="0" fontAlgn="base" latinLnBrk="0" hangingPunct="0">
                        <a:lnSpc>
                          <a:spcPct val="9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Implement strong access control measures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Limit the accessibility of cardholder information</a:t>
                      </a:r>
                    </a:p>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Assign an unreadable password</a:t>
                      </a:r>
                    </a:p>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Monitor the physical access to cardholder data</a:t>
                      </a:r>
                    </a:p>
                    <a:p>
                      <a:pPr marL="233363" marR="0" lvl="0" indent="-233363" algn="l" defTabSz="914400" rtl="0" eaLnBrk="0" fontAlgn="base" latinLnBrk="0" hangingPunct="0">
                        <a:lnSpc>
                          <a:spcPct val="90000"/>
                        </a:lnSpc>
                        <a:spcBef>
                          <a:spcPct val="20000"/>
                        </a:spcBef>
                        <a:spcAft>
                          <a:spcPct val="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Maintain a visitor log and save the log for at least three months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1"/>
                  </a:ext>
                </a:extLst>
              </a:tr>
            </a:tbl>
          </a:graphicData>
        </a:graphic>
      </p:graphicFrame>
      <p:sp>
        <p:nvSpPr>
          <p:cNvPr id="17421" name="Title 1"/>
          <p:cNvSpPr>
            <a:spLocks noGrp="1"/>
          </p:cNvSpPr>
          <p:nvPr>
            <p:ph type="title" idx="4294967295"/>
          </p:nvPr>
        </p:nvSpPr>
        <p:spPr>
          <a:xfrm>
            <a:off x="539750" y="514350"/>
            <a:ext cx="8299450" cy="476250"/>
          </a:xfrm>
        </p:spPr>
        <p:txBody>
          <a:bodyPr/>
          <a:lstStyle/>
          <a:p>
            <a:r>
              <a:rPr lang="en-US" sz="3200" dirty="0">
                <a:solidFill>
                  <a:schemeClr val="tx2"/>
                </a:solidFill>
              </a:rPr>
              <a:t>Goals and Process Steps to PCI DSS</a:t>
            </a:r>
          </a:p>
        </p:txBody>
      </p:sp>
    </p:spTree>
    <p:extLst>
      <p:ext uri="{BB962C8B-B14F-4D97-AF65-F5344CB8AC3E}">
        <p14:creationId xmlns:p14="http://schemas.microsoft.com/office/powerpoint/2010/main" val="378821220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2004" name="Group 20"/>
          <p:cNvGraphicFramePr>
            <a:graphicFrameLocks noGrp="1"/>
          </p:cNvGraphicFramePr>
          <p:nvPr>
            <p:ph idx="4294967295"/>
          </p:nvPr>
        </p:nvGraphicFramePr>
        <p:xfrm>
          <a:off x="387350" y="1620838"/>
          <a:ext cx="8299450" cy="4250563"/>
        </p:xfrm>
        <a:graphic>
          <a:graphicData uri="http://schemas.openxmlformats.org/drawingml/2006/table">
            <a:tbl>
              <a:tblPr/>
              <a:tblGrid>
                <a:gridCol w="4149725">
                  <a:extLst>
                    <a:ext uri="{9D8B030D-6E8A-4147-A177-3AD203B41FA5}">
                      <a16:colId xmlns:a16="http://schemas.microsoft.com/office/drawing/2014/main" val="20000"/>
                    </a:ext>
                  </a:extLst>
                </a:gridCol>
                <a:gridCol w="4149725">
                  <a:extLst>
                    <a:ext uri="{9D8B030D-6E8A-4147-A177-3AD203B41FA5}">
                      <a16:colId xmlns:a16="http://schemas.microsoft.com/office/drawing/2014/main" val="20001"/>
                    </a:ext>
                  </a:extLst>
                </a:gridCol>
              </a:tblGrid>
              <a:tr h="457200">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Goals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Process Steps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67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cs typeface="Arial" charset="0"/>
                        </a:rPr>
                        <a:t>Regularly monitor and test networks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Use a wireless analyzer to check for wireless access points</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Scan internal and external networks</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Install software to recognize any modification by unauthorized  personnel</a:t>
                      </a:r>
                    </a:p>
                    <a:p>
                      <a:pPr marL="233363" marR="0" lvl="0" indent="-233363" algn="l" defTabSz="914400" rtl="0" eaLnBrk="1" fontAlgn="base" latinLnBrk="0" hangingPunct="1">
                        <a:lnSpc>
                          <a:spcPct val="100000"/>
                        </a:lnSpc>
                        <a:spcBef>
                          <a:spcPct val="0"/>
                        </a:spcBef>
                        <a:spcAft>
                          <a:spcPct val="0"/>
                        </a:spcAft>
                        <a:buClr>
                          <a:schemeClr val="accent2"/>
                        </a:buClr>
                        <a:buSzTx/>
                        <a:buFontTx/>
                        <a:buChar char="•"/>
                        <a:tabLst/>
                      </a:pPr>
                      <a:endParaRPr kumimoji="0" lang="en-US" sz="2400" b="0" i="0" u="none" strike="noStrike" cap="none" normalizeH="0" baseline="0" dirty="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1"/>
                  </a:ext>
                </a:extLst>
              </a:tr>
            </a:tbl>
          </a:graphicData>
        </a:graphic>
      </p:graphicFrame>
      <p:sp>
        <p:nvSpPr>
          <p:cNvPr id="18445" name="Title 1"/>
          <p:cNvSpPr>
            <a:spLocks noGrp="1"/>
          </p:cNvSpPr>
          <p:nvPr>
            <p:ph type="title" idx="4294967295"/>
          </p:nvPr>
        </p:nvSpPr>
        <p:spPr>
          <a:xfrm>
            <a:off x="539750" y="533400"/>
            <a:ext cx="8299450" cy="476250"/>
          </a:xfrm>
        </p:spPr>
        <p:txBody>
          <a:bodyPr/>
          <a:lstStyle/>
          <a:p>
            <a:r>
              <a:rPr lang="en-US" sz="3200" dirty="0">
                <a:solidFill>
                  <a:schemeClr val="tx2"/>
                </a:solidFill>
              </a:rPr>
              <a:t>Goals and Process Steps to PCI DSS</a:t>
            </a:r>
          </a:p>
        </p:txBody>
      </p:sp>
    </p:spTree>
    <p:extLst>
      <p:ext uri="{BB962C8B-B14F-4D97-AF65-F5344CB8AC3E}">
        <p14:creationId xmlns:p14="http://schemas.microsoft.com/office/powerpoint/2010/main" val="2792676992"/>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42456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38122"/>
          </a:xfrm>
          <a:prstGeom prst="rect">
            <a:avLst/>
          </a:prstGeom>
        </p:spPr>
      </p:pic>
    </p:spTree>
    <p:extLst>
      <p:ext uri="{BB962C8B-B14F-4D97-AF65-F5344CB8AC3E}">
        <p14:creationId xmlns:p14="http://schemas.microsoft.com/office/powerpoint/2010/main" val="4201106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2004" name="Group 20"/>
          <p:cNvGraphicFramePr>
            <a:graphicFrameLocks noGrp="1"/>
          </p:cNvGraphicFramePr>
          <p:nvPr>
            <p:ph idx="4294967295"/>
            <p:extLst>
              <p:ext uri="{D42A27DB-BD31-4B8C-83A1-F6EECF244321}">
                <p14:modId xmlns:p14="http://schemas.microsoft.com/office/powerpoint/2010/main" val="2877269824"/>
              </p:ext>
            </p:extLst>
          </p:nvPr>
        </p:nvGraphicFramePr>
        <p:xfrm>
          <a:off x="457200" y="1295400"/>
          <a:ext cx="8299450" cy="4343400"/>
        </p:xfrm>
        <a:graphic>
          <a:graphicData uri="http://schemas.openxmlformats.org/drawingml/2006/table">
            <a:tbl>
              <a:tblPr/>
              <a:tblGrid>
                <a:gridCol w="2743200">
                  <a:extLst>
                    <a:ext uri="{9D8B030D-6E8A-4147-A177-3AD203B41FA5}">
                      <a16:colId xmlns:a16="http://schemas.microsoft.com/office/drawing/2014/main" val="20000"/>
                    </a:ext>
                  </a:extLst>
                </a:gridCol>
                <a:gridCol w="5556250">
                  <a:extLst>
                    <a:ext uri="{9D8B030D-6E8A-4147-A177-3AD203B41FA5}">
                      <a16:colId xmlns:a16="http://schemas.microsoft.com/office/drawing/2014/main" val="20001"/>
                    </a:ext>
                  </a:extLst>
                </a:gridCol>
              </a:tblGrid>
              <a:tr h="689097">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Goals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Process Steps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4303">
                <a:tc>
                  <a:txBody>
                    <a:bodyPr/>
                    <a:lstStyle/>
                    <a:p>
                      <a:pPr marL="0" marR="0" lvl="0" indent="0" algn="l" defTabSz="914400" rtl="0" eaLnBrk="0" fontAlgn="base" latinLnBrk="0" hangingPunct="0">
                        <a:lnSpc>
                          <a:spcPct val="90000"/>
                        </a:lnSpc>
                        <a:spcBef>
                          <a:spcPct val="20000"/>
                        </a:spcBef>
                        <a:spcAft>
                          <a:spcPct val="0"/>
                        </a:spcAft>
                        <a:buClr>
                          <a:srgbClr val="ED6E2E"/>
                        </a:buClr>
                        <a:buSzTx/>
                        <a:buFont typeface="Wingdings" pitchFamily="2" charset="2"/>
                        <a:buNone/>
                        <a:tabLst/>
                      </a:pPr>
                      <a:r>
                        <a:rPr kumimoji="0" lang="en-US" sz="2400" b="0" i="0" u="none" strike="noStrike" cap="none" normalizeH="0" baseline="0" dirty="0">
                          <a:ln>
                            <a:noFill/>
                          </a:ln>
                          <a:solidFill>
                            <a:schemeClr val="tx1"/>
                          </a:solidFill>
                          <a:effectLst/>
                          <a:latin typeface="Arial" charset="0"/>
                          <a:cs typeface="Arial" charset="0"/>
                        </a:rPr>
                        <a:t>Maintain an information security policy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Include annual and day-to-day security procedures and policies to recognize security breaches </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Perform background checks on potential employees</a:t>
                      </a:r>
                    </a:p>
                    <a:p>
                      <a:pPr marL="233363" marR="0" lvl="0" indent="-233363" algn="l" defTabSz="914400" rtl="0" eaLnBrk="0" fontAlgn="base" latinLnBrk="0" hangingPunct="0">
                        <a:lnSpc>
                          <a:spcPct val="90000"/>
                        </a:lnSpc>
                        <a:spcBef>
                          <a:spcPct val="20000"/>
                        </a:spcBef>
                        <a:spcAft>
                          <a:spcPts val="1200"/>
                        </a:spcAft>
                        <a:buClr>
                          <a:srgbClr val="ED6E2E"/>
                        </a:buClr>
                        <a:buSzTx/>
                        <a:buFont typeface="Wingdings" pitchFamily="2" charset="2"/>
                        <a:buChar char="§"/>
                        <a:tabLst/>
                      </a:pPr>
                      <a:r>
                        <a:rPr kumimoji="0" lang="en-US" sz="2400" b="0" i="0" u="none" strike="noStrike" cap="none" normalizeH="0" baseline="0" dirty="0">
                          <a:ln>
                            <a:noFill/>
                          </a:ln>
                          <a:solidFill>
                            <a:schemeClr val="tx1"/>
                          </a:solidFill>
                          <a:effectLst/>
                          <a:latin typeface="Arial" charset="0"/>
                          <a:cs typeface="Arial" charset="0"/>
                        </a:rPr>
                        <a:t>Educate employees on compliance regulations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1"/>
                  </a:ext>
                </a:extLst>
              </a:tr>
            </a:tbl>
          </a:graphicData>
        </a:graphic>
      </p:graphicFrame>
      <p:sp>
        <p:nvSpPr>
          <p:cNvPr id="19469" name="Title 1"/>
          <p:cNvSpPr>
            <a:spLocks noGrp="1"/>
          </p:cNvSpPr>
          <p:nvPr>
            <p:ph type="title" idx="4294967295"/>
          </p:nvPr>
        </p:nvSpPr>
        <p:spPr>
          <a:xfrm>
            <a:off x="539750" y="304800"/>
            <a:ext cx="8299450" cy="476250"/>
          </a:xfrm>
        </p:spPr>
        <p:txBody>
          <a:bodyPr/>
          <a:lstStyle/>
          <a:p>
            <a:r>
              <a:rPr lang="en-US" sz="3200" dirty="0">
                <a:solidFill>
                  <a:schemeClr val="tx2"/>
                </a:solidFill>
              </a:rPr>
              <a:t>Goals and Process Steps to PCI DSS</a:t>
            </a:r>
          </a:p>
        </p:txBody>
      </p:sp>
    </p:spTree>
    <p:extLst>
      <p:ext uri="{BB962C8B-B14F-4D97-AF65-F5344CB8AC3E}">
        <p14:creationId xmlns:p14="http://schemas.microsoft.com/office/powerpoint/2010/main" val="957495865"/>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9" name="Title 1"/>
          <p:cNvSpPr>
            <a:spLocks noGrp="1"/>
          </p:cNvSpPr>
          <p:nvPr>
            <p:ph type="title" idx="4294967295"/>
          </p:nvPr>
        </p:nvSpPr>
        <p:spPr>
          <a:xfrm>
            <a:off x="539750" y="304800"/>
            <a:ext cx="8299450" cy="476250"/>
          </a:xfrm>
        </p:spPr>
        <p:txBody>
          <a:bodyPr/>
          <a:lstStyle/>
          <a:p>
            <a:pPr algn="r"/>
            <a:r>
              <a:rPr lang="en-US" sz="3200" dirty="0">
                <a:solidFill>
                  <a:schemeClr val="accent2">
                    <a:lumMod val="75000"/>
                  </a:schemeClr>
                </a:solidFill>
              </a:rPr>
              <a:t>Credit Card Side Bar</a:t>
            </a:r>
          </a:p>
        </p:txBody>
      </p:sp>
      <p:sp>
        <p:nvSpPr>
          <p:cNvPr id="4" name="Content Placeholder 2"/>
          <p:cNvSpPr txBox="1">
            <a:spLocks/>
          </p:cNvSpPr>
          <p:nvPr/>
        </p:nvSpPr>
        <p:spPr bwMode="auto">
          <a:xfrm>
            <a:off x="457200" y="1219200"/>
            <a:ext cx="8382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a:defRPr/>
            </a:pPr>
            <a:r>
              <a:rPr lang="en-US" sz="2800" dirty="0"/>
              <a:t>Swipe vs. Dip</a:t>
            </a:r>
          </a:p>
          <a:p>
            <a:pPr lvl="1">
              <a:defRPr/>
            </a:pPr>
            <a:r>
              <a:rPr lang="en-US" sz="2600" dirty="0"/>
              <a:t>U.S. was late to the CC contact chip processing</a:t>
            </a:r>
          </a:p>
          <a:p>
            <a:pPr lvl="1">
              <a:defRPr/>
            </a:pPr>
            <a:r>
              <a:rPr lang="en-US" sz="2600" dirty="0"/>
              <a:t>Much more secure than swipe</a:t>
            </a:r>
          </a:p>
          <a:p>
            <a:pPr lvl="2">
              <a:defRPr/>
            </a:pPr>
            <a:r>
              <a:rPr lang="en-US" sz="2400" dirty="0"/>
              <a:t>Swipe data includes all information from card</a:t>
            </a:r>
          </a:p>
          <a:p>
            <a:pPr lvl="2">
              <a:defRPr/>
            </a:pPr>
            <a:r>
              <a:rPr lang="en-US" sz="2400" dirty="0"/>
              <a:t>Info can be replayed</a:t>
            </a:r>
          </a:p>
          <a:p>
            <a:pPr lvl="2">
              <a:defRPr/>
            </a:pPr>
            <a:r>
              <a:rPr lang="en-US" sz="2400" dirty="0"/>
              <a:t>Stripe(s) can be easily cloned</a:t>
            </a:r>
          </a:p>
          <a:p>
            <a:pPr>
              <a:defRPr/>
            </a:pPr>
            <a:r>
              <a:rPr lang="en-US" sz="2800" dirty="0"/>
              <a:t>Liability shift</a:t>
            </a:r>
          </a:p>
          <a:p>
            <a:pPr lvl="1">
              <a:defRPr/>
            </a:pPr>
            <a:r>
              <a:rPr lang="en-US" sz="2600" dirty="0"/>
              <a:t>As early as 2005 in various countries (Not in U.S.)</a:t>
            </a:r>
          </a:p>
          <a:p>
            <a:pPr lvl="1">
              <a:defRPr/>
            </a:pPr>
            <a:r>
              <a:rPr lang="en-US" sz="2600" dirty="0"/>
              <a:t>U.S. POS in 2015, Gas pumps in 2020</a:t>
            </a:r>
          </a:p>
          <a:p>
            <a:pPr>
              <a:defRPr/>
            </a:pPr>
            <a:endParaRPr lang="en-US" sz="2800" dirty="0"/>
          </a:p>
          <a:p>
            <a:endParaRPr lang="en-US" sz="2800" dirty="0"/>
          </a:p>
          <a:p>
            <a:pPr>
              <a:defRPr/>
            </a:pPr>
            <a:endParaRPr lang="en-US" sz="2800" dirty="0"/>
          </a:p>
          <a:p>
            <a:pPr>
              <a:buFont typeface="Wingdings" pitchFamily="2" charset="2"/>
              <a:buNone/>
              <a:defRPr/>
            </a:pPr>
            <a:endParaRPr lang="en-US" sz="1400" dirty="0"/>
          </a:p>
        </p:txBody>
      </p:sp>
    </p:spTree>
    <p:extLst>
      <p:ext uri="{BB962C8B-B14F-4D97-AF65-F5344CB8AC3E}">
        <p14:creationId xmlns:p14="http://schemas.microsoft.com/office/powerpoint/2010/main" val="123815921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9" name="Title 1"/>
          <p:cNvSpPr>
            <a:spLocks noGrp="1"/>
          </p:cNvSpPr>
          <p:nvPr>
            <p:ph type="title" idx="4294967295"/>
          </p:nvPr>
        </p:nvSpPr>
        <p:spPr>
          <a:xfrm>
            <a:off x="539750" y="304800"/>
            <a:ext cx="8299450" cy="476250"/>
          </a:xfrm>
        </p:spPr>
        <p:txBody>
          <a:bodyPr/>
          <a:lstStyle/>
          <a:p>
            <a:pPr algn="r"/>
            <a:r>
              <a:rPr lang="en-US" sz="3200" dirty="0">
                <a:solidFill>
                  <a:schemeClr val="accent2">
                    <a:lumMod val="75000"/>
                  </a:schemeClr>
                </a:solidFill>
              </a:rPr>
              <a:t>Credit Card Side Bar</a:t>
            </a:r>
          </a:p>
        </p:txBody>
      </p:sp>
      <p:sp>
        <p:nvSpPr>
          <p:cNvPr id="4" name="Content Placeholder 2"/>
          <p:cNvSpPr txBox="1">
            <a:spLocks/>
          </p:cNvSpPr>
          <p:nvPr/>
        </p:nvSpPr>
        <p:spPr bwMode="auto">
          <a:xfrm>
            <a:off x="457200" y="1219200"/>
            <a:ext cx="8382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a:defRPr/>
            </a:pPr>
            <a:r>
              <a:rPr lang="en-US" sz="2800" dirty="0"/>
              <a:t>Dip Card Authentication</a:t>
            </a:r>
          </a:p>
          <a:p>
            <a:pPr lvl="1">
              <a:defRPr/>
            </a:pPr>
            <a:r>
              <a:rPr lang="en-US" sz="2400" dirty="0"/>
              <a:t>Initialization: selection of the application on the smartcard and reading of some data</a:t>
            </a:r>
          </a:p>
          <a:p>
            <a:pPr lvl="1">
              <a:defRPr/>
            </a:pPr>
            <a:r>
              <a:rPr lang="en-US" sz="2600" dirty="0"/>
              <a:t>Data authentication, by means of SDA (static), DDA(dynamic), or CDA(combined);</a:t>
            </a:r>
          </a:p>
          <a:p>
            <a:pPr lvl="2">
              <a:defRPr/>
            </a:pPr>
            <a:r>
              <a:rPr lang="en-US" sz="2400" dirty="0"/>
              <a:t>Most today are CDA</a:t>
            </a:r>
          </a:p>
          <a:p>
            <a:pPr lvl="2">
              <a:defRPr/>
            </a:pPr>
            <a:r>
              <a:rPr lang="en-US" sz="2400" dirty="0"/>
              <a:t>Use asymmetric encryption</a:t>
            </a:r>
          </a:p>
          <a:p>
            <a:pPr lvl="1">
              <a:defRPr/>
            </a:pPr>
            <a:r>
              <a:rPr lang="en-US" sz="2600" dirty="0"/>
              <a:t>Cardholder verification, by means of PIN or signature</a:t>
            </a:r>
          </a:p>
          <a:p>
            <a:pPr lvl="1">
              <a:defRPr/>
            </a:pPr>
            <a:r>
              <a:rPr lang="en-US" sz="2600" dirty="0"/>
              <a:t>The actual transaction</a:t>
            </a:r>
            <a:endParaRPr lang="en-US" sz="2800" dirty="0"/>
          </a:p>
          <a:p>
            <a:endParaRPr lang="en-US" sz="2800" dirty="0"/>
          </a:p>
          <a:p>
            <a:pPr>
              <a:defRPr/>
            </a:pPr>
            <a:endParaRPr lang="en-US" sz="2800" dirty="0"/>
          </a:p>
          <a:p>
            <a:pPr>
              <a:buFont typeface="Wingdings" pitchFamily="2" charset="2"/>
              <a:buNone/>
              <a:defRPr/>
            </a:pPr>
            <a:endParaRPr lang="en-US" sz="1400" dirty="0"/>
          </a:p>
        </p:txBody>
      </p:sp>
    </p:spTree>
    <p:extLst>
      <p:ext uri="{BB962C8B-B14F-4D97-AF65-F5344CB8AC3E}">
        <p14:creationId xmlns:p14="http://schemas.microsoft.com/office/powerpoint/2010/main" val="388943389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9" name="Title 1"/>
          <p:cNvSpPr>
            <a:spLocks noGrp="1"/>
          </p:cNvSpPr>
          <p:nvPr>
            <p:ph type="title" idx="4294967295"/>
          </p:nvPr>
        </p:nvSpPr>
        <p:spPr>
          <a:xfrm>
            <a:off x="539750" y="304800"/>
            <a:ext cx="8299450" cy="476250"/>
          </a:xfrm>
        </p:spPr>
        <p:txBody>
          <a:bodyPr/>
          <a:lstStyle/>
          <a:p>
            <a:pPr algn="r"/>
            <a:r>
              <a:rPr lang="en-US" sz="3200" dirty="0">
                <a:solidFill>
                  <a:schemeClr val="accent2">
                    <a:lumMod val="75000"/>
                  </a:schemeClr>
                </a:solidFill>
              </a:rPr>
              <a:t>SDA, DDA, CDA</a:t>
            </a:r>
          </a:p>
        </p:txBody>
      </p:sp>
      <p:sp>
        <p:nvSpPr>
          <p:cNvPr id="4" name="Content Placeholder 2"/>
          <p:cNvSpPr txBox="1">
            <a:spLocks/>
          </p:cNvSpPr>
          <p:nvPr/>
        </p:nvSpPr>
        <p:spPr bwMode="auto">
          <a:xfrm>
            <a:off x="0" y="1219200"/>
            <a:ext cx="88392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r>
              <a:rPr lang="en-US" sz="2800" dirty="0"/>
              <a:t>SDA – Static Data Authentication</a:t>
            </a:r>
          </a:p>
          <a:p>
            <a:pPr lvl="1"/>
            <a:r>
              <a:rPr lang="en-US" sz="2600" dirty="0"/>
              <a:t>Protects against counterfeit</a:t>
            </a:r>
          </a:p>
          <a:p>
            <a:pPr lvl="1"/>
            <a:r>
              <a:rPr lang="en-US" sz="2600" dirty="0"/>
              <a:t>Validates that the card data has not been fraudulently altered</a:t>
            </a:r>
          </a:p>
          <a:p>
            <a:pPr lvl="1"/>
            <a:r>
              <a:rPr lang="en-US" sz="2600" dirty="0"/>
              <a:t>SDA is static it is no longer supported as a valid offline data authentication option</a:t>
            </a:r>
          </a:p>
          <a:p>
            <a:r>
              <a:rPr lang="en-US" sz="2800" dirty="0"/>
              <a:t>DDA – Dynamic Data Authentication</a:t>
            </a:r>
          </a:p>
          <a:p>
            <a:pPr lvl="1"/>
            <a:r>
              <a:rPr lang="en-US" sz="2600" dirty="0"/>
              <a:t>Protects against counterfeit and skimming</a:t>
            </a:r>
          </a:p>
          <a:p>
            <a:pPr lvl="1"/>
            <a:r>
              <a:rPr lang="en-US" sz="2600" dirty="0"/>
              <a:t>Dynamic and more secure than SDA</a:t>
            </a:r>
          </a:p>
          <a:p>
            <a:pPr lvl="1"/>
            <a:r>
              <a:rPr lang="en-US" sz="2600" dirty="0"/>
              <a:t>Card has key that creates dynamic digital signature</a:t>
            </a:r>
          </a:p>
          <a:p>
            <a:pPr lvl="1"/>
            <a:r>
              <a:rPr lang="en-US" sz="2600" dirty="0"/>
              <a:t>Valid for one authentication, using card data and unique one time terminal data</a:t>
            </a:r>
          </a:p>
          <a:p>
            <a:pPr>
              <a:defRPr/>
            </a:pPr>
            <a:endParaRPr lang="en-US" sz="2800" dirty="0"/>
          </a:p>
          <a:p>
            <a:pPr>
              <a:buFont typeface="Wingdings" pitchFamily="2" charset="2"/>
              <a:buNone/>
              <a:defRPr/>
            </a:pPr>
            <a:endParaRPr lang="en-US" sz="1400" dirty="0"/>
          </a:p>
        </p:txBody>
      </p:sp>
    </p:spTree>
    <p:extLst>
      <p:ext uri="{BB962C8B-B14F-4D97-AF65-F5344CB8AC3E}">
        <p14:creationId xmlns:p14="http://schemas.microsoft.com/office/powerpoint/2010/main" val="234080587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9" name="Title 1"/>
          <p:cNvSpPr>
            <a:spLocks noGrp="1"/>
          </p:cNvSpPr>
          <p:nvPr>
            <p:ph type="title" idx="4294967295"/>
          </p:nvPr>
        </p:nvSpPr>
        <p:spPr>
          <a:xfrm>
            <a:off x="539750" y="304800"/>
            <a:ext cx="8299450" cy="476250"/>
          </a:xfrm>
        </p:spPr>
        <p:txBody>
          <a:bodyPr/>
          <a:lstStyle/>
          <a:p>
            <a:pPr algn="r"/>
            <a:r>
              <a:rPr lang="en-US" sz="3200" dirty="0">
                <a:solidFill>
                  <a:schemeClr val="accent2">
                    <a:lumMod val="75000"/>
                  </a:schemeClr>
                </a:solidFill>
              </a:rPr>
              <a:t>SDA, DDA, CDA</a:t>
            </a:r>
          </a:p>
        </p:txBody>
      </p:sp>
      <p:sp>
        <p:nvSpPr>
          <p:cNvPr id="4" name="Content Placeholder 2"/>
          <p:cNvSpPr txBox="1">
            <a:spLocks/>
          </p:cNvSpPr>
          <p:nvPr/>
        </p:nvSpPr>
        <p:spPr bwMode="auto">
          <a:xfrm>
            <a:off x="0" y="1219200"/>
            <a:ext cx="88392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r>
              <a:rPr lang="en-US" sz="2800" dirty="0"/>
              <a:t>CDA – Combined Data Authentication </a:t>
            </a:r>
          </a:p>
          <a:p>
            <a:pPr lvl="1"/>
            <a:r>
              <a:rPr lang="en-US" sz="2600" dirty="0"/>
              <a:t>Protects against </a:t>
            </a:r>
          </a:p>
          <a:p>
            <a:pPr lvl="2"/>
            <a:r>
              <a:rPr lang="en-US" sz="2400" dirty="0"/>
              <a:t>counterfeit, skimming, man-in-the-middle attacks</a:t>
            </a:r>
          </a:p>
          <a:p>
            <a:pPr lvl="1"/>
            <a:r>
              <a:rPr lang="en-US" sz="2600" dirty="0"/>
              <a:t>Highest level of security</a:t>
            </a:r>
          </a:p>
          <a:p>
            <a:pPr lvl="1"/>
            <a:r>
              <a:rPr lang="en-US" sz="2600" dirty="0"/>
              <a:t>Generation of the digital signature combined with</a:t>
            </a:r>
          </a:p>
          <a:p>
            <a:pPr lvl="2"/>
            <a:r>
              <a:rPr lang="en-US" sz="2400" dirty="0"/>
              <a:t>Generation of the card’s cryptogram</a:t>
            </a:r>
          </a:p>
          <a:p>
            <a:pPr lvl="1"/>
            <a:r>
              <a:rPr lang="en-US" sz="2600" dirty="0"/>
              <a:t>Ensures authentication </a:t>
            </a:r>
          </a:p>
          <a:p>
            <a:pPr lvl="2"/>
            <a:r>
              <a:rPr lang="en-US" sz="2400" dirty="0"/>
              <a:t>And that data exchanged between the terminal and card is not altered</a:t>
            </a:r>
            <a:endParaRPr lang="en-US" sz="2600" dirty="0"/>
          </a:p>
          <a:p>
            <a:pPr>
              <a:buFont typeface="Wingdings" pitchFamily="2" charset="2"/>
              <a:buNone/>
              <a:defRPr/>
            </a:pPr>
            <a:endParaRPr lang="en-US" sz="1400" dirty="0"/>
          </a:p>
        </p:txBody>
      </p:sp>
    </p:spTree>
    <p:extLst>
      <p:ext uri="{BB962C8B-B14F-4D97-AF65-F5344CB8AC3E}">
        <p14:creationId xmlns:p14="http://schemas.microsoft.com/office/powerpoint/2010/main" val="3915497998"/>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dirty="0"/>
              <a:t>U.S. Compliance Laws</a:t>
            </a:r>
          </a:p>
        </p:txBody>
      </p:sp>
      <p:sp>
        <p:nvSpPr>
          <p:cNvPr id="3" name="Content Placeholder 2"/>
          <p:cNvSpPr>
            <a:spLocks noGrp="1"/>
          </p:cNvSpPr>
          <p:nvPr>
            <p:ph idx="1"/>
          </p:nvPr>
        </p:nvSpPr>
        <p:spPr>
          <a:xfrm>
            <a:off x="533400" y="1143000"/>
            <a:ext cx="8299450" cy="4648200"/>
          </a:xfrm>
        </p:spPr>
        <p:txBody>
          <a:bodyPr/>
          <a:lstStyle/>
          <a:p>
            <a:pPr marL="347663" indent="-347663">
              <a:defRPr/>
            </a:pPr>
            <a:r>
              <a:rPr lang="en-US" sz="2800" dirty="0"/>
              <a:t>Federal Information Security Management Act (FISMA)</a:t>
            </a:r>
          </a:p>
          <a:p>
            <a:pPr marL="347663" indent="-347663">
              <a:defRPr/>
            </a:pPr>
            <a:r>
              <a:rPr lang="en-US" sz="2800" dirty="0"/>
              <a:t>Health Insurance Portability and Accountability Act (HIPAA)</a:t>
            </a:r>
          </a:p>
          <a:p>
            <a:pPr marL="347663" indent="-347663">
              <a:defRPr/>
            </a:pPr>
            <a:r>
              <a:rPr lang="en-US" sz="2800" dirty="0"/>
              <a:t>Gramm-Leach-Bliley Act (GLBA)</a:t>
            </a:r>
          </a:p>
          <a:p>
            <a:pPr marL="347663" indent="-347663">
              <a:defRPr/>
            </a:pPr>
            <a:r>
              <a:rPr lang="en-US" sz="2800" dirty="0"/>
              <a:t>Sarbanes-Oxley Act (SOX)</a:t>
            </a:r>
          </a:p>
          <a:p>
            <a:pPr marL="347663" indent="-347663">
              <a:defRPr/>
            </a:pPr>
            <a:r>
              <a:rPr lang="en-US" sz="2800" dirty="0"/>
              <a:t>Family Educational Rights and Privacy Act (FERPA)</a:t>
            </a:r>
          </a:p>
          <a:p>
            <a:pPr marL="347663" indent="-347663">
              <a:defRPr/>
            </a:pPr>
            <a:r>
              <a:rPr lang="en-US" sz="2800" dirty="0"/>
              <a:t>Children’s Internet Protection Act (CIPA)</a:t>
            </a:r>
          </a:p>
          <a:p>
            <a:pPr marL="347663" indent="-347663" eaLnBrk="1" hangingPunct="1">
              <a:spcBef>
                <a:spcPct val="0"/>
              </a:spcBef>
              <a:buClrTx/>
              <a:buFont typeface="Wingdings" pitchFamily="2" charset="2"/>
              <a:buNone/>
              <a:defRPr/>
            </a:pPr>
            <a:endParaRPr lang="en-US" sz="3200" b="1" dirty="0"/>
          </a:p>
          <a:p>
            <a:pPr>
              <a:buFont typeface="Wingdings" pitchFamily="2" charset="2"/>
              <a:buNone/>
              <a:defRPr/>
            </a:pPr>
            <a:endParaRPr lang="en-US" b="1" dirty="0"/>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9" name="Title 1"/>
          <p:cNvSpPr>
            <a:spLocks noGrp="1"/>
          </p:cNvSpPr>
          <p:nvPr>
            <p:ph type="title" idx="4294967295"/>
          </p:nvPr>
        </p:nvSpPr>
        <p:spPr>
          <a:xfrm>
            <a:off x="539750" y="304800"/>
            <a:ext cx="8299450" cy="476250"/>
          </a:xfrm>
        </p:spPr>
        <p:txBody>
          <a:bodyPr/>
          <a:lstStyle/>
          <a:p>
            <a:pPr algn="r"/>
            <a:r>
              <a:rPr lang="en-US" sz="3200" dirty="0">
                <a:solidFill>
                  <a:schemeClr val="accent2">
                    <a:lumMod val="75000"/>
                  </a:schemeClr>
                </a:solidFill>
              </a:rPr>
              <a:t>Credit Card Side Bar</a:t>
            </a:r>
          </a:p>
        </p:txBody>
      </p:sp>
      <p:sp>
        <p:nvSpPr>
          <p:cNvPr id="4" name="Content Placeholder 2"/>
          <p:cNvSpPr txBox="1">
            <a:spLocks/>
          </p:cNvSpPr>
          <p:nvPr/>
        </p:nvSpPr>
        <p:spPr bwMode="auto">
          <a:xfrm>
            <a:off x="457200" y="1219200"/>
            <a:ext cx="8382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a:defRPr/>
            </a:pPr>
            <a:r>
              <a:rPr lang="en-US" sz="2800" dirty="0"/>
              <a:t>Dip processing</a:t>
            </a:r>
          </a:p>
          <a:p>
            <a:pPr lvl="1">
              <a:defRPr/>
            </a:pPr>
            <a:r>
              <a:rPr lang="en-US" sz="2400" dirty="0"/>
              <a:t>Chip uses a new transaction code for each transaction so no replay.</a:t>
            </a:r>
          </a:p>
          <a:p>
            <a:pPr lvl="1">
              <a:defRPr/>
            </a:pPr>
            <a:r>
              <a:rPr lang="en-US" sz="2400" dirty="0"/>
              <a:t>Card info is not sent with transaction</a:t>
            </a:r>
          </a:p>
          <a:p>
            <a:pPr lvl="2">
              <a:defRPr/>
            </a:pPr>
            <a:r>
              <a:rPr lang="en-US" sz="2200" dirty="0"/>
              <a:t>This is verified at the terminal</a:t>
            </a:r>
          </a:p>
          <a:p>
            <a:pPr lvl="1">
              <a:defRPr/>
            </a:pPr>
            <a:r>
              <a:rPr lang="en-US" sz="2400" dirty="0"/>
              <a:t>Chip is a computing device</a:t>
            </a:r>
          </a:p>
          <a:p>
            <a:pPr lvl="1">
              <a:defRPr/>
            </a:pPr>
            <a:r>
              <a:rPr lang="en-US" sz="2400" dirty="0"/>
              <a:t>Each chip has unique ID</a:t>
            </a:r>
          </a:p>
          <a:p>
            <a:pPr lvl="1">
              <a:defRPr/>
            </a:pPr>
            <a:r>
              <a:rPr lang="en-US" sz="2400" dirty="0"/>
              <a:t>Public-key cryptography is</a:t>
            </a:r>
          </a:p>
          <a:p>
            <a:pPr marL="455613" lvl="1" indent="0">
              <a:buNone/>
              <a:defRPr/>
            </a:pPr>
            <a:r>
              <a:rPr lang="en-US" sz="2400" dirty="0"/>
              <a:t>	used so each transaction has new key</a:t>
            </a:r>
          </a:p>
          <a:p>
            <a:pPr marL="455613" lvl="1" indent="0">
              <a:buNone/>
              <a:defRPr/>
            </a:pPr>
            <a:endParaRPr lang="en-US" sz="2400" dirty="0"/>
          </a:p>
          <a:p>
            <a:pPr>
              <a:buFont typeface="Wingdings" pitchFamily="2" charset="2"/>
              <a:buNone/>
              <a:defRPr/>
            </a:pPr>
            <a:endParaRPr lang="en-US" sz="1400" dirty="0"/>
          </a:p>
        </p:txBody>
      </p:sp>
      <p:pic>
        <p:nvPicPr>
          <p:cNvPr id="2" name="Picture 1"/>
          <p:cNvPicPr>
            <a:picLocks noChangeAspect="1"/>
          </p:cNvPicPr>
          <p:nvPr/>
        </p:nvPicPr>
        <p:blipFill>
          <a:blip r:embed="rId3"/>
          <a:stretch>
            <a:fillRect/>
          </a:stretch>
        </p:blipFill>
        <p:spPr>
          <a:xfrm>
            <a:off x="5486400" y="3200400"/>
            <a:ext cx="3152775" cy="1447800"/>
          </a:xfrm>
          <a:prstGeom prst="rect">
            <a:avLst/>
          </a:prstGeom>
        </p:spPr>
      </p:pic>
    </p:spTree>
    <p:extLst>
      <p:ext uri="{BB962C8B-B14F-4D97-AF65-F5344CB8AC3E}">
        <p14:creationId xmlns:p14="http://schemas.microsoft.com/office/powerpoint/2010/main" val="220621117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dirty="0"/>
              <a:t>International Compliance Laws</a:t>
            </a:r>
          </a:p>
        </p:txBody>
      </p:sp>
      <p:sp>
        <p:nvSpPr>
          <p:cNvPr id="3" name="Content Placeholder 2"/>
          <p:cNvSpPr>
            <a:spLocks noGrp="1"/>
          </p:cNvSpPr>
          <p:nvPr>
            <p:ph idx="1"/>
          </p:nvPr>
        </p:nvSpPr>
        <p:spPr>
          <a:xfrm>
            <a:off x="533400" y="1143000"/>
            <a:ext cx="8299450" cy="4648200"/>
          </a:xfrm>
        </p:spPr>
        <p:txBody>
          <a:bodyPr/>
          <a:lstStyle/>
          <a:p>
            <a:pPr marL="347663" indent="-347663">
              <a:defRPr/>
            </a:pPr>
            <a:r>
              <a:rPr lang="en-US" sz="2800" dirty="0"/>
              <a:t>General Data Protection Regulation(GDPR)</a:t>
            </a:r>
          </a:p>
          <a:p>
            <a:pPr marL="347663" indent="-347663">
              <a:defRPr/>
            </a:pPr>
            <a:r>
              <a:rPr lang="en-US" sz="2800" dirty="0"/>
              <a:t>Customs-Trade Partnership Against Terrorism (C-TPAT)</a:t>
            </a:r>
          </a:p>
          <a:p>
            <a:pPr marL="801688" lvl="1" indent="-347663">
              <a:defRPr/>
            </a:pPr>
            <a:r>
              <a:rPr lang="en-US" sz="2600" dirty="0"/>
              <a:t>Voluntary, Not IT specific</a:t>
            </a:r>
          </a:p>
          <a:p>
            <a:pPr marL="347663" indent="-347663">
              <a:defRPr/>
            </a:pPr>
            <a:r>
              <a:rPr lang="en-US" sz="2800" dirty="0"/>
              <a:t>Estimated the International organizations must obey 600 different regulations &amp; laws</a:t>
            </a:r>
          </a:p>
          <a:p>
            <a:pPr marL="801688" lvl="1" indent="-347663">
              <a:defRPr/>
            </a:pPr>
            <a:r>
              <a:rPr lang="en-US" sz="2600" dirty="0"/>
              <a:t>Just for information security!</a:t>
            </a:r>
          </a:p>
          <a:p>
            <a:pPr marL="347663" indent="-347663">
              <a:defRPr/>
            </a:pPr>
            <a:endParaRPr lang="en-US" sz="2800" dirty="0"/>
          </a:p>
          <a:p>
            <a:pPr marL="347663" indent="-347663" eaLnBrk="1" hangingPunct="1">
              <a:spcBef>
                <a:spcPct val="0"/>
              </a:spcBef>
              <a:buClrTx/>
              <a:buFont typeface="Wingdings" pitchFamily="2" charset="2"/>
              <a:buNone/>
              <a:defRPr/>
            </a:pPr>
            <a:endParaRPr lang="en-US" sz="3200" b="1" dirty="0"/>
          </a:p>
          <a:p>
            <a:pPr>
              <a:buFont typeface="Wingdings" pitchFamily="2" charset="2"/>
              <a:buNone/>
              <a:defRPr/>
            </a:pPr>
            <a:endParaRPr lang="en-US" b="1" dirty="0"/>
          </a:p>
          <a:p>
            <a:pPr>
              <a:defRPr/>
            </a:pPr>
            <a:endParaRPr lang="en-US" dirty="0"/>
          </a:p>
        </p:txBody>
      </p:sp>
    </p:spTree>
    <p:extLst>
      <p:ext uri="{BB962C8B-B14F-4D97-AF65-F5344CB8AC3E}">
        <p14:creationId xmlns:p14="http://schemas.microsoft.com/office/powerpoint/2010/main" val="101221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99450" cy="4648200"/>
          </a:xfrm>
        </p:spPr>
        <p:txBody>
          <a:bodyPr/>
          <a:lstStyle/>
          <a:p>
            <a:pPr marL="347663" indent="-347663">
              <a:defRPr/>
            </a:pPr>
            <a:endParaRPr lang="en-US" sz="2800" dirty="0"/>
          </a:p>
          <a:p>
            <a:pPr marL="347663" indent="-347663" eaLnBrk="1" hangingPunct="1">
              <a:spcBef>
                <a:spcPct val="0"/>
              </a:spcBef>
              <a:buClrTx/>
              <a:buFont typeface="Wingdings" pitchFamily="2" charset="2"/>
              <a:buNone/>
              <a:defRPr/>
            </a:pPr>
            <a:endParaRPr lang="en-US" sz="3200" b="1" dirty="0"/>
          </a:p>
          <a:p>
            <a:pPr>
              <a:buFont typeface="Wingdings" pitchFamily="2" charset="2"/>
              <a:buNone/>
              <a:defRPr/>
            </a:pPr>
            <a:endParaRPr lang="en-US" b="1" dirty="0"/>
          </a:p>
          <a:p>
            <a:pPr>
              <a:defRPr/>
            </a:pPr>
            <a:endParaRPr lang="en-US" dirty="0"/>
          </a:p>
        </p:txBody>
      </p:sp>
      <p:pic>
        <p:nvPicPr>
          <p:cNvPr id="2" name="Picture 1"/>
          <p:cNvPicPr>
            <a:picLocks/>
          </p:cNvPicPr>
          <p:nvPr/>
        </p:nvPicPr>
        <p:blipFill>
          <a:blip r:embed="rId3"/>
          <a:stretch>
            <a:fillRect/>
          </a:stretch>
        </p:blipFill>
        <p:spPr>
          <a:xfrm>
            <a:off x="152400" y="304800"/>
            <a:ext cx="8839200" cy="6465750"/>
          </a:xfrm>
          <a:prstGeom prst="rect">
            <a:avLst/>
          </a:prstGeom>
        </p:spPr>
      </p:pic>
    </p:spTree>
    <p:extLst>
      <p:ext uri="{BB962C8B-B14F-4D97-AF65-F5344CB8AC3E}">
        <p14:creationId xmlns:p14="http://schemas.microsoft.com/office/powerpoint/2010/main" val="303152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542" name="Group 38"/>
          <p:cNvGraphicFramePr>
            <a:graphicFrameLocks noGrp="1"/>
          </p:cNvGraphicFramePr>
          <p:nvPr>
            <p:ph idx="1"/>
            <p:extLst/>
          </p:nvPr>
        </p:nvGraphicFramePr>
        <p:xfrm>
          <a:off x="762000" y="1327150"/>
          <a:ext cx="7543800" cy="4315143"/>
        </p:xfrm>
        <a:graphic>
          <a:graphicData uri="http://schemas.openxmlformats.org/drawingml/2006/table">
            <a:tbl>
              <a:tblPr/>
              <a:tblGrid>
                <a:gridCol w="24384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215900">
                <a:tc>
                  <a:txBody>
                    <a:bodyPr/>
                    <a:lstStyle/>
                    <a:p>
                      <a:pPr marL="0" marR="0" lvl="0" indent="0" algn="ctr"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Law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800" b="1" i="0" u="none" strike="noStrike" cap="none" normalizeH="0" baseline="0" dirty="0">
                          <a:ln>
                            <a:noFill/>
                          </a:ln>
                          <a:solidFill>
                            <a:srgbClr val="FFFFFF"/>
                          </a:solidFill>
                          <a:effectLst/>
                          <a:latin typeface="Arial" charset="0"/>
                          <a:cs typeface="Arial" charset="0"/>
                        </a:rPr>
                        <a:t>Applicability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93725">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FISMA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Federal agencies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HIPAA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EF"/>
                    </a:solidFill>
                  </a:tcPr>
                </a:tc>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Any organization handling medical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2"/>
                  </a:ext>
                </a:extLst>
              </a:tr>
              <a:tr h="633413">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GLBA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Banks, brokerage companies, and insurance companies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3"/>
                  </a:ext>
                </a:extLst>
              </a:tr>
              <a:tr h="622300">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FERPA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EF"/>
                    </a:solidFill>
                  </a:tcPr>
                </a:tc>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Educational institutions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4"/>
                  </a:ext>
                </a:extLst>
              </a:tr>
              <a:tr h="935038">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CIPA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tc>
                  <a:txBody>
                    <a:bodyPr/>
                    <a:lstStyle/>
                    <a:p>
                      <a:pPr marL="0" marR="0" lvl="0" indent="0" algn="l" defTabSz="914400" rtl="0" eaLnBrk="1" fontAlgn="base" latinLnBrk="0" hangingPunct="1">
                        <a:lnSpc>
                          <a:spcPct val="100000"/>
                        </a:lnSpc>
                        <a:spcBef>
                          <a:spcPct val="0"/>
                        </a:spcBef>
                        <a:spcAft>
                          <a:spcPct val="0"/>
                        </a:spcAft>
                        <a:buClr>
                          <a:srgbClr val="ED6E2E"/>
                        </a:buClr>
                        <a:buSzTx/>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Schools and libraries using </a:t>
                      </a:r>
                      <a:br>
                        <a:rPr kumimoji="0" lang="en-US" sz="2400" b="0" i="0" u="none" strike="noStrike" cap="none" normalizeH="0" baseline="0" dirty="0">
                          <a:ln>
                            <a:noFill/>
                          </a:ln>
                          <a:solidFill>
                            <a:srgbClr val="000000"/>
                          </a:solidFill>
                          <a:effectLst/>
                          <a:latin typeface="Arial" charset="0"/>
                          <a:cs typeface="Arial" charset="0"/>
                        </a:rPr>
                      </a:br>
                      <a:r>
                        <a:rPr kumimoji="0" lang="en-US" sz="2400" b="0" i="0" u="none" strike="noStrike" cap="none" normalizeH="0" baseline="0" dirty="0">
                          <a:ln>
                            <a:noFill/>
                          </a:ln>
                          <a:solidFill>
                            <a:srgbClr val="000000"/>
                          </a:solidFill>
                          <a:effectLst/>
                          <a:latin typeface="Arial" charset="0"/>
                          <a:cs typeface="Arial" charset="0"/>
                        </a:rPr>
                        <a:t>E-Rate discounts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3DE"/>
                    </a:solidFill>
                  </a:tcPr>
                </a:tc>
                <a:extLst>
                  <a:ext uri="{0D108BD9-81ED-4DB2-BD59-A6C34878D82A}">
                    <a16:rowId xmlns:a16="http://schemas.microsoft.com/office/drawing/2014/main" val="10005"/>
                  </a:ext>
                </a:extLst>
              </a:tr>
            </a:tbl>
          </a:graphicData>
        </a:graphic>
      </p:graphicFrame>
      <p:sp>
        <p:nvSpPr>
          <p:cNvPr id="21529" name="Title 1"/>
          <p:cNvSpPr>
            <a:spLocks noGrp="1"/>
          </p:cNvSpPr>
          <p:nvPr>
            <p:ph type="title"/>
          </p:nvPr>
        </p:nvSpPr>
        <p:spPr>
          <a:xfrm>
            <a:off x="539750" y="590550"/>
            <a:ext cx="8299450" cy="476250"/>
          </a:xfrm>
        </p:spPr>
        <p:txBody>
          <a:bodyPr/>
          <a:lstStyle/>
          <a:p>
            <a:r>
              <a:rPr lang="en-US" sz="2800" dirty="0"/>
              <a:t>U.S. Compliance Laws and their Applicability</a:t>
            </a:r>
            <a:endParaRPr lang="en-US" sz="2800" dirty="0">
              <a:solidFill>
                <a:schemeClr val="tx2"/>
              </a:solidFill>
            </a:endParaRPr>
          </a:p>
        </p:txBody>
      </p:sp>
    </p:spTree>
    <p:extLst>
      <p:ext uri="{BB962C8B-B14F-4D97-AF65-F5344CB8AC3E}">
        <p14:creationId xmlns:p14="http://schemas.microsoft.com/office/powerpoint/2010/main" val="84261890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6795" y="1600200"/>
            <a:ext cx="39338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bwMode="auto">
          <a:xfrm>
            <a:off x="539750" y="590550"/>
            <a:ext cx="829945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a:lstStyle>
          <a:p>
            <a:r>
              <a:rPr lang="en-US" sz="3200" dirty="0"/>
              <a:t>HIPAA Compliance Process</a:t>
            </a:r>
          </a:p>
        </p:txBody>
      </p:sp>
      <p:sp>
        <p:nvSpPr>
          <p:cNvPr id="4" name="Content Placeholder 2"/>
          <p:cNvSpPr txBox="1">
            <a:spLocks/>
          </p:cNvSpPr>
          <p:nvPr/>
        </p:nvSpPr>
        <p:spPr bwMode="auto">
          <a:xfrm>
            <a:off x="609600" y="1219200"/>
            <a:ext cx="441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a:defRPr/>
            </a:pPr>
            <a:r>
              <a:rPr lang="en-US" sz="2600" dirty="0"/>
              <a:t>HIPAA covers any organization that handles health data</a:t>
            </a:r>
          </a:p>
          <a:p>
            <a:pPr lvl="1">
              <a:defRPr/>
            </a:pPr>
            <a:r>
              <a:rPr lang="en-US" sz="2400" dirty="0"/>
              <a:t>Medical facilities</a:t>
            </a:r>
          </a:p>
          <a:p>
            <a:pPr lvl="1">
              <a:defRPr/>
            </a:pPr>
            <a:r>
              <a:rPr lang="en-US" sz="2400" dirty="0"/>
              <a:t>Insurance companies</a:t>
            </a:r>
          </a:p>
          <a:p>
            <a:pPr lvl="1">
              <a:defRPr/>
            </a:pPr>
            <a:r>
              <a:rPr lang="en-US" sz="2400" dirty="0"/>
              <a:t>Any company with a health plan if employees handle health data</a:t>
            </a:r>
          </a:p>
          <a:p>
            <a:pPr lvl="1">
              <a:defRPr/>
            </a:pPr>
            <a:endParaRPr lang="en-US" sz="2400" dirty="0"/>
          </a:p>
          <a:p>
            <a:pPr>
              <a:defRPr/>
            </a:pPr>
            <a:endParaRPr lang="en-US" sz="2800" dirty="0"/>
          </a:p>
          <a:p>
            <a:pPr>
              <a:buFont typeface="Wingdings" pitchFamily="2" charset="2"/>
              <a:buNone/>
              <a:defRPr/>
            </a:pPr>
            <a:endParaRPr lang="en-US" sz="1400" dirty="0"/>
          </a:p>
        </p:txBody>
      </p:sp>
    </p:spTree>
    <p:extLst>
      <p:ext uri="{BB962C8B-B14F-4D97-AF65-F5344CB8AC3E}">
        <p14:creationId xmlns:p14="http://schemas.microsoft.com/office/powerpoint/2010/main" val="69757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539750" y="304800"/>
            <a:ext cx="8299450" cy="476250"/>
          </a:xfrm>
        </p:spPr>
        <p:txBody>
          <a:bodyPr/>
          <a:lstStyle/>
          <a:p>
            <a:r>
              <a:rPr lang="en-US" sz="3200" dirty="0">
                <a:solidFill>
                  <a:schemeClr val="tx2"/>
                </a:solidFill>
              </a:rPr>
              <a:t>HIPAA: Implications of Non-Compliance</a:t>
            </a:r>
          </a:p>
        </p:txBody>
      </p:sp>
      <p:sp>
        <p:nvSpPr>
          <p:cNvPr id="23555" name="Content Placeholder 2"/>
          <p:cNvSpPr>
            <a:spLocks noGrp="1"/>
          </p:cNvSpPr>
          <p:nvPr>
            <p:ph idx="4294967295"/>
          </p:nvPr>
        </p:nvSpPr>
        <p:spPr>
          <a:xfrm>
            <a:off x="539750" y="1073150"/>
            <a:ext cx="8451850" cy="5022850"/>
          </a:xfrm>
        </p:spPr>
        <p:txBody>
          <a:bodyPr/>
          <a:lstStyle/>
          <a:p>
            <a:pPr marL="347663" indent="-347663">
              <a:defRPr/>
            </a:pPr>
            <a:r>
              <a:rPr lang="en-US" sz="2800" dirty="0"/>
              <a:t>Hospitals, private practices, health insurance companies, and companies that do not comply with HIPAA face:</a:t>
            </a:r>
          </a:p>
          <a:p>
            <a:pPr marL="914400" lvl="1">
              <a:defRPr/>
            </a:pPr>
            <a:r>
              <a:rPr lang="en-US" sz="2400" dirty="0"/>
              <a:t>Financial penalties for each violation</a:t>
            </a:r>
          </a:p>
          <a:p>
            <a:pPr marL="914400" lvl="1">
              <a:defRPr/>
            </a:pPr>
            <a:r>
              <a:rPr lang="en-US" sz="2400" dirty="0"/>
              <a:t>Criminal charges for failure to protect patients</a:t>
            </a:r>
          </a:p>
          <a:p>
            <a:pPr marL="347663" indent="-347663">
              <a:spcBef>
                <a:spcPts val="2400"/>
              </a:spcBef>
              <a:defRPr/>
            </a:pPr>
            <a:r>
              <a:rPr lang="en-US" sz="2800" dirty="0"/>
              <a:t>Example: CVS Caremark – pharmacy chain</a:t>
            </a:r>
          </a:p>
          <a:p>
            <a:pPr marL="914400" lvl="1">
              <a:defRPr/>
            </a:pPr>
            <a:r>
              <a:rPr lang="en-US" sz="2400" dirty="0"/>
              <a:t>Charged: Failure to protect</a:t>
            </a:r>
          </a:p>
          <a:p>
            <a:pPr marL="1370012" lvl="2">
              <a:defRPr/>
            </a:pPr>
            <a:r>
              <a:rPr lang="en-US" sz="2200" dirty="0"/>
              <a:t>Med. and Fin. privacy of customers &amp; employees</a:t>
            </a:r>
          </a:p>
          <a:p>
            <a:pPr marL="914400" lvl="1">
              <a:defRPr/>
            </a:pPr>
            <a:r>
              <a:rPr lang="en-US" sz="2400" dirty="0"/>
              <a:t>Paid $2.25 million to settle</a:t>
            </a:r>
          </a:p>
          <a:p>
            <a:pPr>
              <a:buFont typeface="Wingdings" pitchFamily="2" charset="2"/>
              <a:buNone/>
              <a:defRPr/>
            </a:pPr>
            <a:endParaRPr lang="en-US" sz="2800" dirty="0"/>
          </a:p>
          <a:p>
            <a:pPr>
              <a:buFont typeface="Wingdings" pitchFamily="2" charset="2"/>
              <a:buNone/>
              <a:defRPr/>
            </a:pPr>
            <a:endParaRPr lang="en-US" sz="2000"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539750" y="457200"/>
            <a:ext cx="8299450" cy="685800"/>
          </a:xfrm>
        </p:spPr>
        <p:txBody>
          <a:bodyPr/>
          <a:lstStyle/>
          <a:p>
            <a:r>
              <a:rPr lang="en-US" sz="3200" dirty="0"/>
              <a:t>U.S. Compliance Regulatory Agencies</a:t>
            </a:r>
          </a:p>
        </p:txBody>
      </p:sp>
      <p:sp>
        <p:nvSpPr>
          <p:cNvPr id="9219" name="Content Placeholder 2"/>
          <p:cNvSpPr>
            <a:spLocks noGrp="1"/>
          </p:cNvSpPr>
          <p:nvPr>
            <p:ph idx="4294967295"/>
          </p:nvPr>
        </p:nvSpPr>
        <p:spPr>
          <a:xfrm>
            <a:off x="539750" y="1069975"/>
            <a:ext cx="8299450" cy="4648200"/>
          </a:xfrm>
        </p:spPr>
        <p:txBody>
          <a:bodyPr/>
          <a:lstStyle/>
          <a:p>
            <a:pPr>
              <a:buFont typeface="Wingdings" pitchFamily="2" charset="2"/>
              <a:buNone/>
            </a:pPr>
            <a:endParaRPr lang="en-US" dirty="0"/>
          </a:p>
          <a:p>
            <a:pPr>
              <a:buFont typeface="Wingdings" pitchFamily="2" charset="2"/>
              <a:buNone/>
            </a:pPr>
            <a:endParaRPr lang="en-US" sz="2000" dirty="0"/>
          </a:p>
        </p:txBody>
      </p:sp>
      <p:pic>
        <p:nvPicPr>
          <p:cNvPr id="9220" name="Picture 5" descr="MC900251413[1]"/>
          <p:cNvPicPr>
            <a:picLocks noChangeAspect="1" noChangeArrowheads="1"/>
          </p:cNvPicPr>
          <p:nvPr/>
        </p:nvPicPr>
        <p:blipFill>
          <a:blip r:embed="rId3" cstate="print">
            <a:grayscl/>
          </a:blip>
          <a:srcRect/>
          <a:stretch>
            <a:fillRect/>
          </a:stretch>
        </p:blipFill>
        <p:spPr bwMode="auto">
          <a:xfrm>
            <a:off x="727075" y="1209675"/>
            <a:ext cx="1406525" cy="1533525"/>
          </a:xfrm>
          <a:prstGeom prst="rect">
            <a:avLst/>
          </a:prstGeom>
          <a:noFill/>
          <a:ln w="9525">
            <a:noFill/>
            <a:miter lim="800000"/>
            <a:headEnd/>
            <a:tailEnd/>
          </a:ln>
        </p:spPr>
      </p:pic>
      <p:sp>
        <p:nvSpPr>
          <p:cNvPr id="9221" name="Text Box 6"/>
          <p:cNvSpPr txBox="1">
            <a:spLocks noChangeArrowheads="1"/>
          </p:cNvSpPr>
          <p:nvPr/>
        </p:nvSpPr>
        <p:spPr bwMode="auto">
          <a:xfrm>
            <a:off x="2362200" y="1438275"/>
            <a:ext cx="5181600" cy="1066800"/>
          </a:xfrm>
          <a:prstGeom prst="rect">
            <a:avLst/>
          </a:prstGeom>
          <a:noFill/>
          <a:ln w="9525">
            <a:noFill/>
            <a:miter lim="800000"/>
            <a:headEnd/>
            <a:tailEnd/>
          </a:ln>
        </p:spPr>
        <p:txBody>
          <a:bodyPr>
            <a:spAutoFit/>
          </a:bodyPr>
          <a:lstStyle/>
          <a:p>
            <a:pPr>
              <a:spcBef>
                <a:spcPct val="50000"/>
              </a:spcBef>
              <a:buClr>
                <a:schemeClr val="accent2"/>
              </a:buClr>
            </a:pPr>
            <a:r>
              <a:rPr lang="en-US" sz="3200" b="1" dirty="0">
                <a:solidFill>
                  <a:srgbClr val="00407A"/>
                </a:solidFill>
              </a:rPr>
              <a:t>Securities and Exchange Commission (SEC)</a:t>
            </a:r>
          </a:p>
        </p:txBody>
      </p:sp>
      <p:pic>
        <p:nvPicPr>
          <p:cNvPr id="9222" name="Picture 8" descr="MC900089812[1]"/>
          <p:cNvPicPr>
            <a:picLocks noChangeAspect="1" noChangeArrowheads="1"/>
          </p:cNvPicPr>
          <p:nvPr/>
        </p:nvPicPr>
        <p:blipFill>
          <a:blip r:embed="rId4" cstate="print">
            <a:grayscl/>
          </a:blip>
          <a:srcRect/>
          <a:stretch>
            <a:fillRect/>
          </a:stretch>
        </p:blipFill>
        <p:spPr bwMode="auto">
          <a:xfrm>
            <a:off x="6400800" y="2590800"/>
            <a:ext cx="1981200" cy="1673225"/>
          </a:xfrm>
          <a:prstGeom prst="rect">
            <a:avLst/>
          </a:prstGeom>
          <a:noFill/>
          <a:ln w="9525">
            <a:noFill/>
            <a:miter lim="800000"/>
            <a:headEnd/>
            <a:tailEnd/>
          </a:ln>
        </p:spPr>
      </p:pic>
      <p:sp>
        <p:nvSpPr>
          <p:cNvPr id="9223" name="Rectangle 9"/>
          <p:cNvSpPr>
            <a:spLocks noChangeArrowheads="1"/>
          </p:cNvSpPr>
          <p:nvPr/>
        </p:nvSpPr>
        <p:spPr bwMode="auto">
          <a:xfrm>
            <a:off x="2057400" y="2895600"/>
            <a:ext cx="4419600" cy="1341438"/>
          </a:xfrm>
          <a:prstGeom prst="rect">
            <a:avLst/>
          </a:prstGeom>
          <a:noFill/>
          <a:ln w="9525">
            <a:noFill/>
            <a:miter lim="800000"/>
            <a:headEnd/>
            <a:tailEnd/>
          </a:ln>
        </p:spPr>
        <p:txBody>
          <a:bodyPr>
            <a:spAutoFit/>
          </a:bodyPr>
          <a:lstStyle/>
          <a:p>
            <a:pPr>
              <a:buClr>
                <a:schemeClr val="accent2"/>
              </a:buClr>
            </a:pPr>
            <a:r>
              <a:rPr lang="en-US" sz="3200" b="1" dirty="0">
                <a:solidFill>
                  <a:srgbClr val="00407A"/>
                </a:solidFill>
              </a:rPr>
              <a:t>Federal Trade Commission (FTC)</a:t>
            </a:r>
          </a:p>
          <a:p>
            <a:r>
              <a:rPr lang="en-US" dirty="0"/>
              <a:t>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506" y="4097383"/>
            <a:ext cx="6304988" cy="2077024"/>
          </a:xfrm>
          <a:prstGeom prst="rect">
            <a:avLst/>
          </a:prstGeom>
        </p:spPr>
      </p:pic>
    </p:spTree>
  </p:cSld>
  <p:clrMapOvr>
    <a:masterClrMapping/>
  </p:clrMapOvr>
  <p:transition>
    <p:wipe dir="r"/>
  </p:transition>
</p:sld>
</file>

<file path=ppt/theme/theme1.xml><?xml version="1.0" encoding="utf-8"?>
<a:theme xmlns:a="http://schemas.openxmlformats.org/drawingml/2006/main" name="1_Blank Presentation">
  <a:themeElements>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Template>
  <TotalTime>2128</TotalTime>
  <Words>1297</Words>
  <Application>Microsoft Macintosh PowerPoint</Application>
  <PresentationFormat>On-screen Show (4:3)</PresentationFormat>
  <Paragraphs>333</Paragraphs>
  <Slides>30</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Times</vt:lpstr>
      <vt:lpstr>Wingdings</vt:lpstr>
      <vt:lpstr>1_Blank Presentation</vt:lpstr>
      <vt:lpstr>Blank Presentation</vt:lpstr>
      <vt:lpstr>CSCI 630</vt:lpstr>
      <vt:lpstr>Learning Objective and Key Concepts</vt:lpstr>
      <vt:lpstr>U.S. Compliance Laws</vt:lpstr>
      <vt:lpstr>International Compliance Laws</vt:lpstr>
      <vt:lpstr>PowerPoint Presentation</vt:lpstr>
      <vt:lpstr>U.S. Compliance Laws and their Applicability</vt:lpstr>
      <vt:lpstr>PowerPoint Presentation</vt:lpstr>
      <vt:lpstr>HIPAA: Implications of Non-Compliance</vt:lpstr>
      <vt:lpstr>U.S. Compliance Regulatory Agencies</vt:lpstr>
      <vt:lpstr>U.S. Compliance Regulatory Agencies</vt:lpstr>
      <vt:lpstr>Organizational Policies for Compliance: Fiduciary Responsibility</vt:lpstr>
      <vt:lpstr>Organizational Policies for Compliance: Fiduciary Responsibility (Cont.)</vt:lpstr>
      <vt:lpstr>PowerPoint Presentation</vt:lpstr>
      <vt:lpstr>PCI DSS Compliance</vt:lpstr>
      <vt:lpstr>PCI DSS Standards</vt:lpstr>
      <vt:lpstr>PCI DSS Standards</vt:lpstr>
      <vt:lpstr>PowerPoint Presentation</vt:lpstr>
      <vt:lpstr>Goals and Process Steps to PCI DSS</vt:lpstr>
      <vt:lpstr>Install a Firewall</vt:lpstr>
      <vt:lpstr>Goals and Process Steps to PCI DSS</vt:lpstr>
      <vt:lpstr>Goals and Process Steps to PCI DSS</vt:lpstr>
      <vt:lpstr>Goals and Process Steps to PCI DSS</vt:lpstr>
      <vt:lpstr>PowerPoint Presentation</vt:lpstr>
      <vt:lpstr>PowerPoint Presentation</vt:lpstr>
      <vt:lpstr>Goals and Process Steps to PCI DSS</vt:lpstr>
      <vt:lpstr>Credit Card Side Bar</vt:lpstr>
      <vt:lpstr>Credit Card Side Bar</vt:lpstr>
      <vt:lpstr>SDA, DDA, CDA</vt:lpstr>
      <vt:lpstr>SDA, DDA, CDA</vt:lpstr>
      <vt:lpstr>Credit Card Side Bar</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Kevin Lillis</cp:lastModifiedBy>
  <cp:revision>197</cp:revision>
  <cp:lastPrinted>2016-02-01T18:45:36Z</cp:lastPrinted>
  <dcterms:created xsi:type="dcterms:W3CDTF">2010-12-08T20:48:55Z</dcterms:created>
  <dcterms:modified xsi:type="dcterms:W3CDTF">2019-09-12T22:59:01Z</dcterms:modified>
  <cp:category/>
</cp:coreProperties>
</file>